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686" r:id="rId2"/>
    <p:sldMasterId id="2147483711" r:id="rId3"/>
    <p:sldMasterId id="2147483716" r:id="rId4"/>
    <p:sldMasterId id="2147483726" r:id="rId5"/>
    <p:sldMasterId id="2147483735" r:id="rId6"/>
  </p:sldMasterIdLst>
  <p:notesMasterIdLst>
    <p:notesMasterId r:id="rId48"/>
  </p:notesMasterIdLst>
  <p:sldIdLst>
    <p:sldId id="616" r:id="rId7"/>
    <p:sldId id="642" r:id="rId8"/>
    <p:sldId id="636" r:id="rId9"/>
    <p:sldId id="596" r:id="rId10"/>
    <p:sldId id="485" r:id="rId11"/>
    <p:sldId id="618" r:id="rId12"/>
    <p:sldId id="574" r:id="rId13"/>
    <p:sldId id="572" r:id="rId14"/>
    <p:sldId id="573" r:id="rId15"/>
    <p:sldId id="512" r:id="rId16"/>
    <p:sldId id="638" r:id="rId17"/>
    <p:sldId id="513" r:id="rId18"/>
    <p:sldId id="577" r:id="rId19"/>
    <p:sldId id="571" r:id="rId20"/>
    <p:sldId id="570" r:id="rId21"/>
    <p:sldId id="607" r:id="rId22"/>
    <p:sldId id="568" r:id="rId23"/>
    <p:sldId id="599" r:id="rId24"/>
    <p:sldId id="609" r:id="rId25"/>
    <p:sldId id="516" r:id="rId26"/>
    <p:sldId id="597" r:id="rId27"/>
    <p:sldId id="598" r:id="rId28"/>
    <p:sldId id="640" r:id="rId29"/>
    <p:sldId id="639" r:id="rId30"/>
    <p:sldId id="620" r:id="rId31"/>
    <p:sldId id="622" r:id="rId32"/>
    <p:sldId id="623" r:id="rId33"/>
    <p:sldId id="644" r:id="rId34"/>
    <p:sldId id="645" r:id="rId35"/>
    <p:sldId id="610" r:id="rId36"/>
    <p:sldId id="612" r:id="rId37"/>
    <p:sldId id="615" r:id="rId38"/>
    <p:sldId id="526" r:id="rId39"/>
    <p:sldId id="595" r:id="rId40"/>
    <p:sldId id="643" r:id="rId41"/>
    <p:sldId id="635" r:id="rId42"/>
    <p:sldId id="578" r:id="rId43"/>
    <p:sldId id="453" r:id="rId44"/>
    <p:sldId id="604" r:id="rId45"/>
    <p:sldId id="605" r:id="rId46"/>
    <p:sldId id="613" r:id="rId47"/>
  </p:sldIdLst>
  <p:sldSz cx="9144000" cy="6858000" type="screen4x3"/>
  <p:notesSz cx="6807200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3300"/>
    <a:srgbClr val="FF3300"/>
    <a:srgbClr val="FF6600"/>
    <a:srgbClr val="6600CC"/>
    <a:srgbClr val="FF9900"/>
    <a:srgbClr val="FFCC66"/>
    <a:srgbClr val="CCFFCC"/>
    <a:srgbClr val="99FF99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5400" autoAdjust="0"/>
  </p:normalViewPr>
  <p:slideViewPr>
    <p:cSldViewPr>
      <p:cViewPr varScale="1">
        <p:scale>
          <a:sx n="49" d="100"/>
          <a:sy n="49" d="100"/>
        </p:scale>
        <p:origin x="-91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3E54D-0D33-4AC7-A84A-959F17CB4AD3}" type="datetimeFigureOut">
              <a:rPr lang="ko-KR" altLang="en-US" smtClean="0"/>
              <a:t>2016-11-25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6B1F7-9BA0-4ECA-A451-406532499F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7860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>
              <a:solidFill>
                <a:srgbClr val="111111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B0A2EC-E8A5-4BFB-AF26-0B49E2668E42}" type="slidenum">
              <a:rPr kumimoji="0" lang="ko-KR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ko-KR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28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46B1F7-9BA0-4ECA-A451-406532499F5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627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2FDE3-762D-46AB-9DDD-344D37A10E52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7721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4942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8048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4550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2FDE3-762D-46AB-9DDD-344D37A10E52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36433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78916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610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2FDE3-762D-46AB-9DDD-344D37A10E52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4133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6941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>
              <a:solidFill>
                <a:srgbClr val="111111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B0A2EC-E8A5-4BFB-AF26-0B49E2668E42}" type="slidenum">
              <a:rPr kumimoji="0" lang="ko-KR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698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46B1F7-9BA0-4ECA-A451-406532499F5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7849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74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E6D1B-6DA8-433E-BE6A-2133179FC3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9829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74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E6D1B-6DA8-433E-BE6A-2133179FC3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0405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21517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74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E6D1B-6DA8-433E-BE6A-2133179FC3D9}" type="slidenum">
              <a:rPr lang="ko-KR" altLang="en-US" smtClean="0">
                <a:solidFill>
                  <a:prstClr val="black"/>
                </a:solidFill>
              </a:rPr>
              <a:pPr/>
              <a:t>31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7429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F8D59-3F87-4154-BE53-5C212F691BF5}" type="slidenum">
              <a:rPr lang="ko-KR" altLang="en-US" smtClean="0">
                <a:solidFill>
                  <a:prstClr val="black"/>
                </a:solidFill>
              </a:rPr>
              <a:pPr/>
              <a:t>36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233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24328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1337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74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E6D1B-6DA8-433E-BE6A-2133179FC3D9}" type="slidenum">
              <a:rPr lang="ko-KR" altLang="en-US" smtClean="0">
                <a:solidFill>
                  <a:prstClr val="black"/>
                </a:solidFill>
              </a:rPr>
              <a:pPr/>
              <a:t>39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061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74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E6D1B-6DA8-433E-BE6A-2133179FC3D9}" type="slidenum">
              <a:rPr lang="ko-KR" altLang="en-US" smtClean="0">
                <a:solidFill>
                  <a:prstClr val="black"/>
                </a:solidFill>
              </a:rPr>
              <a:pPr/>
              <a:t>40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162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2FDE3-762D-46AB-9DDD-344D37A10E52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343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7410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46B1F7-9BA0-4ECA-A451-406532499F5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088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1672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  <a:p>
            <a:endParaRPr lang="en-US" altLang="ko-KR" baseline="0" dirty="0" smtClean="0"/>
          </a:p>
          <a:p>
            <a:endParaRPr lang="ko-KR" altLang="en-US" dirty="0" smtClean="0"/>
          </a:p>
          <a:p>
            <a:endParaRPr lang="en-US" altLang="ko-KR" baseline="0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6688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3998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2825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28"/>
          <p:cNvSpPr>
            <a:spLocks/>
          </p:cNvSpPr>
          <p:nvPr/>
        </p:nvSpPr>
        <p:spPr bwMode="auto">
          <a:xfrm>
            <a:off x="3924300" y="5157788"/>
            <a:ext cx="1368425" cy="1368425"/>
          </a:xfrm>
          <a:custGeom>
            <a:avLst/>
            <a:gdLst/>
            <a:ahLst/>
            <a:cxnLst>
              <a:cxn ang="0">
                <a:pos x="264" y="20"/>
              </a:cxn>
              <a:cxn ang="0">
                <a:pos x="286" y="52"/>
              </a:cxn>
              <a:cxn ang="0">
                <a:pos x="242" y="68"/>
              </a:cxn>
              <a:cxn ang="0">
                <a:pos x="202" y="72"/>
              </a:cxn>
              <a:cxn ang="0">
                <a:pos x="194" y="102"/>
              </a:cxn>
              <a:cxn ang="0">
                <a:pos x="140" y="114"/>
              </a:cxn>
              <a:cxn ang="0">
                <a:pos x="116" y="136"/>
              </a:cxn>
              <a:cxn ang="0">
                <a:pos x="84" y="164"/>
              </a:cxn>
              <a:cxn ang="0">
                <a:pos x="76" y="182"/>
              </a:cxn>
              <a:cxn ang="0">
                <a:pos x="60" y="224"/>
              </a:cxn>
              <a:cxn ang="0">
                <a:pos x="42" y="272"/>
              </a:cxn>
              <a:cxn ang="0">
                <a:pos x="24" y="296"/>
              </a:cxn>
              <a:cxn ang="0">
                <a:pos x="12" y="330"/>
              </a:cxn>
              <a:cxn ang="0">
                <a:pos x="16" y="352"/>
              </a:cxn>
              <a:cxn ang="0">
                <a:pos x="6" y="396"/>
              </a:cxn>
              <a:cxn ang="0">
                <a:pos x="30" y="420"/>
              </a:cxn>
              <a:cxn ang="0">
                <a:pos x="22" y="448"/>
              </a:cxn>
              <a:cxn ang="0">
                <a:pos x="38" y="472"/>
              </a:cxn>
              <a:cxn ang="0">
                <a:pos x="64" y="500"/>
              </a:cxn>
              <a:cxn ang="0">
                <a:pos x="76" y="546"/>
              </a:cxn>
              <a:cxn ang="0">
                <a:pos x="126" y="572"/>
              </a:cxn>
              <a:cxn ang="0">
                <a:pos x="130" y="602"/>
              </a:cxn>
              <a:cxn ang="0">
                <a:pos x="170" y="614"/>
              </a:cxn>
              <a:cxn ang="0">
                <a:pos x="188" y="636"/>
              </a:cxn>
              <a:cxn ang="0">
                <a:pos x="212" y="644"/>
              </a:cxn>
              <a:cxn ang="0">
                <a:pos x="238" y="662"/>
              </a:cxn>
              <a:cxn ang="0">
                <a:pos x="280" y="668"/>
              </a:cxn>
              <a:cxn ang="0">
                <a:pos x="300" y="676"/>
              </a:cxn>
              <a:cxn ang="0">
                <a:pos x="330" y="688"/>
              </a:cxn>
              <a:cxn ang="0">
                <a:pos x="350" y="694"/>
              </a:cxn>
              <a:cxn ang="0">
                <a:pos x="392" y="718"/>
              </a:cxn>
              <a:cxn ang="0">
                <a:pos x="398" y="686"/>
              </a:cxn>
              <a:cxn ang="0">
                <a:pos x="428" y="688"/>
              </a:cxn>
              <a:cxn ang="0">
                <a:pos x="504" y="660"/>
              </a:cxn>
              <a:cxn ang="0">
                <a:pos x="534" y="656"/>
              </a:cxn>
              <a:cxn ang="0">
                <a:pos x="550" y="644"/>
              </a:cxn>
              <a:cxn ang="0">
                <a:pos x="570" y="612"/>
              </a:cxn>
              <a:cxn ang="0">
                <a:pos x="612" y="586"/>
              </a:cxn>
              <a:cxn ang="0">
                <a:pos x="630" y="554"/>
              </a:cxn>
              <a:cxn ang="0">
                <a:pos x="656" y="520"/>
              </a:cxn>
              <a:cxn ang="0">
                <a:pos x="682" y="492"/>
              </a:cxn>
              <a:cxn ang="0">
                <a:pos x="692" y="466"/>
              </a:cxn>
              <a:cxn ang="0">
                <a:pos x="696" y="410"/>
              </a:cxn>
              <a:cxn ang="0">
                <a:pos x="734" y="352"/>
              </a:cxn>
              <a:cxn ang="0">
                <a:pos x="718" y="316"/>
              </a:cxn>
              <a:cxn ang="0">
                <a:pos x="710" y="292"/>
              </a:cxn>
              <a:cxn ang="0">
                <a:pos x="698" y="258"/>
              </a:cxn>
              <a:cxn ang="0">
                <a:pos x="678" y="212"/>
              </a:cxn>
              <a:cxn ang="0">
                <a:pos x="654" y="182"/>
              </a:cxn>
              <a:cxn ang="0">
                <a:pos x="632" y="154"/>
              </a:cxn>
              <a:cxn ang="0">
                <a:pos x="612" y="104"/>
              </a:cxn>
              <a:cxn ang="0">
                <a:pos x="592" y="108"/>
              </a:cxn>
              <a:cxn ang="0">
                <a:pos x="548" y="100"/>
              </a:cxn>
              <a:cxn ang="0">
                <a:pos x="508" y="22"/>
              </a:cxn>
              <a:cxn ang="0">
                <a:pos x="456" y="48"/>
              </a:cxn>
              <a:cxn ang="0">
                <a:pos x="430" y="46"/>
              </a:cxn>
              <a:cxn ang="0">
                <a:pos x="370" y="10"/>
              </a:cxn>
              <a:cxn ang="0">
                <a:pos x="348" y="10"/>
              </a:cxn>
              <a:cxn ang="0">
                <a:pos x="326" y="28"/>
              </a:cxn>
              <a:cxn ang="0">
                <a:pos x="294" y="42"/>
              </a:cxn>
              <a:cxn ang="0">
                <a:pos x="256" y="12"/>
              </a:cxn>
            </a:cxnLst>
            <a:rect l="0" t="0" r="r" b="b"/>
            <a:pathLst>
              <a:path w="742" h="718">
                <a:moveTo>
                  <a:pt x="256" y="12"/>
                </a:moveTo>
                <a:lnTo>
                  <a:pt x="252" y="8"/>
                </a:lnTo>
                <a:lnTo>
                  <a:pt x="252" y="6"/>
                </a:lnTo>
                <a:lnTo>
                  <a:pt x="250" y="6"/>
                </a:lnTo>
                <a:lnTo>
                  <a:pt x="252" y="8"/>
                </a:lnTo>
                <a:lnTo>
                  <a:pt x="254" y="10"/>
                </a:lnTo>
                <a:lnTo>
                  <a:pt x="256" y="12"/>
                </a:lnTo>
                <a:lnTo>
                  <a:pt x="260" y="16"/>
                </a:lnTo>
                <a:lnTo>
                  <a:pt x="264" y="20"/>
                </a:lnTo>
                <a:lnTo>
                  <a:pt x="268" y="24"/>
                </a:lnTo>
                <a:lnTo>
                  <a:pt x="270" y="28"/>
                </a:lnTo>
                <a:lnTo>
                  <a:pt x="274" y="32"/>
                </a:lnTo>
                <a:lnTo>
                  <a:pt x="278" y="34"/>
                </a:lnTo>
                <a:lnTo>
                  <a:pt x="280" y="36"/>
                </a:lnTo>
                <a:lnTo>
                  <a:pt x="280" y="38"/>
                </a:lnTo>
                <a:lnTo>
                  <a:pt x="282" y="38"/>
                </a:lnTo>
                <a:lnTo>
                  <a:pt x="288" y="48"/>
                </a:lnTo>
                <a:lnTo>
                  <a:pt x="286" y="52"/>
                </a:lnTo>
                <a:lnTo>
                  <a:pt x="278" y="56"/>
                </a:lnTo>
                <a:lnTo>
                  <a:pt x="268" y="58"/>
                </a:lnTo>
                <a:lnTo>
                  <a:pt x="256" y="58"/>
                </a:lnTo>
                <a:lnTo>
                  <a:pt x="246" y="56"/>
                </a:lnTo>
                <a:lnTo>
                  <a:pt x="238" y="54"/>
                </a:lnTo>
                <a:lnTo>
                  <a:pt x="242" y="58"/>
                </a:lnTo>
                <a:lnTo>
                  <a:pt x="246" y="62"/>
                </a:lnTo>
                <a:lnTo>
                  <a:pt x="244" y="64"/>
                </a:lnTo>
                <a:lnTo>
                  <a:pt x="242" y="68"/>
                </a:lnTo>
                <a:lnTo>
                  <a:pt x="238" y="70"/>
                </a:lnTo>
                <a:lnTo>
                  <a:pt x="232" y="72"/>
                </a:lnTo>
                <a:lnTo>
                  <a:pt x="228" y="72"/>
                </a:lnTo>
                <a:lnTo>
                  <a:pt x="222" y="70"/>
                </a:lnTo>
                <a:lnTo>
                  <a:pt x="216" y="68"/>
                </a:lnTo>
                <a:lnTo>
                  <a:pt x="212" y="64"/>
                </a:lnTo>
                <a:lnTo>
                  <a:pt x="206" y="64"/>
                </a:lnTo>
                <a:lnTo>
                  <a:pt x="204" y="68"/>
                </a:lnTo>
                <a:lnTo>
                  <a:pt x="202" y="72"/>
                </a:lnTo>
                <a:lnTo>
                  <a:pt x="200" y="76"/>
                </a:lnTo>
                <a:lnTo>
                  <a:pt x="196" y="78"/>
                </a:lnTo>
                <a:lnTo>
                  <a:pt x="190" y="80"/>
                </a:lnTo>
                <a:lnTo>
                  <a:pt x="196" y="82"/>
                </a:lnTo>
                <a:lnTo>
                  <a:pt x="198" y="86"/>
                </a:lnTo>
                <a:lnTo>
                  <a:pt x="200" y="90"/>
                </a:lnTo>
                <a:lnTo>
                  <a:pt x="200" y="94"/>
                </a:lnTo>
                <a:lnTo>
                  <a:pt x="198" y="98"/>
                </a:lnTo>
                <a:lnTo>
                  <a:pt x="194" y="102"/>
                </a:lnTo>
                <a:lnTo>
                  <a:pt x="186" y="102"/>
                </a:lnTo>
                <a:lnTo>
                  <a:pt x="172" y="100"/>
                </a:lnTo>
                <a:lnTo>
                  <a:pt x="162" y="100"/>
                </a:lnTo>
                <a:lnTo>
                  <a:pt x="164" y="102"/>
                </a:lnTo>
                <a:lnTo>
                  <a:pt x="166" y="106"/>
                </a:lnTo>
                <a:lnTo>
                  <a:pt x="168" y="110"/>
                </a:lnTo>
                <a:lnTo>
                  <a:pt x="154" y="110"/>
                </a:lnTo>
                <a:lnTo>
                  <a:pt x="140" y="110"/>
                </a:lnTo>
                <a:lnTo>
                  <a:pt x="140" y="114"/>
                </a:lnTo>
                <a:lnTo>
                  <a:pt x="142" y="116"/>
                </a:lnTo>
                <a:lnTo>
                  <a:pt x="136" y="118"/>
                </a:lnTo>
                <a:lnTo>
                  <a:pt x="130" y="118"/>
                </a:lnTo>
                <a:lnTo>
                  <a:pt x="124" y="118"/>
                </a:lnTo>
                <a:lnTo>
                  <a:pt x="126" y="122"/>
                </a:lnTo>
                <a:lnTo>
                  <a:pt x="126" y="126"/>
                </a:lnTo>
                <a:lnTo>
                  <a:pt x="126" y="130"/>
                </a:lnTo>
                <a:lnTo>
                  <a:pt x="128" y="134"/>
                </a:lnTo>
                <a:lnTo>
                  <a:pt x="116" y="136"/>
                </a:lnTo>
                <a:lnTo>
                  <a:pt x="106" y="140"/>
                </a:lnTo>
                <a:lnTo>
                  <a:pt x="96" y="144"/>
                </a:lnTo>
                <a:lnTo>
                  <a:pt x="82" y="142"/>
                </a:lnTo>
                <a:lnTo>
                  <a:pt x="88" y="146"/>
                </a:lnTo>
                <a:lnTo>
                  <a:pt x="92" y="148"/>
                </a:lnTo>
                <a:lnTo>
                  <a:pt x="92" y="152"/>
                </a:lnTo>
                <a:lnTo>
                  <a:pt x="92" y="156"/>
                </a:lnTo>
                <a:lnTo>
                  <a:pt x="88" y="160"/>
                </a:lnTo>
                <a:lnTo>
                  <a:pt x="84" y="164"/>
                </a:lnTo>
                <a:lnTo>
                  <a:pt x="78" y="166"/>
                </a:lnTo>
                <a:lnTo>
                  <a:pt x="74" y="168"/>
                </a:lnTo>
                <a:lnTo>
                  <a:pt x="68" y="170"/>
                </a:lnTo>
                <a:lnTo>
                  <a:pt x="62" y="172"/>
                </a:lnTo>
                <a:lnTo>
                  <a:pt x="58" y="172"/>
                </a:lnTo>
                <a:lnTo>
                  <a:pt x="64" y="174"/>
                </a:lnTo>
                <a:lnTo>
                  <a:pt x="68" y="176"/>
                </a:lnTo>
                <a:lnTo>
                  <a:pt x="72" y="180"/>
                </a:lnTo>
                <a:lnTo>
                  <a:pt x="76" y="182"/>
                </a:lnTo>
                <a:lnTo>
                  <a:pt x="78" y="184"/>
                </a:lnTo>
                <a:lnTo>
                  <a:pt x="78" y="190"/>
                </a:lnTo>
                <a:lnTo>
                  <a:pt x="78" y="194"/>
                </a:lnTo>
                <a:lnTo>
                  <a:pt x="76" y="202"/>
                </a:lnTo>
                <a:lnTo>
                  <a:pt x="70" y="204"/>
                </a:lnTo>
                <a:lnTo>
                  <a:pt x="62" y="204"/>
                </a:lnTo>
                <a:lnTo>
                  <a:pt x="54" y="204"/>
                </a:lnTo>
                <a:lnTo>
                  <a:pt x="60" y="214"/>
                </a:lnTo>
                <a:lnTo>
                  <a:pt x="60" y="224"/>
                </a:lnTo>
                <a:lnTo>
                  <a:pt x="56" y="236"/>
                </a:lnTo>
                <a:lnTo>
                  <a:pt x="56" y="248"/>
                </a:lnTo>
                <a:lnTo>
                  <a:pt x="46" y="248"/>
                </a:lnTo>
                <a:lnTo>
                  <a:pt x="34" y="248"/>
                </a:lnTo>
                <a:lnTo>
                  <a:pt x="38" y="250"/>
                </a:lnTo>
                <a:lnTo>
                  <a:pt x="42" y="254"/>
                </a:lnTo>
                <a:lnTo>
                  <a:pt x="44" y="260"/>
                </a:lnTo>
                <a:lnTo>
                  <a:pt x="44" y="268"/>
                </a:lnTo>
                <a:lnTo>
                  <a:pt x="42" y="272"/>
                </a:lnTo>
                <a:lnTo>
                  <a:pt x="38" y="276"/>
                </a:lnTo>
                <a:lnTo>
                  <a:pt x="34" y="278"/>
                </a:lnTo>
                <a:lnTo>
                  <a:pt x="28" y="280"/>
                </a:lnTo>
                <a:lnTo>
                  <a:pt x="24" y="280"/>
                </a:lnTo>
                <a:lnTo>
                  <a:pt x="18" y="282"/>
                </a:lnTo>
                <a:lnTo>
                  <a:pt x="24" y="284"/>
                </a:lnTo>
                <a:lnTo>
                  <a:pt x="26" y="288"/>
                </a:lnTo>
                <a:lnTo>
                  <a:pt x="26" y="292"/>
                </a:lnTo>
                <a:lnTo>
                  <a:pt x="24" y="296"/>
                </a:lnTo>
                <a:lnTo>
                  <a:pt x="18" y="300"/>
                </a:lnTo>
                <a:lnTo>
                  <a:pt x="28" y="302"/>
                </a:lnTo>
                <a:lnTo>
                  <a:pt x="38" y="306"/>
                </a:lnTo>
                <a:lnTo>
                  <a:pt x="38" y="312"/>
                </a:lnTo>
                <a:lnTo>
                  <a:pt x="34" y="316"/>
                </a:lnTo>
                <a:lnTo>
                  <a:pt x="28" y="320"/>
                </a:lnTo>
                <a:lnTo>
                  <a:pt x="24" y="322"/>
                </a:lnTo>
                <a:lnTo>
                  <a:pt x="18" y="326"/>
                </a:lnTo>
                <a:lnTo>
                  <a:pt x="12" y="330"/>
                </a:lnTo>
                <a:lnTo>
                  <a:pt x="8" y="334"/>
                </a:lnTo>
                <a:lnTo>
                  <a:pt x="12" y="336"/>
                </a:lnTo>
                <a:lnTo>
                  <a:pt x="18" y="338"/>
                </a:lnTo>
                <a:lnTo>
                  <a:pt x="22" y="338"/>
                </a:lnTo>
                <a:lnTo>
                  <a:pt x="20" y="342"/>
                </a:lnTo>
                <a:lnTo>
                  <a:pt x="18" y="344"/>
                </a:lnTo>
                <a:lnTo>
                  <a:pt x="14" y="348"/>
                </a:lnTo>
                <a:lnTo>
                  <a:pt x="12" y="350"/>
                </a:lnTo>
                <a:lnTo>
                  <a:pt x="16" y="352"/>
                </a:lnTo>
                <a:lnTo>
                  <a:pt x="22" y="354"/>
                </a:lnTo>
                <a:lnTo>
                  <a:pt x="26" y="356"/>
                </a:lnTo>
                <a:lnTo>
                  <a:pt x="24" y="358"/>
                </a:lnTo>
                <a:lnTo>
                  <a:pt x="22" y="362"/>
                </a:lnTo>
                <a:lnTo>
                  <a:pt x="32" y="364"/>
                </a:lnTo>
                <a:lnTo>
                  <a:pt x="44" y="368"/>
                </a:lnTo>
                <a:lnTo>
                  <a:pt x="22" y="382"/>
                </a:lnTo>
                <a:lnTo>
                  <a:pt x="0" y="394"/>
                </a:lnTo>
                <a:lnTo>
                  <a:pt x="6" y="396"/>
                </a:lnTo>
                <a:lnTo>
                  <a:pt x="14" y="398"/>
                </a:lnTo>
                <a:lnTo>
                  <a:pt x="20" y="402"/>
                </a:lnTo>
                <a:lnTo>
                  <a:pt x="24" y="406"/>
                </a:lnTo>
                <a:lnTo>
                  <a:pt x="22" y="408"/>
                </a:lnTo>
                <a:lnTo>
                  <a:pt x="20" y="410"/>
                </a:lnTo>
                <a:lnTo>
                  <a:pt x="16" y="412"/>
                </a:lnTo>
                <a:lnTo>
                  <a:pt x="22" y="414"/>
                </a:lnTo>
                <a:lnTo>
                  <a:pt x="28" y="416"/>
                </a:lnTo>
                <a:lnTo>
                  <a:pt x="30" y="420"/>
                </a:lnTo>
                <a:lnTo>
                  <a:pt x="32" y="424"/>
                </a:lnTo>
                <a:lnTo>
                  <a:pt x="32" y="428"/>
                </a:lnTo>
                <a:lnTo>
                  <a:pt x="28" y="434"/>
                </a:lnTo>
                <a:lnTo>
                  <a:pt x="32" y="434"/>
                </a:lnTo>
                <a:lnTo>
                  <a:pt x="34" y="434"/>
                </a:lnTo>
                <a:lnTo>
                  <a:pt x="34" y="440"/>
                </a:lnTo>
                <a:lnTo>
                  <a:pt x="30" y="442"/>
                </a:lnTo>
                <a:lnTo>
                  <a:pt x="26" y="446"/>
                </a:lnTo>
                <a:lnTo>
                  <a:pt x="22" y="448"/>
                </a:lnTo>
                <a:lnTo>
                  <a:pt x="20" y="452"/>
                </a:lnTo>
                <a:lnTo>
                  <a:pt x="16" y="456"/>
                </a:lnTo>
                <a:lnTo>
                  <a:pt x="22" y="454"/>
                </a:lnTo>
                <a:lnTo>
                  <a:pt x="28" y="456"/>
                </a:lnTo>
                <a:lnTo>
                  <a:pt x="34" y="458"/>
                </a:lnTo>
                <a:lnTo>
                  <a:pt x="40" y="460"/>
                </a:lnTo>
                <a:lnTo>
                  <a:pt x="44" y="464"/>
                </a:lnTo>
                <a:lnTo>
                  <a:pt x="40" y="468"/>
                </a:lnTo>
                <a:lnTo>
                  <a:pt x="38" y="472"/>
                </a:lnTo>
                <a:lnTo>
                  <a:pt x="34" y="476"/>
                </a:lnTo>
                <a:lnTo>
                  <a:pt x="40" y="478"/>
                </a:lnTo>
                <a:lnTo>
                  <a:pt x="44" y="482"/>
                </a:lnTo>
                <a:lnTo>
                  <a:pt x="48" y="486"/>
                </a:lnTo>
                <a:lnTo>
                  <a:pt x="48" y="490"/>
                </a:lnTo>
                <a:lnTo>
                  <a:pt x="48" y="496"/>
                </a:lnTo>
                <a:lnTo>
                  <a:pt x="54" y="496"/>
                </a:lnTo>
                <a:lnTo>
                  <a:pt x="60" y="498"/>
                </a:lnTo>
                <a:lnTo>
                  <a:pt x="64" y="500"/>
                </a:lnTo>
                <a:lnTo>
                  <a:pt x="66" y="504"/>
                </a:lnTo>
                <a:lnTo>
                  <a:pt x="66" y="508"/>
                </a:lnTo>
                <a:lnTo>
                  <a:pt x="66" y="514"/>
                </a:lnTo>
                <a:lnTo>
                  <a:pt x="62" y="520"/>
                </a:lnTo>
                <a:lnTo>
                  <a:pt x="68" y="524"/>
                </a:lnTo>
                <a:lnTo>
                  <a:pt x="72" y="528"/>
                </a:lnTo>
                <a:lnTo>
                  <a:pt x="74" y="534"/>
                </a:lnTo>
                <a:lnTo>
                  <a:pt x="76" y="540"/>
                </a:lnTo>
                <a:lnTo>
                  <a:pt x="76" y="546"/>
                </a:lnTo>
                <a:lnTo>
                  <a:pt x="96" y="546"/>
                </a:lnTo>
                <a:lnTo>
                  <a:pt x="118" y="544"/>
                </a:lnTo>
                <a:lnTo>
                  <a:pt x="114" y="552"/>
                </a:lnTo>
                <a:lnTo>
                  <a:pt x="112" y="558"/>
                </a:lnTo>
                <a:lnTo>
                  <a:pt x="110" y="566"/>
                </a:lnTo>
                <a:lnTo>
                  <a:pt x="108" y="572"/>
                </a:lnTo>
                <a:lnTo>
                  <a:pt x="114" y="572"/>
                </a:lnTo>
                <a:lnTo>
                  <a:pt x="120" y="572"/>
                </a:lnTo>
                <a:lnTo>
                  <a:pt x="126" y="572"/>
                </a:lnTo>
                <a:lnTo>
                  <a:pt x="122" y="578"/>
                </a:lnTo>
                <a:lnTo>
                  <a:pt x="118" y="584"/>
                </a:lnTo>
                <a:lnTo>
                  <a:pt x="116" y="592"/>
                </a:lnTo>
                <a:lnTo>
                  <a:pt x="122" y="592"/>
                </a:lnTo>
                <a:lnTo>
                  <a:pt x="128" y="592"/>
                </a:lnTo>
                <a:lnTo>
                  <a:pt x="136" y="592"/>
                </a:lnTo>
                <a:lnTo>
                  <a:pt x="134" y="594"/>
                </a:lnTo>
                <a:lnTo>
                  <a:pt x="132" y="598"/>
                </a:lnTo>
                <a:lnTo>
                  <a:pt x="130" y="602"/>
                </a:lnTo>
                <a:lnTo>
                  <a:pt x="128" y="604"/>
                </a:lnTo>
                <a:lnTo>
                  <a:pt x="144" y="606"/>
                </a:lnTo>
                <a:lnTo>
                  <a:pt x="156" y="610"/>
                </a:lnTo>
                <a:lnTo>
                  <a:pt x="164" y="622"/>
                </a:lnTo>
                <a:lnTo>
                  <a:pt x="162" y="620"/>
                </a:lnTo>
                <a:lnTo>
                  <a:pt x="160" y="618"/>
                </a:lnTo>
                <a:lnTo>
                  <a:pt x="164" y="614"/>
                </a:lnTo>
                <a:lnTo>
                  <a:pt x="168" y="614"/>
                </a:lnTo>
                <a:lnTo>
                  <a:pt x="170" y="614"/>
                </a:lnTo>
                <a:lnTo>
                  <a:pt x="172" y="614"/>
                </a:lnTo>
                <a:lnTo>
                  <a:pt x="174" y="618"/>
                </a:lnTo>
                <a:lnTo>
                  <a:pt x="174" y="620"/>
                </a:lnTo>
                <a:lnTo>
                  <a:pt x="176" y="624"/>
                </a:lnTo>
                <a:lnTo>
                  <a:pt x="178" y="628"/>
                </a:lnTo>
                <a:lnTo>
                  <a:pt x="178" y="630"/>
                </a:lnTo>
                <a:lnTo>
                  <a:pt x="180" y="632"/>
                </a:lnTo>
                <a:lnTo>
                  <a:pt x="184" y="634"/>
                </a:lnTo>
                <a:lnTo>
                  <a:pt x="188" y="636"/>
                </a:lnTo>
                <a:lnTo>
                  <a:pt x="190" y="636"/>
                </a:lnTo>
                <a:lnTo>
                  <a:pt x="194" y="638"/>
                </a:lnTo>
                <a:lnTo>
                  <a:pt x="198" y="638"/>
                </a:lnTo>
                <a:lnTo>
                  <a:pt x="200" y="640"/>
                </a:lnTo>
                <a:lnTo>
                  <a:pt x="202" y="644"/>
                </a:lnTo>
                <a:lnTo>
                  <a:pt x="204" y="648"/>
                </a:lnTo>
                <a:lnTo>
                  <a:pt x="206" y="646"/>
                </a:lnTo>
                <a:lnTo>
                  <a:pt x="210" y="646"/>
                </a:lnTo>
                <a:lnTo>
                  <a:pt x="212" y="644"/>
                </a:lnTo>
                <a:lnTo>
                  <a:pt x="216" y="648"/>
                </a:lnTo>
                <a:lnTo>
                  <a:pt x="220" y="654"/>
                </a:lnTo>
                <a:lnTo>
                  <a:pt x="222" y="658"/>
                </a:lnTo>
                <a:lnTo>
                  <a:pt x="224" y="654"/>
                </a:lnTo>
                <a:lnTo>
                  <a:pt x="228" y="650"/>
                </a:lnTo>
                <a:lnTo>
                  <a:pt x="232" y="652"/>
                </a:lnTo>
                <a:lnTo>
                  <a:pt x="234" y="654"/>
                </a:lnTo>
                <a:lnTo>
                  <a:pt x="238" y="656"/>
                </a:lnTo>
                <a:lnTo>
                  <a:pt x="238" y="662"/>
                </a:lnTo>
                <a:lnTo>
                  <a:pt x="240" y="666"/>
                </a:lnTo>
                <a:lnTo>
                  <a:pt x="252" y="662"/>
                </a:lnTo>
                <a:lnTo>
                  <a:pt x="262" y="666"/>
                </a:lnTo>
                <a:lnTo>
                  <a:pt x="270" y="674"/>
                </a:lnTo>
                <a:lnTo>
                  <a:pt x="276" y="686"/>
                </a:lnTo>
                <a:lnTo>
                  <a:pt x="274" y="678"/>
                </a:lnTo>
                <a:lnTo>
                  <a:pt x="276" y="674"/>
                </a:lnTo>
                <a:lnTo>
                  <a:pt x="278" y="670"/>
                </a:lnTo>
                <a:lnTo>
                  <a:pt x="280" y="668"/>
                </a:lnTo>
                <a:lnTo>
                  <a:pt x="284" y="666"/>
                </a:lnTo>
                <a:lnTo>
                  <a:pt x="288" y="668"/>
                </a:lnTo>
                <a:lnTo>
                  <a:pt x="292" y="672"/>
                </a:lnTo>
                <a:lnTo>
                  <a:pt x="296" y="678"/>
                </a:lnTo>
                <a:lnTo>
                  <a:pt x="294" y="674"/>
                </a:lnTo>
                <a:lnTo>
                  <a:pt x="294" y="674"/>
                </a:lnTo>
                <a:lnTo>
                  <a:pt x="296" y="674"/>
                </a:lnTo>
                <a:lnTo>
                  <a:pt x="298" y="674"/>
                </a:lnTo>
                <a:lnTo>
                  <a:pt x="300" y="676"/>
                </a:lnTo>
                <a:lnTo>
                  <a:pt x="302" y="680"/>
                </a:lnTo>
                <a:lnTo>
                  <a:pt x="304" y="682"/>
                </a:lnTo>
                <a:lnTo>
                  <a:pt x="304" y="686"/>
                </a:lnTo>
                <a:lnTo>
                  <a:pt x="310" y="682"/>
                </a:lnTo>
                <a:lnTo>
                  <a:pt x="318" y="680"/>
                </a:lnTo>
                <a:lnTo>
                  <a:pt x="324" y="678"/>
                </a:lnTo>
                <a:lnTo>
                  <a:pt x="326" y="682"/>
                </a:lnTo>
                <a:lnTo>
                  <a:pt x="328" y="684"/>
                </a:lnTo>
                <a:lnTo>
                  <a:pt x="330" y="688"/>
                </a:lnTo>
                <a:lnTo>
                  <a:pt x="330" y="692"/>
                </a:lnTo>
                <a:lnTo>
                  <a:pt x="332" y="686"/>
                </a:lnTo>
                <a:lnTo>
                  <a:pt x="332" y="684"/>
                </a:lnTo>
                <a:lnTo>
                  <a:pt x="334" y="682"/>
                </a:lnTo>
                <a:lnTo>
                  <a:pt x="338" y="684"/>
                </a:lnTo>
                <a:lnTo>
                  <a:pt x="340" y="684"/>
                </a:lnTo>
                <a:lnTo>
                  <a:pt x="344" y="688"/>
                </a:lnTo>
                <a:lnTo>
                  <a:pt x="346" y="690"/>
                </a:lnTo>
                <a:lnTo>
                  <a:pt x="350" y="694"/>
                </a:lnTo>
                <a:lnTo>
                  <a:pt x="352" y="698"/>
                </a:lnTo>
                <a:lnTo>
                  <a:pt x="356" y="702"/>
                </a:lnTo>
                <a:lnTo>
                  <a:pt x="358" y="706"/>
                </a:lnTo>
                <a:lnTo>
                  <a:pt x="360" y="708"/>
                </a:lnTo>
                <a:lnTo>
                  <a:pt x="364" y="700"/>
                </a:lnTo>
                <a:lnTo>
                  <a:pt x="370" y="700"/>
                </a:lnTo>
                <a:lnTo>
                  <a:pt x="378" y="704"/>
                </a:lnTo>
                <a:lnTo>
                  <a:pt x="386" y="712"/>
                </a:lnTo>
                <a:lnTo>
                  <a:pt x="392" y="718"/>
                </a:lnTo>
                <a:lnTo>
                  <a:pt x="386" y="714"/>
                </a:lnTo>
                <a:lnTo>
                  <a:pt x="384" y="710"/>
                </a:lnTo>
                <a:lnTo>
                  <a:pt x="382" y="706"/>
                </a:lnTo>
                <a:lnTo>
                  <a:pt x="382" y="702"/>
                </a:lnTo>
                <a:lnTo>
                  <a:pt x="384" y="696"/>
                </a:lnTo>
                <a:lnTo>
                  <a:pt x="386" y="692"/>
                </a:lnTo>
                <a:lnTo>
                  <a:pt x="390" y="690"/>
                </a:lnTo>
                <a:lnTo>
                  <a:pt x="394" y="686"/>
                </a:lnTo>
                <a:lnTo>
                  <a:pt x="398" y="686"/>
                </a:lnTo>
                <a:lnTo>
                  <a:pt x="404" y="688"/>
                </a:lnTo>
                <a:lnTo>
                  <a:pt x="408" y="690"/>
                </a:lnTo>
                <a:lnTo>
                  <a:pt x="412" y="696"/>
                </a:lnTo>
                <a:lnTo>
                  <a:pt x="414" y="692"/>
                </a:lnTo>
                <a:lnTo>
                  <a:pt x="414" y="690"/>
                </a:lnTo>
                <a:lnTo>
                  <a:pt x="418" y="688"/>
                </a:lnTo>
                <a:lnTo>
                  <a:pt x="420" y="686"/>
                </a:lnTo>
                <a:lnTo>
                  <a:pt x="424" y="686"/>
                </a:lnTo>
                <a:lnTo>
                  <a:pt x="428" y="688"/>
                </a:lnTo>
                <a:lnTo>
                  <a:pt x="432" y="690"/>
                </a:lnTo>
                <a:lnTo>
                  <a:pt x="434" y="694"/>
                </a:lnTo>
                <a:lnTo>
                  <a:pt x="438" y="682"/>
                </a:lnTo>
                <a:lnTo>
                  <a:pt x="450" y="676"/>
                </a:lnTo>
                <a:lnTo>
                  <a:pt x="462" y="674"/>
                </a:lnTo>
                <a:lnTo>
                  <a:pt x="472" y="680"/>
                </a:lnTo>
                <a:lnTo>
                  <a:pt x="482" y="672"/>
                </a:lnTo>
                <a:lnTo>
                  <a:pt x="494" y="666"/>
                </a:lnTo>
                <a:lnTo>
                  <a:pt x="504" y="660"/>
                </a:lnTo>
                <a:lnTo>
                  <a:pt x="506" y="658"/>
                </a:lnTo>
                <a:lnTo>
                  <a:pt x="508" y="656"/>
                </a:lnTo>
                <a:lnTo>
                  <a:pt x="508" y="654"/>
                </a:lnTo>
                <a:lnTo>
                  <a:pt x="510" y="654"/>
                </a:lnTo>
                <a:lnTo>
                  <a:pt x="514" y="652"/>
                </a:lnTo>
                <a:lnTo>
                  <a:pt x="520" y="652"/>
                </a:lnTo>
                <a:lnTo>
                  <a:pt x="524" y="652"/>
                </a:lnTo>
                <a:lnTo>
                  <a:pt x="528" y="654"/>
                </a:lnTo>
                <a:lnTo>
                  <a:pt x="534" y="656"/>
                </a:lnTo>
                <a:lnTo>
                  <a:pt x="540" y="658"/>
                </a:lnTo>
                <a:lnTo>
                  <a:pt x="538" y="654"/>
                </a:lnTo>
                <a:lnTo>
                  <a:pt x="538" y="652"/>
                </a:lnTo>
                <a:lnTo>
                  <a:pt x="538" y="648"/>
                </a:lnTo>
                <a:lnTo>
                  <a:pt x="550" y="648"/>
                </a:lnTo>
                <a:lnTo>
                  <a:pt x="562" y="650"/>
                </a:lnTo>
                <a:lnTo>
                  <a:pt x="558" y="648"/>
                </a:lnTo>
                <a:lnTo>
                  <a:pt x="552" y="646"/>
                </a:lnTo>
                <a:lnTo>
                  <a:pt x="550" y="644"/>
                </a:lnTo>
                <a:lnTo>
                  <a:pt x="546" y="640"/>
                </a:lnTo>
                <a:lnTo>
                  <a:pt x="544" y="634"/>
                </a:lnTo>
                <a:lnTo>
                  <a:pt x="544" y="628"/>
                </a:lnTo>
                <a:lnTo>
                  <a:pt x="546" y="622"/>
                </a:lnTo>
                <a:lnTo>
                  <a:pt x="548" y="616"/>
                </a:lnTo>
                <a:lnTo>
                  <a:pt x="552" y="614"/>
                </a:lnTo>
                <a:lnTo>
                  <a:pt x="558" y="612"/>
                </a:lnTo>
                <a:lnTo>
                  <a:pt x="564" y="612"/>
                </a:lnTo>
                <a:lnTo>
                  <a:pt x="570" y="612"/>
                </a:lnTo>
                <a:lnTo>
                  <a:pt x="576" y="612"/>
                </a:lnTo>
                <a:lnTo>
                  <a:pt x="572" y="608"/>
                </a:lnTo>
                <a:lnTo>
                  <a:pt x="572" y="606"/>
                </a:lnTo>
                <a:lnTo>
                  <a:pt x="570" y="602"/>
                </a:lnTo>
                <a:lnTo>
                  <a:pt x="570" y="598"/>
                </a:lnTo>
                <a:lnTo>
                  <a:pt x="584" y="600"/>
                </a:lnTo>
                <a:lnTo>
                  <a:pt x="592" y="598"/>
                </a:lnTo>
                <a:lnTo>
                  <a:pt x="600" y="594"/>
                </a:lnTo>
                <a:lnTo>
                  <a:pt x="612" y="586"/>
                </a:lnTo>
                <a:lnTo>
                  <a:pt x="614" y="582"/>
                </a:lnTo>
                <a:lnTo>
                  <a:pt x="620" y="580"/>
                </a:lnTo>
                <a:lnTo>
                  <a:pt x="624" y="580"/>
                </a:lnTo>
                <a:lnTo>
                  <a:pt x="626" y="576"/>
                </a:lnTo>
                <a:lnTo>
                  <a:pt x="628" y="572"/>
                </a:lnTo>
                <a:lnTo>
                  <a:pt x="628" y="568"/>
                </a:lnTo>
                <a:lnTo>
                  <a:pt x="628" y="562"/>
                </a:lnTo>
                <a:lnTo>
                  <a:pt x="628" y="558"/>
                </a:lnTo>
                <a:lnTo>
                  <a:pt x="630" y="554"/>
                </a:lnTo>
                <a:lnTo>
                  <a:pt x="626" y="552"/>
                </a:lnTo>
                <a:lnTo>
                  <a:pt x="622" y="548"/>
                </a:lnTo>
                <a:lnTo>
                  <a:pt x="620" y="548"/>
                </a:lnTo>
                <a:lnTo>
                  <a:pt x="630" y="536"/>
                </a:lnTo>
                <a:lnTo>
                  <a:pt x="642" y="532"/>
                </a:lnTo>
                <a:lnTo>
                  <a:pt x="656" y="534"/>
                </a:lnTo>
                <a:lnTo>
                  <a:pt x="656" y="530"/>
                </a:lnTo>
                <a:lnTo>
                  <a:pt x="656" y="524"/>
                </a:lnTo>
                <a:lnTo>
                  <a:pt x="656" y="520"/>
                </a:lnTo>
                <a:lnTo>
                  <a:pt x="658" y="516"/>
                </a:lnTo>
                <a:lnTo>
                  <a:pt x="658" y="512"/>
                </a:lnTo>
                <a:lnTo>
                  <a:pt x="662" y="510"/>
                </a:lnTo>
                <a:lnTo>
                  <a:pt x="666" y="508"/>
                </a:lnTo>
                <a:lnTo>
                  <a:pt x="672" y="508"/>
                </a:lnTo>
                <a:lnTo>
                  <a:pt x="674" y="502"/>
                </a:lnTo>
                <a:lnTo>
                  <a:pt x="676" y="498"/>
                </a:lnTo>
                <a:lnTo>
                  <a:pt x="678" y="494"/>
                </a:lnTo>
                <a:lnTo>
                  <a:pt x="682" y="492"/>
                </a:lnTo>
                <a:lnTo>
                  <a:pt x="684" y="490"/>
                </a:lnTo>
                <a:lnTo>
                  <a:pt x="688" y="490"/>
                </a:lnTo>
                <a:lnTo>
                  <a:pt x="692" y="488"/>
                </a:lnTo>
                <a:lnTo>
                  <a:pt x="696" y="484"/>
                </a:lnTo>
                <a:lnTo>
                  <a:pt x="698" y="482"/>
                </a:lnTo>
                <a:lnTo>
                  <a:pt x="694" y="478"/>
                </a:lnTo>
                <a:lnTo>
                  <a:pt x="690" y="476"/>
                </a:lnTo>
                <a:lnTo>
                  <a:pt x="688" y="472"/>
                </a:lnTo>
                <a:lnTo>
                  <a:pt x="692" y="466"/>
                </a:lnTo>
                <a:lnTo>
                  <a:pt x="700" y="462"/>
                </a:lnTo>
                <a:lnTo>
                  <a:pt x="708" y="458"/>
                </a:lnTo>
                <a:lnTo>
                  <a:pt x="714" y="452"/>
                </a:lnTo>
                <a:lnTo>
                  <a:pt x="704" y="446"/>
                </a:lnTo>
                <a:lnTo>
                  <a:pt x="700" y="436"/>
                </a:lnTo>
                <a:lnTo>
                  <a:pt x="700" y="424"/>
                </a:lnTo>
                <a:lnTo>
                  <a:pt x="708" y="414"/>
                </a:lnTo>
                <a:lnTo>
                  <a:pt x="702" y="412"/>
                </a:lnTo>
                <a:lnTo>
                  <a:pt x="696" y="410"/>
                </a:lnTo>
                <a:lnTo>
                  <a:pt x="692" y="408"/>
                </a:lnTo>
                <a:lnTo>
                  <a:pt x="706" y="402"/>
                </a:lnTo>
                <a:lnTo>
                  <a:pt x="712" y="398"/>
                </a:lnTo>
                <a:lnTo>
                  <a:pt x="714" y="392"/>
                </a:lnTo>
                <a:lnTo>
                  <a:pt x="716" y="382"/>
                </a:lnTo>
                <a:lnTo>
                  <a:pt x="718" y="370"/>
                </a:lnTo>
                <a:lnTo>
                  <a:pt x="724" y="362"/>
                </a:lnTo>
                <a:lnTo>
                  <a:pt x="728" y="356"/>
                </a:lnTo>
                <a:lnTo>
                  <a:pt x="734" y="352"/>
                </a:lnTo>
                <a:lnTo>
                  <a:pt x="736" y="348"/>
                </a:lnTo>
                <a:lnTo>
                  <a:pt x="736" y="342"/>
                </a:lnTo>
                <a:lnTo>
                  <a:pt x="732" y="332"/>
                </a:lnTo>
                <a:lnTo>
                  <a:pt x="736" y="330"/>
                </a:lnTo>
                <a:lnTo>
                  <a:pt x="742" y="328"/>
                </a:lnTo>
                <a:lnTo>
                  <a:pt x="736" y="326"/>
                </a:lnTo>
                <a:lnTo>
                  <a:pt x="730" y="322"/>
                </a:lnTo>
                <a:lnTo>
                  <a:pt x="722" y="320"/>
                </a:lnTo>
                <a:lnTo>
                  <a:pt x="718" y="316"/>
                </a:lnTo>
                <a:lnTo>
                  <a:pt x="714" y="312"/>
                </a:lnTo>
                <a:lnTo>
                  <a:pt x="710" y="306"/>
                </a:lnTo>
                <a:lnTo>
                  <a:pt x="716" y="306"/>
                </a:lnTo>
                <a:lnTo>
                  <a:pt x="720" y="302"/>
                </a:lnTo>
                <a:lnTo>
                  <a:pt x="726" y="302"/>
                </a:lnTo>
                <a:lnTo>
                  <a:pt x="722" y="298"/>
                </a:lnTo>
                <a:lnTo>
                  <a:pt x="718" y="296"/>
                </a:lnTo>
                <a:lnTo>
                  <a:pt x="714" y="294"/>
                </a:lnTo>
                <a:lnTo>
                  <a:pt x="710" y="292"/>
                </a:lnTo>
                <a:lnTo>
                  <a:pt x="706" y="290"/>
                </a:lnTo>
                <a:lnTo>
                  <a:pt x="702" y="286"/>
                </a:lnTo>
                <a:lnTo>
                  <a:pt x="706" y="284"/>
                </a:lnTo>
                <a:lnTo>
                  <a:pt x="708" y="282"/>
                </a:lnTo>
                <a:lnTo>
                  <a:pt x="708" y="276"/>
                </a:lnTo>
                <a:lnTo>
                  <a:pt x="704" y="272"/>
                </a:lnTo>
                <a:lnTo>
                  <a:pt x="700" y="268"/>
                </a:lnTo>
                <a:lnTo>
                  <a:pt x="694" y="268"/>
                </a:lnTo>
                <a:lnTo>
                  <a:pt x="698" y="258"/>
                </a:lnTo>
                <a:lnTo>
                  <a:pt x="704" y="248"/>
                </a:lnTo>
                <a:lnTo>
                  <a:pt x="710" y="238"/>
                </a:lnTo>
                <a:lnTo>
                  <a:pt x="700" y="250"/>
                </a:lnTo>
                <a:lnTo>
                  <a:pt x="694" y="252"/>
                </a:lnTo>
                <a:lnTo>
                  <a:pt x="690" y="250"/>
                </a:lnTo>
                <a:lnTo>
                  <a:pt x="682" y="244"/>
                </a:lnTo>
                <a:lnTo>
                  <a:pt x="672" y="234"/>
                </a:lnTo>
                <a:lnTo>
                  <a:pt x="680" y="222"/>
                </a:lnTo>
                <a:lnTo>
                  <a:pt x="678" y="212"/>
                </a:lnTo>
                <a:lnTo>
                  <a:pt x="672" y="206"/>
                </a:lnTo>
                <a:lnTo>
                  <a:pt x="662" y="202"/>
                </a:lnTo>
                <a:lnTo>
                  <a:pt x="650" y="202"/>
                </a:lnTo>
                <a:lnTo>
                  <a:pt x="654" y="198"/>
                </a:lnTo>
                <a:lnTo>
                  <a:pt x="658" y="196"/>
                </a:lnTo>
                <a:lnTo>
                  <a:pt x="662" y="192"/>
                </a:lnTo>
                <a:lnTo>
                  <a:pt x="664" y="188"/>
                </a:lnTo>
                <a:lnTo>
                  <a:pt x="660" y="184"/>
                </a:lnTo>
                <a:lnTo>
                  <a:pt x="654" y="182"/>
                </a:lnTo>
                <a:lnTo>
                  <a:pt x="650" y="180"/>
                </a:lnTo>
                <a:lnTo>
                  <a:pt x="648" y="184"/>
                </a:lnTo>
                <a:lnTo>
                  <a:pt x="646" y="190"/>
                </a:lnTo>
                <a:lnTo>
                  <a:pt x="644" y="192"/>
                </a:lnTo>
                <a:lnTo>
                  <a:pt x="640" y="196"/>
                </a:lnTo>
                <a:lnTo>
                  <a:pt x="640" y="184"/>
                </a:lnTo>
                <a:lnTo>
                  <a:pt x="640" y="172"/>
                </a:lnTo>
                <a:lnTo>
                  <a:pt x="638" y="162"/>
                </a:lnTo>
                <a:lnTo>
                  <a:pt x="632" y="154"/>
                </a:lnTo>
                <a:lnTo>
                  <a:pt x="622" y="152"/>
                </a:lnTo>
                <a:lnTo>
                  <a:pt x="622" y="146"/>
                </a:lnTo>
                <a:lnTo>
                  <a:pt x="622" y="140"/>
                </a:lnTo>
                <a:lnTo>
                  <a:pt x="622" y="134"/>
                </a:lnTo>
                <a:lnTo>
                  <a:pt x="622" y="128"/>
                </a:lnTo>
                <a:lnTo>
                  <a:pt x="618" y="110"/>
                </a:lnTo>
                <a:lnTo>
                  <a:pt x="614" y="94"/>
                </a:lnTo>
                <a:lnTo>
                  <a:pt x="612" y="98"/>
                </a:lnTo>
                <a:lnTo>
                  <a:pt x="612" y="104"/>
                </a:lnTo>
                <a:lnTo>
                  <a:pt x="610" y="108"/>
                </a:lnTo>
                <a:lnTo>
                  <a:pt x="608" y="114"/>
                </a:lnTo>
                <a:lnTo>
                  <a:pt x="606" y="118"/>
                </a:lnTo>
                <a:lnTo>
                  <a:pt x="602" y="120"/>
                </a:lnTo>
                <a:lnTo>
                  <a:pt x="598" y="122"/>
                </a:lnTo>
                <a:lnTo>
                  <a:pt x="592" y="122"/>
                </a:lnTo>
                <a:lnTo>
                  <a:pt x="592" y="118"/>
                </a:lnTo>
                <a:lnTo>
                  <a:pt x="592" y="114"/>
                </a:lnTo>
                <a:lnTo>
                  <a:pt x="592" y="108"/>
                </a:lnTo>
                <a:lnTo>
                  <a:pt x="590" y="112"/>
                </a:lnTo>
                <a:lnTo>
                  <a:pt x="586" y="114"/>
                </a:lnTo>
                <a:lnTo>
                  <a:pt x="582" y="116"/>
                </a:lnTo>
                <a:lnTo>
                  <a:pt x="574" y="100"/>
                </a:lnTo>
                <a:lnTo>
                  <a:pt x="568" y="80"/>
                </a:lnTo>
                <a:lnTo>
                  <a:pt x="564" y="90"/>
                </a:lnTo>
                <a:lnTo>
                  <a:pt x="558" y="96"/>
                </a:lnTo>
                <a:lnTo>
                  <a:pt x="552" y="104"/>
                </a:lnTo>
                <a:lnTo>
                  <a:pt x="548" y="100"/>
                </a:lnTo>
                <a:lnTo>
                  <a:pt x="544" y="94"/>
                </a:lnTo>
                <a:lnTo>
                  <a:pt x="542" y="90"/>
                </a:lnTo>
                <a:lnTo>
                  <a:pt x="540" y="82"/>
                </a:lnTo>
                <a:lnTo>
                  <a:pt x="540" y="76"/>
                </a:lnTo>
                <a:lnTo>
                  <a:pt x="536" y="80"/>
                </a:lnTo>
                <a:lnTo>
                  <a:pt x="534" y="82"/>
                </a:lnTo>
                <a:lnTo>
                  <a:pt x="530" y="84"/>
                </a:lnTo>
                <a:lnTo>
                  <a:pt x="520" y="52"/>
                </a:lnTo>
                <a:lnTo>
                  <a:pt x="508" y="22"/>
                </a:lnTo>
                <a:lnTo>
                  <a:pt x="504" y="30"/>
                </a:lnTo>
                <a:lnTo>
                  <a:pt x="498" y="40"/>
                </a:lnTo>
                <a:lnTo>
                  <a:pt x="490" y="48"/>
                </a:lnTo>
                <a:lnTo>
                  <a:pt x="482" y="52"/>
                </a:lnTo>
                <a:lnTo>
                  <a:pt x="472" y="50"/>
                </a:lnTo>
                <a:lnTo>
                  <a:pt x="468" y="52"/>
                </a:lnTo>
                <a:lnTo>
                  <a:pt x="464" y="54"/>
                </a:lnTo>
                <a:lnTo>
                  <a:pt x="460" y="58"/>
                </a:lnTo>
                <a:lnTo>
                  <a:pt x="456" y="48"/>
                </a:lnTo>
                <a:lnTo>
                  <a:pt x="450" y="38"/>
                </a:lnTo>
                <a:lnTo>
                  <a:pt x="448" y="30"/>
                </a:lnTo>
                <a:lnTo>
                  <a:pt x="444" y="28"/>
                </a:lnTo>
                <a:lnTo>
                  <a:pt x="440" y="28"/>
                </a:lnTo>
                <a:lnTo>
                  <a:pt x="440" y="36"/>
                </a:lnTo>
                <a:lnTo>
                  <a:pt x="438" y="40"/>
                </a:lnTo>
                <a:lnTo>
                  <a:pt x="436" y="44"/>
                </a:lnTo>
                <a:lnTo>
                  <a:pt x="432" y="46"/>
                </a:lnTo>
                <a:lnTo>
                  <a:pt x="430" y="46"/>
                </a:lnTo>
                <a:lnTo>
                  <a:pt x="424" y="44"/>
                </a:lnTo>
                <a:lnTo>
                  <a:pt x="420" y="40"/>
                </a:lnTo>
                <a:lnTo>
                  <a:pt x="416" y="34"/>
                </a:lnTo>
                <a:lnTo>
                  <a:pt x="412" y="38"/>
                </a:lnTo>
                <a:lnTo>
                  <a:pt x="408" y="40"/>
                </a:lnTo>
                <a:lnTo>
                  <a:pt x="404" y="44"/>
                </a:lnTo>
                <a:lnTo>
                  <a:pt x="386" y="22"/>
                </a:lnTo>
                <a:lnTo>
                  <a:pt x="368" y="0"/>
                </a:lnTo>
                <a:lnTo>
                  <a:pt x="370" y="10"/>
                </a:lnTo>
                <a:lnTo>
                  <a:pt x="372" y="18"/>
                </a:lnTo>
                <a:lnTo>
                  <a:pt x="372" y="28"/>
                </a:lnTo>
                <a:lnTo>
                  <a:pt x="364" y="26"/>
                </a:lnTo>
                <a:lnTo>
                  <a:pt x="360" y="22"/>
                </a:lnTo>
                <a:lnTo>
                  <a:pt x="354" y="16"/>
                </a:lnTo>
                <a:lnTo>
                  <a:pt x="352" y="10"/>
                </a:lnTo>
                <a:lnTo>
                  <a:pt x="350" y="2"/>
                </a:lnTo>
                <a:lnTo>
                  <a:pt x="350" y="6"/>
                </a:lnTo>
                <a:lnTo>
                  <a:pt x="348" y="10"/>
                </a:lnTo>
                <a:lnTo>
                  <a:pt x="348" y="14"/>
                </a:lnTo>
                <a:lnTo>
                  <a:pt x="346" y="20"/>
                </a:lnTo>
                <a:lnTo>
                  <a:pt x="344" y="24"/>
                </a:lnTo>
                <a:lnTo>
                  <a:pt x="342" y="28"/>
                </a:lnTo>
                <a:lnTo>
                  <a:pt x="340" y="32"/>
                </a:lnTo>
                <a:lnTo>
                  <a:pt x="338" y="34"/>
                </a:lnTo>
                <a:lnTo>
                  <a:pt x="334" y="34"/>
                </a:lnTo>
                <a:lnTo>
                  <a:pt x="330" y="32"/>
                </a:lnTo>
                <a:lnTo>
                  <a:pt x="326" y="28"/>
                </a:lnTo>
                <a:lnTo>
                  <a:pt x="326" y="32"/>
                </a:lnTo>
                <a:lnTo>
                  <a:pt x="328" y="38"/>
                </a:lnTo>
                <a:lnTo>
                  <a:pt x="324" y="36"/>
                </a:lnTo>
                <a:lnTo>
                  <a:pt x="320" y="34"/>
                </a:lnTo>
                <a:lnTo>
                  <a:pt x="316" y="32"/>
                </a:lnTo>
                <a:lnTo>
                  <a:pt x="314" y="36"/>
                </a:lnTo>
                <a:lnTo>
                  <a:pt x="314" y="40"/>
                </a:lnTo>
                <a:lnTo>
                  <a:pt x="312" y="44"/>
                </a:lnTo>
                <a:lnTo>
                  <a:pt x="294" y="42"/>
                </a:lnTo>
                <a:lnTo>
                  <a:pt x="278" y="32"/>
                </a:lnTo>
                <a:lnTo>
                  <a:pt x="264" y="18"/>
                </a:lnTo>
                <a:lnTo>
                  <a:pt x="250" y="4"/>
                </a:lnTo>
                <a:lnTo>
                  <a:pt x="260" y="6"/>
                </a:lnTo>
                <a:lnTo>
                  <a:pt x="266" y="14"/>
                </a:lnTo>
                <a:lnTo>
                  <a:pt x="270" y="24"/>
                </a:lnTo>
                <a:lnTo>
                  <a:pt x="274" y="34"/>
                </a:lnTo>
                <a:lnTo>
                  <a:pt x="282" y="40"/>
                </a:lnTo>
                <a:lnTo>
                  <a:pt x="256" y="12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5" name="Freeform 729"/>
          <p:cNvSpPr>
            <a:spLocks/>
          </p:cNvSpPr>
          <p:nvPr/>
        </p:nvSpPr>
        <p:spPr bwMode="auto">
          <a:xfrm>
            <a:off x="5292725" y="6092825"/>
            <a:ext cx="215900" cy="215900"/>
          </a:xfrm>
          <a:custGeom>
            <a:avLst/>
            <a:gdLst/>
            <a:ahLst/>
            <a:cxnLst>
              <a:cxn ang="0">
                <a:pos x="264" y="20"/>
              </a:cxn>
              <a:cxn ang="0">
                <a:pos x="286" y="52"/>
              </a:cxn>
              <a:cxn ang="0">
                <a:pos x="242" y="68"/>
              </a:cxn>
              <a:cxn ang="0">
                <a:pos x="202" y="72"/>
              </a:cxn>
              <a:cxn ang="0">
                <a:pos x="194" y="102"/>
              </a:cxn>
              <a:cxn ang="0">
                <a:pos x="140" y="114"/>
              </a:cxn>
              <a:cxn ang="0">
                <a:pos x="116" y="136"/>
              </a:cxn>
              <a:cxn ang="0">
                <a:pos x="84" y="164"/>
              </a:cxn>
              <a:cxn ang="0">
                <a:pos x="76" y="182"/>
              </a:cxn>
              <a:cxn ang="0">
                <a:pos x="60" y="224"/>
              </a:cxn>
              <a:cxn ang="0">
                <a:pos x="42" y="272"/>
              </a:cxn>
              <a:cxn ang="0">
                <a:pos x="24" y="296"/>
              </a:cxn>
              <a:cxn ang="0">
                <a:pos x="12" y="330"/>
              </a:cxn>
              <a:cxn ang="0">
                <a:pos x="16" y="352"/>
              </a:cxn>
              <a:cxn ang="0">
                <a:pos x="6" y="396"/>
              </a:cxn>
              <a:cxn ang="0">
                <a:pos x="30" y="420"/>
              </a:cxn>
              <a:cxn ang="0">
                <a:pos x="22" y="448"/>
              </a:cxn>
              <a:cxn ang="0">
                <a:pos x="38" y="472"/>
              </a:cxn>
              <a:cxn ang="0">
                <a:pos x="64" y="500"/>
              </a:cxn>
              <a:cxn ang="0">
                <a:pos x="76" y="546"/>
              </a:cxn>
              <a:cxn ang="0">
                <a:pos x="126" y="572"/>
              </a:cxn>
              <a:cxn ang="0">
                <a:pos x="130" y="602"/>
              </a:cxn>
              <a:cxn ang="0">
                <a:pos x="170" y="614"/>
              </a:cxn>
              <a:cxn ang="0">
                <a:pos x="188" y="636"/>
              </a:cxn>
              <a:cxn ang="0">
                <a:pos x="212" y="644"/>
              </a:cxn>
              <a:cxn ang="0">
                <a:pos x="238" y="662"/>
              </a:cxn>
              <a:cxn ang="0">
                <a:pos x="280" y="668"/>
              </a:cxn>
              <a:cxn ang="0">
                <a:pos x="300" y="676"/>
              </a:cxn>
              <a:cxn ang="0">
                <a:pos x="330" y="688"/>
              </a:cxn>
              <a:cxn ang="0">
                <a:pos x="350" y="694"/>
              </a:cxn>
              <a:cxn ang="0">
                <a:pos x="392" y="718"/>
              </a:cxn>
              <a:cxn ang="0">
                <a:pos x="398" y="686"/>
              </a:cxn>
              <a:cxn ang="0">
                <a:pos x="428" y="688"/>
              </a:cxn>
              <a:cxn ang="0">
                <a:pos x="504" y="660"/>
              </a:cxn>
              <a:cxn ang="0">
                <a:pos x="534" y="656"/>
              </a:cxn>
              <a:cxn ang="0">
                <a:pos x="550" y="644"/>
              </a:cxn>
              <a:cxn ang="0">
                <a:pos x="570" y="612"/>
              </a:cxn>
              <a:cxn ang="0">
                <a:pos x="612" y="586"/>
              </a:cxn>
              <a:cxn ang="0">
                <a:pos x="630" y="554"/>
              </a:cxn>
              <a:cxn ang="0">
                <a:pos x="656" y="520"/>
              </a:cxn>
              <a:cxn ang="0">
                <a:pos x="682" y="492"/>
              </a:cxn>
              <a:cxn ang="0">
                <a:pos x="692" y="466"/>
              </a:cxn>
              <a:cxn ang="0">
                <a:pos x="696" y="410"/>
              </a:cxn>
              <a:cxn ang="0">
                <a:pos x="734" y="352"/>
              </a:cxn>
              <a:cxn ang="0">
                <a:pos x="718" y="316"/>
              </a:cxn>
              <a:cxn ang="0">
                <a:pos x="710" y="292"/>
              </a:cxn>
              <a:cxn ang="0">
                <a:pos x="698" y="258"/>
              </a:cxn>
              <a:cxn ang="0">
                <a:pos x="678" y="212"/>
              </a:cxn>
              <a:cxn ang="0">
                <a:pos x="654" y="182"/>
              </a:cxn>
              <a:cxn ang="0">
                <a:pos x="632" y="154"/>
              </a:cxn>
              <a:cxn ang="0">
                <a:pos x="612" y="104"/>
              </a:cxn>
              <a:cxn ang="0">
                <a:pos x="592" y="108"/>
              </a:cxn>
              <a:cxn ang="0">
                <a:pos x="548" y="100"/>
              </a:cxn>
              <a:cxn ang="0">
                <a:pos x="508" y="22"/>
              </a:cxn>
              <a:cxn ang="0">
                <a:pos x="456" y="48"/>
              </a:cxn>
              <a:cxn ang="0">
                <a:pos x="430" y="46"/>
              </a:cxn>
              <a:cxn ang="0">
                <a:pos x="370" y="10"/>
              </a:cxn>
              <a:cxn ang="0">
                <a:pos x="348" y="10"/>
              </a:cxn>
              <a:cxn ang="0">
                <a:pos x="326" y="28"/>
              </a:cxn>
              <a:cxn ang="0">
                <a:pos x="294" y="42"/>
              </a:cxn>
              <a:cxn ang="0">
                <a:pos x="256" y="12"/>
              </a:cxn>
            </a:cxnLst>
            <a:rect l="0" t="0" r="r" b="b"/>
            <a:pathLst>
              <a:path w="742" h="718">
                <a:moveTo>
                  <a:pt x="256" y="12"/>
                </a:moveTo>
                <a:lnTo>
                  <a:pt x="252" y="8"/>
                </a:lnTo>
                <a:lnTo>
                  <a:pt x="252" y="6"/>
                </a:lnTo>
                <a:lnTo>
                  <a:pt x="250" y="6"/>
                </a:lnTo>
                <a:lnTo>
                  <a:pt x="252" y="8"/>
                </a:lnTo>
                <a:lnTo>
                  <a:pt x="254" y="10"/>
                </a:lnTo>
                <a:lnTo>
                  <a:pt x="256" y="12"/>
                </a:lnTo>
                <a:lnTo>
                  <a:pt x="260" y="16"/>
                </a:lnTo>
                <a:lnTo>
                  <a:pt x="264" y="20"/>
                </a:lnTo>
                <a:lnTo>
                  <a:pt x="268" y="24"/>
                </a:lnTo>
                <a:lnTo>
                  <a:pt x="270" y="28"/>
                </a:lnTo>
                <a:lnTo>
                  <a:pt x="274" y="32"/>
                </a:lnTo>
                <a:lnTo>
                  <a:pt x="278" y="34"/>
                </a:lnTo>
                <a:lnTo>
                  <a:pt x="280" y="36"/>
                </a:lnTo>
                <a:lnTo>
                  <a:pt x="280" y="38"/>
                </a:lnTo>
                <a:lnTo>
                  <a:pt x="282" y="38"/>
                </a:lnTo>
                <a:lnTo>
                  <a:pt x="288" y="48"/>
                </a:lnTo>
                <a:lnTo>
                  <a:pt x="286" y="52"/>
                </a:lnTo>
                <a:lnTo>
                  <a:pt x="278" y="56"/>
                </a:lnTo>
                <a:lnTo>
                  <a:pt x="268" y="58"/>
                </a:lnTo>
                <a:lnTo>
                  <a:pt x="256" y="58"/>
                </a:lnTo>
                <a:lnTo>
                  <a:pt x="246" y="56"/>
                </a:lnTo>
                <a:lnTo>
                  <a:pt x="238" y="54"/>
                </a:lnTo>
                <a:lnTo>
                  <a:pt x="242" y="58"/>
                </a:lnTo>
                <a:lnTo>
                  <a:pt x="246" y="62"/>
                </a:lnTo>
                <a:lnTo>
                  <a:pt x="244" y="64"/>
                </a:lnTo>
                <a:lnTo>
                  <a:pt x="242" y="68"/>
                </a:lnTo>
                <a:lnTo>
                  <a:pt x="238" y="70"/>
                </a:lnTo>
                <a:lnTo>
                  <a:pt x="232" y="72"/>
                </a:lnTo>
                <a:lnTo>
                  <a:pt x="228" y="72"/>
                </a:lnTo>
                <a:lnTo>
                  <a:pt x="222" y="70"/>
                </a:lnTo>
                <a:lnTo>
                  <a:pt x="216" y="68"/>
                </a:lnTo>
                <a:lnTo>
                  <a:pt x="212" y="64"/>
                </a:lnTo>
                <a:lnTo>
                  <a:pt x="206" y="64"/>
                </a:lnTo>
                <a:lnTo>
                  <a:pt x="204" y="68"/>
                </a:lnTo>
                <a:lnTo>
                  <a:pt x="202" y="72"/>
                </a:lnTo>
                <a:lnTo>
                  <a:pt x="200" y="76"/>
                </a:lnTo>
                <a:lnTo>
                  <a:pt x="196" y="78"/>
                </a:lnTo>
                <a:lnTo>
                  <a:pt x="190" y="80"/>
                </a:lnTo>
                <a:lnTo>
                  <a:pt x="196" y="82"/>
                </a:lnTo>
                <a:lnTo>
                  <a:pt x="198" y="86"/>
                </a:lnTo>
                <a:lnTo>
                  <a:pt x="200" y="90"/>
                </a:lnTo>
                <a:lnTo>
                  <a:pt x="200" y="94"/>
                </a:lnTo>
                <a:lnTo>
                  <a:pt x="198" y="98"/>
                </a:lnTo>
                <a:lnTo>
                  <a:pt x="194" y="102"/>
                </a:lnTo>
                <a:lnTo>
                  <a:pt x="186" y="102"/>
                </a:lnTo>
                <a:lnTo>
                  <a:pt x="172" y="100"/>
                </a:lnTo>
                <a:lnTo>
                  <a:pt x="162" y="100"/>
                </a:lnTo>
                <a:lnTo>
                  <a:pt x="164" y="102"/>
                </a:lnTo>
                <a:lnTo>
                  <a:pt x="166" y="106"/>
                </a:lnTo>
                <a:lnTo>
                  <a:pt x="168" y="110"/>
                </a:lnTo>
                <a:lnTo>
                  <a:pt x="154" y="110"/>
                </a:lnTo>
                <a:lnTo>
                  <a:pt x="140" y="110"/>
                </a:lnTo>
                <a:lnTo>
                  <a:pt x="140" y="114"/>
                </a:lnTo>
                <a:lnTo>
                  <a:pt x="142" y="116"/>
                </a:lnTo>
                <a:lnTo>
                  <a:pt x="136" y="118"/>
                </a:lnTo>
                <a:lnTo>
                  <a:pt x="130" y="118"/>
                </a:lnTo>
                <a:lnTo>
                  <a:pt x="124" y="118"/>
                </a:lnTo>
                <a:lnTo>
                  <a:pt x="126" y="122"/>
                </a:lnTo>
                <a:lnTo>
                  <a:pt x="126" y="126"/>
                </a:lnTo>
                <a:lnTo>
                  <a:pt x="126" y="130"/>
                </a:lnTo>
                <a:lnTo>
                  <a:pt x="128" y="134"/>
                </a:lnTo>
                <a:lnTo>
                  <a:pt x="116" y="136"/>
                </a:lnTo>
                <a:lnTo>
                  <a:pt x="106" y="140"/>
                </a:lnTo>
                <a:lnTo>
                  <a:pt x="96" y="144"/>
                </a:lnTo>
                <a:lnTo>
                  <a:pt x="82" y="142"/>
                </a:lnTo>
                <a:lnTo>
                  <a:pt x="88" y="146"/>
                </a:lnTo>
                <a:lnTo>
                  <a:pt x="92" y="148"/>
                </a:lnTo>
                <a:lnTo>
                  <a:pt x="92" y="152"/>
                </a:lnTo>
                <a:lnTo>
                  <a:pt x="92" y="156"/>
                </a:lnTo>
                <a:lnTo>
                  <a:pt x="88" y="160"/>
                </a:lnTo>
                <a:lnTo>
                  <a:pt x="84" y="164"/>
                </a:lnTo>
                <a:lnTo>
                  <a:pt x="78" y="166"/>
                </a:lnTo>
                <a:lnTo>
                  <a:pt x="74" y="168"/>
                </a:lnTo>
                <a:lnTo>
                  <a:pt x="68" y="170"/>
                </a:lnTo>
                <a:lnTo>
                  <a:pt x="62" y="172"/>
                </a:lnTo>
                <a:lnTo>
                  <a:pt x="58" y="172"/>
                </a:lnTo>
                <a:lnTo>
                  <a:pt x="64" y="174"/>
                </a:lnTo>
                <a:lnTo>
                  <a:pt x="68" y="176"/>
                </a:lnTo>
                <a:lnTo>
                  <a:pt x="72" y="180"/>
                </a:lnTo>
                <a:lnTo>
                  <a:pt x="76" y="182"/>
                </a:lnTo>
                <a:lnTo>
                  <a:pt x="78" y="184"/>
                </a:lnTo>
                <a:lnTo>
                  <a:pt x="78" y="190"/>
                </a:lnTo>
                <a:lnTo>
                  <a:pt x="78" y="194"/>
                </a:lnTo>
                <a:lnTo>
                  <a:pt x="76" y="202"/>
                </a:lnTo>
                <a:lnTo>
                  <a:pt x="70" y="204"/>
                </a:lnTo>
                <a:lnTo>
                  <a:pt x="62" y="204"/>
                </a:lnTo>
                <a:lnTo>
                  <a:pt x="54" y="204"/>
                </a:lnTo>
                <a:lnTo>
                  <a:pt x="60" y="214"/>
                </a:lnTo>
                <a:lnTo>
                  <a:pt x="60" y="224"/>
                </a:lnTo>
                <a:lnTo>
                  <a:pt x="56" y="236"/>
                </a:lnTo>
                <a:lnTo>
                  <a:pt x="56" y="248"/>
                </a:lnTo>
                <a:lnTo>
                  <a:pt x="46" y="248"/>
                </a:lnTo>
                <a:lnTo>
                  <a:pt x="34" y="248"/>
                </a:lnTo>
                <a:lnTo>
                  <a:pt x="38" y="250"/>
                </a:lnTo>
                <a:lnTo>
                  <a:pt x="42" y="254"/>
                </a:lnTo>
                <a:lnTo>
                  <a:pt x="44" y="260"/>
                </a:lnTo>
                <a:lnTo>
                  <a:pt x="44" y="268"/>
                </a:lnTo>
                <a:lnTo>
                  <a:pt x="42" y="272"/>
                </a:lnTo>
                <a:lnTo>
                  <a:pt x="38" y="276"/>
                </a:lnTo>
                <a:lnTo>
                  <a:pt x="34" y="278"/>
                </a:lnTo>
                <a:lnTo>
                  <a:pt x="28" y="280"/>
                </a:lnTo>
                <a:lnTo>
                  <a:pt x="24" y="280"/>
                </a:lnTo>
                <a:lnTo>
                  <a:pt x="18" y="282"/>
                </a:lnTo>
                <a:lnTo>
                  <a:pt x="24" y="284"/>
                </a:lnTo>
                <a:lnTo>
                  <a:pt x="26" y="288"/>
                </a:lnTo>
                <a:lnTo>
                  <a:pt x="26" y="292"/>
                </a:lnTo>
                <a:lnTo>
                  <a:pt x="24" y="296"/>
                </a:lnTo>
                <a:lnTo>
                  <a:pt x="18" y="300"/>
                </a:lnTo>
                <a:lnTo>
                  <a:pt x="28" y="302"/>
                </a:lnTo>
                <a:lnTo>
                  <a:pt x="38" y="306"/>
                </a:lnTo>
                <a:lnTo>
                  <a:pt x="38" y="312"/>
                </a:lnTo>
                <a:lnTo>
                  <a:pt x="34" y="316"/>
                </a:lnTo>
                <a:lnTo>
                  <a:pt x="28" y="320"/>
                </a:lnTo>
                <a:lnTo>
                  <a:pt x="24" y="322"/>
                </a:lnTo>
                <a:lnTo>
                  <a:pt x="18" y="326"/>
                </a:lnTo>
                <a:lnTo>
                  <a:pt x="12" y="330"/>
                </a:lnTo>
                <a:lnTo>
                  <a:pt x="8" y="334"/>
                </a:lnTo>
                <a:lnTo>
                  <a:pt x="12" y="336"/>
                </a:lnTo>
                <a:lnTo>
                  <a:pt x="18" y="338"/>
                </a:lnTo>
                <a:lnTo>
                  <a:pt x="22" y="338"/>
                </a:lnTo>
                <a:lnTo>
                  <a:pt x="20" y="342"/>
                </a:lnTo>
                <a:lnTo>
                  <a:pt x="18" y="344"/>
                </a:lnTo>
                <a:lnTo>
                  <a:pt x="14" y="348"/>
                </a:lnTo>
                <a:lnTo>
                  <a:pt x="12" y="350"/>
                </a:lnTo>
                <a:lnTo>
                  <a:pt x="16" y="352"/>
                </a:lnTo>
                <a:lnTo>
                  <a:pt x="22" y="354"/>
                </a:lnTo>
                <a:lnTo>
                  <a:pt x="26" y="356"/>
                </a:lnTo>
                <a:lnTo>
                  <a:pt x="24" y="358"/>
                </a:lnTo>
                <a:lnTo>
                  <a:pt x="22" y="362"/>
                </a:lnTo>
                <a:lnTo>
                  <a:pt x="32" y="364"/>
                </a:lnTo>
                <a:lnTo>
                  <a:pt x="44" y="368"/>
                </a:lnTo>
                <a:lnTo>
                  <a:pt x="22" y="382"/>
                </a:lnTo>
                <a:lnTo>
                  <a:pt x="0" y="394"/>
                </a:lnTo>
                <a:lnTo>
                  <a:pt x="6" y="396"/>
                </a:lnTo>
                <a:lnTo>
                  <a:pt x="14" y="398"/>
                </a:lnTo>
                <a:lnTo>
                  <a:pt x="20" y="402"/>
                </a:lnTo>
                <a:lnTo>
                  <a:pt x="24" y="406"/>
                </a:lnTo>
                <a:lnTo>
                  <a:pt x="22" y="408"/>
                </a:lnTo>
                <a:lnTo>
                  <a:pt x="20" y="410"/>
                </a:lnTo>
                <a:lnTo>
                  <a:pt x="16" y="412"/>
                </a:lnTo>
                <a:lnTo>
                  <a:pt x="22" y="414"/>
                </a:lnTo>
                <a:lnTo>
                  <a:pt x="28" y="416"/>
                </a:lnTo>
                <a:lnTo>
                  <a:pt x="30" y="420"/>
                </a:lnTo>
                <a:lnTo>
                  <a:pt x="32" y="424"/>
                </a:lnTo>
                <a:lnTo>
                  <a:pt x="32" y="428"/>
                </a:lnTo>
                <a:lnTo>
                  <a:pt x="28" y="434"/>
                </a:lnTo>
                <a:lnTo>
                  <a:pt x="32" y="434"/>
                </a:lnTo>
                <a:lnTo>
                  <a:pt x="34" y="434"/>
                </a:lnTo>
                <a:lnTo>
                  <a:pt x="34" y="440"/>
                </a:lnTo>
                <a:lnTo>
                  <a:pt x="30" y="442"/>
                </a:lnTo>
                <a:lnTo>
                  <a:pt x="26" y="446"/>
                </a:lnTo>
                <a:lnTo>
                  <a:pt x="22" y="448"/>
                </a:lnTo>
                <a:lnTo>
                  <a:pt x="20" y="452"/>
                </a:lnTo>
                <a:lnTo>
                  <a:pt x="16" y="456"/>
                </a:lnTo>
                <a:lnTo>
                  <a:pt x="22" y="454"/>
                </a:lnTo>
                <a:lnTo>
                  <a:pt x="28" y="456"/>
                </a:lnTo>
                <a:lnTo>
                  <a:pt x="34" y="458"/>
                </a:lnTo>
                <a:lnTo>
                  <a:pt x="40" y="460"/>
                </a:lnTo>
                <a:lnTo>
                  <a:pt x="44" y="464"/>
                </a:lnTo>
                <a:lnTo>
                  <a:pt x="40" y="468"/>
                </a:lnTo>
                <a:lnTo>
                  <a:pt x="38" y="472"/>
                </a:lnTo>
                <a:lnTo>
                  <a:pt x="34" y="476"/>
                </a:lnTo>
                <a:lnTo>
                  <a:pt x="40" y="478"/>
                </a:lnTo>
                <a:lnTo>
                  <a:pt x="44" y="482"/>
                </a:lnTo>
                <a:lnTo>
                  <a:pt x="48" y="486"/>
                </a:lnTo>
                <a:lnTo>
                  <a:pt x="48" y="490"/>
                </a:lnTo>
                <a:lnTo>
                  <a:pt x="48" y="496"/>
                </a:lnTo>
                <a:lnTo>
                  <a:pt x="54" y="496"/>
                </a:lnTo>
                <a:lnTo>
                  <a:pt x="60" y="498"/>
                </a:lnTo>
                <a:lnTo>
                  <a:pt x="64" y="500"/>
                </a:lnTo>
                <a:lnTo>
                  <a:pt x="66" y="504"/>
                </a:lnTo>
                <a:lnTo>
                  <a:pt x="66" y="508"/>
                </a:lnTo>
                <a:lnTo>
                  <a:pt x="66" y="514"/>
                </a:lnTo>
                <a:lnTo>
                  <a:pt x="62" y="520"/>
                </a:lnTo>
                <a:lnTo>
                  <a:pt x="68" y="524"/>
                </a:lnTo>
                <a:lnTo>
                  <a:pt x="72" y="528"/>
                </a:lnTo>
                <a:lnTo>
                  <a:pt x="74" y="534"/>
                </a:lnTo>
                <a:lnTo>
                  <a:pt x="76" y="540"/>
                </a:lnTo>
                <a:lnTo>
                  <a:pt x="76" y="546"/>
                </a:lnTo>
                <a:lnTo>
                  <a:pt x="96" y="546"/>
                </a:lnTo>
                <a:lnTo>
                  <a:pt x="118" y="544"/>
                </a:lnTo>
                <a:lnTo>
                  <a:pt x="114" y="552"/>
                </a:lnTo>
                <a:lnTo>
                  <a:pt x="112" y="558"/>
                </a:lnTo>
                <a:lnTo>
                  <a:pt x="110" y="566"/>
                </a:lnTo>
                <a:lnTo>
                  <a:pt x="108" y="572"/>
                </a:lnTo>
                <a:lnTo>
                  <a:pt x="114" y="572"/>
                </a:lnTo>
                <a:lnTo>
                  <a:pt x="120" y="572"/>
                </a:lnTo>
                <a:lnTo>
                  <a:pt x="126" y="572"/>
                </a:lnTo>
                <a:lnTo>
                  <a:pt x="122" y="578"/>
                </a:lnTo>
                <a:lnTo>
                  <a:pt x="118" y="584"/>
                </a:lnTo>
                <a:lnTo>
                  <a:pt x="116" y="592"/>
                </a:lnTo>
                <a:lnTo>
                  <a:pt x="122" y="592"/>
                </a:lnTo>
                <a:lnTo>
                  <a:pt x="128" y="592"/>
                </a:lnTo>
                <a:lnTo>
                  <a:pt x="136" y="592"/>
                </a:lnTo>
                <a:lnTo>
                  <a:pt x="134" y="594"/>
                </a:lnTo>
                <a:lnTo>
                  <a:pt x="132" y="598"/>
                </a:lnTo>
                <a:lnTo>
                  <a:pt x="130" y="602"/>
                </a:lnTo>
                <a:lnTo>
                  <a:pt x="128" y="604"/>
                </a:lnTo>
                <a:lnTo>
                  <a:pt x="144" y="606"/>
                </a:lnTo>
                <a:lnTo>
                  <a:pt x="156" y="610"/>
                </a:lnTo>
                <a:lnTo>
                  <a:pt x="164" y="622"/>
                </a:lnTo>
                <a:lnTo>
                  <a:pt x="162" y="620"/>
                </a:lnTo>
                <a:lnTo>
                  <a:pt x="160" y="618"/>
                </a:lnTo>
                <a:lnTo>
                  <a:pt x="164" y="614"/>
                </a:lnTo>
                <a:lnTo>
                  <a:pt x="168" y="614"/>
                </a:lnTo>
                <a:lnTo>
                  <a:pt x="170" y="614"/>
                </a:lnTo>
                <a:lnTo>
                  <a:pt x="172" y="614"/>
                </a:lnTo>
                <a:lnTo>
                  <a:pt x="174" y="618"/>
                </a:lnTo>
                <a:lnTo>
                  <a:pt x="174" y="620"/>
                </a:lnTo>
                <a:lnTo>
                  <a:pt x="176" y="624"/>
                </a:lnTo>
                <a:lnTo>
                  <a:pt x="178" y="628"/>
                </a:lnTo>
                <a:lnTo>
                  <a:pt x="178" y="630"/>
                </a:lnTo>
                <a:lnTo>
                  <a:pt x="180" y="632"/>
                </a:lnTo>
                <a:lnTo>
                  <a:pt x="184" y="634"/>
                </a:lnTo>
                <a:lnTo>
                  <a:pt x="188" y="636"/>
                </a:lnTo>
                <a:lnTo>
                  <a:pt x="190" y="636"/>
                </a:lnTo>
                <a:lnTo>
                  <a:pt x="194" y="638"/>
                </a:lnTo>
                <a:lnTo>
                  <a:pt x="198" y="638"/>
                </a:lnTo>
                <a:lnTo>
                  <a:pt x="200" y="640"/>
                </a:lnTo>
                <a:lnTo>
                  <a:pt x="202" y="644"/>
                </a:lnTo>
                <a:lnTo>
                  <a:pt x="204" y="648"/>
                </a:lnTo>
                <a:lnTo>
                  <a:pt x="206" y="646"/>
                </a:lnTo>
                <a:lnTo>
                  <a:pt x="210" y="646"/>
                </a:lnTo>
                <a:lnTo>
                  <a:pt x="212" y="644"/>
                </a:lnTo>
                <a:lnTo>
                  <a:pt x="216" y="648"/>
                </a:lnTo>
                <a:lnTo>
                  <a:pt x="220" y="654"/>
                </a:lnTo>
                <a:lnTo>
                  <a:pt x="222" y="658"/>
                </a:lnTo>
                <a:lnTo>
                  <a:pt x="224" y="654"/>
                </a:lnTo>
                <a:lnTo>
                  <a:pt x="228" y="650"/>
                </a:lnTo>
                <a:lnTo>
                  <a:pt x="232" y="652"/>
                </a:lnTo>
                <a:lnTo>
                  <a:pt x="234" y="654"/>
                </a:lnTo>
                <a:lnTo>
                  <a:pt x="238" y="656"/>
                </a:lnTo>
                <a:lnTo>
                  <a:pt x="238" y="662"/>
                </a:lnTo>
                <a:lnTo>
                  <a:pt x="240" y="666"/>
                </a:lnTo>
                <a:lnTo>
                  <a:pt x="252" y="662"/>
                </a:lnTo>
                <a:lnTo>
                  <a:pt x="262" y="666"/>
                </a:lnTo>
                <a:lnTo>
                  <a:pt x="270" y="674"/>
                </a:lnTo>
                <a:lnTo>
                  <a:pt x="276" y="686"/>
                </a:lnTo>
                <a:lnTo>
                  <a:pt x="274" y="678"/>
                </a:lnTo>
                <a:lnTo>
                  <a:pt x="276" y="674"/>
                </a:lnTo>
                <a:lnTo>
                  <a:pt x="278" y="670"/>
                </a:lnTo>
                <a:lnTo>
                  <a:pt x="280" y="668"/>
                </a:lnTo>
                <a:lnTo>
                  <a:pt x="284" y="666"/>
                </a:lnTo>
                <a:lnTo>
                  <a:pt x="288" y="668"/>
                </a:lnTo>
                <a:lnTo>
                  <a:pt x="292" y="672"/>
                </a:lnTo>
                <a:lnTo>
                  <a:pt x="296" y="678"/>
                </a:lnTo>
                <a:lnTo>
                  <a:pt x="294" y="674"/>
                </a:lnTo>
                <a:lnTo>
                  <a:pt x="294" y="674"/>
                </a:lnTo>
                <a:lnTo>
                  <a:pt x="296" y="674"/>
                </a:lnTo>
                <a:lnTo>
                  <a:pt x="298" y="674"/>
                </a:lnTo>
                <a:lnTo>
                  <a:pt x="300" y="676"/>
                </a:lnTo>
                <a:lnTo>
                  <a:pt x="302" y="680"/>
                </a:lnTo>
                <a:lnTo>
                  <a:pt x="304" y="682"/>
                </a:lnTo>
                <a:lnTo>
                  <a:pt x="304" y="686"/>
                </a:lnTo>
                <a:lnTo>
                  <a:pt x="310" y="682"/>
                </a:lnTo>
                <a:lnTo>
                  <a:pt x="318" y="680"/>
                </a:lnTo>
                <a:lnTo>
                  <a:pt x="324" y="678"/>
                </a:lnTo>
                <a:lnTo>
                  <a:pt x="326" y="682"/>
                </a:lnTo>
                <a:lnTo>
                  <a:pt x="328" y="684"/>
                </a:lnTo>
                <a:lnTo>
                  <a:pt x="330" y="688"/>
                </a:lnTo>
                <a:lnTo>
                  <a:pt x="330" y="692"/>
                </a:lnTo>
                <a:lnTo>
                  <a:pt x="332" y="686"/>
                </a:lnTo>
                <a:lnTo>
                  <a:pt x="332" y="684"/>
                </a:lnTo>
                <a:lnTo>
                  <a:pt x="334" y="682"/>
                </a:lnTo>
                <a:lnTo>
                  <a:pt x="338" y="684"/>
                </a:lnTo>
                <a:lnTo>
                  <a:pt x="340" y="684"/>
                </a:lnTo>
                <a:lnTo>
                  <a:pt x="344" y="688"/>
                </a:lnTo>
                <a:lnTo>
                  <a:pt x="346" y="690"/>
                </a:lnTo>
                <a:lnTo>
                  <a:pt x="350" y="694"/>
                </a:lnTo>
                <a:lnTo>
                  <a:pt x="352" y="698"/>
                </a:lnTo>
                <a:lnTo>
                  <a:pt x="356" y="702"/>
                </a:lnTo>
                <a:lnTo>
                  <a:pt x="358" y="706"/>
                </a:lnTo>
                <a:lnTo>
                  <a:pt x="360" y="708"/>
                </a:lnTo>
                <a:lnTo>
                  <a:pt x="364" y="700"/>
                </a:lnTo>
                <a:lnTo>
                  <a:pt x="370" y="700"/>
                </a:lnTo>
                <a:lnTo>
                  <a:pt x="378" y="704"/>
                </a:lnTo>
                <a:lnTo>
                  <a:pt x="386" y="712"/>
                </a:lnTo>
                <a:lnTo>
                  <a:pt x="392" y="718"/>
                </a:lnTo>
                <a:lnTo>
                  <a:pt x="386" y="714"/>
                </a:lnTo>
                <a:lnTo>
                  <a:pt x="384" y="710"/>
                </a:lnTo>
                <a:lnTo>
                  <a:pt x="382" y="706"/>
                </a:lnTo>
                <a:lnTo>
                  <a:pt x="382" y="702"/>
                </a:lnTo>
                <a:lnTo>
                  <a:pt x="384" y="696"/>
                </a:lnTo>
                <a:lnTo>
                  <a:pt x="386" y="692"/>
                </a:lnTo>
                <a:lnTo>
                  <a:pt x="390" y="690"/>
                </a:lnTo>
                <a:lnTo>
                  <a:pt x="394" y="686"/>
                </a:lnTo>
                <a:lnTo>
                  <a:pt x="398" y="686"/>
                </a:lnTo>
                <a:lnTo>
                  <a:pt x="404" y="688"/>
                </a:lnTo>
                <a:lnTo>
                  <a:pt x="408" y="690"/>
                </a:lnTo>
                <a:lnTo>
                  <a:pt x="412" y="696"/>
                </a:lnTo>
                <a:lnTo>
                  <a:pt x="414" y="692"/>
                </a:lnTo>
                <a:lnTo>
                  <a:pt x="414" y="690"/>
                </a:lnTo>
                <a:lnTo>
                  <a:pt x="418" y="688"/>
                </a:lnTo>
                <a:lnTo>
                  <a:pt x="420" y="686"/>
                </a:lnTo>
                <a:lnTo>
                  <a:pt x="424" y="686"/>
                </a:lnTo>
                <a:lnTo>
                  <a:pt x="428" y="688"/>
                </a:lnTo>
                <a:lnTo>
                  <a:pt x="432" y="690"/>
                </a:lnTo>
                <a:lnTo>
                  <a:pt x="434" y="694"/>
                </a:lnTo>
                <a:lnTo>
                  <a:pt x="438" y="682"/>
                </a:lnTo>
                <a:lnTo>
                  <a:pt x="450" y="676"/>
                </a:lnTo>
                <a:lnTo>
                  <a:pt x="462" y="674"/>
                </a:lnTo>
                <a:lnTo>
                  <a:pt x="472" y="680"/>
                </a:lnTo>
                <a:lnTo>
                  <a:pt x="482" y="672"/>
                </a:lnTo>
                <a:lnTo>
                  <a:pt x="494" y="666"/>
                </a:lnTo>
                <a:lnTo>
                  <a:pt x="504" y="660"/>
                </a:lnTo>
                <a:lnTo>
                  <a:pt x="506" y="658"/>
                </a:lnTo>
                <a:lnTo>
                  <a:pt x="508" y="656"/>
                </a:lnTo>
                <a:lnTo>
                  <a:pt x="508" y="654"/>
                </a:lnTo>
                <a:lnTo>
                  <a:pt x="510" y="654"/>
                </a:lnTo>
                <a:lnTo>
                  <a:pt x="514" y="652"/>
                </a:lnTo>
                <a:lnTo>
                  <a:pt x="520" y="652"/>
                </a:lnTo>
                <a:lnTo>
                  <a:pt x="524" y="652"/>
                </a:lnTo>
                <a:lnTo>
                  <a:pt x="528" y="654"/>
                </a:lnTo>
                <a:lnTo>
                  <a:pt x="534" y="656"/>
                </a:lnTo>
                <a:lnTo>
                  <a:pt x="540" y="658"/>
                </a:lnTo>
                <a:lnTo>
                  <a:pt x="538" y="654"/>
                </a:lnTo>
                <a:lnTo>
                  <a:pt x="538" y="652"/>
                </a:lnTo>
                <a:lnTo>
                  <a:pt x="538" y="648"/>
                </a:lnTo>
                <a:lnTo>
                  <a:pt x="550" y="648"/>
                </a:lnTo>
                <a:lnTo>
                  <a:pt x="562" y="650"/>
                </a:lnTo>
                <a:lnTo>
                  <a:pt x="558" y="648"/>
                </a:lnTo>
                <a:lnTo>
                  <a:pt x="552" y="646"/>
                </a:lnTo>
                <a:lnTo>
                  <a:pt x="550" y="644"/>
                </a:lnTo>
                <a:lnTo>
                  <a:pt x="546" y="640"/>
                </a:lnTo>
                <a:lnTo>
                  <a:pt x="544" y="634"/>
                </a:lnTo>
                <a:lnTo>
                  <a:pt x="544" y="628"/>
                </a:lnTo>
                <a:lnTo>
                  <a:pt x="546" y="622"/>
                </a:lnTo>
                <a:lnTo>
                  <a:pt x="548" y="616"/>
                </a:lnTo>
                <a:lnTo>
                  <a:pt x="552" y="614"/>
                </a:lnTo>
                <a:lnTo>
                  <a:pt x="558" y="612"/>
                </a:lnTo>
                <a:lnTo>
                  <a:pt x="564" y="612"/>
                </a:lnTo>
                <a:lnTo>
                  <a:pt x="570" y="612"/>
                </a:lnTo>
                <a:lnTo>
                  <a:pt x="576" y="612"/>
                </a:lnTo>
                <a:lnTo>
                  <a:pt x="572" y="608"/>
                </a:lnTo>
                <a:lnTo>
                  <a:pt x="572" y="606"/>
                </a:lnTo>
                <a:lnTo>
                  <a:pt x="570" y="602"/>
                </a:lnTo>
                <a:lnTo>
                  <a:pt x="570" y="598"/>
                </a:lnTo>
                <a:lnTo>
                  <a:pt x="584" y="600"/>
                </a:lnTo>
                <a:lnTo>
                  <a:pt x="592" y="598"/>
                </a:lnTo>
                <a:lnTo>
                  <a:pt x="600" y="594"/>
                </a:lnTo>
                <a:lnTo>
                  <a:pt x="612" y="586"/>
                </a:lnTo>
                <a:lnTo>
                  <a:pt x="614" y="582"/>
                </a:lnTo>
                <a:lnTo>
                  <a:pt x="620" y="580"/>
                </a:lnTo>
                <a:lnTo>
                  <a:pt x="624" y="580"/>
                </a:lnTo>
                <a:lnTo>
                  <a:pt x="626" y="576"/>
                </a:lnTo>
                <a:lnTo>
                  <a:pt x="628" y="572"/>
                </a:lnTo>
                <a:lnTo>
                  <a:pt x="628" y="568"/>
                </a:lnTo>
                <a:lnTo>
                  <a:pt x="628" y="562"/>
                </a:lnTo>
                <a:lnTo>
                  <a:pt x="628" y="558"/>
                </a:lnTo>
                <a:lnTo>
                  <a:pt x="630" y="554"/>
                </a:lnTo>
                <a:lnTo>
                  <a:pt x="626" y="552"/>
                </a:lnTo>
                <a:lnTo>
                  <a:pt x="622" y="548"/>
                </a:lnTo>
                <a:lnTo>
                  <a:pt x="620" y="548"/>
                </a:lnTo>
                <a:lnTo>
                  <a:pt x="630" y="536"/>
                </a:lnTo>
                <a:lnTo>
                  <a:pt x="642" y="532"/>
                </a:lnTo>
                <a:lnTo>
                  <a:pt x="656" y="534"/>
                </a:lnTo>
                <a:lnTo>
                  <a:pt x="656" y="530"/>
                </a:lnTo>
                <a:lnTo>
                  <a:pt x="656" y="524"/>
                </a:lnTo>
                <a:lnTo>
                  <a:pt x="656" y="520"/>
                </a:lnTo>
                <a:lnTo>
                  <a:pt x="658" y="516"/>
                </a:lnTo>
                <a:lnTo>
                  <a:pt x="658" y="512"/>
                </a:lnTo>
                <a:lnTo>
                  <a:pt x="662" y="510"/>
                </a:lnTo>
                <a:lnTo>
                  <a:pt x="666" y="508"/>
                </a:lnTo>
                <a:lnTo>
                  <a:pt x="672" y="508"/>
                </a:lnTo>
                <a:lnTo>
                  <a:pt x="674" y="502"/>
                </a:lnTo>
                <a:lnTo>
                  <a:pt x="676" y="498"/>
                </a:lnTo>
                <a:lnTo>
                  <a:pt x="678" y="494"/>
                </a:lnTo>
                <a:lnTo>
                  <a:pt x="682" y="492"/>
                </a:lnTo>
                <a:lnTo>
                  <a:pt x="684" y="490"/>
                </a:lnTo>
                <a:lnTo>
                  <a:pt x="688" y="490"/>
                </a:lnTo>
                <a:lnTo>
                  <a:pt x="692" y="488"/>
                </a:lnTo>
                <a:lnTo>
                  <a:pt x="696" y="484"/>
                </a:lnTo>
                <a:lnTo>
                  <a:pt x="698" y="482"/>
                </a:lnTo>
                <a:lnTo>
                  <a:pt x="694" y="478"/>
                </a:lnTo>
                <a:lnTo>
                  <a:pt x="690" y="476"/>
                </a:lnTo>
                <a:lnTo>
                  <a:pt x="688" y="472"/>
                </a:lnTo>
                <a:lnTo>
                  <a:pt x="692" y="466"/>
                </a:lnTo>
                <a:lnTo>
                  <a:pt x="700" y="462"/>
                </a:lnTo>
                <a:lnTo>
                  <a:pt x="708" y="458"/>
                </a:lnTo>
                <a:lnTo>
                  <a:pt x="714" y="452"/>
                </a:lnTo>
                <a:lnTo>
                  <a:pt x="704" y="446"/>
                </a:lnTo>
                <a:lnTo>
                  <a:pt x="700" y="436"/>
                </a:lnTo>
                <a:lnTo>
                  <a:pt x="700" y="424"/>
                </a:lnTo>
                <a:lnTo>
                  <a:pt x="708" y="414"/>
                </a:lnTo>
                <a:lnTo>
                  <a:pt x="702" y="412"/>
                </a:lnTo>
                <a:lnTo>
                  <a:pt x="696" y="410"/>
                </a:lnTo>
                <a:lnTo>
                  <a:pt x="692" y="408"/>
                </a:lnTo>
                <a:lnTo>
                  <a:pt x="706" y="402"/>
                </a:lnTo>
                <a:lnTo>
                  <a:pt x="712" y="398"/>
                </a:lnTo>
                <a:lnTo>
                  <a:pt x="714" y="392"/>
                </a:lnTo>
                <a:lnTo>
                  <a:pt x="716" y="382"/>
                </a:lnTo>
                <a:lnTo>
                  <a:pt x="718" y="370"/>
                </a:lnTo>
                <a:lnTo>
                  <a:pt x="724" y="362"/>
                </a:lnTo>
                <a:lnTo>
                  <a:pt x="728" y="356"/>
                </a:lnTo>
                <a:lnTo>
                  <a:pt x="734" y="352"/>
                </a:lnTo>
                <a:lnTo>
                  <a:pt x="736" y="348"/>
                </a:lnTo>
                <a:lnTo>
                  <a:pt x="736" y="342"/>
                </a:lnTo>
                <a:lnTo>
                  <a:pt x="732" y="332"/>
                </a:lnTo>
                <a:lnTo>
                  <a:pt x="736" y="330"/>
                </a:lnTo>
                <a:lnTo>
                  <a:pt x="742" y="328"/>
                </a:lnTo>
                <a:lnTo>
                  <a:pt x="736" y="326"/>
                </a:lnTo>
                <a:lnTo>
                  <a:pt x="730" y="322"/>
                </a:lnTo>
                <a:lnTo>
                  <a:pt x="722" y="320"/>
                </a:lnTo>
                <a:lnTo>
                  <a:pt x="718" y="316"/>
                </a:lnTo>
                <a:lnTo>
                  <a:pt x="714" y="312"/>
                </a:lnTo>
                <a:lnTo>
                  <a:pt x="710" y="306"/>
                </a:lnTo>
                <a:lnTo>
                  <a:pt x="716" y="306"/>
                </a:lnTo>
                <a:lnTo>
                  <a:pt x="720" y="302"/>
                </a:lnTo>
                <a:lnTo>
                  <a:pt x="726" y="302"/>
                </a:lnTo>
                <a:lnTo>
                  <a:pt x="722" y="298"/>
                </a:lnTo>
                <a:lnTo>
                  <a:pt x="718" y="296"/>
                </a:lnTo>
                <a:lnTo>
                  <a:pt x="714" y="294"/>
                </a:lnTo>
                <a:lnTo>
                  <a:pt x="710" y="292"/>
                </a:lnTo>
                <a:lnTo>
                  <a:pt x="706" y="290"/>
                </a:lnTo>
                <a:lnTo>
                  <a:pt x="702" y="286"/>
                </a:lnTo>
                <a:lnTo>
                  <a:pt x="706" y="284"/>
                </a:lnTo>
                <a:lnTo>
                  <a:pt x="708" y="282"/>
                </a:lnTo>
                <a:lnTo>
                  <a:pt x="708" y="276"/>
                </a:lnTo>
                <a:lnTo>
                  <a:pt x="704" y="272"/>
                </a:lnTo>
                <a:lnTo>
                  <a:pt x="700" y="268"/>
                </a:lnTo>
                <a:lnTo>
                  <a:pt x="694" y="268"/>
                </a:lnTo>
                <a:lnTo>
                  <a:pt x="698" y="258"/>
                </a:lnTo>
                <a:lnTo>
                  <a:pt x="704" y="248"/>
                </a:lnTo>
                <a:lnTo>
                  <a:pt x="710" y="238"/>
                </a:lnTo>
                <a:lnTo>
                  <a:pt x="700" y="250"/>
                </a:lnTo>
                <a:lnTo>
                  <a:pt x="694" y="252"/>
                </a:lnTo>
                <a:lnTo>
                  <a:pt x="690" y="250"/>
                </a:lnTo>
                <a:lnTo>
                  <a:pt x="682" y="244"/>
                </a:lnTo>
                <a:lnTo>
                  <a:pt x="672" y="234"/>
                </a:lnTo>
                <a:lnTo>
                  <a:pt x="680" y="222"/>
                </a:lnTo>
                <a:lnTo>
                  <a:pt x="678" y="212"/>
                </a:lnTo>
                <a:lnTo>
                  <a:pt x="672" y="206"/>
                </a:lnTo>
                <a:lnTo>
                  <a:pt x="662" y="202"/>
                </a:lnTo>
                <a:lnTo>
                  <a:pt x="650" y="202"/>
                </a:lnTo>
                <a:lnTo>
                  <a:pt x="654" y="198"/>
                </a:lnTo>
                <a:lnTo>
                  <a:pt x="658" y="196"/>
                </a:lnTo>
                <a:lnTo>
                  <a:pt x="662" y="192"/>
                </a:lnTo>
                <a:lnTo>
                  <a:pt x="664" y="188"/>
                </a:lnTo>
                <a:lnTo>
                  <a:pt x="660" y="184"/>
                </a:lnTo>
                <a:lnTo>
                  <a:pt x="654" y="182"/>
                </a:lnTo>
                <a:lnTo>
                  <a:pt x="650" y="180"/>
                </a:lnTo>
                <a:lnTo>
                  <a:pt x="648" y="184"/>
                </a:lnTo>
                <a:lnTo>
                  <a:pt x="646" y="190"/>
                </a:lnTo>
                <a:lnTo>
                  <a:pt x="644" y="192"/>
                </a:lnTo>
                <a:lnTo>
                  <a:pt x="640" y="196"/>
                </a:lnTo>
                <a:lnTo>
                  <a:pt x="640" y="184"/>
                </a:lnTo>
                <a:lnTo>
                  <a:pt x="640" y="172"/>
                </a:lnTo>
                <a:lnTo>
                  <a:pt x="638" y="162"/>
                </a:lnTo>
                <a:lnTo>
                  <a:pt x="632" y="154"/>
                </a:lnTo>
                <a:lnTo>
                  <a:pt x="622" y="152"/>
                </a:lnTo>
                <a:lnTo>
                  <a:pt x="622" y="146"/>
                </a:lnTo>
                <a:lnTo>
                  <a:pt x="622" y="140"/>
                </a:lnTo>
                <a:lnTo>
                  <a:pt x="622" y="134"/>
                </a:lnTo>
                <a:lnTo>
                  <a:pt x="622" y="128"/>
                </a:lnTo>
                <a:lnTo>
                  <a:pt x="618" y="110"/>
                </a:lnTo>
                <a:lnTo>
                  <a:pt x="614" y="94"/>
                </a:lnTo>
                <a:lnTo>
                  <a:pt x="612" y="98"/>
                </a:lnTo>
                <a:lnTo>
                  <a:pt x="612" y="104"/>
                </a:lnTo>
                <a:lnTo>
                  <a:pt x="610" y="108"/>
                </a:lnTo>
                <a:lnTo>
                  <a:pt x="608" y="114"/>
                </a:lnTo>
                <a:lnTo>
                  <a:pt x="606" y="118"/>
                </a:lnTo>
                <a:lnTo>
                  <a:pt x="602" y="120"/>
                </a:lnTo>
                <a:lnTo>
                  <a:pt x="598" y="122"/>
                </a:lnTo>
                <a:lnTo>
                  <a:pt x="592" y="122"/>
                </a:lnTo>
                <a:lnTo>
                  <a:pt x="592" y="118"/>
                </a:lnTo>
                <a:lnTo>
                  <a:pt x="592" y="114"/>
                </a:lnTo>
                <a:lnTo>
                  <a:pt x="592" y="108"/>
                </a:lnTo>
                <a:lnTo>
                  <a:pt x="590" y="112"/>
                </a:lnTo>
                <a:lnTo>
                  <a:pt x="586" y="114"/>
                </a:lnTo>
                <a:lnTo>
                  <a:pt x="582" y="116"/>
                </a:lnTo>
                <a:lnTo>
                  <a:pt x="574" y="100"/>
                </a:lnTo>
                <a:lnTo>
                  <a:pt x="568" y="80"/>
                </a:lnTo>
                <a:lnTo>
                  <a:pt x="564" y="90"/>
                </a:lnTo>
                <a:lnTo>
                  <a:pt x="558" y="96"/>
                </a:lnTo>
                <a:lnTo>
                  <a:pt x="552" y="104"/>
                </a:lnTo>
                <a:lnTo>
                  <a:pt x="548" y="100"/>
                </a:lnTo>
                <a:lnTo>
                  <a:pt x="544" y="94"/>
                </a:lnTo>
                <a:lnTo>
                  <a:pt x="542" y="90"/>
                </a:lnTo>
                <a:lnTo>
                  <a:pt x="540" y="82"/>
                </a:lnTo>
                <a:lnTo>
                  <a:pt x="540" y="76"/>
                </a:lnTo>
                <a:lnTo>
                  <a:pt x="536" y="80"/>
                </a:lnTo>
                <a:lnTo>
                  <a:pt x="534" y="82"/>
                </a:lnTo>
                <a:lnTo>
                  <a:pt x="530" y="84"/>
                </a:lnTo>
                <a:lnTo>
                  <a:pt x="520" y="52"/>
                </a:lnTo>
                <a:lnTo>
                  <a:pt x="508" y="22"/>
                </a:lnTo>
                <a:lnTo>
                  <a:pt x="504" y="30"/>
                </a:lnTo>
                <a:lnTo>
                  <a:pt x="498" y="40"/>
                </a:lnTo>
                <a:lnTo>
                  <a:pt x="490" y="48"/>
                </a:lnTo>
                <a:lnTo>
                  <a:pt x="482" y="52"/>
                </a:lnTo>
                <a:lnTo>
                  <a:pt x="472" y="50"/>
                </a:lnTo>
                <a:lnTo>
                  <a:pt x="468" y="52"/>
                </a:lnTo>
                <a:lnTo>
                  <a:pt x="464" y="54"/>
                </a:lnTo>
                <a:lnTo>
                  <a:pt x="460" y="58"/>
                </a:lnTo>
                <a:lnTo>
                  <a:pt x="456" y="48"/>
                </a:lnTo>
                <a:lnTo>
                  <a:pt x="450" y="38"/>
                </a:lnTo>
                <a:lnTo>
                  <a:pt x="448" y="30"/>
                </a:lnTo>
                <a:lnTo>
                  <a:pt x="444" y="28"/>
                </a:lnTo>
                <a:lnTo>
                  <a:pt x="440" y="28"/>
                </a:lnTo>
                <a:lnTo>
                  <a:pt x="440" y="36"/>
                </a:lnTo>
                <a:lnTo>
                  <a:pt x="438" y="40"/>
                </a:lnTo>
                <a:lnTo>
                  <a:pt x="436" y="44"/>
                </a:lnTo>
                <a:lnTo>
                  <a:pt x="432" y="46"/>
                </a:lnTo>
                <a:lnTo>
                  <a:pt x="430" y="46"/>
                </a:lnTo>
                <a:lnTo>
                  <a:pt x="424" y="44"/>
                </a:lnTo>
                <a:lnTo>
                  <a:pt x="420" y="40"/>
                </a:lnTo>
                <a:lnTo>
                  <a:pt x="416" y="34"/>
                </a:lnTo>
                <a:lnTo>
                  <a:pt x="412" y="38"/>
                </a:lnTo>
                <a:lnTo>
                  <a:pt x="408" y="40"/>
                </a:lnTo>
                <a:lnTo>
                  <a:pt x="404" y="44"/>
                </a:lnTo>
                <a:lnTo>
                  <a:pt x="386" y="22"/>
                </a:lnTo>
                <a:lnTo>
                  <a:pt x="368" y="0"/>
                </a:lnTo>
                <a:lnTo>
                  <a:pt x="370" y="10"/>
                </a:lnTo>
                <a:lnTo>
                  <a:pt x="372" y="18"/>
                </a:lnTo>
                <a:lnTo>
                  <a:pt x="372" y="28"/>
                </a:lnTo>
                <a:lnTo>
                  <a:pt x="364" y="26"/>
                </a:lnTo>
                <a:lnTo>
                  <a:pt x="360" y="22"/>
                </a:lnTo>
                <a:lnTo>
                  <a:pt x="354" y="16"/>
                </a:lnTo>
                <a:lnTo>
                  <a:pt x="352" y="10"/>
                </a:lnTo>
                <a:lnTo>
                  <a:pt x="350" y="2"/>
                </a:lnTo>
                <a:lnTo>
                  <a:pt x="350" y="6"/>
                </a:lnTo>
                <a:lnTo>
                  <a:pt x="348" y="10"/>
                </a:lnTo>
                <a:lnTo>
                  <a:pt x="348" y="14"/>
                </a:lnTo>
                <a:lnTo>
                  <a:pt x="346" y="20"/>
                </a:lnTo>
                <a:lnTo>
                  <a:pt x="344" y="24"/>
                </a:lnTo>
                <a:lnTo>
                  <a:pt x="342" y="28"/>
                </a:lnTo>
                <a:lnTo>
                  <a:pt x="340" y="32"/>
                </a:lnTo>
                <a:lnTo>
                  <a:pt x="338" y="34"/>
                </a:lnTo>
                <a:lnTo>
                  <a:pt x="334" y="34"/>
                </a:lnTo>
                <a:lnTo>
                  <a:pt x="330" y="32"/>
                </a:lnTo>
                <a:lnTo>
                  <a:pt x="326" y="28"/>
                </a:lnTo>
                <a:lnTo>
                  <a:pt x="326" y="32"/>
                </a:lnTo>
                <a:lnTo>
                  <a:pt x="328" y="38"/>
                </a:lnTo>
                <a:lnTo>
                  <a:pt x="324" y="36"/>
                </a:lnTo>
                <a:lnTo>
                  <a:pt x="320" y="34"/>
                </a:lnTo>
                <a:lnTo>
                  <a:pt x="316" y="32"/>
                </a:lnTo>
                <a:lnTo>
                  <a:pt x="314" y="36"/>
                </a:lnTo>
                <a:lnTo>
                  <a:pt x="314" y="40"/>
                </a:lnTo>
                <a:lnTo>
                  <a:pt x="312" y="44"/>
                </a:lnTo>
                <a:lnTo>
                  <a:pt x="294" y="42"/>
                </a:lnTo>
                <a:lnTo>
                  <a:pt x="278" y="32"/>
                </a:lnTo>
                <a:lnTo>
                  <a:pt x="264" y="18"/>
                </a:lnTo>
                <a:lnTo>
                  <a:pt x="250" y="4"/>
                </a:lnTo>
                <a:lnTo>
                  <a:pt x="260" y="6"/>
                </a:lnTo>
                <a:lnTo>
                  <a:pt x="266" y="14"/>
                </a:lnTo>
                <a:lnTo>
                  <a:pt x="270" y="24"/>
                </a:lnTo>
                <a:lnTo>
                  <a:pt x="274" y="34"/>
                </a:lnTo>
                <a:lnTo>
                  <a:pt x="282" y="40"/>
                </a:lnTo>
                <a:lnTo>
                  <a:pt x="256" y="12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pic>
        <p:nvPicPr>
          <p:cNvPr id="6" name="Picture 730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0" y="5837238"/>
            <a:ext cx="6858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1476374" y="1124744"/>
            <a:ext cx="6264275" cy="1224409"/>
          </a:xfrm>
        </p:spPr>
        <p:txBody>
          <a:bodyPr/>
          <a:lstStyle>
            <a:lvl1pPr algn="ctr">
              <a:defRPr sz="3600" i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 bwMode="white">
          <a:xfrm>
            <a:off x="1480343" y="3573016"/>
            <a:ext cx="6256338" cy="72008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r>
              <a:rPr lang="ko-KR" altLang="en-US" dirty="0"/>
              <a:t>마스터 부제목 스타일 편집</a:t>
            </a:r>
          </a:p>
        </p:txBody>
      </p:sp>
      <p:pic>
        <p:nvPicPr>
          <p:cNvPr id="8" name="Picture 2" descr="E:\1. 건설시설부(진행) Project\01.중이온가속기 시설건설 발주관련\1.중이온가속기 시설건설 설계공모(2014.07.31~11.30)\1-3. 심사관련(평가&amp;발표)\설계공모 접수\최종CG\(축소)메인조감도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4" b="14397"/>
          <a:stretch/>
        </p:blipFill>
        <p:spPr bwMode="auto">
          <a:xfrm>
            <a:off x="0" y="3222172"/>
            <a:ext cx="9144000" cy="363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13894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7DA69E-D265-4016-93B3-A4A66BFEAB21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722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8553C-7AF0-424F-8780-1A6CC936A360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08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38AD02-47CF-4FAF-83ED-4515817FA279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301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678F73-EE1E-45E9-903E-5813A8E079F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438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7D7AA-2630-475E-B7EB-DD62829CD48D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897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0E078A-01CF-4858-8B00-15BC6386189C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377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8691CB-4316-4C93-87AB-0780E9033EC4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027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1BD39-29E9-49F7-9BFC-440E9D000B7C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562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2747-8FF8-4F67-8ED4-CAE53BA3BE9E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154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309BB-3540-4B19-9A12-9C58FE2436EA}" type="datetime1">
              <a:rPr lang="ko-KR" altLang="en-US">
                <a:solidFill>
                  <a:srgbClr val="000000"/>
                </a:solidFill>
              </a:rPr>
              <a:pPr>
                <a:defRPr/>
              </a:pPr>
              <a:t>2016-11-25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srgbClr val="000000"/>
                </a:solidFill>
              </a:rPr>
              <a:t>KPS Meeting 2004/10/23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C4CC6-6E63-448D-AF7F-AFE50DDE00D3}" type="slidenum">
              <a:rPr lang="ko-K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163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HEADPLAY2\Downloads\시그니춰2\기초과학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6527800"/>
            <a:ext cx="1370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\\Head-pc\db\0문서0\1.진행문서\130604_코드체이서 ppt자료_C\ppt소스\중이온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397625"/>
            <a:ext cx="71596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333375"/>
            <a:ext cx="749300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7" y="44624"/>
            <a:ext cx="7848872" cy="504825"/>
          </a:xfrm>
        </p:spPr>
        <p:txBody>
          <a:bodyPr/>
          <a:lstStyle>
            <a:lvl1pPr algn="l">
              <a:defRPr i="0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5536" y="980728"/>
            <a:ext cx="8374062" cy="511175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500563" y="6543675"/>
            <a:ext cx="504825" cy="314325"/>
          </a:xfrm>
        </p:spPr>
        <p:txBody>
          <a:bodyPr/>
          <a:lstStyle>
            <a:lvl1pPr>
              <a:defRPr sz="1100" smtClean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defRPr/>
            </a:pPr>
            <a:fld id="{6CF4DA16-BF14-4307-8E08-1868CB884F94}" type="slidenum">
              <a:rPr lang="ko-KR" altLang="en-US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435166"/>
      </p:ext>
    </p:extLst>
  </p:cSld>
  <p:clrMapOvr>
    <a:masterClrMapping/>
  </p:clrMapOvr>
  <p:transition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0667-DBD8-4FCE-A369-BEC67E5F26D7}" type="datetime1">
              <a:rPr lang="ko-KR" altLang="en-US" smtClean="0"/>
              <a:t>2016-11-25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grpSp>
        <p:nvGrpSpPr>
          <p:cNvPr id="7" name="그룹 6"/>
          <p:cNvGrpSpPr/>
          <p:nvPr userDrawn="1"/>
        </p:nvGrpSpPr>
        <p:grpSpPr>
          <a:xfrm>
            <a:off x="0" y="-3"/>
            <a:ext cx="9144006" cy="936691"/>
            <a:chOff x="0" y="-3"/>
            <a:chExt cx="9144006" cy="936691"/>
          </a:xfrm>
        </p:grpSpPr>
        <p:sp>
          <p:nvSpPr>
            <p:cNvPr id="8" name="직사각형 7"/>
            <p:cNvSpPr/>
            <p:nvPr/>
          </p:nvSpPr>
          <p:spPr>
            <a:xfrm>
              <a:off x="0" y="0"/>
              <a:ext cx="9144000" cy="90872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9" name="그룹 8"/>
            <p:cNvGrpSpPr/>
            <p:nvPr/>
          </p:nvGrpSpPr>
          <p:grpSpPr>
            <a:xfrm>
              <a:off x="0" y="-3"/>
              <a:ext cx="9144006" cy="764705"/>
              <a:chOff x="0" y="-3"/>
              <a:chExt cx="9144006" cy="965423"/>
            </a:xfrm>
            <a:pattFill prst="pct90">
              <a:fgClr>
                <a:srgbClr val="92D050"/>
              </a:fgClr>
              <a:bgClr>
                <a:schemeClr val="bg1"/>
              </a:bgClr>
            </a:pattFill>
          </p:grpSpPr>
          <p:sp>
            <p:nvSpPr>
              <p:cNvPr id="11" name="직사각형 10"/>
              <p:cNvSpPr/>
              <p:nvPr/>
            </p:nvSpPr>
            <p:spPr>
              <a:xfrm>
                <a:off x="0" y="1"/>
                <a:ext cx="6948264" cy="2381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" name="순서도: 수동 입력 11"/>
              <p:cNvSpPr/>
              <p:nvPr/>
            </p:nvSpPr>
            <p:spPr>
              <a:xfrm rot="16200000">
                <a:off x="7275391" y="-903194"/>
                <a:ext cx="965423" cy="2771806"/>
              </a:xfrm>
              <a:prstGeom prst="flowChartManualInp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10" name="Picture 3" descr="D:\12. 홍보관리\※ 사업단 로고\※-사업단로고(PNG_RISP)2.png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688"/>
              <a:ext cx="1570499" cy="9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00020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CA3DB7-E5BA-456D-AA01-B6AB6C093EC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55824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D98CB-D08D-4EC6-B6B3-485978A0B25B}" type="datetime1">
              <a:rPr lang="ko-KR" altLang="en-US" smtClean="0"/>
              <a:t>2016-11-25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00020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CA3DB7-E5BA-456D-AA01-B6AB6C093EC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grpSp>
        <p:nvGrpSpPr>
          <p:cNvPr id="7" name="그룹 6"/>
          <p:cNvGrpSpPr/>
          <p:nvPr userDrawn="1"/>
        </p:nvGrpSpPr>
        <p:grpSpPr>
          <a:xfrm>
            <a:off x="0" y="-3"/>
            <a:ext cx="9144006" cy="936691"/>
            <a:chOff x="0" y="-3"/>
            <a:chExt cx="9144006" cy="936691"/>
          </a:xfrm>
        </p:grpSpPr>
        <p:sp>
          <p:nvSpPr>
            <p:cNvPr id="8" name="직사각형 7"/>
            <p:cNvSpPr/>
            <p:nvPr/>
          </p:nvSpPr>
          <p:spPr>
            <a:xfrm>
              <a:off x="0" y="0"/>
              <a:ext cx="9144000" cy="90872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9" name="그룹 8"/>
            <p:cNvGrpSpPr/>
            <p:nvPr/>
          </p:nvGrpSpPr>
          <p:grpSpPr>
            <a:xfrm>
              <a:off x="0" y="-3"/>
              <a:ext cx="9144006" cy="764705"/>
              <a:chOff x="0" y="-3"/>
              <a:chExt cx="9144006" cy="965423"/>
            </a:xfrm>
            <a:pattFill prst="pct90">
              <a:fgClr>
                <a:srgbClr val="92D050"/>
              </a:fgClr>
              <a:bgClr>
                <a:schemeClr val="bg1"/>
              </a:bgClr>
            </a:pattFill>
          </p:grpSpPr>
          <p:sp>
            <p:nvSpPr>
              <p:cNvPr id="11" name="직사각형 10"/>
              <p:cNvSpPr/>
              <p:nvPr/>
            </p:nvSpPr>
            <p:spPr>
              <a:xfrm>
                <a:off x="0" y="1"/>
                <a:ext cx="6948264" cy="2381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" name="순서도: 수동 입력 11"/>
              <p:cNvSpPr/>
              <p:nvPr/>
            </p:nvSpPr>
            <p:spPr>
              <a:xfrm rot="16200000">
                <a:off x="7275391" y="-903194"/>
                <a:ext cx="965423" cy="2771806"/>
              </a:xfrm>
              <a:prstGeom prst="flowChartManualInp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10" name="Picture 3" descr="D:\12. 홍보관리\※ 사업단 로고\※-사업단로고(PNG_RISP)2.png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688"/>
              <a:ext cx="1570499" cy="9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9650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9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D3C2D91A-D5FC-4E14-941B-334DF0261963}" type="datetime1">
              <a:rPr lang="ko-KR" altLang="en-US" smtClean="0"/>
              <a:t>2016-11-25</a:t>
            </a:fld>
            <a:endParaRPr lang="ko-KR" altLang="en-US"/>
          </a:p>
        </p:txBody>
      </p:sp>
      <p:sp>
        <p:nvSpPr>
          <p:cNvPr id="10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00020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CA3DB7-E5BA-456D-AA01-B6AB6C093EC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grpSp>
        <p:nvGrpSpPr>
          <p:cNvPr id="12" name="그룹 11"/>
          <p:cNvGrpSpPr/>
          <p:nvPr userDrawn="1"/>
        </p:nvGrpSpPr>
        <p:grpSpPr>
          <a:xfrm>
            <a:off x="0" y="-3"/>
            <a:ext cx="9144006" cy="936691"/>
            <a:chOff x="0" y="-3"/>
            <a:chExt cx="9144006" cy="936691"/>
          </a:xfrm>
        </p:grpSpPr>
        <p:sp>
          <p:nvSpPr>
            <p:cNvPr id="13" name="직사각형 12"/>
            <p:cNvSpPr/>
            <p:nvPr/>
          </p:nvSpPr>
          <p:spPr>
            <a:xfrm>
              <a:off x="0" y="0"/>
              <a:ext cx="9144000" cy="90872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4" name="그룹 13"/>
            <p:cNvGrpSpPr/>
            <p:nvPr/>
          </p:nvGrpSpPr>
          <p:grpSpPr>
            <a:xfrm>
              <a:off x="0" y="-3"/>
              <a:ext cx="9144006" cy="764705"/>
              <a:chOff x="0" y="-3"/>
              <a:chExt cx="9144006" cy="965423"/>
            </a:xfrm>
            <a:pattFill prst="pct90">
              <a:fgClr>
                <a:srgbClr val="92D050"/>
              </a:fgClr>
              <a:bgClr>
                <a:schemeClr val="bg1"/>
              </a:bgClr>
            </a:pattFill>
          </p:grpSpPr>
          <p:sp>
            <p:nvSpPr>
              <p:cNvPr id="16" name="직사각형 15"/>
              <p:cNvSpPr/>
              <p:nvPr/>
            </p:nvSpPr>
            <p:spPr>
              <a:xfrm>
                <a:off x="0" y="1"/>
                <a:ext cx="6948264" cy="2381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순서도: 수동 입력 16"/>
              <p:cNvSpPr/>
              <p:nvPr/>
            </p:nvSpPr>
            <p:spPr>
              <a:xfrm rot="16200000">
                <a:off x="7275391" y="-903194"/>
                <a:ext cx="965423" cy="2771806"/>
              </a:xfrm>
              <a:prstGeom prst="flowChartManualInp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15" name="Picture 3" descr="D:\12. 홍보관리\※ 사업단 로고\※-사업단로고(PNG_RISP)2.png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688"/>
              <a:ext cx="1570499" cy="9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8887344"/>
      </p:ext>
    </p:extLst>
  </p:cSld>
  <p:clrMapOvr>
    <a:masterClrMapping/>
  </p:clrMapOvr>
  <p:transition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88AEB939-C2F9-4CDE-9569-3F7046A67231}" type="datetime1">
              <a:rPr lang="ko-KR" altLang="en-US" smtClean="0"/>
              <a:t>2016-11-25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00020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CA3DB7-E5BA-456D-AA01-B6AB6C093EC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grpSp>
        <p:nvGrpSpPr>
          <p:cNvPr id="6" name="그룹 5"/>
          <p:cNvGrpSpPr/>
          <p:nvPr userDrawn="1"/>
        </p:nvGrpSpPr>
        <p:grpSpPr>
          <a:xfrm>
            <a:off x="0" y="-3"/>
            <a:ext cx="9144006" cy="936691"/>
            <a:chOff x="0" y="-3"/>
            <a:chExt cx="9144006" cy="936691"/>
          </a:xfrm>
        </p:grpSpPr>
        <p:sp>
          <p:nvSpPr>
            <p:cNvPr id="7" name="직사각형 6"/>
            <p:cNvSpPr/>
            <p:nvPr/>
          </p:nvSpPr>
          <p:spPr>
            <a:xfrm>
              <a:off x="0" y="0"/>
              <a:ext cx="9144000" cy="90872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8" name="그룹 7"/>
            <p:cNvGrpSpPr/>
            <p:nvPr/>
          </p:nvGrpSpPr>
          <p:grpSpPr>
            <a:xfrm>
              <a:off x="0" y="-3"/>
              <a:ext cx="9144006" cy="764705"/>
              <a:chOff x="0" y="-3"/>
              <a:chExt cx="9144006" cy="965423"/>
            </a:xfrm>
            <a:pattFill prst="pct90">
              <a:fgClr>
                <a:srgbClr val="92D050"/>
              </a:fgClr>
              <a:bgClr>
                <a:schemeClr val="bg1"/>
              </a:bgClr>
            </a:pattFill>
          </p:grpSpPr>
          <p:sp>
            <p:nvSpPr>
              <p:cNvPr id="10" name="직사각형 9"/>
              <p:cNvSpPr/>
              <p:nvPr/>
            </p:nvSpPr>
            <p:spPr>
              <a:xfrm>
                <a:off x="0" y="1"/>
                <a:ext cx="6948264" cy="2381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순서도: 수동 입력 10"/>
              <p:cNvSpPr/>
              <p:nvPr/>
            </p:nvSpPr>
            <p:spPr>
              <a:xfrm rot="16200000">
                <a:off x="7275391" y="-903194"/>
                <a:ext cx="965423" cy="2771806"/>
              </a:xfrm>
              <a:prstGeom prst="flowChartManualInp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9" name="Picture 3" descr="D:\12. 홍보관리\※ 사업단 로고\※-사업단로고(PNG_RISP)2.png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688"/>
              <a:ext cx="1570499" cy="9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179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686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19813"/>
            <a:ext cx="8373616" cy="692696"/>
          </a:xfrm>
        </p:spPr>
        <p:txBody>
          <a:bodyPr/>
          <a:lstStyle>
            <a:lvl1pPr>
              <a:defRPr b="1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3"/>
          <p:cNvSpPr>
            <a:spLocks noGrp="1"/>
          </p:cNvSpPr>
          <p:nvPr>
            <p:ph sz="half" idx="2"/>
          </p:nvPr>
        </p:nvSpPr>
        <p:spPr>
          <a:xfrm>
            <a:off x="251520" y="1052736"/>
            <a:ext cx="8424936" cy="51125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2267744" y="6381328"/>
            <a:ext cx="2895600" cy="365125"/>
          </a:xfrm>
        </p:spPr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5696744" y="6381328"/>
            <a:ext cx="2133600" cy="365125"/>
          </a:xfrm>
          <a:prstGeom prst="rect">
            <a:avLst/>
          </a:prstGeom>
        </p:spPr>
        <p:txBody>
          <a:bodyPr/>
          <a:lstStyle/>
          <a:p>
            <a:fld id="{AA297820-8D4B-4C15-9B7C-DA3099B5919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809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297820-8D4B-4C15-9B7C-DA3099B5919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373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297820-8D4B-4C15-9B7C-DA3099B5919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56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297820-8D4B-4C15-9B7C-DA3099B5919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857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297820-8D4B-4C15-9B7C-DA3099B5919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69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>
            <a:lvl1pPr>
              <a:defRPr sz="2400" b="1" i="0" baseline="0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642919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297820-8D4B-4C15-9B7C-DA3099B5919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791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297820-8D4B-4C15-9B7C-DA3099B5919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17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>
              <a:solidFill>
                <a:srgbClr val="FFFFFF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40BF68F-9317-42EA-9088-63E8917B4F8B}" type="slidenum">
              <a:rPr lang="ko-KR" altLang="en-US">
                <a:solidFill>
                  <a:srgbClr val="FFFFFF"/>
                </a:solidFill>
              </a:rPr>
              <a:pPr/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7266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28"/>
          <p:cNvSpPr>
            <a:spLocks/>
          </p:cNvSpPr>
          <p:nvPr/>
        </p:nvSpPr>
        <p:spPr bwMode="auto">
          <a:xfrm>
            <a:off x="3924300" y="5157788"/>
            <a:ext cx="1368425" cy="1368425"/>
          </a:xfrm>
          <a:custGeom>
            <a:avLst/>
            <a:gdLst/>
            <a:ahLst/>
            <a:cxnLst>
              <a:cxn ang="0">
                <a:pos x="264" y="20"/>
              </a:cxn>
              <a:cxn ang="0">
                <a:pos x="286" y="52"/>
              </a:cxn>
              <a:cxn ang="0">
                <a:pos x="242" y="68"/>
              </a:cxn>
              <a:cxn ang="0">
                <a:pos x="202" y="72"/>
              </a:cxn>
              <a:cxn ang="0">
                <a:pos x="194" y="102"/>
              </a:cxn>
              <a:cxn ang="0">
                <a:pos x="140" y="114"/>
              </a:cxn>
              <a:cxn ang="0">
                <a:pos x="116" y="136"/>
              </a:cxn>
              <a:cxn ang="0">
                <a:pos x="84" y="164"/>
              </a:cxn>
              <a:cxn ang="0">
                <a:pos x="76" y="182"/>
              </a:cxn>
              <a:cxn ang="0">
                <a:pos x="60" y="224"/>
              </a:cxn>
              <a:cxn ang="0">
                <a:pos x="42" y="272"/>
              </a:cxn>
              <a:cxn ang="0">
                <a:pos x="24" y="296"/>
              </a:cxn>
              <a:cxn ang="0">
                <a:pos x="12" y="330"/>
              </a:cxn>
              <a:cxn ang="0">
                <a:pos x="16" y="352"/>
              </a:cxn>
              <a:cxn ang="0">
                <a:pos x="6" y="396"/>
              </a:cxn>
              <a:cxn ang="0">
                <a:pos x="30" y="420"/>
              </a:cxn>
              <a:cxn ang="0">
                <a:pos x="22" y="448"/>
              </a:cxn>
              <a:cxn ang="0">
                <a:pos x="38" y="472"/>
              </a:cxn>
              <a:cxn ang="0">
                <a:pos x="64" y="500"/>
              </a:cxn>
              <a:cxn ang="0">
                <a:pos x="76" y="546"/>
              </a:cxn>
              <a:cxn ang="0">
                <a:pos x="126" y="572"/>
              </a:cxn>
              <a:cxn ang="0">
                <a:pos x="130" y="602"/>
              </a:cxn>
              <a:cxn ang="0">
                <a:pos x="170" y="614"/>
              </a:cxn>
              <a:cxn ang="0">
                <a:pos x="188" y="636"/>
              </a:cxn>
              <a:cxn ang="0">
                <a:pos x="212" y="644"/>
              </a:cxn>
              <a:cxn ang="0">
                <a:pos x="238" y="662"/>
              </a:cxn>
              <a:cxn ang="0">
                <a:pos x="280" y="668"/>
              </a:cxn>
              <a:cxn ang="0">
                <a:pos x="300" y="676"/>
              </a:cxn>
              <a:cxn ang="0">
                <a:pos x="330" y="688"/>
              </a:cxn>
              <a:cxn ang="0">
                <a:pos x="350" y="694"/>
              </a:cxn>
              <a:cxn ang="0">
                <a:pos x="392" y="718"/>
              </a:cxn>
              <a:cxn ang="0">
                <a:pos x="398" y="686"/>
              </a:cxn>
              <a:cxn ang="0">
                <a:pos x="428" y="688"/>
              </a:cxn>
              <a:cxn ang="0">
                <a:pos x="504" y="660"/>
              </a:cxn>
              <a:cxn ang="0">
                <a:pos x="534" y="656"/>
              </a:cxn>
              <a:cxn ang="0">
                <a:pos x="550" y="644"/>
              </a:cxn>
              <a:cxn ang="0">
                <a:pos x="570" y="612"/>
              </a:cxn>
              <a:cxn ang="0">
                <a:pos x="612" y="586"/>
              </a:cxn>
              <a:cxn ang="0">
                <a:pos x="630" y="554"/>
              </a:cxn>
              <a:cxn ang="0">
                <a:pos x="656" y="520"/>
              </a:cxn>
              <a:cxn ang="0">
                <a:pos x="682" y="492"/>
              </a:cxn>
              <a:cxn ang="0">
                <a:pos x="692" y="466"/>
              </a:cxn>
              <a:cxn ang="0">
                <a:pos x="696" y="410"/>
              </a:cxn>
              <a:cxn ang="0">
                <a:pos x="734" y="352"/>
              </a:cxn>
              <a:cxn ang="0">
                <a:pos x="718" y="316"/>
              </a:cxn>
              <a:cxn ang="0">
                <a:pos x="710" y="292"/>
              </a:cxn>
              <a:cxn ang="0">
                <a:pos x="698" y="258"/>
              </a:cxn>
              <a:cxn ang="0">
                <a:pos x="678" y="212"/>
              </a:cxn>
              <a:cxn ang="0">
                <a:pos x="654" y="182"/>
              </a:cxn>
              <a:cxn ang="0">
                <a:pos x="632" y="154"/>
              </a:cxn>
              <a:cxn ang="0">
                <a:pos x="612" y="104"/>
              </a:cxn>
              <a:cxn ang="0">
                <a:pos x="592" y="108"/>
              </a:cxn>
              <a:cxn ang="0">
                <a:pos x="548" y="100"/>
              </a:cxn>
              <a:cxn ang="0">
                <a:pos x="508" y="22"/>
              </a:cxn>
              <a:cxn ang="0">
                <a:pos x="456" y="48"/>
              </a:cxn>
              <a:cxn ang="0">
                <a:pos x="430" y="46"/>
              </a:cxn>
              <a:cxn ang="0">
                <a:pos x="370" y="10"/>
              </a:cxn>
              <a:cxn ang="0">
                <a:pos x="348" y="10"/>
              </a:cxn>
              <a:cxn ang="0">
                <a:pos x="326" y="28"/>
              </a:cxn>
              <a:cxn ang="0">
                <a:pos x="294" y="42"/>
              </a:cxn>
              <a:cxn ang="0">
                <a:pos x="256" y="12"/>
              </a:cxn>
            </a:cxnLst>
            <a:rect l="0" t="0" r="r" b="b"/>
            <a:pathLst>
              <a:path w="742" h="718">
                <a:moveTo>
                  <a:pt x="256" y="12"/>
                </a:moveTo>
                <a:lnTo>
                  <a:pt x="252" y="8"/>
                </a:lnTo>
                <a:lnTo>
                  <a:pt x="252" y="6"/>
                </a:lnTo>
                <a:lnTo>
                  <a:pt x="250" y="6"/>
                </a:lnTo>
                <a:lnTo>
                  <a:pt x="252" y="8"/>
                </a:lnTo>
                <a:lnTo>
                  <a:pt x="254" y="10"/>
                </a:lnTo>
                <a:lnTo>
                  <a:pt x="256" y="12"/>
                </a:lnTo>
                <a:lnTo>
                  <a:pt x="260" y="16"/>
                </a:lnTo>
                <a:lnTo>
                  <a:pt x="264" y="20"/>
                </a:lnTo>
                <a:lnTo>
                  <a:pt x="268" y="24"/>
                </a:lnTo>
                <a:lnTo>
                  <a:pt x="270" y="28"/>
                </a:lnTo>
                <a:lnTo>
                  <a:pt x="274" y="32"/>
                </a:lnTo>
                <a:lnTo>
                  <a:pt x="278" y="34"/>
                </a:lnTo>
                <a:lnTo>
                  <a:pt x="280" y="36"/>
                </a:lnTo>
                <a:lnTo>
                  <a:pt x="280" y="38"/>
                </a:lnTo>
                <a:lnTo>
                  <a:pt x="282" y="38"/>
                </a:lnTo>
                <a:lnTo>
                  <a:pt x="288" y="48"/>
                </a:lnTo>
                <a:lnTo>
                  <a:pt x="286" y="52"/>
                </a:lnTo>
                <a:lnTo>
                  <a:pt x="278" y="56"/>
                </a:lnTo>
                <a:lnTo>
                  <a:pt x="268" y="58"/>
                </a:lnTo>
                <a:lnTo>
                  <a:pt x="256" y="58"/>
                </a:lnTo>
                <a:lnTo>
                  <a:pt x="246" y="56"/>
                </a:lnTo>
                <a:lnTo>
                  <a:pt x="238" y="54"/>
                </a:lnTo>
                <a:lnTo>
                  <a:pt x="242" y="58"/>
                </a:lnTo>
                <a:lnTo>
                  <a:pt x="246" y="62"/>
                </a:lnTo>
                <a:lnTo>
                  <a:pt x="244" y="64"/>
                </a:lnTo>
                <a:lnTo>
                  <a:pt x="242" y="68"/>
                </a:lnTo>
                <a:lnTo>
                  <a:pt x="238" y="70"/>
                </a:lnTo>
                <a:lnTo>
                  <a:pt x="232" y="72"/>
                </a:lnTo>
                <a:lnTo>
                  <a:pt x="228" y="72"/>
                </a:lnTo>
                <a:lnTo>
                  <a:pt x="222" y="70"/>
                </a:lnTo>
                <a:lnTo>
                  <a:pt x="216" y="68"/>
                </a:lnTo>
                <a:lnTo>
                  <a:pt x="212" y="64"/>
                </a:lnTo>
                <a:lnTo>
                  <a:pt x="206" y="64"/>
                </a:lnTo>
                <a:lnTo>
                  <a:pt x="204" y="68"/>
                </a:lnTo>
                <a:lnTo>
                  <a:pt x="202" y="72"/>
                </a:lnTo>
                <a:lnTo>
                  <a:pt x="200" y="76"/>
                </a:lnTo>
                <a:lnTo>
                  <a:pt x="196" y="78"/>
                </a:lnTo>
                <a:lnTo>
                  <a:pt x="190" y="80"/>
                </a:lnTo>
                <a:lnTo>
                  <a:pt x="196" y="82"/>
                </a:lnTo>
                <a:lnTo>
                  <a:pt x="198" y="86"/>
                </a:lnTo>
                <a:lnTo>
                  <a:pt x="200" y="90"/>
                </a:lnTo>
                <a:lnTo>
                  <a:pt x="200" y="94"/>
                </a:lnTo>
                <a:lnTo>
                  <a:pt x="198" y="98"/>
                </a:lnTo>
                <a:lnTo>
                  <a:pt x="194" y="102"/>
                </a:lnTo>
                <a:lnTo>
                  <a:pt x="186" y="102"/>
                </a:lnTo>
                <a:lnTo>
                  <a:pt x="172" y="100"/>
                </a:lnTo>
                <a:lnTo>
                  <a:pt x="162" y="100"/>
                </a:lnTo>
                <a:lnTo>
                  <a:pt x="164" y="102"/>
                </a:lnTo>
                <a:lnTo>
                  <a:pt x="166" y="106"/>
                </a:lnTo>
                <a:lnTo>
                  <a:pt x="168" y="110"/>
                </a:lnTo>
                <a:lnTo>
                  <a:pt x="154" y="110"/>
                </a:lnTo>
                <a:lnTo>
                  <a:pt x="140" y="110"/>
                </a:lnTo>
                <a:lnTo>
                  <a:pt x="140" y="114"/>
                </a:lnTo>
                <a:lnTo>
                  <a:pt x="142" y="116"/>
                </a:lnTo>
                <a:lnTo>
                  <a:pt x="136" y="118"/>
                </a:lnTo>
                <a:lnTo>
                  <a:pt x="130" y="118"/>
                </a:lnTo>
                <a:lnTo>
                  <a:pt x="124" y="118"/>
                </a:lnTo>
                <a:lnTo>
                  <a:pt x="126" y="122"/>
                </a:lnTo>
                <a:lnTo>
                  <a:pt x="126" y="126"/>
                </a:lnTo>
                <a:lnTo>
                  <a:pt x="126" y="130"/>
                </a:lnTo>
                <a:lnTo>
                  <a:pt x="128" y="134"/>
                </a:lnTo>
                <a:lnTo>
                  <a:pt x="116" y="136"/>
                </a:lnTo>
                <a:lnTo>
                  <a:pt x="106" y="140"/>
                </a:lnTo>
                <a:lnTo>
                  <a:pt x="96" y="144"/>
                </a:lnTo>
                <a:lnTo>
                  <a:pt x="82" y="142"/>
                </a:lnTo>
                <a:lnTo>
                  <a:pt x="88" y="146"/>
                </a:lnTo>
                <a:lnTo>
                  <a:pt x="92" y="148"/>
                </a:lnTo>
                <a:lnTo>
                  <a:pt x="92" y="152"/>
                </a:lnTo>
                <a:lnTo>
                  <a:pt x="92" y="156"/>
                </a:lnTo>
                <a:lnTo>
                  <a:pt x="88" y="160"/>
                </a:lnTo>
                <a:lnTo>
                  <a:pt x="84" y="164"/>
                </a:lnTo>
                <a:lnTo>
                  <a:pt x="78" y="166"/>
                </a:lnTo>
                <a:lnTo>
                  <a:pt x="74" y="168"/>
                </a:lnTo>
                <a:lnTo>
                  <a:pt x="68" y="170"/>
                </a:lnTo>
                <a:lnTo>
                  <a:pt x="62" y="172"/>
                </a:lnTo>
                <a:lnTo>
                  <a:pt x="58" y="172"/>
                </a:lnTo>
                <a:lnTo>
                  <a:pt x="64" y="174"/>
                </a:lnTo>
                <a:lnTo>
                  <a:pt x="68" y="176"/>
                </a:lnTo>
                <a:lnTo>
                  <a:pt x="72" y="180"/>
                </a:lnTo>
                <a:lnTo>
                  <a:pt x="76" y="182"/>
                </a:lnTo>
                <a:lnTo>
                  <a:pt x="78" y="184"/>
                </a:lnTo>
                <a:lnTo>
                  <a:pt x="78" y="190"/>
                </a:lnTo>
                <a:lnTo>
                  <a:pt x="78" y="194"/>
                </a:lnTo>
                <a:lnTo>
                  <a:pt x="76" y="202"/>
                </a:lnTo>
                <a:lnTo>
                  <a:pt x="70" y="204"/>
                </a:lnTo>
                <a:lnTo>
                  <a:pt x="62" y="204"/>
                </a:lnTo>
                <a:lnTo>
                  <a:pt x="54" y="204"/>
                </a:lnTo>
                <a:lnTo>
                  <a:pt x="60" y="214"/>
                </a:lnTo>
                <a:lnTo>
                  <a:pt x="60" y="224"/>
                </a:lnTo>
                <a:lnTo>
                  <a:pt x="56" y="236"/>
                </a:lnTo>
                <a:lnTo>
                  <a:pt x="56" y="248"/>
                </a:lnTo>
                <a:lnTo>
                  <a:pt x="46" y="248"/>
                </a:lnTo>
                <a:lnTo>
                  <a:pt x="34" y="248"/>
                </a:lnTo>
                <a:lnTo>
                  <a:pt x="38" y="250"/>
                </a:lnTo>
                <a:lnTo>
                  <a:pt x="42" y="254"/>
                </a:lnTo>
                <a:lnTo>
                  <a:pt x="44" y="260"/>
                </a:lnTo>
                <a:lnTo>
                  <a:pt x="44" y="268"/>
                </a:lnTo>
                <a:lnTo>
                  <a:pt x="42" y="272"/>
                </a:lnTo>
                <a:lnTo>
                  <a:pt x="38" y="276"/>
                </a:lnTo>
                <a:lnTo>
                  <a:pt x="34" y="278"/>
                </a:lnTo>
                <a:lnTo>
                  <a:pt x="28" y="280"/>
                </a:lnTo>
                <a:lnTo>
                  <a:pt x="24" y="280"/>
                </a:lnTo>
                <a:lnTo>
                  <a:pt x="18" y="282"/>
                </a:lnTo>
                <a:lnTo>
                  <a:pt x="24" y="284"/>
                </a:lnTo>
                <a:lnTo>
                  <a:pt x="26" y="288"/>
                </a:lnTo>
                <a:lnTo>
                  <a:pt x="26" y="292"/>
                </a:lnTo>
                <a:lnTo>
                  <a:pt x="24" y="296"/>
                </a:lnTo>
                <a:lnTo>
                  <a:pt x="18" y="300"/>
                </a:lnTo>
                <a:lnTo>
                  <a:pt x="28" y="302"/>
                </a:lnTo>
                <a:lnTo>
                  <a:pt x="38" y="306"/>
                </a:lnTo>
                <a:lnTo>
                  <a:pt x="38" y="312"/>
                </a:lnTo>
                <a:lnTo>
                  <a:pt x="34" y="316"/>
                </a:lnTo>
                <a:lnTo>
                  <a:pt x="28" y="320"/>
                </a:lnTo>
                <a:lnTo>
                  <a:pt x="24" y="322"/>
                </a:lnTo>
                <a:lnTo>
                  <a:pt x="18" y="326"/>
                </a:lnTo>
                <a:lnTo>
                  <a:pt x="12" y="330"/>
                </a:lnTo>
                <a:lnTo>
                  <a:pt x="8" y="334"/>
                </a:lnTo>
                <a:lnTo>
                  <a:pt x="12" y="336"/>
                </a:lnTo>
                <a:lnTo>
                  <a:pt x="18" y="338"/>
                </a:lnTo>
                <a:lnTo>
                  <a:pt x="22" y="338"/>
                </a:lnTo>
                <a:lnTo>
                  <a:pt x="20" y="342"/>
                </a:lnTo>
                <a:lnTo>
                  <a:pt x="18" y="344"/>
                </a:lnTo>
                <a:lnTo>
                  <a:pt x="14" y="348"/>
                </a:lnTo>
                <a:lnTo>
                  <a:pt x="12" y="350"/>
                </a:lnTo>
                <a:lnTo>
                  <a:pt x="16" y="352"/>
                </a:lnTo>
                <a:lnTo>
                  <a:pt x="22" y="354"/>
                </a:lnTo>
                <a:lnTo>
                  <a:pt x="26" y="356"/>
                </a:lnTo>
                <a:lnTo>
                  <a:pt x="24" y="358"/>
                </a:lnTo>
                <a:lnTo>
                  <a:pt x="22" y="362"/>
                </a:lnTo>
                <a:lnTo>
                  <a:pt x="32" y="364"/>
                </a:lnTo>
                <a:lnTo>
                  <a:pt x="44" y="368"/>
                </a:lnTo>
                <a:lnTo>
                  <a:pt x="22" y="382"/>
                </a:lnTo>
                <a:lnTo>
                  <a:pt x="0" y="394"/>
                </a:lnTo>
                <a:lnTo>
                  <a:pt x="6" y="396"/>
                </a:lnTo>
                <a:lnTo>
                  <a:pt x="14" y="398"/>
                </a:lnTo>
                <a:lnTo>
                  <a:pt x="20" y="402"/>
                </a:lnTo>
                <a:lnTo>
                  <a:pt x="24" y="406"/>
                </a:lnTo>
                <a:lnTo>
                  <a:pt x="22" y="408"/>
                </a:lnTo>
                <a:lnTo>
                  <a:pt x="20" y="410"/>
                </a:lnTo>
                <a:lnTo>
                  <a:pt x="16" y="412"/>
                </a:lnTo>
                <a:lnTo>
                  <a:pt x="22" y="414"/>
                </a:lnTo>
                <a:lnTo>
                  <a:pt x="28" y="416"/>
                </a:lnTo>
                <a:lnTo>
                  <a:pt x="30" y="420"/>
                </a:lnTo>
                <a:lnTo>
                  <a:pt x="32" y="424"/>
                </a:lnTo>
                <a:lnTo>
                  <a:pt x="32" y="428"/>
                </a:lnTo>
                <a:lnTo>
                  <a:pt x="28" y="434"/>
                </a:lnTo>
                <a:lnTo>
                  <a:pt x="32" y="434"/>
                </a:lnTo>
                <a:lnTo>
                  <a:pt x="34" y="434"/>
                </a:lnTo>
                <a:lnTo>
                  <a:pt x="34" y="440"/>
                </a:lnTo>
                <a:lnTo>
                  <a:pt x="30" y="442"/>
                </a:lnTo>
                <a:lnTo>
                  <a:pt x="26" y="446"/>
                </a:lnTo>
                <a:lnTo>
                  <a:pt x="22" y="448"/>
                </a:lnTo>
                <a:lnTo>
                  <a:pt x="20" y="452"/>
                </a:lnTo>
                <a:lnTo>
                  <a:pt x="16" y="456"/>
                </a:lnTo>
                <a:lnTo>
                  <a:pt x="22" y="454"/>
                </a:lnTo>
                <a:lnTo>
                  <a:pt x="28" y="456"/>
                </a:lnTo>
                <a:lnTo>
                  <a:pt x="34" y="458"/>
                </a:lnTo>
                <a:lnTo>
                  <a:pt x="40" y="460"/>
                </a:lnTo>
                <a:lnTo>
                  <a:pt x="44" y="464"/>
                </a:lnTo>
                <a:lnTo>
                  <a:pt x="40" y="468"/>
                </a:lnTo>
                <a:lnTo>
                  <a:pt x="38" y="472"/>
                </a:lnTo>
                <a:lnTo>
                  <a:pt x="34" y="476"/>
                </a:lnTo>
                <a:lnTo>
                  <a:pt x="40" y="478"/>
                </a:lnTo>
                <a:lnTo>
                  <a:pt x="44" y="482"/>
                </a:lnTo>
                <a:lnTo>
                  <a:pt x="48" y="486"/>
                </a:lnTo>
                <a:lnTo>
                  <a:pt x="48" y="490"/>
                </a:lnTo>
                <a:lnTo>
                  <a:pt x="48" y="496"/>
                </a:lnTo>
                <a:lnTo>
                  <a:pt x="54" y="496"/>
                </a:lnTo>
                <a:lnTo>
                  <a:pt x="60" y="498"/>
                </a:lnTo>
                <a:lnTo>
                  <a:pt x="64" y="500"/>
                </a:lnTo>
                <a:lnTo>
                  <a:pt x="66" y="504"/>
                </a:lnTo>
                <a:lnTo>
                  <a:pt x="66" y="508"/>
                </a:lnTo>
                <a:lnTo>
                  <a:pt x="66" y="514"/>
                </a:lnTo>
                <a:lnTo>
                  <a:pt x="62" y="520"/>
                </a:lnTo>
                <a:lnTo>
                  <a:pt x="68" y="524"/>
                </a:lnTo>
                <a:lnTo>
                  <a:pt x="72" y="528"/>
                </a:lnTo>
                <a:lnTo>
                  <a:pt x="74" y="534"/>
                </a:lnTo>
                <a:lnTo>
                  <a:pt x="76" y="540"/>
                </a:lnTo>
                <a:lnTo>
                  <a:pt x="76" y="546"/>
                </a:lnTo>
                <a:lnTo>
                  <a:pt x="96" y="546"/>
                </a:lnTo>
                <a:lnTo>
                  <a:pt x="118" y="544"/>
                </a:lnTo>
                <a:lnTo>
                  <a:pt x="114" y="552"/>
                </a:lnTo>
                <a:lnTo>
                  <a:pt x="112" y="558"/>
                </a:lnTo>
                <a:lnTo>
                  <a:pt x="110" y="566"/>
                </a:lnTo>
                <a:lnTo>
                  <a:pt x="108" y="572"/>
                </a:lnTo>
                <a:lnTo>
                  <a:pt x="114" y="572"/>
                </a:lnTo>
                <a:lnTo>
                  <a:pt x="120" y="572"/>
                </a:lnTo>
                <a:lnTo>
                  <a:pt x="126" y="572"/>
                </a:lnTo>
                <a:lnTo>
                  <a:pt x="122" y="578"/>
                </a:lnTo>
                <a:lnTo>
                  <a:pt x="118" y="584"/>
                </a:lnTo>
                <a:lnTo>
                  <a:pt x="116" y="592"/>
                </a:lnTo>
                <a:lnTo>
                  <a:pt x="122" y="592"/>
                </a:lnTo>
                <a:lnTo>
                  <a:pt x="128" y="592"/>
                </a:lnTo>
                <a:lnTo>
                  <a:pt x="136" y="592"/>
                </a:lnTo>
                <a:lnTo>
                  <a:pt x="134" y="594"/>
                </a:lnTo>
                <a:lnTo>
                  <a:pt x="132" y="598"/>
                </a:lnTo>
                <a:lnTo>
                  <a:pt x="130" y="602"/>
                </a:lnTo>
                <a:lnTo>
                  <a:pt x="128" y="604"/>
                </a:lnTo>
                <a:lnTo>
                  <a:pt x="144" y="606"/>
                </a:lnTo>
                <a:lnTo>
                  <a:pt x="156" y="610"/>
                </a:lnTo>
                <a:lnTo>
                  <a:pt x="164" y="622"/>
                </a:lnTo>
                <a:lnTo>
                  <a:pt x="162" y="620"/>
                </a:lnTo>
                <a:lnTo>
                  <a:pt x="160" y="618"/>
                </a:lnTo>
                <a:lnTo>
                  <a:pt x="164" y="614"/>
                </a:lnTo>
                <a:lnTo>
                  <a:pt x="168" y="614"/>
                </a:lnTo>
                <a:lnTo>
                  <a:pt x="170" y="614"/>
                </a:lnTo>
                <a:lnTo>
                  <a:pt x="172" y="614"/>
                </a:lnTo>
                <a:lnTo>
                  <a:pt x="174" y="618"/>
                </a:lnTo>
                <a:lnTo>
                  <a:pt x="174" y="620"/>
                </a:lnTo>
                <a:lnTo>
                  <a:pt x="176" y="624"/>
                </a:lnTo>
                <a:lnTo>
                  <a:pt x="178" y="628"/>
                </a:lnTo>
                <a:lnTo>
                  <a:pt x="178" y="630"/>
                </a:lnTo>
                <a:lnTo>
                  <a:pt x="180" y="632"/>
                </a:lnTo>
                <a:lnTo>
                  <a:pt x="184" y="634"/>
                </a:lnTo>
                <a:lnTo>
                  <a:pt x="188" y="636"/>
                </a:lnTo>
                <a:lnTo>
                  <a:pt x="190" y="636"/>
                </a:lnTo>
                <a:lnTo>
                  <a:pt x="194" y="638"/>
                </a:lnTo>
                <a:lnTo>
                  <a:pt x="198" y="638"/>
                </a:lnTo>
                <a:lnTo>
                  <a:pt x="200" y="640"/>
                </a:lnTo>
                <a:lnTo>
                  <a:pt x="202" y="644"/>
                </a:lnTo>
                <a:lnTo>
                  <a:pt x="204" y="648"/>
                </a:lnTo>
                <a:lnTo>
                  <a:pt x="206" y="646"/>
                </a:lnTo>
                <a:lnTo>
                  <a:pt x="210" y="646"/>
                </a:lnTo>
                <a:lnTo>
                  <a:pt x="212" y="644"/>
                </a:lnTo>
                <a:lnTo>
                  <a:pt x="216" y="648"/>
                </a:lnTo>
                <a:lnTo>
                  <a:pt x="220" y="654"/>
                </a:lnTo>
                <a:lnTo>
                  <a:pt x="222" y="658"/>
                </a:lnTo>
                <a:lnTo>
                  <a:pt x="224" y="654"/>
                </a:lnTo>
                <a:lnTo>
                  <a:pt x="228" y="650"/>
                </a:lnTo>
                <a:lnTo>
                  <a:pt x="232" y="652"/>
                </a:lnTo>
                <a:lnTo>
                  <a:pt x="234" y="654"/>
                </a:lnTo>
                <a:lnTo>
                  <a:pt x="238" y="656"/>
                </a:lnTo>
                <a:lnTo>
                  <a:pt x="238" y="662"/>
                </a:lnTo>
                <a:lnTo>
                  <a:pt x="240" y="666"/>
                </a:lnTo>
                <a:lnTo>
                  <a:pt x="252" y="662"/>
                </a:lnTo>
                <a:lnTo>
                  <a:pt x="262" y="666"/>
                </a:lnTo>
                <a:lnTo>
                  <a:pt x="270" y="674"/>
                </a:lnTo>
                <a:lnTo>
                  <a:pt x="276" y="686"/>
                </a:lnTo>
                <a:lnTo>
                  <a:pt x="274" y="678"/>
                </a:lnTo>
                <a:lnTo>
                  <a:pt x="276" y="674"/>
                </a:lnTo>
                <a:lnTo>
                  <a:pt x="278" y="670"/>
                </a:lnTo>
                <a:lnTo>
                  <a:pt x="280" y="668"/>
                </a:lnTo>
                <a:lnTo>
                  <a:pt x="284" y="666"/>
                </a:lnTo>
                <a:lnTo>
                  <a:pt x="288" y="668"/>
                </a:lnTo>
                <a:lnTo>
                  <a:pt x="292" y="672"/>
                </a:lnTo>
                <a:lnTo>
                  <a:pt x="296" y="678"/>
                </a:lnTo>
                <a:lnTo>
                  <a:pt x="294" y="674"/>
                </a:lnTo>
                <a:lnTo>
                  <a:pt x="294" y="674"/>
                </a:lnTo>
                <a:lnTo>
                  <a:pt x="296" y="674"/>
                </a:lnTo>
                <a:lnTo>
                  <a:pt x="298" y="674"/>
                </a:lnTo>
                <a:lnTo>
                  <a:pt x="300" y="676"/>
                </a:lnTo>
                <a:lnTo>
                  <a:pt x="302" y="680"/>
                </a:lnTo>
                <a:lnTo>
                  <a:pt x="304" y="682"/>
                </a:lnTo>
                <a:lnTo>
                  <a:pt x="304" y="686"/>
                </a:lnTo>
                <a:lnTo>
                  <a:pt x="310" y="682"/>
                </a:lnTo>
                <a:lnTo>
                  <a:pt x="318" y="680"/>
                </a:lnTo>
                <a:lnTo>
                  <a:pt x="324" y="678"/>
                </a:lnTo>
                <a:lnTo>
                  <a:pt x="326" y="682"/>
                </a:lnTo>
                <a:lnTo>
                  <a:pt x="328" y="684"/>
                </a:lnTo>
                <a:lnTo>
                  <a:pt x="330" y="688"/>
                </a:lnTo>
                <a:lnTo>
                  <a:pt x="330" y="692"/>
                </a:lnTo>
                <a:lnTo>
                  <a:pt x="332" y="686"/>
                </a:lnTo>
                <a:lnTo>
                  <a:pt x="332" y="684"/>
                </a:lnTo>
                <a:lnTo>
                  <a:pt x="334" y="682"/>
                </a:lnTo>
                <a:lnTo>
                  <a:pt x="338" y="684"/>
                </a:lnTo>
                <a:lnTo>
                  <a:pt x="340" y="684"/>
                </a:lnTo>
                <a:lnTo>
                  <a:pt x="344" y="688"/>
                </a:lnTo>
                <a:lnTo>
                  <a:pt x="346" y="690"/>
                </a:lnTo>
                <a:lnTo>
                  <a:pt x="350" y="694"/>
                </a:lnTo>
                <a:lnTo>
                  <a:pt x="352" y="698"/>
                </a:lnTo>
                <a:lnTo>
                  <a:pt x="356" y="702"/>
                </a:lnTo>
                <a:lnTo>
                  <a:pt x="358" y="706"/>
                </a:lnTo>
                <a:lnTo>
                  <a:pt x="360" y="708"/>
                </a:lnTo>
                <a:lnTo>
                  <a:pt x="364" y="700"/>
                </a:lnTo>
                <a:lnTo>
                  <a:pt x="370" y="700"/>
                </a:lnTo>
                <a:lnTo>
                  <a:pt x="378" y="704"/>
                </a:lnTo>
                <a:lnTo>
                  <a:pt x="386" y="712"/>
                </a:lnTo>
                <a:lnTo>
                  <a:pt x="392" y="718"/>
                </a:lnTo>
                <a:lnTo>
                  <a:pt x="386" y="714"/>
                </a:lnTo>
                <a:lnTo>
                  <a:pt x="384" y="710"/>
                </a:lnTo>
                <a:lnTo>
                  <a:pt x="382" y="706"/>
                </a:lnTo>
                <a:lnTo>
                  <a:pt x="382" y="702"/>
                </a:lnTo>
                <a:lnTo>
                  <a:pt x="384" y="696"/>
                </a:lnTo>
                <a:lnTo>
                  <a:pt x="386" y="692"/>
                </a:lnTo>
                <a:lnTo>
                  <a:pt x="390" y="690"/>
                </a:lnTo>
                <a:lnTo>
                  <a:pt x="394" y="686"/>
                </a:lnTo>
                <a:lnTo>
                  <a:pt x="398" y="686"/>
                </a:lnTo>
                <a:lnTo>
                  <a:pt x="404" y="688"/>
                </a:lnTo>
                <a:lnTo>
                  <a:pt x="408" y="690"/>
                </a:lnTo>
                <a:lnTo>
                  <a:pt x="412" y="696"/>
                </a:lnTo>
                <a:lnTo>
                  <a:pt x="414" y="692"/>
                </a:lnTo>
                <a:lnTo>
                  <a:pt x="414" y="690"/>
                </a:lnTo>
                <a:lnTo>
                  <a:pt x="418" y="688"/>
                </a:lnTo>
                <a:lnTo>
                  <a:pt x="420" y="686"/>
                </a:lnTo>
                <a:lnTo>
                  <a:pt x="424" y="686"/>
                </a:lnTo>
                <a:lnTo>
                  <a:pt x="428" y="688"/>
                </a:lnTo>
                <a:lnTo>
                  <a:pt x="432" y="690"/>
                </a:lnTo>
                <a:lnTo>
                  <a:pt x="434" y="694"/>
                </a:lnTo>
                <a:lnTo>
                  <a:pt x="438" y="682"/>
                </a:lnTo>
                <a:lnTo>
                  <a:pt x="450" y="676"/>
                </a:lnTo>
                <a:lnTo>
                  <a:pt x="462" y="674"/>
                </a:lnTo>
                <a:lnTo>
                  <a:pt x="472" y="680"/>
                </a:lnTo>
                <a:lnTo>
                  <a:pt x="482" y="672"/>
                </a:lnTo>
                <a:lnTo>
                  <a:pt x="494" y="666"/>
                </a:lnTo>
                <a:lnTo>
                  <a:pt x="504" y="660"/>
                </a:lnTo>
                <a:lnTo>
                  <a:pt x="506" y="658"/>
                </a:lnTo>
                <a:lnTo>
                  <a:pt x="508" y="656"/>
                </a:lnTo>
                <a:lnTo>
                  <a:pt x="508" y="654"/>
                </a:lnTo>
                <a:lnTo>
                  <a:pt x="510" y="654"/>
                </a:lnTo>
                <a:lnTo>
                  <a:pt x="514" y="652"/>
                </a:lnTo>
                <a:lnTo>
                  <a:pt x="520" y="652"/>
                </a:lnTo>
                <a:lnTo>
                  <a:pt x="524" y="652"/>
                </a:lnTo>
                <a:lnTo>
                  <a:pt x="528" y="654"/>
                </a:lnTo>
                <a:lnTo>
                  <a:pt x="534" y="656"/>
                </a:lnTo>
                <a:lnTo>
                  <a:pt x="540" y="658"/>
                </a:lnTo>
                <a:lnTo>
                  <a:pt x="538" y="654"/>
                </a:lnTo>
                <a:lnTo>
                  <a:pt x="538" y="652"/>
                </a:lnTo>
                <a:lnTo>
                  <a:pt x="538" y="648"/>
                </a:lnTo>
                <a:lnTo>
                  <a:pt x="550" y="648"/>
                </a:lnTo>
                <a:lnTo>
                  <a:pt x="562" y="650"/>
                </a:lnTo>
                <a:lnTo>
                  <a:pt x="558" y="648"/>
                </a:lnTo>
                <a:lnTo>
                  <a:pt x="552" y="646"/>
                </a:lnTo>
                <a:lnTo>
                  <a:pt x="550" y="644"/>
                </a:lnTo>
                <a:lnTo>
                  <a:pt x="546" y="640"/>
                </a:lnTo>
                <a:lnTo>
                  <a:pt x="544" y="634"/>
                </a:lnTo>
                <a:lnTo>
                  <a:pt x="544" y="628"/>
                </a:lnTo>
                <a:lnTo>
                  <a:pt x="546" y="622"/>
                </a:lnTo>
                <a:lnTo>
                  <a:pt x="548" y="616"/>
                </a:lnTo>
                <a:lnTo>
                  <a:pt x="552" y="614"/>
                </a:lnTo>
                <a:lnTo>
                  <a:pt x="558" y="612"/>
                </a:lnTo>
                <a:lnTo>
                  <a:pt x="564" y="612"/>
                </a:lnTo>
                <a:lnTo>
                  <a:pt x="570" y="612"/>
                </a:lnTo>
                <a:lnTo>
                  <a:pt x="576" y="612"/>
                </a:lnTo>
                <a:lnTo>
                  <a:pt x="572" y="608"/>
                </a:lnTo>
                <a:lnTo>
                  <a:pt x="572" y="606"/>
                </a:lnTo>
                <a:lnTo>
                  <a:pt x="570" y="602"/>
                </a:lnTo>
                <a:lnTo>
                  <a:pt x="570" y="598"/>
                </a:lnTo>
                <a:lnTo>
                  <a:pt x="584" y="600"/>
                </a:lnTo>
                <a:lnTo>
                  <a:pt x="592" y="598"/>
                </a:lnTo>
                <a:lnTo>
                  <a:pt x="600" y="594"/>
                </a:lnTo>
                <a:lnTo>
                  <a:pt x="612" y="586"/>
                </a:lnTo>
                <a:lnTo>
                  <a:pt x="614" y="582"/>
                </a:lnTo>
                <a:lnTo>
                  <a:pt x="620" y="580"/>
                </a:lnTo>
                <a:lnTo>
                  <a:pt x="624" y="580"/>
                </a:lnTo>
                <a:lnTo>
                  <a:pt x="626" y="576"/>
                </a:lnTo>
                <a:lnTo>
                  <a:pt x="628" y="572"/>
                </a:lnTo>
                <a:lnTo>
                  <a:pt x="628" y="568"/>
                </a:lnTo>
                <a:lnTo>
                  <a:pt x="628" y="562"/>
                </a:lnTo>
                <a:lnTo>
                  <a:pt x="628" y="558"/>
                </a:lnTo>
                <a:lnTo>
                  <a:pt x="630" y="554"/>
                </a:lnTo>
                <a:lnTo>
                  <a:pt x="626" y="552"/>
                </a:lnTo>
                <a:lnTo>
                  <a:pt x="622" y="548"/>
                </a:lnTo>
                <a:lnTo>
                  <a:pt x="620" y="548"/>
                </a:lnTo>
                <a:lnTo>
                  <a:pt x="630" y="536"/>
                </a:lnTo>
                <a:lnTo>
                  <a:pt x="642" y="532"/>
                </a:lnTo>
                <a:lnTo>
                  <a:pt x="656" y="534"/>
                </a:lnTo>
                <a:lnTo>
                  <a:pt x="656" y="530"/>
                </a:lnTo>
                <a:lnTo>
                  <a:pt x="656" y="524"/>
                </a:lnTo>
                <a:lnTo>
                  <a:pt x="656" y="520"/>
                </a:lnTo>
                <a:lnTo>
                  <a:pt x="658" y="516"/>
                </a:lnTo>
                <a:lnTo>
                  <a:pt x="658" y="512"/>
                </a:lnTo>
                <a:lnTo>
                  <a:pt x="662" y="510"/>
                </a:lnTo>
                <a:lnTo>
                  <a:pt x="666" y="508"/>
                </a:lnTo>
                <a:lnTo>
                  <a:pt x="672" y="508"/>
                </a:lnTo>
                <a:lnTo>
                  <a:pt x="674" y="502"/>
                </a:lnTo>
                <a:lnTo>
                  <a:pt x="676" y="498"/>
                </a:lnTo>
                <a:lnTo>
                  <a:pt x="678" y="494"/>
                </a:lnTo>
                <a:lnTo>
                  <a:pt x="682" y="492"/>
                </a:lnTo>
                <a:lnTo>
                  <a:pt x="684" y="490"/>
                </a:lnTo>
                <a:lnTo>
                  <a:pt x="688" y="490"/>
                </a:lnTo>
                <a:lnTo>
                  <a:pt x="692" y="488"/>
                </a:lnTo>
                <a:lnTo>
                  <a:pt x="696" y="484"/>
                </a:lnTo>
                <a:lnTo>
                  <a:pt x="698" y="482"/>
                </a:lnTo>
                <a:lnTo>
                  <a:pt x="694" y="478"/>
                </a:lnTo>
                <a:lnTo>
                  <a:pt x="690" y="476"/>
                </a:lnTo>
                <a:lnTo>
                  <a:pt x="688" y="472"/>
                </a:lnTo>
                <a:lnTo>
                  <a:pt x="692" y="466"/>
                </a:lnTo>
                <a:lnTo>
                  <a:pt x="700" y="462"/>
                </a:lnTo>
                <a:lnTo>
                  <a:pt x="708" y="458"/>
                </a:lnTo>
                <a:lnTo>
                  <a:pt x="714" y="452"/>
                </a:lnTo>
                <a:lnTo>
                  <a:pt x="704" y="446"/>
                </a:lnTo>
                <a:lnTo>
                  <a:pt x="700" y="436"/>
                </a:lnTo>
                <a:lnTo>
                  <a:pt x="700" y="424"/>
                </a:lnTo>
                <a:lnTo>
                  <a:pt x="708" y="414"/>
                </a:lnTo>
                <a:lnTo>
                  <a:pt x="702" y="412"/>
                </a:lnTo>
                <a:lnTo>
                  <a:pt x="696" y="410"/>
                </a:lnTo>
                <a:lnTo>
                  <a:pt x="692" y="408"/>
                </a:lnTo>
                <a:lnTo>
                  <a:pt x="706" y="402"/>
                </a:lnTo>
                <a:lnTo>
                  <a:pt x="712" y="398"/>
                </a:lnTo>
                <a:lnTo>
                  <a:pt x="714" y="392"/>
                </a:lnTo>
                <a:lnTo>
                  <a:pt x="716" y="382"/>
                </a:lnTo>
                <a:lnTo>
                  <a:pt x="718" y="370"/>
                </a:lnTo>
                <a:lnTo>
                  <a:pt x="724" y="362"/>
                </a:lnTo>
                <a:lnTo>
                  <a:pt x="728" y="356"/>
                </a:lnTo>
                <a:lnTo>
                  <a:pt x="734" y="352"/>
                </a:lnTo>
                <a:lnTo>
                  <a:pt x="736" y="348"/>
                </a:lnTo>
                <a:lnTo>
                  <a:pt x="736" y="342"/>
                </a:lnTo>
                <a:lnTo>
                  <a:pt x="732" y="332"/>
                </a:lnTo>
                <a:lnTo>
                  <a:pt x="736" y="330"/>
                </a:lnTo>
                <a:lnTo>
                  <a:pt x="742" y="328"/>
                </a:lnTo>
                <a:lnTo>
                  <a:pt x="736" y="326"/>
                </a:lnTo>
                <a:lnTo>
                  <a:pt x="730" y="322"/>
                </a:lnTo>
                <a:lnTo>
                  <a:pt x="722" y="320"/>
                </a:lnTo>
                <a:lnTo>
                  <a:pt x="718" y="316"/>
                </a:lnTo>
                <a:lnTo>
                  <a:pt x="714" y="312"/>
                </a:lnTo>
                <a:lnTo>
                  <a:pt x="710" y="306"/>
                </a:lnTo>
                <a:lnTo>
                  <a:pt x="716" y="306"/>
                </a:lnTo>
                <a:lnTo>
                  <a:pt x="720" y="302"/>
                </a:lnTo>
                <a:lnTo>
                  <a:pt x="726" y="302"/>
                </a:lnTo>
                <a:lnTo>
                  <a:pt x="722" y="298"/>
                </a:lnTo>
                <a:lnTo>
                  <a:pt x="718" y="296"/>
                </a:lnTo>
                <a:lnTo>
                  <a:pt x="714" y="294"/>
                </a:lnTo>
                <a:lnTo>
                  <a:pt x="710" y="292"/>
                </a:lnTo>
                <a:lnTo>
                  <a:pt x="706" y="290"/>
                </a:lnTo>
                <a:lnTo>
                  <a:pt x="702" y="286"/>
                </a:lnTo>
                <a:lnTo>
                  <a:pt x="706" y="284"/>
                </a:lnTo>
                <a:lnTo>
                  <a:pt x="708" y="282"/>
                </a:lnTo>
                <a:lnTo>
                  <a:pt x="708" y="276"/>
                </a:lnTo>
                <a:lnTo>
                  <a:pt x="704" y="272"/>
                </a:lnTo>
                <a:lnTo>
                  <a:pt x="700" y="268"/>
                </a:lnTo>
                <a:lnTo>
                  <a:pt x="694" y="268"/>
                </a:lnTo>
                <a:lnTo>
                  <a:pt x="698" y="258"/>
                </a:lnTo>
                <a:lnTo>
                  <a:pt x="704" y="248"/>
                </a:lnTo>
                <a:lnTo>
                  <a:pt x="710" y="238"/>
                </a:lnTo>
                <a:lnTo>
                  <a:pt x="700" y="250"/>
                </a:lnTo>
                <a:lnTo>
                  <a:pt x="694" y="252"/>
                </a:lnTo>
                <a:lnTo>
                  <a:pt x="690" y="250"/>
                </a:lnTo>
                <a:lnTo>
                  <a:pt x="682" y="244"/>
                </a:lnTo>
                <a:lnTo>
                  <a:pt x="672" y="234"/>
                </a:lnTo>
                <a:lnTo>
                  <a:pt x="680" y="222"/>
                </a:lnTo>
                <a:lnTo>
                  <a:pt x="678" y="212"/>
                </a:lnTo>
                <a:lnTo>
                  <a:pt x="672" y="206"/>
                </a:lnTo>
                <a:lnTo>
                  <a:pt x="662" y="202"/>
                </a:lnTo>
                <a:lnTo>
                  <a:pt x="650" y="202"/>
                </a:lnTo>
                <a:lnTo>
                  <a:pt x="654" y="198"/>
                </a:lnTo>
                <a:lnTo>
                  <a:pt x="658" y="196"/>
                </a:lnTo>
                <a:lnTo>
                  <a:pt x="662" y="192"/>
                </a:lnTo>
                <a:lnTo>
                  <a:pt x="664" y="188"/>
                </a:lnTo>
                <a:lnTo>
                  <a:pt x="660" y="184"/>
                </a:lnTo>
                <a:lnTo>
                  <a:pt x="654" y="182"/>
                </a:lnTo>
                <a:lnTo>
                  <a:pt x="650" y="180"/>
                </a:lnTo>
                <a:lnTo>
                  <a:pt x="648" y="184"/>
                </a:lnTo>
                <a:lnTo>
                  <a:pt x="646" y="190"/>
                </a:lnTo>
                <a:lnTo>
                  <a:pt x="644" y="192"/>
                </a:lnTo>
                <a:lnTo>
                  <a:pt x="640" y="196"/>
                </a:lnTo>
                <a:lnTo>
                  <a:pt x="640" y="184"/>
                </a:lnTo>
                <a:lnTo>
                  <a:pt x="640" y="172"/>
                </a:lnTo>
                <a:lnTo>
                  <a:pt x="638" y="162"/>
                </a:lnTo>
                <a:lnTo>
                  <a:pt x="632" y="154"/>
                </a:lnTo>
                <a:lnTo>
                  <a:pt x="622" y="152"/>
                </a:lnTo>
                <a:lnTo>
                  <a:pt x="622" y="146"/>
                </a:lnTo>
                <a:lnTo>
                  <a:pt x="622" y="140"/>
                </a:lnTo>
                <a:lnTo>
                  <a:pt x="622" y="134"/>
                </a:lnTo>
                <a:lnTo>
                  <a:pt x="622" y="128"/>
                </a:lnTo>
                <a:lnTo>
                  <a:pt x="618" y="110"/>
                </a:lnTo>
                <a:lnTo>
                  <a:pt x="614" y="94"/>
                </a:lnTo>
                <a:lnTo>
                  <a:pt x="612" y="98"/>
                </a:lnTo>
                <a:lnTo>
                  <a:pt x="612" y="104"/>
                </a:lnTo>
                <a:lnTo>
                  <a:pt x="610" y="108"/>
                </a:lnTo>
                <a:lnTo>
                  <a:pt x="608" y="114"/>
                </a:lnTo>
                <a:lnTo>
                  <a:pt x="606" y="118"/>
                </a:lnTo>
                <a:lnTo>
                  <a:pt x="602" y="120"/>
                </a:lnTo>
                <a:lnTo>
                  <a:pt x="598" y="122"/>
                </a:lnTo>
                <a:lnTo>
                  <a:pt x="592" y="122"/>
                </a:lnTo>
                <a:lnTo>
                  <a:pt x="592" y="118"/>
                </a:lnTo>
                <a:lnTo>
                  <a:pt x="592" y="114"/>
                </a:lnTo>
                <a:lnTo>
                  <a:pt x="592" y="108"/>
                </a:lnTo>
                <a:lnTo>
                  <a:pt x="590" y="112"/>
                </a:lnTo>
                <a:lnTo>
                  <a:pt x="586" y="114"/>
                </a:lnTo>
                <a:lnTo>
                  <a:pt x="582" y="116"/>
                </a:lnTo>
                <a:lnTo>
                  <a:pt x="574" y="100"/>
                </a:lnTo>
                <a:lnTo>
                  <a:pt x="568" y="80"/>
                </a:lnTo>
                <a:lnTo>
                  <a:pt x="564" y="90"/>
                </a:lnTo>
                <a:lnTo>
                  <a:pt x="558" y="96"/>
                </a:lnTo>
                <a:lnTo>
                  <a:pt x="552" y="104"/>
                </a:lnTo>
                <a:lnTo>
                  <a:pt x="548" y="100"/>
                </a:lnTo>
                <a:lnTo>
                  <a:pt x="544" y="94"/>
                </a:lnTo>
                <a:lnTo>
                  <a:pt x="542" y="90"/>
                </a:lnTo>
                <a:lnTo>
                  <a:pt x="540" y="82"/>
                </a:lnTo>
                <a:lnTo>
                  <a:pt x="540" y="76"/>
                </a:lnTo>
                <a:lnTo>
                  <a:pt x="536" y="80"/>
                </a:lnTo>
                <a:lnTo>
                  <a:pt x="534" y="82"/>
                </a:lnTo>
                <a:lnTo>
                  <a:pt x="530" y="84"/>
                </a:lnTo>
                <a:lnTo>
                  <a:pt x="520" y="52"/>
                </a:lnTo>
                <a:lnTo>
                  <a:pt x="508" y="22"/>
                </a:lnTo>
                <a:lnTo>
                  <a:pt x="504" y="30"/>
                </a:lnTo>
                <a:lnTo>
                  <a:pt x="498" y="40"/>
                </a:lnTo>
                <a:lnTo>
                  <a:pt x="490" y="48"/>
                </a:lnTo>
                <a:lnTo>
                  <a:pt x="482" y="52"/>
                </a:lnTo>
                <a:lnTo>
                  <a:pt x="472" y="50"/>
                </a:lnTo>
                <a:lnTo>
                  <a:pt x="468" y="52"/>
                </a:lnTo>
                <a:lnTo>
                  <a:pt x="464" y="54"/>
                </a:lnTo>
                <a:lnTo>
                  <a:pt x="460" y="58"/>
                </a:lnTo>
                <a:lnTo>
                  <a:pt x="456" y="48"/>
                </a:lnTo>
                <a:lnTo>
                  <a:pt x="450" y="38"/>
                </a:lnTo>
                <a:lnTo>
                  <a:pt x="448" y="30"/>
                </a:lnTo>
                <a:lnTo>
                  <a:pt x="444" y="28"/>
                </a:lnTo>
                <a:lnTo>
                  <a:pt x="440" y="28"/>
                </a:lnTo>
                <a:lnTo>
                  <a:pt x="440" y="36"/>
                </a:lnTo>
                <a:lnTo>
                  <a:pt x="438" y="40"/>
                </a:lnTo>
                <a:lnTo>
                  <a:pt x="436" y="44"/>
                </a:lnTo>
                <a:lnTo>
                  <a:pt x="432" y="46"/>
                </a:lnTo>
                <a:lnTo>
                  <a:pt x="430" y="46"/>
                </a:lnTo>
                <a:lnTo>
                  <a:pt x="424" y="44"/>
                </a:lnTo>
                <a:lnTo>
                  <a:pt x="420" y="40"/>
                </a:lnTo>
                <a:lnTo>
                  <a:pt x="416" y="34"/>
                </a:lnTo>
                <a:lnTo>
                  <a:pt x="412" y="38"/>
                </a:lnTo>
                <a:lnTo>
                  <a:pt x="408" y="40"/>
                </a:lnTo>
                <a:lnTo>
                  <a:pt x="404" y="44"/>
                </a:lnTo>
                <a:lnTo>
                  <a:pt x="386" y="22"/>
                </a:lnTo>
                <a:lnTo>
                  <a:pt x="368" y="0"/>
                </a:lnTo>
                <a:lnTo>
                  <a:pt x="370" y="10"/>
                </a:lnTo>
                <a:lnTo>
                  <a:pt x="372" y="18"/>
                </a:lnTo>
                <a:lnTo>
                  <a:pt x="372" y="28"/>
                </a:lnTo>
                <a:lnTo>
                  <a:pt x="364" y="26"/>
                </a:lnTo>
                <a:lnTo>
                  <a:pt x="360" y="22"/>
                </a:lnTo>
                <a:lnTo>
                  <a:pt x="354" y="16"/>
                </a:lnTo>
                <a:lnTo>
                  <a:pt x="352" y="10"/>
                </a:lnTo>
                <a:lnTo>
                  <a:pt x="350" y="2"/>
                </a:lnTo>
                <a:lnTo>
                  <a:pt x="350" y="6"/>
                </a:lnTo>
                <a:lnTo>
                  <a:pt x="348" y="10"/>
                </a:lnTo>
                <a:lnTo>
                  <a:pt x="348" y="14"/>
                </a:lnTo>
                <a:lnTo>
                  <a:pt x="346" y="20"/>
                </a:lnTo>
                <a:lnTo>
                  <a:pt x="344" y="24"/>
                </a:lnTo>
                <a:lnTo>
                  <a:pt x="342" y="28"/>
                </a:lnTo>
                <a:lnTo>
                  <a:pt x="340" y="32"/>
                </a:lnTo>
                <a:lnTo>
                  <a:pt x="338" y="34"/>
                </a:lnTo>
                <a:lnTo>
                  <a:pt x="334" y="34"/>
                </a:lnTo>
                <a:lnTo>
                  <a:pt x="330" y="32"/>
                </a:lnTo>
                <a:lnTo>
                  <a:pt x="326" y="28"/>
                </a:lnTo>
                <a:lnTo>
                  <a:pt x="326" y="32"/>
                </a:lnTo>
                <a:lnTo>
                  <a:pt x="328" y="38"/>
                </a:lnTo>
                <a:lnTo>
                  <a:pt x="324" y="36"/>
                </a:lnTo>
                <a:lnTo>
                  <a:pt x="320" y="34"/>
                </a:lnTo>
                <a:lnTo>
                  <a:pt x="316" y="32"/>
                </a:lnTo>
                <a:lnTo>
                  <a:pt x="314" y="36"/>
                </a:lnTo>
                <a:lnTo>
                  <a:pt x="314" y="40"/>
                </a:lnTo>
                <a:lnTo>
                  <a:pt x="312" y="44"/>
                </a:lnTo>
                <a:lnTo>
                  <a:pt x="294" y="42"/>
                </a:lnTo>
                <a:lnTo>
                  <a:pt x="278" y="32"/>
                </a:lnTo>
                <a:lnTo>
                  <a:pt x="264" y="18"/>
                </a:lnTo>
                <a:lnTo>
                  <a:pt x="250" y="4"/>
                </a:lnTo>
                <a:lnTo>
                  <a:pt x="260" y="6"/>
                </a:lnTo>
                <a:lnTo>
                  <a:pt x="266" y="14"/>
                </a:lnTo>
                <a:lnTo>
                  <a:pt x="270" y="24"/>
                </a:lnTo>
                <a:lnTo>
                  <a:pt x="274" y="34"/>
                </a:lnTo>
                <a:lnTo>
                  <a:pt x="282" y="40"/>
                </a:lnTo>
                <a:lnTo>
                  <a:pt x="256" y="12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5" name="Freeform 729"/>
          <p:cNvSpPr>
            <a:spLocks/>
          </p:cNvSpPr>
          <p:nvPr/>
        </p:nvSpPr>
        <p:spPr bwMode="auto">
          <a:xfrm>
            <a:off x="5292725" y="6092825"/>
            <a:ext cx="215900" cy="215900"/>
          </a:xfrm>
          <a:custGeom>
            <a:avLst/>
            <a:gdLst/>
            <a:ahLst/>
            <a:cxnLst>
              <a:cxn ang="0">
                <a:pos x="264" y="20"/>
              </a:cxn>
              <a:cxn ang="0">
                <a:pos x="286" y="52"/>
              </a:cxn>
              <a:cxn ang="0">
                <a:pos x="242" y="68"/>
              </a:cxn>
              <a:cxn ang="0">
                <a:pos x="202" y="72"/>
              </a:cxn>
              <a:cxn ang="0">
                <a:pos x="194" y="102"/>
              </a:cxn>
              <a:cxn ang="0">
                <a:pos x="140" y="114"/>
              </a:cxn>
              <a:cxn ang="0">
                <a:pos x="116" y="136"/>
              </a:cxn>
              <a:cxn ang="0">
                <a:pos x="84" y="164"/>
              </a:cxn>
              <a:cxn ang="0">
                <a:pos x="76" y="182"/>
              </a:cxn>
              <a:cxn ang="0">
                <a:pos x="60" y="224"/>
              </a:cxn>
              <a:cxn ang="0">
                <a:pos x="42" y="272"/>
              </a:cxn>
              <a:cxn ang="0">
                <a:pos x="24" y="296"/>
              </a:cxn>
              <a:cxn ang="0">
                <a:pos x="12" y="330"/>
              </a:cxn>
              <a:cxn ang="0">
                <a:pos x="16" y="352"/>
              </a:cxn>
              <a:cxn ang="0">
                <a:pos x="6" y="396"/>
              </a:cxn>
              <a:cxn ang="0">
                <a:pos x="30" y="420"/>
              </a:cxn>
              <a:cxn ang="0">
                <a:pos x="22" y="448"/>
              </a:cxn>
              <a:cxn ang="0">
                <a:pos x="38" y="472"/>
              </a:cxn>
              <a:cxn ang="0">
                <a:pos x="64" y="500"/>
              </a:cxn>
              <a:cxn ang="0">
                <a:pos x="76" y="546"/>
              </a:cxn>
              <a:cxn ang="0">
                <a:pos x="126" y="572"/>
              </a:cxn>
              <a:cxn ang="0">
                <a:pos x="130" y="602"/>
              </a:cxn>
              <a:cxn ang="0">
                <a:pos x="170" y="614"/>
              </a:cxn>
              <a:cxn ang="0">
                <a:pos x="188" y="636"/>
              </a:cxn>
              <a:cxn ang="0">
                <a:pos x="212" y="644"/>
              </a:cxn>
              <a:cxn ang="0">
                <a:pos x="238" y="662"/>
              </a:cxn>
              <a:cxn ang="0">
                <a:pos x="280" y="668"/>
              </a:cxn>
              <a:cxn ang="0">
                <a:pos x="300" y="676"/>
              </a:cxn>
              <a:cxn ang="0">
                <a:pos x="330" y="688"/>
              </a:cxn>
              <a:cxn ang="0">
                <a:pos x="350" y="694"/>
              </a:cxn>
              <a:cxn ang="0">
                <a:pos x="392" y="718"/>
              </a:cxn>
              <a:cxn ang="0">
                <a:pos x="398" y="686"/>
              </a:cxn>
              <a:cxn ang="0">
                <a:pos x="428" y="688"/>
              </a:cxn>
              <a:cxn ang="0">
                <a:pos x="504" y="660"/>
              </a:cxn>
              <a:cxn ang="0">
                <a:pos x="534" y="656"/>
              </a:cxn>
              <a:cxn ang="0">
                <a:pos x="550" y="644"/>
              </a:cxn>
              <a:cxn ang="0">
                <a:pos x="570" y="612"/>
              </a:cxn>
              <a:cxn ang="0">
                <a:pos x="612" y="586"/>
              </a:cxn>
              <a:cxn ang="0">
                <a:pos x="630" y="554"/>
              </a:cxn>
              <a:cxn ang="0">
                <a:pos x="656" y="520"/>
              </a:cxn>
              <a:cxn ang="0">
                <a:pos x="682" y="492"/>
              </a:cxn>
              <a:cxn ang="0">
                <a:pos x="692" y="466"/>
              </a:cxn>
              <a:cxn ang="0">
                <a:pos x="696" y="410"/>
              </a:cxn>
              <a:cxn ang="0">
                <a:pos x="734" y="352"/>
              </a:cxn>
              <a:cxn ang="0">
                <a:pos x="718" y="316"/>
              </a:cxn>
              <a:cxn ang="0">
                <a:pos x="710" y="292"/>
              </a:cxn>
              <a:cxn ang="0">
                <a:pos x="698" y="258"/>
              </a:cxn>
              <a:cxn ang="0">
                <a:pos x="678" y="212"/>
              </a:cxn>
              <a:cxn ang="0">
                <a:pos x="654" y="182"/>
              </a:cxn>
              <a:cxn ang="0">
                <a:pos x="632" y="154"/>
              </a:cxn>
              <a:cxn ang="0">
                <a:pos x="612" y="104"/>
              </a:cxn>
              <a:cxn ang="0">
                <a:pos x="592" y="108"/>
              </a:cxn>
              <a:cxn ang="0">
                <a:pos x="548" y="100"/>
              </a:cxn>
              <a:cxn ang="0">
                <a:pos x="508" y="22"/>
              </a:cxn>
              <a:cxn ang="0">
                <a:pos x="456" y="48"/>
              </a:cxn>
              <a:cxn ang="0">
                <a:pos x="430" y="46"/>
              </a:cxn>
              <a:cxn ang="0">
                <a:pos x="370" y="10"/>
              </a:cxn>
              <a:cxn ang="0">
                <a:pos x="348" y="10"/>
              </a:cxn>
              <a:cxn ang="0">
                <a:pos x="326" y="28"/>
              </a:cxn>
              <a:cxn ang="0">
                <a:pos x="294" y="42"/>
              </a:cxn>
              <a:cxn ang="0">
                <a:pos x="256" y="12"/>
              </a:cxn>
            </a:cxnLst>
            <a:rect l="0" t="0" r="r" b="b"/>
            <a:pathLst>
              <a:path w="742" h="718">
                <a:moveTo>
                  <a:pt x="256" y="12"/>
                </a:moveTo>
                <a:lnTo>
                  <a:pt x="252" y="8"/>
                </a:lnTo>
                <a:lnTo>
                  <a:pt x="252" y="6"/>
                </a:lnTo>
                <a:lnTo>
                  <a:pt x="250" y="6"/>
                </a:lnTo>
                <a:lnTo>
                  <a:pt x="252" y="8"/>
                </a:lnTo>
                <a:lnTo>
                  <a:pt x="254" y="10"/>
                </a:lnTo>
                <a:lnTo>
                  <a:pt x="256" y="12"/>
                </a:lnTo>
                <a:lnTo>
                  <a:pt x="260" y="16"/>
                </a:lnTo>
                <a:lnTo>
                  <a:pt x="264" y="20"/>
                </a:lnTo>
                <a:lnTo>
                  <a:pt x="268" y="24"/>
                </a:lnTo>
                <a:lnTo>
                  <a:pt x="270" y="28"/>
                </a:lnTo>
                <a:lnTo>
                  <a:pt x="274" y="32"/>
                </a:lnTo>
                <a:lnTo>
                  <a:pt x="278" y="34"/>
                </a:lnTo>
                <a:lnTo>
                  <a:pt x="280" y="36"/>
                </a:lnTo>
                <a:lnTo>
                  <a:pt x="280" y="38"/>
                </a:lnTo>
                <a:lnTo>
                  <a:pt x="282" y="38"/>
                </a:lnTo>
                <a:lnTo>
                  <a:pt x="288" y="48"/>
                </a:lnTo>
                <a:lnTo>
                  <a:pt x="286" y="52"/>
                </a:lnTo>
                <a:lnTo>
                  <a:pt x="278" y="56"/>
                </a:lnTo>
                <a:lnTo>
                  <a:pt x="268" y="58"/>
                </a:lnTo>
                <a:lnTo>
                  <a:pt x="256" y="58"/>
                </a:lnTo>
                <a:lnTo>
                  <a:pt x="246" y="56"/>
                </a:lnTo>
                <a:lnTo>
                  <a:pt x="238" y="54"/>
                </a:lnTo>
                <a:lnTo>
                  <a:pt x="242" y="58"/>
                </a:lnTo>
                <a:lnTo>
                  <a:pt x="246" y="62"/>
                </a:lnTo>
                <a:lnTo>
                  <a:pt x="244" y="64"/>
                </a:lnTo>
                <a:lnTo>
                  <a:pt x="242" y="68"/>
                </a:lnTo>
                <a:lnTo>
                  <a:pt x="238" y="70"/>
                </a:lnTo>
                <a:lnTo>
                  <a:pt x="232" y="72"/>
                </a:lnTo>
                <a:lnTo>
                  <a:pt x="228" y="72"/>
                </a:lnTo>
                <a:lnTo>
                  <a:pt x="222" y="70"/>
                </a:lnTo>
                <a:lnTo>
                  <a:pt x="216" y="68"/>
                </a:lnTo>
                <a:lnTo>
                  <a:pt x="212" y="64"/>
                </a:lnTo>
                <a:lnTo>
                  <a:pt x="206" y="64"/>
                </a:lnTo>
                <a:lnTo>
                  <a:pt x="204" y="68"/>
                </a:lnTo>
                <a:lnTo>
                  <a:pt x="202" y="72"/>
                </a:lnTo>
                <a:lnTo>
                  <a:pt x="200" y="76"/>
                </a:lnTo>
                <a:lnTo>
                  <a:pt x="196" y="78"/>
                </a:lnTo>
                <a:lnTo>
                  <a:pt x="190" y="80"/>
                </a:lnTo>
                <a:lnTo>
                  <a:pt x="196" y="82"/>
                </a:lnTo>
                <a:lnTo>
                  <a:pt x="198" y="86"/>
                </a:lnTo>
                <a:lnTo>
                  <a:pt x="200" y="90"/>
                </a:lnTo>
                <a:lnTo>
                  <a:pt x="200" y="94"/>
                </a:lnTo>
                <a:lnTo>
                  <a:pt x="198" y="98"/>
                </a:lnTo>
                <a:lnTo>
                  <a:pt x="194" y="102"/>
                </a:lnTo>
                <a:lnTo>
                  <a:pt x="186" y="102"/>
                </a:lnTo>
                <a:lnTo>
                  <a:pt x="172" y="100"/>
                </a:lnTo>
                <a:lnTo>
                  <a:pt x="162" y="100"/>
                </a:lnTo>
                <a:lnTo>
                  <a:pt x="164" y="102"/>
                </a:lnTo>
                <a:lnTo>
                  <a:pt x="166" y="106"/>
                </a:lnTo>
                <a:lnTo>
                  <a:pt x="168" y="110"/>
                </a:lnTo>
                <a:lnTo>
                  <a:pt x="154" y="110"/>
                </a:lnTo>
                <a:lnTo>
                  <a:pt x="140" y="110"/>
                </a:lnTo>
                <a:lnTo>
                  <a:pt x="140" y="114"/>
                </a:lnTo>
                <a:lnTo>
                  <a:pt x="142" y="116"/>
                </a:lnTo>
                <a:lnTo>
                  <a:pt x="136" y="118"/>
                </a:lnTo>
                <a:lnTo>
                  <a:pt x="130" y="118"/>
                </a:lnTo>
                <a:lnTo>
                  <a:pt x="124" y="118"/>
                </a:lnTo>
                <a:lnTo>
                  <a:pt x="126" y="122"/>
                </a:lnTo>
                <a:lnTo>
                  <a:pt x="126" y="126"/>
                </a:lnTo>
                <a:lnTo>
                  <a:pt x="126" y="130"/>
                </a:lnTo>
                <a:lnTo>
                  <a:pt x="128" y="134"/>
                </a:lnTo>
                <a:lnTo>
                  <a:pt x="116" y="136"/>
                </a:lnTo>
                <a:lnTo>
                  <a:pt x="106" y="140"/>
                </a:lnTo>
                <a:lnTo>
                  <a:pt x="96" y="144"/>
                </a:lnTo>
                <a:lnTo>
                  <a:pt x="82" y="142"/>
                </a:lnTo>
                <a:lnTo>
                  <a:pt x="88" y="146"/>
                </a:lnTo>
                <a:lnTo>
                  <a:pt x="92" y="148"/>
                </a:lnTo>
                <a:lnTo>
                  <a:pt x="92" y="152"/>
                </a:lnTo>
                <a:lnTo>
                  <a:pt x="92" y="156"/>
                </a:lnTo>
                <a:lnTo>
                  <a:pt x="88" y="160"/>
                </a:lnTo>
                <a:lnTo>
                  <a:pt x="84" y="164"/>
                </a:lnTo>
                <a:lnTo>
                  <a:pt x="78" y="166"/>
                </a:lnTo>
                <a:lnTo>
                  <a:pt x="74" y="168"/>
                </a:lnTo>
                <a:lnTo>
                  <a:pt x="68" y="170"/>
                </a:lnTo>
                <a:lnTo>
                  <a:pt x="62" y="172"/>
                </a:lnTo>
                <a:lnTo>
                  <a:pt x="58" y="172"/>
                </a:lnTo>
                <a:lnTo>
                  <a:pt x="64" y="174"/>
                </a:lnTo>
                <a:lnTo>
                  <a:pt x="68" y="176"/>
                </a:lnTo>
                <a:lnTo>
                  <a:pt x="72" y="180"/>
                </a:lnTo>
                <a:lnTo>
                  <a:pt x="76" y="182"/>
                </a:lnTo>
                <a:lnTo>
                  <a:pt x="78" y="184"/>
                </a:lnTo>
                <a:lnTo>
                  <a:pt x="78" y="190"/>
                </a:lnTo>
                <a:lnTo>
                  <a:pt x="78" y="194"/>
                </a:lnTo>
                <a:lnTo>
                  <a:pt x="76" y="202"/>
                </a:lnTo>
                <a:lnTo>
                  <a:pt x="70" y="204"/>
                </a:lnTo>
                <a:lnTo>
                  <a:pt x="62" y="204"/>
                </a:lnTo>
                <a:lnTo>
                  <a:pt x="54" y="204"/>
                </a:lnTo>
                <a:lnTo>
                  <a:pt x="60" y="214"/>
                </a:lnTo>
                <a:lnTo>
                  <a:pt x="60" y="224"/>
                </a:lnTo>
                <a:lnTo>
                  <a:pt x="56" y="236"/>
                </a:lnTo>
                <a:lnTo>
                  <a:pt x="56" y="248"/>
                </a:lnTo>
                <a:lnTo>
                  <a:pt x="46" y="248"/>
                </a:lnTo>
                <a:lnTo>
                  <a:pt x="34" y="248"/>
                </a:lnTo>
                <a:lnTo>
                  <a:pt x="38" y="250"/>
                </a:lnTo>
                <a:lnTo>
                  <a:pt x="42" y="254"/>
                </a:lnTo>
                <a:lnTo>
                  <a:pt x="44" y="260"/>
                </a:lnTo>
                <a:lnTo>
                  <a:pt x="44" y="268"/>
                </a:lnTo>
                <a:lnTo>
                  <a:pt x="42" y="272"/>
                </a:lnTo>
                <a:lnTo>
                  <a:pt x="38" y="276"/>
                </a:lnTo>
                <a:lnTo>
                  <a:pt x="34" y="278"/>
                </a:lnTo>
                <a:lnTo>
                  <a:pt x="28" y="280"/>
                </a:lnTo>
                <a:lnTo>
                  <a:pt x="24" y="280"/>
                </a:lnTo>
                <a:lnTo>
                  <a:pt x="18" y="282"/>
                </a:lnTo>
                <a:lnTo>
                  <a:pt x="24" y="284"/>
                </a:lnTo>
                <a:lnTo>
                  <a:pt x="26" y="288"/>
                </a:lnTo>
                <a:lnTo>
                  <a:pt x="26" y="292"/>
                </a:lnTo>
                <a:lnTo>
                  <a:pt x="24" y="296"/>
                </a:lnTo>
                <a:lnTo>
                  <a:pt x="18" y="300"/>
                </a:lnTo>
                <a:lnTo>
                  <a:pt x="28" y="302"/>
                </a:lnTo>
                <a:lnTo>
                  <a:pt x="38" y="306"/>
                </a:lnTo>
                <a:lnTo>
                  <a:pt x="38" y="312"/>
                </a:lnTo>
                <a:lnTo>
                  <a:pt x="34" y="316"/>
                </a:lnTo>
                <a:lnTo>
                  <a:pt x="28" y="320"/>
                </a:lnTo>
                <a:lnTo>
                  <a:pt x="24" y="322"/>
                </a:lnTo>
                <a:lnTo>
                  <a:pt x="18" y="326"/>
                </a:lnTo>
                <a:lnTo>
                  <a:pt x="12" y="330"/>
                </a:lnTo>
                <a:lnTo>
                  <a:pt x="8" y="334"/>
                </a:lnTo>
                <a:lnTo>
                  <a:pt x="12" y="336"/>
                </a:lnTo>
                <a:lnTo>
                  <a:pt x="18" y="338"/>
                </a:lnTo>
                <a:lnTo>
                  <a:pt x="22" y="338"/>
                </a:lnTo>
                <a:lnTo>
                  <a:pt x="20" y="342"/>
                </a:lnTo>
                <a:lnTo>
                  <a:pt x="18" y="344"/>
                </a:lnTo>
                <a:lnTo>
                  <a:pt x="14" y="348"/>
                </a:lnTo>
                <a:lnTo>
                  <a:pt x="12" y="350"/>
                </a:lnTo>
                <a:lnTo>
                  <a:pt x="16" y="352"/>
                </a:lnTo>
                <a:lnTo>
                  <a:pt x="22" y="354"/>
                </a:lnTo>
                <a:lnTo>
                  <a:pt x="26" y="356"/>
                </a:lnTo>
                <a:lnTo>
                  <a:pt x="24" y="358"/>
                </a:lnTo>
                <a:lnTo>
                  <a:pt x="22" y="362"/>
                </a:lnTo>
                <a:lnTo>
                  <a:pt x="32" y="364"/>
                </a:lnTo>
                <a:lnTo>
                  <a:pt x="44" y="368"/>
                </a:lnTo>
                <a:lnTo>
                  <a:pt x="22" y="382"/>
                </a:lnTo>
                <a:lnTo>
                  <a:pt x="0" y="394"/>
                </a:lnTo>
                <a:lnTo>
                  <a:pt x="6" y="396"/>
                </a:lnTo>
                <a:lnTo>
                  <a:pt x="14" y="398"/>
                </a:lnTo>
                <a:lnTo>
                  <a:pt x="20" y="402"/>
                </a:lnTo>
                <a:lnTo>
                  <a:pt x="24" y="406"/>
                </a:lnTo>
                <a:lnTo>
                  <a:pt x="22" y="408"/>
                </a:lnTo>
                <a:lnTo>
                  <a:pt x="20" y="410"/>
                </a:lnTo>
                <a:lnTo>
                  <a:pt x="16" y="412"/>
                </a:lnTo>
                <a:lnTo>
                  <a:pt x="22" y="414"/>
                </a:lnTo>
                <a:lnTo>
                  <a:pt x="28" y="416"/>
                </a:lnTo>
                <a:lnTo>
                  <a:pt x="30" y="420"/>
                </a:lnTo>
                <a:lnTo>
                  <a:pt x="32" y="424"/>
                </a:lnTo>
                <a:lnTo>
                  <a:pt x="32" y="428"/>
                </a:lnTo>
                <a:lnTo>
                  <a:pt x="28" y="434"/>
                </a:lnTo>
                <a:lnTo>
                  <a:pt x="32" y="434"/>
                </a:lnTo>
                <a:lnTo>
                  <a:pt x="34" y="434"/>
                </a:lnTo>
                <a:lnTo>
                  <a:pt x="34" y="440"/>
                </a:lnTo>
                <a:lnTo>
                  <a:pt x="30" y="442"/>
                </a:lnTo>
                <a:lnTo>
                  <a:pt x="26" y="446"/>
                </a:lnTo>
                <a:lnTo>
                  <a:pt x="22" y="448"/>
                </a:lnTo>
                <a:lnTo>
                  <a:pt x="20" y="452"/>
                </a:lnTo>
                <a:lnTo>
                  <a:pt x="16" y="456"/>
                </a:lnTo>
                <a:lnTo>
                  <a:pt x="22" y="454"/>
                </a:lnTo>
                <a:lnTo>
                  <a:pt x="28" y="456"/>
                </a:lnTo>
                <a:lnTo>
                  <a:pt x="34" y="458"/>
                </a:lnTo>
                <a:lnTo>
                  <a:pt x="40" y="460"/>
                </a:lnTo>
                <a:lnTo>
                  <a:pt x="44" y="464"/>
                </a:lnTo>
                <a:lnTo>
                  <a:pt x="40" y="468"/>
                </a:lnTo>
                <a:lnTo>
                  <a:pt x="38" y="472"/>
                </a:lnTo>
                <a:lnTo>
                  <a:pt x="34" y="476"/>
                </a:lnTo>
                <a:lnTo>
                  <a:pt x="40" y="478"/>
                </a:lnTo>
                <a:lnTo>
                  <a:pt x="44" y="482"/>
                </a:lnTo>
                <a:lnTo>
                  <a:pt x="48" y="486"/>
                </a:lnTo>
                <a:lnTo>
                  <a:pt x="48" y="490"/>
                </a:lnTo>
                <a:lnTo>
                  <a:pt x="48" y="496"/>
                </a:lnTo>
                <a:lnTo>
                  <a:pt x="54" y="496"/>
                </a:lnTo>
                <a:lnTo>
                  <a:pt x="60" y="498"/>
                </a:lnTo>
                <a:lnTo>
                  <a:pt x="64" y="500"/>
                </a:lnTo>
                <a:lnTo>
                  <a:pt x="66" y="504"/>
                </a:lnTo>
                <a:lnTo>
                  <a:pt x="66" y="508"/>
                </a:lnTo>
                <a:lnTo>
                  <a:pt x="66" y="514"/>
                </a:lnTo>
                <a:lnTo>
                  <a:pt x="62" y="520"/>
                </a:lnTo>
                <a:lnTo>
                  <a:pt x="68" y="524"/>
                </a:lnTo>
                <a:lnTo>
                  <a:pt x="72" y="528"/>
                </a:lnTo>
                <a:lnTo>
                  <a:pt x="74" y="534"/>
                </a:lnTo>
                <a:lnTo>
                  <a:pt x="76" y="540"/>
                </a:lnTo>
                <a:lnTo>
                  <a:pt x="76" y="546"/>
                </a:lnTo>
                <a:lnTo>
                  <a:pt x="96" y="546"/>
                </a:lnTo>
                <a:lnTo>
                  <a:pt x="118" y="544"/>
                </a:lnTo>
                <a:lnTo>
                  <a:pt x="114" y="552"/>
                </a:lnTo>
                <a:lnTo>
                  <a:pt x="112" y="558"/>
                </a:lnTo>
                <a:lnTo>
                  <a:pt x="110" y="566"/>
                </a:lnTo>
                <a:lnTo>
                  <a:pt x="108" y="572"/>
                </a:lnTo>
                <a:lnTo>
                  <a:pt x="114" y="572"/>
                </a:lnTo>
                <a:lnTo>
                  <a:pt x="120" y="572"/>
                </a:lnTo>
                <a:lnTo>
                  <a:pt x="126" y="572"/>
                </a:lnTo>
                <a:lnTo>
                  <a:pt x="122" y="578"/>
                </a:lnTo>
                <a:lnTo>
                  <a:pt x="118" y="584"/>
                </a:lnTo>
                <a:lnTo>
                  <a:pt x="116" y="592"/>
                </a:lnTo>
                <a:lnTo>
                  <a:pt x="122" y="592"/>
                </a:lnTo>
                <a:lnTo>
                  <a:pt x="128" y="592"/>
                </a:lnTo>
                <a:lnTo>
                  <a:pt x="136" y="592"/>
                </a:lnTo>
                <a:lnTo>
                  <a:pt x="134" y="594"/>
                </a:lnTo>
                <a:lnTo>
                  <a:pt x="132" y="598"/>
                </a:lnTo>
                <a:lnTo>
                  <a:pt x="130" y="602"/>
                </a:lnTo>
                <a:lnTo>
                  <a:pt x="128" y="604"/>
                </a:lnTo>
                <a:lnTo>
                  <a:pt x="144" y="606"/>
                </a:lnTo>
                <a:lnTo>
                  <a:pt x="156" y="610"/>
                </a:lnTo>
                <a:lnTo>
                  <a:pt x="164" y="622"/>
                </a:lnTo>
                <a:lnTo>
                  <a:pt x="162" y="620"/>
                </a:lnTo>
                <a:lnTo>
                  <a:pt x="160" y="618"/>
                </a:lnTo>
                <a:lnTo>
                  <a:pt x="164" y="614"/>
                </a:lnTo>
                <a:lnTo>
                  <a:pt x="168" y="614"/>
                </a:lnTo>
                <a:lnTo>
                  <a:pt x="170" y="614"/>
                </a:lnTo>
                <a:lnTo>
                  <a:pt x="172" y="614"/>
                </a:lnTo>
                <a:lnTo>
                  <a:pt x="174" y="618"/>
                </a:lnTo>
                <a:lnTo>
                  <a:pt x="174" y="620"/>
                </a:lnTo>
                <a:lnTo>
                  <a:pt x="176" y="624"/>
                </a:lnTo>
                <a:lnTo>
                  <a:pt x="178" y="628"/>
                </a:lnTo>
                <a:lnTo>
                  <a:pt x="178" y="630"/>
                </a:lnTo>
                <a:lnTo>
                  <a:pt x="180" y="632"/>
                </a:lnTo>
                <a:lnTo>
                  <a:pt x="184" y="634"/>
                </a:lnTo>
                <a:lnTo>
                  <a:pt x="188" y="636"/>
                </a:lnTo>
                <a:lnTo>
                  <a:pt x="190" y="636"/>
                </a:lnTo>
                <a:lnTo>
                  <a:pt x="194" y="638"/>
                </a:lnTo>
                <a:lnTo>
                  <a:pt x="198" y="638"/>
                </a:lnTo>
                <a:lnTo>
                  <a:pt x="200" y="640"/>
                </a:lnTo>
                <a:lnTo>
                  <a:pt x="202" y="644"/>
                </a:lnTo>
                <a:lnTo>
                  <a:pt x="204" y="648"/>
                </a:lnTo>
                <a:lnTo>
                  <a:pt x="206" y="646"/>
                </a:lnTo>
                <a:lnTo>
                  <a:pt x="210" y="646"/>
                </a:lnTo>
                <a:lnTo>
                  <a:pt x="212" y="644"/>
                </a:lnTo>
                <a:lnTo>
                  <a:pt x="216" y="648"/>
                </a:lnTo>
                <a:lnTo>
                  <a:pt x="220" y="654"/>
                </a:lnTo>
                <a:lnTo>
                  <a:pt x="222" y="658"/>
                </a:lnTo>
                <a:lnTo>
                  <a:pt x="224" y="654"/>
                </a:lnTo>
                <a:lnTo>
                  <a:pt x="228" y="650"/>
                </a:lnTo>
                <a:lnTo>
                  <a:pt x="232" y="652"/>
                </a:lnTo>
                <a:lnTo>
                  <a:pt x="234" y="654"/>
                </a:lnTo>
                <a:lnTo>
                  <a:pt x="238" y="656"/>
                </a:lnTo>
                <a:lnTo>
                  <a:pt x="238" y="662"/>
                </a:lnTo>
                <a:lnTo>
                  <a:pt x="240" y="666"/>
                </a:lnTo>
                <a:lnTo>
                  <a:pt x="252" y="662"/>
                </a:lnTo>
                <a:lnTo>
                  <a:pt x="262" y="666"/>
                </a:lnTo>
                <a:lnTo>
                  <a:pt x="270" y="674"/>
                </a:lnTo>
                <a:lnTo>
                  <a:pt x="276" y="686"/>
                </a:lnTo>
                <a:lnTo>
                  <a:pt x="274" y="678"/>
                </a:lnTo>
                <a:lnTo>
                  <a:pt x="276" y="674"/>
                </a:lnTo>
                <a:lnTo>
                  <a:pt x="278" y="670"/>
                </a:lnTo>
                <a:lnTo>
                  <a:pt x="280" y="668"/>
                </a:lnTo>
                <a:lnTo>
                  <a:pt x="284" y="666"/>
                </a:lnTo>
                <a:lnTo>
                  <a:pt x="288" y="668"/>
                </a:lnTo>
                <a:lnTo>
                  <a:pt x="292" y="672"/>
                </a:lnTo>
                <a:lnTo>
                  <a:pt x="296" y="678"/>
                </a:lnTo>
                <a:lnTo>
                  <a:pt x="294" y="674"/>
                </a:lnTo>
                <a:lnTo>
                  <a:pt x="294" y="674"/>
                </a:lnTo>
                <a:lnTo>
                  <a:pt x="296" y="674"/>
                </a:lnTo>
                <a:lnTo>
                  <a:pt x="298" y="674"/>
                </a:lnTo>
                <a:lnTo>
                  <a:pt x="300" y="676"/>
                </a:lnTo>
                <a:lnTo>
                  <a:pt x="302" y="680"/>
                </a:lnTo>
                <a:lnTo>
                  <a:pt x="304" y="682"/>
                </a:lnTo>
                <a:lnTo>
                  <a:pt x="304" y="686"/>
                </a:lnTo>
                <a:lnTo>
                  <a:pt x="310" y="682"/>
                </a:lnTo>
                <a:lnTo>
                  <a:pt x="318" y="680"/>
                </a:lnTo>
                <a:lnTo>
                  <a:pt x="324" y="678"/>
                </a:lnTo>
                <a:lnTo>
                  <a:pt x="326" y="682"/>
                </a:lnTo>
                <a:lnTo>
                  <a:pt x="328" y="684"/>
                </a:lnTo>
                <a:lnTo>
                  <a:pt x="330" y="688"/>
                </a:lnTo>
                <a:lnTo>
                  <a:pt x="330" y="692"/>
                </a:lnTo>
                <a:lnTo>
                  <a:pt x="332" y="686"/>
                </a:lnTo>
                <a:lnTo>
                  <a:pt x="332" y="684"/>
                </a:lnTo>
                <a:lnTo>
                  <a:pt x="334" y="682"/>
                </a:lnTo>
                <a:lnTo>
                  <a:pt x="338" y="684"/>
                </a:lnTo>
                <a:lnTo>
                  <a:pt x="340" y="684"/>
                </a:lnTo>
                <a:lnTo>
                  <a:pt x="344" y="688"/>
                </a:lnTo>
                <a:lnTo>
                  <a:pt x="346" y="690"/>
                </a:lnTo>
                <a:lnTo>
                  <a:pt x="350" y="694"/>
                </a:lnTo>
                <a:lnTo>
                  <a:pt x="352" y="698"/>
                </a:lnTo>
                <a:lnTo>
                  <a:pt x="356" y="702"/>
                </a:lnTo>
                <a:lnTo>
                  <a:pt x="358" y="706"/>
                </a:lnTo>
                <a:lnTo>
                  <a:pt x="360" y="708"/>
                </a:lnTo>
                <a:lnTo>
                  <a:pt x="364" y="700"/>
                </a:lnTo>
                <a:lnTo>
                  <a:pt x="370" y="700"/>
                </a:lnTo>
                <a:lnTo>
                  <a:pt x="378" y="704"/>
                </a:lnTo>
                <a:lnTo>
                  <a:pt x="386" y="712"/>
                </a:lnTo>
                <a:lnTo>
                  <a:pt x="392" y="718"/>
                </a:lnTo>
                <a:lnTo>
                  <a:pt x="386" y="714"/>
                </a:lnTo>
                <a:lnTo>
                  <a:pt x="384" y="710"/>
                </a:lnTo>
                <a:lnTo>
                  <a:pt x="382" y="706"/>
                </a:lnTo>
                <a:lnTo>
                  <a:pt x="382" y="702"/>
                </a:lnTo>
                <a:lnTo>
                  <a:pt x="384" y="696"/>
                </a:lnTo>
                <a:lnTo>
                  <a:pt x="386" y="692"/>
                </a:lnTo>
                <a:lnTo>
                  <a:pt x="390" y="690"/>
                </a:lnTo>
                <a:lnTo>
                  <a:pt x="394" y="686"/>
                </a:lnTo>
                <a:lnTo>
                  <a:pt x="398" y="686"/>
                </a:lnTo>
                <a:lnTo>
                  <a:pt x="404" y="688"/>
                </a:lnTo>
                <a:lnTo>
                  <a:pt x="408" y="690"/>
                </a:lnTo>
                <a:lnTo>
                  <a:pt x="412" y="696"/>
                </a:lnTo>
                <a:lnTo>
                  <a:pt x="414" y="692"/>
                </a:lnTo>
                <a:lnTo>
                  <a:pt x="414" y="690"/>
                </a:lnTo>
                <a:lnTo>
                  <a:pt x="418" y="688"/>
                </a:lnTo>
                <a:lnTo>
                  <a:pt x="420" y="686"/>
                </a:lnTo>
                <a:lnTo>
                  <a:pt x="424" y="686"/>
                </a:lnTo>
                <a:lnTo>
                  <a:pt x="428" y="688"/>
                </a:lnTo>
                <a:lnTo>
                  <a:pt x="432" y="690"/>
                </a:lnTo>
                <a:lnTo>
                  <a:pt x="434" y="694"/>
                </a:lnTo>
                <a:lnTo>
                  <a:pt x="438" y="682"/>
                </a:lnTo>
                <a:lnTo>
                  <a:pt x="450" y="676"/>
                </a:lnTo>
                <a:lnTo>
                  <a:pt x="462" y="674"/>
                </a:lnTo>
                <a:lnTo>
                  <a:pt x="472" y="680"/>
                </a:lnTo>
                <a:lnTo>
                  <a:pt x="482" y="672"/>
                </a:lnTo>
                <a:lnTo>
                  <a:pt x="494" y="666"/>
                </a:lnTo>
                <a:lnTo>
                  <a:pt x="504" y="660"/>
                </a:lnTo>
                <a:lnTo>
                  <a:pt x="506" y="658"/>
                </a:lnTo>
                <a:lnTo>
                  <a:pt x="508" y="656"/>
                </a:lnTo>
                <a:lnTo>
                  <a:pt x="508" y="654"/>
                </a:lnTo>
                <a:lnTo>
                  <a:pt x="510" y="654"/>
                </a:lnTo>
                <a:lnTo>
                  <a:pt x="514" y="652"/>
                </a:lnTo>
                <a:lnTo>
                  <a:pt x="520" y="652"/>
                </a:lnTo>
                <a:lnTo>
                  <a:pt x="524" y="652"/>
                </a:lnTo>
                <a:lnTo>
                  <a:pt x="528" y="654"/>
                </a:lnTo>
                <a:lnTo>
                  <a:pt x="534" y="656"/>
                </a:lnTo>
                <a:lnTo>
                  <a:pt x="540" y="658"/>
                </a:lnTo>
                <a:lnTo>
                  <a:pt x="538" y="654"/>
                </a:lnTo>
                <a:lnTo>
                  <a:pt x="538" y="652"/>
                </a:lnTo>
                <a:lnTo>
                  <a:pt x="538" y="648"/>
                </a:lnTo>
                <a:lnTo>
                  <a:pt x="550" y="648"/>
                </a:lnTo>
                <a:lnTo>
                  <a:pt x="562" y="650"/>
                </a:lnTo>
                <a:lnTo>
                  <a:pt x="558" y="648"/>
                </a:lnTo>
                <a:lnTo>
                  <a:pt x="552" y="646"/>
                </a:lnTo>
                <a:lnTo>
                  <a:pt x="550" y="644"/>
                </a:lnTo>
                <a:lnTo>
                  <a:pt x="546" y="640"/>
                </a:lnTo>
                <a:lnTo>
                  <a:pt x="544" y="634"/>
                </a:lnTo>
                <a:lnTo>
                  <a:pt x="544" y="628"/>
                </a:lnTo>
                <a:lnTo>
                  <a:pt x="546" y="622"/>
                </a:lnTo>
                <a:lnTo>
                  <a:pt x="548" y="616"/>
                </a:lnTo>
                <a:lnTo>
                  <a:pt x="552" y="614"/>
                </a:lnTo>
                <a:lnTo>
                  <a:pt x="558" y="612"/>
                </a:lnTo>
                <a:lnTo>
                  <a:pt x="564" y="612"/>
                </a:lnTo>
                <a:lnTo>
                  <a:pt x="570" y="612"/>
                </a:lnTo>
                <a:lnTo>
                  <a:pt x="576" y="612"/>
                </a:lnTo>
                <a:lnTo>
                  <a:pt x="572" y="608"/>
                </a:lnTo>
                <a:lnTo>
                  <a:pt x="572" y="606"/>
                </a:lnTo>
                <a:lnTo>
                  <a:pt x="570" y="602"/>
                </a:lnTo>
                <a:lnTo>
                  <a:pt x="570" y="598"/>
                </a:lnTo>
                <a:lnTo>
                  <a:pt x="584" y="600"/>
                </a:lnTo>
                <a:lnTo>
                  <a:pt x="592" y="598"/>
                </a:lnTo>
                <a:lnTo>
                  <a:pt x="600" y="594"/>
                </a:lnTo>
                <a:lnTo>
                  <a:pt x="612" y="586"/>
                </a:lnTo>
                <a:lnTo>
                  <a:pt x="614" y="582"/>
                </a:lnTo>
                <a:lnTo>
                  <a:pt x="620" y="580"/>
                </a:lnTo>
                <a:lnTo>
                  <a:pt x="624" y="580"/>
                </a:lnTo>
                <a:lnTo>
                  <a:pt x="626" y="576"/>
                </a:lnTo>
                <a:lnTo>
                  <a:pt x="628" y="572"/>
                </a:lnTo>
                <a:lnTo>
                  <a:pt x="628" y="568"/>
                </a:lnTo>
                <a:lnTo>
                  <a:pt x="628" y="562"/>
                </a:lnTo>
                <a:lnTo>
                  <a:pt x="628" y="558"/>
                </a:lnTo>
                <a:lnTo>
                  <a:pt x="630" y="554"/>
                </a:lnTo>
                <a:lnTo>
                  <a:pt x="626" y="552"/>
                </a:lnTo>
                <a:lnTo>
                  <a:pt x="622" y="548"/>
                </a:lnTo>
                <a:lnTo>
                  <a:pt x="620" y="548"/>
                </a:lnTo>
                <a:lnTo>
                  <a:pt x="630" y="536"/>
                </a:lnTo>
                <a:lnTo>
                  <a:pt x="642" y="532"/>
                </a:lnTo>
                <a:lnTo>
                  <a:pt x="656" y="534"/>
                </a:lnTo>
                <a:lnTo>
                  <a:pt x="656" y="530"/>
                </a:lnTo>
                <a:lnTo>
                  <a:pt x="656" y="524"/>
                </a:lnTo>
                <a:lnTo>
                  <a:pt x="656" y="520"/>
                </a:lnTo>
                <a:lnTo>
                  <a:pt x="658" y="516"/>
                </a:lnTo>
                <a:lnTo>
                  <a:pt x="658" y="512"/>
                </a:lnTo>
                <a:lnTo>
                  <a:pt x="662" y="510"/>
                </a:lnTo>
                <a:lnTo>
                  <a:pt x="666" y="508"/>
                </a:lnTo>
                <a:lnTo>
                  <a:pt x="672" y="508"/>
                </a:lnTo>
                <a:lnTo>
                  <a:pt x="674" y="502"/>
                </a:lnTo>
                <a:lnTo>
                  <a:pt x="676" y="498"/>
                </a:lnTo>
                <a:lnTo>
                  <a:pt x="678" y="494"/>
                </a:lnTo>
                <a:lnTo>
                  <a:pt x="682" y="492"/>
                </a:lnTo>
                <a:lnTo>
                  <a:pt x="684" y="490"/>
                </a:lnTo>
                <a:lnTo>
                  <a:pt x="688" y="490"/>
                </a:lnTo>
                <a:lnTo>
                  <a:pt x="692" y="488"/>
                </a:lnTo>
                <a:lnTo>
                  <a:pt x="696" y="484"/>
                </a:lnTo>
                <a:lnTo>
                  <a:pt x="698" y="482"/>
                </a:lnTo>
                <a:lnTo>
                  <a:pt x="694" y="478"/>
                </a:lnTo>
                <a:lnTo>
                  <a:pt x="690" y="476"/>
                </a:lnTo>
                <a:lnTo>
                  <a:pt x="688" y="472"/>
                </a:lnTo>
                <a:lnTo>
                  <a:pt x="692" y="466"/>
                </a:lnTo>
                <a:lnTo>
                  <a:pt x="700" y="462"/>
                </a:lnTo>
                <a:lnTo>
                  <a:pt x="708" y="458"/>
                </a:lnTo>
                <a:lnTo>
                  <a:pt x="714" y="452"/>
                </a:lnTo>
                <a:lnTo>
                  <a:pt x="704" y="446"/>
                </a:lnTo>
                <a:lnTo>
                  <a:pt x="700" y="436"/>
                </a:lnTo>
                <a:lnTo>
                  <a:pt x="700" y="424"/>
                </a:lnTo>
                <a:lnTo>
                  <a:pt x="708" y="414"/>
                </a:lnTo>
                <a:lnTo>
                  <a:pt x="702" y="412"/>
                </a:lnTo>
                <a:lnTo>
                  <a:pt x="696" y="410"/>
                </a:lnTo>
                <a:lnTo>
                  <a:pt x="692" y="408"/>
                </a:lnTo>
                <a:lnTo>
                  <a:pt x="706" y="402"/>
                </a:lnTo>
                <a:lnTo>
                  <a:pt x="712" y="398"/>
                </a:lnTo>
                <a:lnTo>
                  <a:pt x="714" y="392"/>
                </a:lnTo>
                <a:lnTo>
                  <a:pt x="716" y="382"/>
                </a:lnTo>
                <a:lnTo>
                  <a:pt x="718" y="370"/>
                </a:lnTo>
                <a:lnTo>
                  <a:pt x="724" y="362"/>
                </a:lnTo>
                <a:lnTo>
                  <a:pt x="728" y="356"/>
                </a:lnTo>
                <a:lnTo>
                  <a:pt x="734" y="352"/>
                </a:lnTo>
                <a:lnTo>
                  <a:pt x="736" y="348"/>
                </a:lnTo>
                <a:lnTo>
                  <a:pt x="736" y="342"/>
                </a:lnTo>
                <a:lnTo>
                  <a:pt x="732" y="332"/>
                </a:lnTo>
                <a:lnTo>
                  <a:pt x="736" y="330"/>
                </a:lnTo>
                <a:lnTo>
                  <a:pt x="742" y="328"/>
                </a:lnTo>
                <a:lnTo>
                  <a:pt x="736" y="326"/>
                </a:lnTo>
                <a:lnTo>
                  <a:pt x="730" y="322"/>
                </a:lnTo>
                <a:lnTo>
                  <a:pt x="722" y="320"/>
                </a:lnTo>
                <a:lnTo>
                  <a:pt x="718" y="316"/>
                </a:lnTo>
                <a:lnTo>
                  <a:pt x="714" y="312"/>
                </a:lnTo>
                <a:lnTo>
                  <a:pt x="710" y="306"/>
                </a:lnTo>
                <a:lnTo>
                  <a:pt x="716" y="306"/>
                </a:lnTo>
                <a:lnTo>
                  <a:pt x="720" y="302"/>
                </a:lnTo>
                <a:lnTo>
                  <a:pt x="726" y="302"/>
                </a:lnTo>
                <a:lnTo>
                  <a:pt x="722" y="298"/>
                </a:lnTo>
                <a:lnTo>
                  <a:pt x="718" y="296"/>
                </a:lnTo>
                <a:lnTo>
                  <a:pt x="714" y="294"/>
                </a:lnTo>
                <a:lnTo>
                  <a:pt x="710" y="292"/>
                </a:lnTo>
                <a:lnTo>
                  <a:pt x="706" y="290"/>
                </a:lnTo>
                <a:lnTo>
                  <a:pt x="702" y="286"/>
                </a:lnTo>
                <a:lnTo>
                  <a:pt x="706" y="284"/>
                </a:lnTo>
                <a:lnTo>
                  <a:pt x="708" y="282"/>
                </a:lnTo>
                <a:lnTo>
                  <a:pt x="708" y="276"/>
                </a:lnTo>
                <a:lnTo>
                  <a:pt x="704" y="272"/>
                </a:lnTo>
                <a:lnTo>
                  <a:pt x="700" y="268"/>
                </a:lnTo>
                <a:lnTo>
                  <a:pt x="694" y="268"/>
                </a:lnTo>
                <a:lnTo>
                  <a:pt x="698" y="258"/>
                </a:lnTo>
                <a:lnTo>
                  <a:pt x="704" y="248"/>
                </a:lnTo>
                <a:lnTo>
                  <a:pt x="710" y="238"/>
                </a:lnTo>
                <a:lnTo>
                  <a:pt x="700" y="250"/>
                </a:lnTo>
                <a:lnTo>
                  <a:pt x="694" y="252"/>
                </a:lnTo>
                <a:lnTo>
                  <a:pt x="690" y="250"/>
                </a:lnTo>
                <a:lnTo>
                  <a:pt x="682" y="244"/>
                </a:lnTo>
                <a:lnTo>
                  <a:pt x="672" y="234"/>
                </a:lnTo>
                <a:lnTo>
                  <a:pt x="680" y="222"/>
                </a:lnTo>
                <a:lnTo>
                  <a:pt x="678" y="212"/>
                </a:lnTo>
                <a:lnTo>
                  <a:pt x="672" y="206"/>
                </a:lnTo>
                <a:lnTo>
                  <a:pt x="662" y="202"/>
                </a:lnTo>
                <a:lnTo>
                  <a:pt x="650" y="202"/>
                </a:lnTo>
                <a:lnTo>
                  <a:pt x="654" y="198"/>
                </a:lnTo>
                <a:lnTo>
                  <a:pt x="658" y="196"/>
                </a:lnTo>
                <a:lnTo>
                  <a:pt x="662" y="192"/>
                </a:lnTo>
                <a:lnTo>
                  <a:pt x="664" y="188"/>
                </a:lnTo>
                <a:lnTo>
                  <a:pt x="660" y="184"/>
                </a:lnTo>
                <a:lnTo>
                  <a:pt x="654" y="182"/>
                </a:lnTo>
                <a:lnTo>
                  <a:pt x="650" y="180"/>
                </a:lnTo>
                <a:lnTo>
                  <a:pt x="648" y="184"/>
                </a:lnTo>
                <a:lnTo>
                  <a:pt x="646" y="190"/>
                </a:lnTo>
                <a:lnTo>
                  <a:pt x="644" y="192"/>
                </a:lnTo>
                <a:lnTo>
                  <a:pt x="640" y="196"/>
                </a:lnTo>
                <a:lnTo>
                  <a:pt x="640" y="184"/>
                </a:lnTo>
                <a:lnTo>
                  <a:pt x="640" y="172"/>
                </a:lnTo>
                <a:lnTo>
                  <a:pt x="638" y="162"/>
                </a:lnTo>
                <a:lnTo>
                  <a:pt x="632" y="154"/>
                </a:lnTo>
                <a:lnTo>
                  <a:pt x="622" y="152"/>
                </a:lnTo>
                <a:lnTo>
                  <a:pt x="622" y="146"/>
                </a:lnTo>
                <a:lnTo>
                  <a:pt x="622" y="140"/>
                </a:lnTo>
                <a:lnTo>
                  <a:pt x="622" y="134"/>
                </a:lnTo>
                <a:lnTo>
                  <a:pt x="622" y="128"/>
                </a:lnTo>
                <a:lnTo>
                  <a:pt x="618" y="110"/>
                </a:lnTo>
                <a:lnTo>
                  <a:pt x="614" y="94"/>
                </a:lnTo>
                <a:lnTo>
                  <a:pt x="612" y="98"/>
                </a:lnTo>
                <a:lnTo>
                  <a:pt x="612" y="104"/>
                </a:lnTo>
                <a:lnTo>
                  <a:pt x="610" y="108"/>
                </a:lnTo>
                <a:lnTo>
                  <a:pt x="608" y="114"/>
                </a:lnTo>
                <a:lnTo>
                  <a:pt x="606" y="118"/>
                </a:lnTo>
                <a:lnTo>
                  <a:pt x="602" y="120"/>
                </a:lnTo>
                <a:lnTo>
                  <a:pt x="598" y="122"/>
                </a:lnTo>
                <a:lnTo>
                  <a:pt x="592" y="122"/>
                </a:lnTo>
                <a:lnTo>
                  <a:pt x="592" y="118"/>
                </a:lnTo>
                <a:lnTo>
                  <a:pt x="592" y="114"/>
                </a:lnTo>
                <a:lnTo>
                  <a:pt x="592" y="108"/>
                </a:lnTo>
                <a:lnTo>
                  <a:pt x="590" y="112"/>
                </a:lnTo>
                <a:lnTo>
                  <a:pt x="586" y="114"/>
                </a:lnTo>
                <a:lnTo>
                  <a:pt x="582" y="116"/>
                </a:lnTo>
                <a:lnTo>
                  <a:pt x="574" y="100"/>
                </a:lnTo>
                <a:lnTo>
                  <a:pt x="568" y="80"/>
                </a:lnTo>
                <a:lnTo>
                  <a:pt x="564" y="90"/>
                </a:lnTo>
                <a:lnTo>
                  <a:pt x="558" y="96"/>
                </a:lnTo>
                <a:lnTo>
                  <a:pt x="552" y="104"/>
                </a:lnTo>
                <a:lnTo>
                  <a:pt x="548" y="100"/>
                </a:lnTo>
                <a:lnTo>
                  <a:pt x="544" y="94"/>
                </a:lnTo>
                <a:lnTo>
                  <a:pt x="542" y="90"/>
                </a:lnTo>
                <a:lnTo>
                  <a:pt x="540" y="82"/>
                </a:lnTo>
                <a:lnTo>
                  <a:pt x="540" y="76"/>
                </a:lnTo>
                <a:lnTo>
                  <a:pt x="536" y="80"/>
                </a:lnTo>
                <a:lnTo>
                  <a:pt x="534" y="82"/>
                </a:lnTo>
                <a:lnTo>
                  <a:pt x="530" y="84"/>
                </a:lnTo>
                <a:lnTo>
                  <a:pt x="520" y="52"/>
                </a:lnTo>
                <a:lnTo>
                  <a:pt x="508" y="22"/>
                </a:lnTo>
                <a:lnTo>
                  <a:pt x="504" y="30"/>
                </a:lnTo>
                <a:lnTo>
                  <a:pt x="498" y="40"/>
                </a:lnTo>
                <a:lnTo>
                  <a:pt x="490" y="48"/>
                </a:lnTo>
                <a:lnTo>
                  <a:pt x="482" y="52"/>
                </a:lnTo>
                <a:lnTo>
                  <a:pt x="472" y="50"/>
                </a:lnTo>
                <a:lnTo>
                  <a:pt x="468" y="52"/>
                </a:lnTo>
                <a:lnTo>
                  <a:pt x="464" y="54"/>
                </a:lnTo>
                <a:lnTo>
                  <a:pt x="460" y="58"/>
                </a:lnTo>
                <a:lnTo>
                  <a:pt x="456" y="48"/>
                </a:lnTo>
                <a:lnTo>
                  <a:pt x="450" y="38"/>
                </a:lnTo>
                <a:lnTo>
                  <a:pt x="448" y="30"/>
                </a:lnTo>
                <a:lnTo>
                  <a:pt x="444" y="28"/>
                </a:lnTo>
                <a:lnTo>
                  <a:pt x="440" y="28"/>
                </a:lnTo>
                <a:lnTo>
                  <a:pt x="440" y="36"/>
                </a:lnTo>
                <a:lnTo>
                  <a:pt x="438" y="40"/>
                </a:lnTo>
                <a:lnTo>
                  <a:pt x="436" y="44"/>
                </a:lnTo>
                <a:lnTo>
                  <a:pt x="432" y="46"/>
                </a:lnTo>
                <a:lnTo>
                  <a:pt x="430" y="46"/>
                </a:lnTo>
                <a:lnTo>
                  <a:pt x="424" y="44"/>
                </a:lnTo>
                <a:lnTo>
                  <a:pt x="420" y="40"/>
                </a:lnTo>
                <a:lnTo>
                  <a:pt x="416" y="34"/>
                </a:lnTo>
                <a:lnTo>
                  <a:pt x="412" y="38"/>
                </a:lnTo>
                <a:lnTo>
                  <a:pt x="408" y="40"/>
                </a:lnTo>
                <a:lnTo>
                  <a:pt x="404" y="44"/>
                </a:lnTo>
                <a:lnTo>
                  <a:pt x="386" y="22"/>
                </a:lnTo>
                <a:lnTo>
                  <a:pt x="368" y="0"/>
                </a:lnTo>
                <a:lnTo>
                  <a:pt x="370" y="10"/>
                </a:lnTo>
                <a:lnTo>
                  <a:pt x="372" y="18"/>
                </a:lnTo>
                <a:lnTo>
                  <a:pt x="372" y="28"/>
                </a:lnTo>
                <a:lnTo>
                  <a:pt x="364" y="26"/>
                </a:lnTo>
                <a:lnTo>
                  <a:pt x="360" y="22"/>
                </a:lnTo>
                <a:lnTo>
                  <a:pt x="354" y="16"/>
                </a:lnTo>
                <a:lnTo>
                  <a:pt x="352" y="10"/>
                </a:lnTo>
                <a:lnTo>
                  <a:pt x="350" y="2"/>
                </a:lnTo>
                <a:lnTo>
                  <a:pt x="350" y="6"/>
                </a:lnTo>
                <a:lnTo>
                  <a:pt x="348" y="10"/>
                </a:lnTo>
                <a:lnTo>
                  <a:pt x="348" y="14"/>
                </a:lnTo>
                <a:lnTo>
                  <a:pt x="346" y="20"/>
                </a:lnTo>
                <a:lnTo>
                  <a:pt x="344" y="24"/>
                </a:lnTo>
                <a:lnTo>
                  <a:pt x="342" y="28"/>
                </a:lnTo>
                <a:lnTo>
                  <a:pt x="340" y="32"/>
                </a:lnTo>
                <a:lnTo>
                  <a:pt x="338" y="34"/>
                </a:lnTo>
                <a:lnTo>
                  <a:pt x="334" y="34"/>
                </a:lnTo>
                <a:lnTo>
                  <a:pt x="330" y="32"/>
                </a:lnTo>
                <a:lnTo>
                  <a:pt x="326" y="28"/>
                </a:lnTo>
                <a:lnTo>
                  <a:pt x="326" y="32"/>
                </a:lnTo>
                <a:lnTo>
                  <a:pt x="328" y="38"/>
                </a:lnTo>
                <a:lnTo>
                  <a:pt x="324" y="36"/>
                </a:lnTo>
                <a:lnTo>
                  <a:pt x="320" y="34"/>
                </a:lnTo>
                <a:lnTo>
                  <a:pt x="316" y="32"/>
                </a:lnTo>
                <a:lnTo>
                  <a:pt x="314" y="36"/>
                </a:lnTo>
                <a:lnTo>
                  <a:pt x="314" y="40"/>
                </a:lnTo>
                <a:lnTo>
                  <a:pt x="312" y="44"/>
                </a:lnTo>
                <a:lnTo>
                  <a:pt x="294" y="42"/>
                </a:lnTo>
                <a:lnTo>
                  <a:pt x="278" y="32"/>
                </a:lnTo>
                <a:lnTo>
                  <a:pt x="264" y="18"/>
                </a:lnTo>
                <a:lnTo>
                  <a:pt x="250" y="4"/>
                </a:lnTo>
                <a:lnTo>
                  <a:pt x="260" y="6"/>
                </a:lnTo>
                <a:lnTo>
                  <a:pt x="266" y="14"/>
                </a:lnTo>
                <a:lnTo>
                  <a:pt x="270" y="24"/>
                </a:lnTo>
                <a:lnTo>
                  <a:pt x="274" y="34"/>
                </a:lnTo>
                <a:lnTo>
                  <a:pt x="282" y="40"/>
                </a:lnTo>
                <a:lnTo>
                  <a:pt x="256" y="12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pic>
        <p:nvPicPr>
          <p:cNvPr id="6" name="Picture 730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0" y="5837238"/>
            <a:ext cx="6858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6"/>
          <a:stretch>
            <a:fillRect/>
          </a:stretch>
        </p:blipFill>
        <p:spPr bwMode="auto">
          <a:xfrm>
            <a:off x="0" y="5013325"/>
            <a:ext cx="914400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1476374" y="1124744"/>
            <a:ext cx="6264275" cy="1224409"/>
          </a:xfrm>
        </p:spPr>
        <p:txBody>
          <a:bodyPr/>
          <a:lstStyle>
            <a:lvl1pPr algn="ctr">
              <a:defRPr sz="3600" i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 bwMode="white">
          <a:xfrm>
            <a:off x="1480343" y="3573016"/>
            <a:ext cx="6256338" cy="72008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r>
              <a:rPr lang="ko-KR" altLang="en-US" dirty="0"/>
              <a:t>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33109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HEADPLAY2\Downloads\시그니춰2\기초과학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6562269"/>
            <a:ext cx="1370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\\Head-pc\db\0문서0\1.진행문서\130604_코드체이서 ppt자료_C\ppt소스\중이온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397625"/>
            <a:ext cx="71596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333375"/>
            <a:ext cx="749300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7" y="44624"/>
            <a:ext cx="7848872" cy="504825"/>
          </a:xfrm>
        </p:spPr>
        <p:txBody>
          <a:bodyPr/>
          <a:lstStyle>
            <a:lvl1pPr algn="l">
              <a:defRPr i="0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5536" y="980728"/>
            <a:ext cx="8374062" cy="511175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500563" y="6543675"/>
            <a:ext cx="504825" cy="314325"/>
          </a:xfrm>
        </p:spPr>
        <p:txBody>
          <a:bodyPr/>
          <a:lstStyle>
            <a:lvl1pPr>
              <a:defRPr sz="1100" smtClean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defRPr/>
            </a:pPr>
            <a:fld id="{6CF4DA16-BF14-4307-8E08-1868CB884F94}" type="slidenum">
              <a:rPr lang="ko-KR" altLang="en-US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76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0667-DBD8-4FCE-A369-BEC67E5F26D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2016-11-25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그룹 6"/>
          <p:cNvGrpSpPr/>
          <p:nvPr userDrawn="1"/>
        </p:nvGrpSpPr>
        <p:grpSpPr>
          <a:xfrm>
            <a:off x="0" y="-3"/>
            <a:ext cx="9144006" cy="936691"/>
            <a:chOff x="0" y="-3"/>
            <a:chExt cx="9144006" cy="936691"/>
          </a:xfrm>
        </p:grpSpPr>
        <p:sp>
          <p:nvSpPr>
            <p:cNvPr id="8" name="직사각형 7"/>
            <p:cNvSpPr/>
            <p:nvPr/>
          </p:nvSpPr>
          <p:spPr>
            <a:xfrm>
              <a:off x="0" y="0"/>
              <a:ext cx="9144000" cy="90872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9" name="그룹 8"/>
            <p:cNvGrpSpPr/>
            <p:nvPr/>
          </p:nvGrpSpPr>
          <p:grpSpPr>
            <a:xfrm>
              <a:off x="0" y="-3"/>
              <a:ext cx="9144006" cy="764705"/>
              <a:chOff x="0" y="-3"/>
              <a:chExt cx="9144006" cy="965423"/>
            </a:xfrm>
            <a:pattFill prst="pct90">
              <a:fgClr>
                <a:srgbClr val="92D050"/>
              </a:fgClr>
              <a:bgClr>
                <a:schemeClr val="bg1"/>
              </a:bgClr>
            </a:pattFill>
          </p:grpSpPr>
          <p:sp>
            <p:nvSpPr>
              <p:cNvPr id="11" name="직사각형 10"/>
              <p:cNvSpPr/>
              <p:nvPr/>
            </p:nvSpPr>
            <p:spPr>
              <a:xfrm>
                <a:off x="0" y="1"/>
                <a:ext cx="6948264" cy="2381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순서도: 수동 입력 11"/>
              <p:cNvSpPr/>
              <p:nvPr/>
            </p:nvSpPr>
            <p:spPr>
              <a:xfrm rot="16200000">
                <a:off x="7275391" y="-903194"/>
                <a:ext cx="965423" cy="2771806"/>
              </a:xfrm>
              <a:prstGeom prst="flowChartManualInp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" name="Picture 3" descr="D:\12. 홍보관리\※ 사업단 로고\※-사업단로고(PNG_RISP)2.png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688"/>
              <a:ext cx="1570499" cy="9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00020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CA3DB7-E5BA-456D-AA01-B6AB6C093ECE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424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D98CB-D08D-4EC6-B6B3-485978A0B25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2016-11-25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00020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CA3DB7-E5BA-456D-AA01-B6AB6C093ECE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grpSp>
        <p:nvGrpSpPr>
          <p:cNvPr id="7" name="그룹 6"/>
          <p:cNvGrpSpPr/>
          <p:nvPr userDrawn="1"/>
        </p:nvGrpSpPr>
        <p:grpSpPr>
          <a:xfrm>
            <a:off x="0" y="-3"/>
            <a:ext cx="9144006" cy="936691"/>
            <a:chOff x="0" y="-3"/>
            <a:chExt cx="9144006" cy="936691"/>
          </a:xfrm>
        </p:grpSpPr>
        <p:sp>
          <p:nvSpPr>
            <p:cNvPr id="8" name="직사각형 7"/>
            <p:cNvSpPr/>
            <p:nvPr/>
          </p:nvSpPr>
          <p:spPr>
            <a:xfrm>
              <a:off x="0" y="0"/>
              <a:ext cx="9144000" cy="90872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9" name="그룹 8"/>
            <p:cNvGrpSpPr/>
            <p:nvPr/>
          </p:nvGrpSpPr>
          <p:grpSpPr>
            <a:xfrm>
              <a:off x="0" y="-3"/>
              <a:ext cx="9144006" cy="764705"/>
              <a:chOff x="0" y="-3"/>
              <a:chExt cx="9144006" cy="965423"/>
            </a:xfrm>
            <a:pattFill prst="pct90">
              <a:fgClr>
                <a:srgbClr val="92D050"/>
              </a:fgClr>
              <a:bgClr>
                <a:schemeClr val="bg1"/>
              </a:bgClr>
            </a:pattFill>
          </p:grpSpPr>
          <p:sp>
            <p:nvSpPr>
              <p:cNvPr id="11" name="직사각형 10"/>
              <p:cNvSpPr/>
              <p:nvPr/>
            </p:nvSpPr>
            <p:spPr>
              <a:xfrm>
                <a:off x="0" y="1"/>
                <a:ext cx="6948264" cy="2381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순서도: 수동 입력 11"/>
              <p:cNvSpPr/>
              <p:nvPr/>
            </p:nvSpPr>
            <p:spPr>
              <a:xfrm rot="16200000">
                <a:off x="7275391" y="-903194"/>
                <a:ext cx="965423" cy="2771806"/>
              </a:xfrm>
              <a:prstGeom prst="flowChartManualInp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" name="Picture 3" descr="D:\12. 홍보관리\※ 사업단 로고\※-사업단로고(PNG_RISP)2.png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688"/>
              <a:ext cx="1570499" cy="9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94088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9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D3C2D91A-D5FC-4E14-941B-334DF026196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2016-11-25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00020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CA3DB7-E5BA-456D-AA01-B6AB6C093ECE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grpSp>
        <p:nvGrpSpPr>
          <p:cNvPr id="12" name="그룹 11"/>
          <p:cNvGrpSpPr/>
          <p:nvPr userDrawn="1"/>
        </p:nvGrpSpPr>
        <p:grpSpPr>
          <a:xfrm>
            <a:off x="0" y="-3"/>
            <a:ext cx="9144006" cy="936691"/>
            <a:chOff x="0" y="-3"/>
            <a:chExt cx="9144006" cy="936691"/>
          </a:xfrm>
        </p:grpSpPr>
        <p:sp>
          <p:nvSpPr>
            <p:cNvPr id="13" name="직사각형 12"/>
            <p:cNvSpPr/>
            <p:nvPr/>
          </p:nvSpPr>
          <p:spPr>
            <a:xfrm>
              <a:off x="0" y="0"/>
              <a:ext cx="9144000" cy="90872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4" name="그룹 13"/>
            <p:cNvGrpSpPr/>
            <p:nvPr/>
          </p:nvGrpSpPr>
          <p:grpSpPr>
            <a:xfrm>
              <a:off x="0" y="-3"/>
              <a:ext cx="9144006" cy="764705"/>
              <a:chOff x="0" y="-3"/>
              <a:chExt cx="9144006" cy="965423"/>
            </a:xfrm>
            <a:pattFill prst="pct90">
              <a:fgClr>
                <a:srgbClr val="92D050"/>
              </a:fgClr>
              <a:bgClr>
                <a:schemeClr val="bg1"/>
              </a:bgClr>
            </a:pattFill>
          </p:grpSpPr>
          <p:sp>
            <p:nvSpPr>
              <p:cNvPr id="16" name="직사각형 15"/>
              <p:cNvSpPr/>
              <p:nvPr/>
            </p:nvSpPr>
            <p:spPr>
              <a:xfrm>
                <a:off x="0" y="1"/>
                <a:ext cx="6948264" cy="2381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순서도: 수동 입력 16"/>
              <p:cNvSpPr/>
              <p:nvPr/>
            </p:nvSpPr>
            <p:spPr>
              <a:xfrm rot="16200000">
                <a:off x="7275391" y="-903194"/>
                <a:ext cx="965423" cy="2771806"/>
              </a:xfrm>
              <a:prstGeom prst="flowChartManualInp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5" name="Picture 3" descr="D:\12. 홍보관리\※ 사업단 로고\※-사업단로고(PNG_RISP)2.png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688"/>
              <a:ext cx="1570499" cy="9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0773503"/>
      </p:ext>
    </p:extLst>
  </p:cSld>
  <p:clrMapOvr>
    <a:masterClrMapping/>
  </p:clrMapOvr>
  <p:transition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297820-8D4B-4C15-9B7C-DA3099B5919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그룹 4"/>
          <p:cNvGrpSpPr/>
          <p:nvPr userDrawn="1"/>
        </p:nvGrpSpPr>
        <p:grpSpPr>
          <a:xfrm>
            <a:off x="-7815" y="0"/>
            <a:ext cx="9163050" cy="936688"/>
            <a:chOff x="-7815" y="0"/>
            <a:chExt cx="9163050" cy="936688"/>
          </a:xfrm>
        </p:grpSpPr>
        <p:pic>
          <p:nvPicPr>
            <p:cNvPr id="6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15" y="0"/>
              <a:ext cx="9163050" cy="90487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 descr="D:\12. 홍보관리\※ 사업단 로고\※-사업단로고(PNG_RISP)2.png"/>
            <p:cNvPicPr>
              <a:picLocks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688"/>
              <a:ext cx="1570499" cy="93600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333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446"/>
            <a:ext cx="2133600" cy="365125"/>
          </a:xfrm>
          <a:prstGeom prst="rect">
            <a:avLst/>
          </a:prstGeom>
        </p:spPr>
        <p:txBody>
          <a:bodyPr/>
          <a:lstStyle/>
          <a:p>
            <a:fld id="{C3E7EEFE-79A1-4836-A42E-99D367714A4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2016-11-25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00020" y="65923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8CA3DB7-E5BA-456D-AA01-B6AB6C093ECE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grpSp>
        <p:nvGrpSpPr>
          <p:cNvPr id="16" name="그룹 15"/>
          <p:cNvGrpSpPr/>
          <p:nvPr userDrawn="1"/>
        </p:nvGrpSpPr>
        <p:grpSpPr>
          <a:xfrm>
            <a:off x="-7815" y="0"/>
            <a:ext cx="9163050" cy="936688"/>
            <a:chOff x="-7815" y="0"/>
            <a:chExt cx="9163050" cy="936688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15" y="0"/>
              <a:ext cx="9163050" cy="90487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" descr="D:\12. 홍보관리\※ 사업단 로고\※-사업단로고(PNG_RISP)2.png"/>
            <p:cNvPicPr>
              <a:picLocks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688"/>
              <a:ext cx="1570499" cy="93600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82442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9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C2D91A-D5FC-4E14-941B-334DF0261963}" type="datetime1">
              <a:rPr lang="ko-KR" altLang="en-US" smtClean="0"/>
              <a:t>2016-11-25</a:t>
            </a:fld>
            <a:endParaRPr lang="ko-KR" altLang="en-US"/>
          </a:p>
        </p:txBody>
      </p:sp>
      <p:sp>
        <p:nvSpPr>
          <p:cNvPr id="10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3380070"/>
      </p:ext>
    </p:extLst>
  </p:cSld>
  <p:clrMapOvr>
    <a:masterClrMapping/>
  </p:clrMapOvr>
  <p:transition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63622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36D96-42F7-4029-9CCB-0F00130AE50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139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8FF926-BB06-4695-A2EE-A3BBC9958BF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838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8" name="Freeform 610"/>
          <p:cNvSpPr>
            <a:spLocks/>
          </p:cNvSpPr>
          <p:nvPr/>
        </p:nvSpPr>
        <p:spPr bwMode="gray">
          <a:xfrm>
            <a:off x="0" y="3500438"/>
            <a:ext cx="9544050" cy="3357562"/>
          </a:xfrm>
          <a:custGeom>
            <a:avLst/>
            <a:gdLst/>
            <a:ahLst/>
            <a:cxnLst>
              <a:cxn ang="0">
                <a:pos x="5760" y="0"/>
              </a:cxn>
              <a:cxn ang="0">
                <a:pos x="4332" y="1484"/>
              </a:cxn>
              <a:cxn ang="0">
                <a:pos x="0" y="1493"/>
              </a:cxn>
              <a:cxn ang="0">
                <a:pos x="1" y="1706"/>
              </a:cxn>
              <a:cxn ang="0">
                <a:pos x="5760" y="1671"/>
              </a:cxn>
            </a:cxnLst>
            <a:rect l="0" t="0" r="r" b="b"/>
            <a:pathLst>
              <a:path w="6012" h="1706">
                <a:moveTo>
                  <a:pt x="5760" y="0"/>
                </a:moveTo>
                <a:cubicBezTo>
                  <a:pt x="5736" y="43"/>
                  <a:pt x="6012" y="1484"/>
                  <a:pt x="4332" y="1484"/>
                </a:cubicBezTo>
                <a:lnTo>
                  <a:pt x="0" y="1493"/>
                </a:lnTo>
                <a:lnTo>
                  <a:pt x="1" y="1706"/>
                </a:lnTo>
                <a:lnTo>
                  <a:pt x="5760" y="1671"/>
                </a:lnTo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tint val="38039"/>
                  <a:invGamma/>
                </a:schemeClr>
              </a:gs>
            </a:gsLst>
            <a:lin ang="5400000" scaled="1"/>
          </a:gradFill>
          <a:ln w="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2897" name="Freeform 609"/>
          <p:cNvSpPr>
            <a:spLocks/>
          </p:cNvSpPr>
          <p:nvPr/>
        </p:nvSpPr>
        <p:spPr bwMode="gray">
          <a:xfrm>
            <a:off x="0" y="5264150"/>
            <a:ext cx="9144000" cy="1693863"/>
          </a:xfrm>
          <a:custGeom>
            <a:avLst/>
            <a:gdLst/>
            <a:ahLst/>
            <a:cxnLst>
              <a:cxn ang="0">
                <a:pos x="5754" y="0"/>
              </a:cxn>
              <a:cxn ang="0">
                <a:pos x="4722" y="486"/>
              </a:cxn>
              <a:cxn ang="0">
                <a:pos x="0" y="489"/>
              </a:cxn>
              <a:cxn ang="0">
                <a:pos x="1" y="689"/>
              </a:cxn>
              <a:cxn ang="0">
                <a:pos x="5760" y="657"/>
              </a:cxn>
            </a:cxnLst>
            <a:rect l="0" t="0" r="r" b="b"/>
            <a:pathLst>
              <a:path w="5760" h="689">
                <a:moveTo>
                  <a:pt x="5754" y="0"/>
                </a:moveTo>
                <a:cubicBezTo>
                  <a:pt x="5730" y="0"/>
                  <a:pt x="5640" y="474"/>
                  <a:pt x="4722" y="486"/>
                </a:cubicBezTo>
                <a:lnTo>
                  <a:pt x="0" y="489"/>
                </a:lnTo>
                <a:lnTo>
                  <a:pt x="1" y="689"/>
                </a:lnTo>
                <a:lnTo>
                  <a:pt x="5760" y="657"/>
                </a:lnTo>
              </a:path>
            </a:pathLst>
          </a:cu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15294"/>
                  <a:invGamma/>
                </a:schemeClr>
              </a:gs>
            </a:gsLst>
            <a:lin ang="5400000" scaled="1"/>
          </a:gradFill>
          <a:ln w="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2896" name="Freeform 608"/>
          <p:cNvSpPr>
            <a:spLocks/>
          </p:cNvSpPr>
          <p:nvPr/>
        </p:nvSpPr>
        <p:spPr bwMode="gray">
          <a:xfrm>
            <a:off x="0" y="584200"/>
            <a:ext cx="9144000" cy="1260475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0" y="776"/>
              </a:cxn>
              <a:cxn ang="0">
                <a:pos x="1600" y="88"/>
              </a:cxn>
              <a:cxn ang="0">
                <a:pos x="5760" y="88"/>
              </a:cxn>
              <a:cxn ang="0">
                <a:pos x="5760" y="0"/>
              </a:cxn>
              <a:cxn ang="0">
                <a:pos x="752" y="0"/>
              </a:cxn>
            </a:cxnLst>
            <a:rect l="0" t="0" r="r" b="b"/>
            <a:pathLst>
              <a:path w="5760" h="794">
                <a:moveTo>
                  <a:pt x="0" y="96"/>
                </a:moveTo>
                <a:lnTo>
                  <a:pt x="0" y="776"/>
                </a:lnTo>
                <a:cubicBezTo>
                  <a:pt x="32" y="794"/>
                  <a:pt x="336" y="56"/>
                  <a:pt x="1600" y="88"/>
                </a:cubicBezTo>
                <a:lnTo>
                  <a:pt x="5760" y="88"/>
                </a:lnTo>
                <a:lnTo>
                  <a:pt x="5760" y="0"/>
                </a:lnTo>
                <a:lnTo>
                  <a:pt x="752" y="0"/>
                </a:lnTo>
              </a:path>
            </a:pathLst>
          </a:cu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15294"/>
                  <a:invGamma/>
                </a:schemeClr>
              </a:gs>
            </a:gsLst>
            <a:lin ang="5400000" scaled="1"/>
          </a:gradFill>
          <a:ln w="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011863" y="6513513"/>
            <a:ext cx="2895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0" hangingPunct="1">
              <a:defRPr sz="1000" b="0">
                <a:latin typeface="+mn-lt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ko-KR">
              <a:solidFill>
                <a:srgbClr val="113F71"/>
              </a:solidFill>
            </a:endParaRP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344863" y="6551613"/>
            <a:ext cx="213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0" hangingPunct="1">
              <a:defRPr sz="1000">
                <a:latin typeface="+mn-lt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42348C-0566-4244-8DEE-01AEE46045D0}" type="slidenum">
              <a:rPr lang="ko-KR" altLang="en-US" b="1">
                <a:solidFill>
                  <a:srgbClr val="113F7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ko-KR" b="1" dirty="0">
              <a:solidFill>
                <a:srgbClr val="113F71"/>
              </a:solidFill>
            </a:endParaRPr>
          </a:p>
        </p:txBody>
      </p:sp>
      <p:sp>
        <p:nvSpPr>
          <p:cNvPr id="1031" name="Freeform 604" descr="hangul_p"/>
          <p:cNvSpPr>
            <a:spLocks/>
          </p:cNvSpPr>
          <p:nvPr/>
        </p:nvSpPr>
        <p:spPr bwMode="gray">
          <a:xfrm>
            <a:off x="0" y="0"/>
            <a:ext cx="9144000" cy="1168400"/>
          </a:xfrm>
          <a:custGeom>
            <a:avLst/>
            <a:gdLst>
              <a:gd name="T0" fmla="*/ 0 w 5760"/>
              <a:gd name="T1" fmla="*/ 0 h 680"/>
              <a:gd name="T2" fmla="*/ 0 w 5760"/>
              <a:gd name="T3" fmla="*/ 2147483647 h 680"/>
              <a:gd name="T4" fmla="*/ 2147483647 w 5760"/>
              <a:gd name="T5" fmla="*/ 2147483647 h 680"/>
              <a:gd name="T6" fmla="*/ 2147483647 w 5760"/>
              <a:gd name="T7" fmla="*/ 2147483647 h 680"/>
              <a:gd name="T8" fmla="*/ 2147483647 w 5760"/>
              <a:gd name="T9" fmla="*/ 0 h 680"/>
              <a:gd name="T10" fmla="*/ 0 w 5760"/>
              <a:gd name="T11" fmla="*/ 0 h 6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60" h="680">
                <a:moveTo>
                  <a:pt x="0" y="0"/>
                </a:moveTo>
                <a:lnTo>
                  <a:pt x="0" y="680"/>
                </a:lnTo>
                <a:cubicBezTo>
                  <a:pt x="240" y="520"/>
                  <a:pt x="472" y="312"/>
                  <a:pt x="1456" y="344"/>
                </a:cubicBezTo>
                <a:lnTo>
                  <a:pt x="5760" y="342"/>
                </a:lnTo>
                <a:lnTo>
                  <a:pt x="5760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charset="-127"/>
            </a:endParaRPr>
          </a:p>
        </p:txBody>
      </p:sp>
      <p:sp>
        <p:nvSpPr>
          <p:cNvPr id="1032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900113" y="44450"/>
            <a:ext cx="78501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33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95288" y="1196975"/>
            <a:ext cx="8374062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82365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734" r:id="rId7"/>
  </p:sldLayoutIdLst>
  <p:transition>
    <p:cover/>
  </p:transition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맑은 고딕" pitchFamily="50" charset="-127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맑은 고딕" pitchFamily="50" charset="-127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맑은 고딕" pitchFamily="50" charset="-127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맑은 고딕" pitchFamily="50" charset="-127"/>
        </a:defRPr>
      </a:lvl5pPr>
      <a:lvl6pPr marL="4572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fld id="{D9822131-4736-4D16-8C35-178A09086EA6}" type="slidenum">
              <a:rPr lang="en-US" altLang="ko-KR">
                <a:solidFill>
                  <a:srgbClr val="000000"/>
                </a:solidFill>
              </a:rPr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757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66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66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66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6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6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6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6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66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E5230-75B8-4D09-98F9-D99F5DB2E599}" type="datetime1">
              <a:rPr lang="ko-KR" altLang="en-US" smtClean="0"/>
              <a:t>2016-11-25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00020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79CDD3D5-6A78-4A02-9CD8-77E36EDC9A20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71633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251520" y="31442"/>
            <a:ext cx="8373616" cy="733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232923" y="1052736"/>
            <a:ext cx="8435280" cy="507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385523" y="638132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4"/>
          </p:nvPr>
        </p:nvSpPr>
        <p:spPr>
          <a:xfrm>
            <a:off x="5814523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145CC-70C6-4D1E-87CA-61A8006E6A3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2"/>
          <p:cNvSpPr>
            <a:spLocks/>
          </p:cNvSpPr>
          <p:nvPr/>
        </p:nvSpPr>
        <p:spPr bwMode="auto">
          <a:xfrm>
            <a:off x="232923" y="858665"/>
            <a:ext cx="7200800" cy="45719"/>
          </a:xfrm>
          <a:prstGeom prst="rect">
            <a:avLst/>
          </a:prstGeom>
          <a:gradFill rotWithShape="0">
            <a:gsLst>
              <a:gs pos="100000">
                <a:srgbClr val="FFFFFF"/>
              </a:gs>
              <a:gs pos="0">
                <a:schemeClr val="tx2">
                  <a:lumMod val="75000"/>
                </a:schemeClr>
              </a:gs>
            </a:gsLst>
            <a:lin ang="0" scaled="1"/>
          </a:gradFill>
          <a:ln>
            <a:noFill/>
          </a:ln>
        </p:spPr>
        <p:txBody>
          <a:bodyPr lIns="0" tIns="0" rIns="0" bIns="0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9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8" name="Freeform 610"/>
          <p:cNvSpPr>
            <a:spLocks/>
          </p:cNvSpPr>
          <p:nvPr/>
        </p:nvSpPr>
        <p:spPr bwMode="gray">
          <a:xfrm>
            <a:off x="0" y="3500438"/>
            <a:ext cx="9544050" cy="3357562"/>
          </a:xfrm>
          <a:custGeom>
            <a:avLst/>
            <a:gdLst/>
            <a:ahLst/>
            <a:cxnLst>
              <a:cxn ang="0">
                <a:pos x="5760" y="0"/>
              </a:cxn>
              <a:cxn ang="0">
                <a:pos x="4332" y="1484"/>
              </a:cxn>
              <a:cxn ang="0">
                <a:pos x="0" y="1493"/>
              </a:cxn>
              <a:cxn ang="0">
                <a:pos x="1" y="1706"/>
              </a:cxn>
              <a:cxn ang="0">
                <a:pos x="5760" y="1671"/>
              </a:cxn>
            </a:cxnLst>
            <a:rect l="0" t="0" r="r" b="b"/>
            <a:pathLst>
              <a:path w="6012" h="1706">
                <a:moveTo>
                  <a:pt x="5760" y="0"/>
                </a:moveTo>
                <a:cubicBezTo>
                  <a:pt x="5736" y="43"/>
                  <a:pt x="6012" y="1484"/>
                  <a:pt x="4332" y="1484"/>
                </a:cubicBezTo>
                <a:lnTo>
                  <a:pt x="0" y="1493"/>
                </a:lnTo>
                <a:lnTo>
                  <a:pt x="1" y="1706"/>
                </a:lnTo>
                <a:lnTo>
                  <a:pt x="5760" y="1671"/>
                </a:lnTo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tint val="38039"/>
                  <a:invGamma/>
                </a:schemeClr>
              </a:gs>
            </a:gsLst>
            <a:lin ang="5400000" scaled="1"/>
          </a:gradFill>
          <a:ln w="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2897" name="Freeform 609"/>
          <p:cNvSpPr>
            <a:spLocks/>
          </p:cNvSpPr>
          <p:nvPr/>
        </p:nvSpPr>
        <p:spPr bwMode="gray">
          <a:xfrm>
            <a:off x="0" y="5264150"/>
            <a:ext cx="9144000" cy="1693863"/>
          </a:xfrm>
          <a:custGeom>
            <a:avLst/>
            <a:gdLst/>
            <a:ahLst/>
            <a:cxnLst>
              <a:cxn ang="0">
                <a:pos x="5754" y="0"/>
              </a:cxn>
              <a:cxn ang="0">
                <a:pos x="4722" y="486"/>
              </a:cxn>
              <a:cxn ang="0">
                <a:pos x="0" y="489"/>
              </a:cxn>
              <a:cxn ang="0">
                <a:pos x="1" y="689"/>
              </a:cxn>
              <a:cxn ang="0">
                <a:pos x="5760" y="657"/>
              </a:cxn>
            </a:cxnLst>
            <a:rect l="0" t="0" r="r" b="b"/>
            <a:pathLst>
              <a:path w="5760" h="689">
                <a:moveTo>
                  <a:pt x="5754" y="0"/>
                </a:moveTo>
                <a:cubicBezTo>
                  <a:pt x="5730" y="0"/>
                  <a:pt x="5640" y="474"/>
                  <a:pt x="4722" y="486"/>
                </a:cubicBezTo>
                <a:lnTo>
                  <a:pt x="0" y="489"/>
                </a:lnTo>
                <a:lnTo>
                  <a:pt x="1" y="689"/>
                </a:lnTo>
                <a:lnTo>
                  <a:pt x="5760" y="657"/>
                </a:lnTo>
              </a:path>
            </a:pathLst>
          </a:cu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15294"/>
                  <a:invGamma/>
                </a:schemeClr>
              </a:gs>
            </a:gsLst>
            <a:lin ang="5400000" scaled="1"/>
          </a:gradFill>
          <a:ln w="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2896" name="Freeform 608"/>
          <p:cNvSpPr>
            <a:spLocks/>
          </p:cNvSpPr>
          <p:nvPr/>
        </p:nvSpPr>
        <p:spPr bwMode="gray">
          <a:xfrm>
            <a:off x="0" y="584200"/>
            <a:ext cx="9144000" cy="1260475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0" y="776"/>
              </a:cxn>
              <a:cxn ang="0">
                <a:pos x="1600" y="88"/>
              </a:cxn>
              <a:cxn ang="0">
                <a:pos x="5760" y="88"/>
              </a:cxn>
              <a:cxn ang="0">
                <a:pos x="5760" y="0"/>
              </a:cxn>
              <a:cxn ang="0">
                <a:pos x="752" y="0"/>
              </a:cxn>
            </a:cxnLst>
            <a:rect l="0" t="0" r="r" b="b"/>
            <a:pathLst>
              <a:path w="5760" h="794">
                <a:moveTo>
                  <a:pt x="0" y="96"/>
                </a:moveTo>
                <a:lnTo>
                  <a:pt x="0" y="776"/>
                </a:lnTo>
                <a:cubicBezTo>
                  <a:pt x="32" y="794"/>
                  <a:pt x="336" y="56"/>
                  <a:pt x="1600" y="88"/>
                </a:cubicBezTo>
                <a:lnTo>
                  <a:pt x="5760" y="88"/>
                </a:lnTo>
                <a:lnTo>
                  <a:pt x="5760" y="0"/>
                </a:lnTo>
                <a:lnTo>
                  <a:pt x="752" y="0"/>
                </a:lnTo>
              </a:path>
            </a:pathLst>
          </a:cu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15294"/>
                  <a:invGamma/>
                </a:schemeClr>
              </a:gs>
            </a:gsLst>
            <a:lin ang="5400000" scaled="1"/>
          </a:gradFill>
          <a:ln w="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011863" y="6513513"/>
            <a:ext cx="2895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0" hangingPunct="1">
              <a:defRPr sz="1000" b="0">
                <a:latin typeface="+mn-lt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ko-KR">
              <a:solidFill>
                <a:srgbClr val="113F71"/>
              </a:solidFill>
            </a:endParaRP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344863" y="6551613"/>
            <a:ext cx="213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0" hangingPunct="1">
              <a:defRPr sz="1000">
                <a:latin typeface="+mn-lt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42348C-0566-4244-8DEE-01AEE46045D0}" type="slidenum">
              <a:rPr lang="ko-KR" altLang="en-US" b="1">
                <a:solidFill>
                  <a:srgbClr val="113F7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ko-KR" b="1" dirty="0">
              <a:solidFill>
                <a:srgbClr val="113F71"/>
              </a:solidFill>
            </a:endParaRPr>
          </a:p>
        </p:txBody>
      </p:sp>
      <p:sp>
        <p:nvSpPr>
          <p:cNvPr id="1031" name="Freeform 604" descr="hangul_p"/>
          <p:cNvSpPr>
            <a:spLocks/>
          </p:cNvSpPr>
          <p:nvPr/>
        </p:nvSpPr>
        <p:spPr bwMode="gray">
          <a:xfrm>
            <a:off x="0" y="0"/>
            <a:ext cx="9144000" cy="1168400"/>
          </a:xfrm>
          <a:custGeom>
            <a:avLst/>
            <a:gdLst>
              <a:gd name="T0" fmla="*/ 0 w 5760"/>
              <a:gd name="T1" fmla="*/ 0 h 680"/>
              <a:gd name="T2" fmla="*/ 0 w 5760"/>
              <a:gd name="T3" fmla="*/ 2147483647 h 680"/>
              <a:gd name="T4" fmla="*/ 2147483647 w 5760"/>
              <a:gd name="T5" fmla="*/ 2147483647 h 680"/>
              <a:gd name="T6" fmla="*/ 2147483647 w 5760"/>
              <a:gd name="T7" fmla="*/ 2147483647 h 680"/>
              <a:gd name="T8" fmla="*/ 2147483647 w 5760"/>
              <a:gd name="T9" fmla="*/ 0 h 680"/>
              <a:gd name="T10" fmla="*/ 0 w 5760"/>
              <a:gd name="T11" fmla="*/ 0 h 6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60" h="680">
                <a:moveTo>
                  <a:pt x="0" y="0"/>
                </a:moveTo>
                <a:lnTo>
                  <a:pt x="0" y="680"/>
                </a:lnTo>
                <a:cubicBezTo>
                  <a:pt x="240" y="520"/>
                  <a:pt x="472" y="312"/>
                  <a:pt x="1456" y="344"/>
                </a:cubicBezTo>
                <a:lnTo>
                  <a:pt x="5760" y="342"/>
                </a:lnTo>
                <a:lnTo>
                  <a:pt x="5760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charset="-127"/>
            </a:endParaRPr>
          </a:p>
        </p:txBody>
      </p:sp>
      <p:sp>
        <p:nvSpPr>
          <p:cNvPr id="1032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900113" y="44450"/>
            <a:ext cx="78501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33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95288" y="1196975"/>
            <a:ext cx="8374062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63075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맑은 고딕" pitchFamily="50" charset="-127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맑은 고딕" pitchFamily="50" charset="-127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맑은 고딕" pitchFamily="50" charset="-127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맑은 고딕" pitchFamily="50" charset="-127"/>
        </a:defRPr>
      </a:lvl5pPr>
      <a:lvl6pPr marL="4572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E5230-75B8-4D09-98F9-D99F5DB2E59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2016-11-25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00020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79CDD3D5-6A78-4A02-9CD8-77E36EDC9A20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71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22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gif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4.png"/><Relationship Id="rId20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png"/><Relationship Id="rId22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83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8.png"/><Relationship Id="rId4" Type="http://schemas.openxmlformats.org/officeDocument/2006/relationships/image" Target="../media/image38.png"/><Relationship Id="rId9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6" y="932336"/>
            <a:ext cx="9036496" cy="1594159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ko-KR" sz="3600" dirty="0" smtClean="0">
                <a:solidFill>
                  <a:srgbClr val="FF0000"/>
                </a:solidFill>
              </a:rPr>
              <a:t>Status of the RISP facility </a:t>
            </a:r>
          </a:p>
        </p:txBody>
      </p:sp>
      <p:sp>
        <p:nvSpPr>
          <p:cNvPr id="864260" name="Rectangle 4"/>
          <p:cNvSpPr>
            <a:spLocks noChangeArrowheads="1"/>
          </p:cNvSpPr>
          <p:nvPr/>
        </p:nvSpPr>
        <p:spPr bwMode="auto">
          <a:xfrm>
            <a:off x="4932363" y="311623"/>
            <a:ext cx="4211637" cy="620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1" dirty="0" err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  <a:ea typeface="굴림" pitchFamily="50" charset="-127"/>
              </a:rPr>
              <a:t>ANPhA</a:t>
            </a:r>
            <a:r>
              <a:rPr kumimoji="1" lang="en-US" altLang="ko-KR" sz="2000" b="1" i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  <a:ea typeface="굴림" pitchFamily="50" charset="-127"/>
              </a:rPr>
              <a:t> Symposium</a:t>
            </a:r>
            <a:r>
              <a:rPr kumimoji="1" lang="en-US" altLang="ko-KR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  <a:ea typeface="굴림" pitchFamily="50" charset="-127"/>
              </a:rPr>
              <a:t>Tohoku </a:t>
            </a:r>
            <a:r>
              <a:rPr kumimoji="1" lang="en-US" altLang="ko-KR" sz="2000" b="1" i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  <a:ea typeface="굴림" pitchFamily="50" charset="-127"/>
              </a:rPr>
              <a:t>University</a:t>
            </a:r>
            <a:r>
              <a:rPr kumimoji="1" lang="en-US" altLang="ko-KR" sz="2000" b="1" i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  <a:ea typeface="굴림" pitchFamily="50" charset="-127"/>
              </a:rPr>
              <a:t>, Sendai</a:t>
            </a:r>
            <a:endParaRPr kumimoji="1" lang="en-US" altLang="ko-KR" sz="2000" b="1" i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 pitchFamily="50" charset="-127"/>
              <a:ea typeface="굴림" pitchFamily="50" charset="-127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Nov. </a:t>
            </a:r>
            <a:r>
              <a:rPr kumimoji="1" lang="en-US" altLang="ko-KR" sz="2000" b="1" i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  <a:ea typeface="굴림" pitchFamily="50" charset="-127"/>
              </a:rPr>
              <a:t>24-25</a:t>
            </a:r>
            <a:r>
              <a:rPr kumimoji="1" lang="en-US" altLang="ko-KR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, 2016</a:t>
            </a:r>
            <a:endParaRPr kumimoji="1" lang="en-US" altLang="ko-KR" sz="2000" b="0" i="1" u="none" strike="noStrike" kern="1200" cap="none" spc="0" normalizeH="0" baseline="0" noProof="0" dirty="0">
              <a:ln>
                <a:noFill/>
              </a:ln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619672" y="1897470"/>
            <a:ext cx="5484813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latinLnBrk="0">
              <a:buFont typeface="Wingdings" pitchFamily="2" charset="2"/>
              <a:buNone/>
              <a:defRPr/>
            </a:pPr>
            <a:endParaRPr lang="ko-KR" altLang="en-US" kern="0" dirty="0" smtClean="0"/>
          </a:p>
          <a:p>
            <a:pPr algn="ctr" latinLnBrk="0">
              <a:buFontTx/>
              <a:buNone/>
              <a:defRPr/>
            </a:pPr>
            <a:r>
              <a:rPr lang="en-US" altLang="ko-KR" kern="0" dirty="0" smtClean="0">
                <a:solidFill>
                  <a:srgbClr val="33CC33"/>
                </a:solidFill>
              </a:rPr>
              <a:t>Kevin Insik Hahn (</a:t>
            </a:r>
            <a:r>
              <a:rPr lang="ko-KR" altLang="en-US" kern="0" dirty="0" smtClean="0">
                <a:solidFill>
                  <a:srgbClr val="33CC33"/>
                </a:solidFill>
              </a:rPr>
              <a:t>韓仁植</a:t>
            </a:r>
            <a:r>
              <a:rPr lang="en-US" altLang="ko-KR" kern="0" dirty="0" smtClean="0">
                <a:solidFill>
                  <a:srgbClr val="33CC33"/>
                </a:solidFill>
              </a:rPr>
              <a:t>)</a:t>
            </a:r>
            <a:endParaRPr lang="ko-KR" altLang="en-US" kern="0" dirty="0" smtClean="0">
              <a:solidFill>
                <a:srgbClr val="33CC33"/>
              </a:solidFill>
            </a:endParaRPr>
          </a:p>
          <a:p>
            <a:pPr algn="ctr" latinLnBrk="0">
              <a:buFont typeface="Wingdings" pitchFamily="2" charset="2"/>
              <a:buNone/>
              <a:defRPr/>
            </a:pPr>
            <a:endParaRPr lang="en-US" altLang="ko-KR" kern="0" dirty="0" smtClean="0">
              <a:solidFill>
                <a:srgbClr val="33CC33"/>
              </a:solidFill>
            </a:endParaRPr>
          </a:p>
          <a:p>
            <a:pPr algn="ctr" latinLnBrk="0">
              <a:buFont typeface="Wingdings" pitchFamily="2" charset="2"/>
              <a:buNone/>
              <a:defRPr/>
            </a:pPr>
            <a:r>
              <a:rPr lang="en-US" altLang="ko-KR" kern="0" dirty="0" smtClean="0">
                <a:solidFill>
                  <a:srgbClr val="33CC33"/>
                </a:solidFill>
              </a:rPr>
              <a:t> </a:t>
            </a:r>
            <a:r>
              <a:rPr lang="en-US" altLang="ko-KR" kern="0" dirty="0" smtClean="0"/>
              <a:t>Ewha Womans U.          </a:t>
            </a:r>
          </a:p>
          <a:p>
            <a:pPr algn="ctr" latinLnBrk="0">
              <a:buFont typeface="Wingdings" pitchFamily="2" charset="2"/>
              <a:buNone/>
              <a:defRPr/>
            </a:pPr>
            <a:r>
              <a:rPr lang="en-US" altLang="ko-KR" kern="0" dirty="0" smtClean="0"/>
              <a:t>Seoul, Korea </a:t>
            </a:r>
            <a:endParaRPr lang="ko-KR" alt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2687691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제목 1"/>
          <p:cNvSpPr>
            <a:spLocks noGrp="1"/>
          </p:cNvSpPr>
          <p:nvPr>
            <p:ph type="title"/>
          </p:nvPr>
        </p:nvSpPr>
        <p:spPr>
          <a:xfrm>
            <a:off x="395288" y="44450"/>
            <a:ext cx="5184824" cy="504825"/>
          </a:xfrm>
        </p:spPr>
        <p:txBody>
          <a:bodyPr/>
          <a:lstStyle/>
          <a:p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Y동녘B" panose="02030600000101010101" pitchFamily="18" charset="-127"/>
              </a:rPr>
              <a:t>RAON Site : </a:t>
            </a:r>
            <a:endParaRPr lang="ko-KR" alt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Y동녘B" panose="02030600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427538" y="6534150"/>
            <a:ext cx="504825" cy="314325"/>
          </a:xfrm>
        </p:spPr>
        <p:txBody>
          <a:bodyPr/>
          <a:lstStyle/>
          <a:p>
            <a:pPr>
              <a:defRPr/>
            </a:pPr>
            <a:fld id="{13D67071-A6E9-48E8-A022-BB3BF5CB6160}" type="slidenum">
              <a:rPr lang="ko-KR" altLang="en-US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10</a:t>
            </a:fld>
            <a:endParaRPr lang="en-US" altLang="ko-KR" dirty="0">
              <a:solidFill>
                <a:srgbClr val="C1D1D3">
                  <a:lumMod val="75000"/>
                </a:srgb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69339"/>
            <a:ext cx="7992888" cy="506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타원 1"/>
          <p:cNvSpPr/>
          <p:nvPr/>
        </p:nvSpPr>
        <p:spPr bwMode="auto">
          <a:xfrm>
            <a:off x="6948264" y="933878"/>
            <a:ext cx="648072" cy="659461"/>
          </a:xfrm>
          <a:prstGeom prst="ellipse">
            <a:avLst/>
          </a:prstGeom>
          <a:solidFill>
            <a:schemeClr val="tx1">
              <a:lumMod val="20000"/>
              <a:lumOff val="80000"/>
              <a:alpha val="29000"/>
            </a:schemeClr>
          </a:solidFill>
          <a:ln w="2857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6960279" y="1396300"/>
            <a:ext cx="1452470" cy="1698316"/>
            <a:chOff x="6960279" y="1396300"/>
            <a:chExt cx="1452470" cy="1698316"/>
          </a:xfrm>
        </p:grpSpPr>
        <p:sp>
          <p:nvSpPr>
            <p:cNvPr id="7" name="TextBox 6"/>
            <p:cNvSpPr txBox="1"/>
            <p:nvPr/>
          </p:nvSpPr>
          <p:spPr>
            <a:xfrm>
              <a:off x="7197352" y="2840700"/>
              <a:ext cx="1215397" cy="253916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 smtClean="0">
                  <a:solidFill>
                    <a:schemeClr val="tx2"/>
                  </a:solidFill>
                  <a:latin typeface="Arial Narrow" panose="020B0606020202030204" pitchFamily="34" charset="0"/>
                  <a:ea typeface="HY동녘B" panose="02030600000101010101" pitchFamily="18" charset="-127"/>
                </a:rPr>
                <a:t>Current RISP Office</a:t>
              </a:r>
              <a:endParaRPr lang="ko-KR" altLang="en-US" sz="1050" b="1" dirty="0">
                <a:solidFill>
                  <a:schemeClr val="tx2"/>
                </a:solidFill>
                <a:latin typeface="Arial Narrow" panose="020B0606020202030204" pitchFamily="34" charset="0"/>
                <a:ea typeface="HY동녘B" panose="02030600000101010101" pitchFamily="18" charset="-127"/>
              </a:endParaRPr>
            </a:p>
          </p:txBody>
        </p:sp>
        <p:cxnSp>
          <p:nvCxnSpPr>
            <p:cNvPr id="10" name="직선 화살표 연결선 9"/>
            <p:cNvCxnSpPr/>
            <p:nvPr/>
          </p:nvCxnSpPr>
          <p:spPr bwMode="auto">
            <a:xfrm flipH="1" flipV="1">
              <a:off x="7363836" y="1396300"/>
              <a:ext cx="321816" cy="1315016"/>
            </a:xfrm>
            <a:prstGeom prst="straightConnector1">
              <a:avLst/>
            </a:prstGeom>
            <a:gradFill rotWithShape="1">
              <a:gsLst>
                <a:gs pos="0">
                  <a:schemeClr val="accent1">
                    <a:gamma/>
                    <a:tint val="72941"/>
                    <a:invGamma/>
                    <a:alpha val="39999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19050" cap="flat" cmpd="sng" algn="ctr">
              <a:solidFill>
                <a:schemeClr val="tx2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5" name="폭발 2 14"/>
            <p:cNvSpPr/>
            <p:nvPr/>
          </p:nvSpPr>
          <p:spPr bwMode="auto">
            <a:xfrm>
              <a:off x="7617886" y="2708920"/>
              <a:ext cx="187165" cy="216024"/>
            </a:xfrm>
            <a:prstGeom prst="irregularSeal2">
              <a:avLst/>
            </a:prstGeom>
            <a:solidFill>
              <a:srgbClr val="FFFF00"/>
            </a:solidFill>
            <a:ln w="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60279" y="1969123"/>
              <a:ext cx="538960" cy="138500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none" rtlCol="0" anchor="ctr" anchorCtr="0">
              <a:noAutofit/>
            </a:bodyPr>
            <a:lstStyle/>
            <a:p>
              <a:r>
                <a:rPr lang="en-US" altLang="ko-KR" sz="1200" b="1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~11 km</a:t>
              </a:r>
              <a:endParaRPr lang="ko-KR" altLang="en-US" sz="1200" b="1" dirty="0">
                <a:solidFill>
                  <a:schemeClr val="tx2"/>
                </a:solidFill>
                <a:latin typeface="Arial Narrow" panose="020B0606020202030204" pitchFamily="34" charset="0"/>
              </a:endParaRPr>
            </a:p>
          </p:txBody>
        </p:sp>
      </p:grpSp>
      <p:cxnSp>
        <p:nvCxnSpPr>
          <p:cNvPr id="6" name="직선 화살표 연결선 5"/>
          <p:cNvCxnSpPr/>
          <p:nvPr/>
        </p:nvCxnSpPr>
        <p:spPr bwMode="auto">
          <a:xfrm>
            <a:off x="3995936" y="4077072"/>
            <a:ext cx="288032" cy="504056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chemeClr val="bg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 rot="19790899">
            <a:off x="4015194" y="3983684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</a:rPr>
              <a:t>~160km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11261" y="53685"/>
            <a:ext cx="2959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err="1" smtClean="0">
                <a:solidFill>
                  <a:schemeClr val="bg1"/>
                </a:solidFill>
              </a:rPr>
              <a:t>Sindong</a:t>
            </a:r>
            <a:r>
              <a:rPr lang="en-US" altLang="ko-KR" sz="2400" dirty="0" smtClean="0">
                <a:solidFill>
                  <a:schemeClr val="bg1"/>
                </a:solidFill>
              </a:rPr>
              <a:t> in Daejeon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091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222642" y="1054224"/>
            <a:ext cx="8594830" cy="5427989"/>
            <a:chOff x="81994" y="1263608"/>
            <a:chExt cx="6289037" cy="4511154"/>
          </a:xfrm>
        </p:grpSpPr>
        <p:grpSp>
          <p:nvGrpSpPr>
            <p:cNvPr id="13" name="그룹 12"/>
            <p:cNvGrpSpPr/>
            <p:nvPr/>
          </p:nvGrpSpPr>
          <p:grpSpPr>
            <a:xfrm>
              <a:off x="92243" y="1263608"/>
              <a:ext cx="6278788" cy="4511154"/>
              <a:chOff x="92243" y="1263608"/>
              <a:chExt cx="6278788" cy="4511154"/>
            </a:xfrm>
          </p:grpSpPr>
          <p:pic>
            <p:nvPicPr>
              <p:cNvPr id="8" name="_x314583672" descr="EMB00001d54141f"/>
              <p:cNvPicPr preferRelativeResize="0">
                <a:picLocks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335" y="1263608"/>
                <a:ext cx="6264696" cy="4511154"/>
              </a:xfrm>
              <a:prstGeom prst="rect">
                <a:avLst/>
              </a:prstGeom>
              <a:noFill/>
              <a:ln>
                <a:solidFill>
                  <a:srgbClr val="00206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92243" y="1263608"/>
                <a:ext cx="19364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1200" cap="none" spc="0" normalizeH="0" baseline="0" noProof="0" dirty="0" smtClean="0">
                    <a:ln>
                      <a:solidFill>
                        <a:prstClr val="white">
                          <a:lumMod val="50000"/>
                        </a:prstClr>
                      </a:solidFill>
                    </a:ln>
                    <a:solidFill>
                      <a:srgbClr val="9BBB59">
                        <a:lumMod val="95000"/>
                      </a:srgbClr>
                    </a:solidFill>
                    <a:effectLst/>
                    <a:uLnTx/>
                    <a:uFillTx/>
                    <a:latin typeface="Arial Rounded MT Bold" panose="020F0704030504030204" pitchFamily="34" charset="0"/>
                    <a:ea typeface="HY동녘B" panose="02030600000101010101" pitchFamily="18" charset="-127"/>
                    <a:cs typeface="+mn-cs"/>
                  </a:rPr>
                  <a:t>Bird</a:t>
                </a:r>
                <a:r>
                  <a:rPr kumimoji="0" lang="en-US" altLang="ko-KR" sz="2400" b="1" i="0" u="none" strike="noStrike" kern="1200" cap="none" spc="0" normalizeH="0" baseline="0" noProof="0" dirty="0" smtClean="0">
                    <a:ln>
                      <a:solidFill>
                        <a:prstClr val="white">
                          <a:lumMod val="50000"/>
                        </a:prstClr>
                      </a:solidFill>
                    </a:ln>
                    <a:solidFill>
                      <a:srgbClr val="9BBB59">
                        <a:lumMod val="95000"/>
                      </a:srgbClr>
                    </a:solidFill>
                    <a:effectLst/>
                    <a:uLnTx/>
                    <a:uFillTx/>
                    <a:latin typeface="Arial Rounded MT Bold" panose="020F0704030504030204" pitchFamily="34" charset="0"/>
                    <a:ea typeface="HY동녘B" panose="02030600000101010101" pitchFamily="18" charset="-127"/>
                    <a:cs typeface="+mn-cs"/>
                  </a:rPr>
                  <a:t>’</a:t>
                </a:r>
                <a:r>
                  <a:rPr kumimoji="0" lang="en-US" altLang="ko-KR" sz="1800" b="0" i="0" u="none" strike="noStrike" kern="1200" cap="none" spc="0" normalizeH="0" baseline="0" noProof="0" dirty="0" smtClean="0">
                    <a:ln>
                      <a:solidFill>
                        <a:prstClr val="white">
                          <a:lumMod val="50000"/>
                        </a:prstClr>
                      </a:solidFill>
                    </a:ln>
                    <a:solidFill>
                      <a:srgbClr val="9BBB59">
                        <a:lumMod val="95000"/>
                      </a:srgbClr>
                    </a:solidFill>
                    <a:effectLst/>
                    <a:uLnTx/>
                    <a:uFillTx/>
                    <a:latin typeface="Arial Rounded MT Bold" panose="020F0704030504030204" pitchFamily="34" charset="0"/>
                    <a:ea typeface="HY동녘B" panose="02030600000101010101" pitchFamily="18" charset="-127"/>
                    <a:cs typeface="+mn-cs"/>
                  </a:rPr>
                  <a:t>s</a:t>
                </a:r>
                <a:r>
                  <a:rPr kumimoji="0" lang="en-US" altLang="ko-KR" sz="2400" b="0" i="0" u="none" strike="noStrike" kern="1200" cap="none" spc="0" normalizeH="0" baseline="0" noProof="0" dirty="0" smtClean="0">
                    <a:ln>
                      <a:solidFill>
                        <a:prstClr val="white">
                          <a:lumMod val="50000"/>
                        </a:prstClr>
                      </a:solidFill>
                    </a:ln>
                    <a:solidFill>
                      <a:srgbClr val="9BBB59">
                        <a:lumMod val="95000"/>
                      </a:srgbClr>
                    </a:solidFill>
                    <a:effectLst/>
                    <a:uLnTx/>
                    <a:uFillTx/>
                    <a:latin typeface="Arial Rounded MT Bold" panose="020F0704030504030204" pitchFamily="34" charset="0"/>
                    <a:ea typeface="HY동녘B" panose="02030600000101010101" pitchFamily="18" charset="-127"/>
                    <a:cs typeface="+mn-cs"/>
                  </a:rPr>
                  <a:t>-</a:t>
                </a:r>
                <a:r>
                  <a:rPr kumimoji="0" lang="en-US" altLang="ko-KR" sz="1800" b="0" i="0" u="none" strike="noStrike" kern="1200" cap="none" spc="0" normalizeH="0" baseline="0" noProof="0" dirty="0" smtClean="0">
                    <a:ln>
                      <a:solidFill>
                        <a:prstClr val="white">
                          <a:lumMod val="50000"/>
                        </a:prstClr>
                      </a:solidFill>
                    </a:ln>
                    <a:solidFill>
                      <a:srgbClr val="9BBB59">
                        <a:lumMod val="95000"/>
                      </a:srgbClr>
                    </a:solidFill>
                    <a:effectLst/>
                    <a:uLnTx/>
                    <a:uFillTx/>
                    <a:latin typeface="Arial Rounded MT Bold" panose="020F0704030504030204" pitchFamily="34" charset="0"/>
                    <a:ea typeface="HY동녘B" panose="02030600000101010101" pitchFamily="18" charset="-127"/>
                    <a:cs typeface="+mn-cs"/>
                  </a:rPr>
                  <a:t>eye view</a:t>
                </a:r>
                <a:endParaRPr kumimoji="0" lang="ko-KR" altLang="en-US" sz="1800" b="0" i="0" u="none" strike="noStrike" kern="120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srgbClr val="9BBB59">
                      <a:lumMod val="95000"/>
                    </a:srgbClr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HY동녘B" panose="02030600000101010101" pitchFamily="18" charset="-127"/>
                  <a:cs typeface="+mn-cs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81994" y="5355686"/>
              <a:ext cx="4850046" cy="369332"/>
            </a:xfrm>
            <a:prstGeom prst="rect">
              <a:avLst/>
            </a:prstGeom>
            <a:solidFill>
              <a:schemeClr val="tx2">
                <a:alpha val="39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맑은 고딕" panose="020B0503020000020004" pitchFamily="50" charset="-127"/>
                  <a:cs typeface="+mn-cs"/>
                </a:rPr>
                <a:t>Area (Lot/</a:t>
              </a:r>
              <a:r>
                <a:rPr kumimoji="0" lang="en-US" altLang="ko-KR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맑은 고딕" panose="020B0503020000020004" pitchFamily="50" charset="-127"/>
                  <a:cs typeface="+mn-cs"/>
                </a:rPr>
                <a:t>Bldg</a:t>
              </a:r>
              <a:r>
                <a:rPr kumimoji="0" lang="en-US" altLang="ko-K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맑은 고딕" panose="020B0503020000020004" pitchFamily="50" charset="-127"/>
                  <a:cs typeface="+mn-cs"/>
                </a:rPr>
                <a:t>): 952,066 m</a:t>
              </a:r>
              <a:r>
                <a:rPr kumimoji="0" lang="en-US" altLang="ko-KR" sz="18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맑은 고딕" panose="020B0503020000020004" pitchFamily="50" charset="-127"/>
                  <a:cs typeface="+mn-cs"/>
                </a:rPr>
                <a:t>2</a:t>
              </a:r>
              <a:r>
                <a:rPr kumimoji="0" lang="en-US" altLang="ko-K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맑은 고딕" panose="020B0503020000020004" pitchFamily="50" charset="-127"/>
                  <a:cs typeface="+mn-cs"/>
                </a:rPr>
                <a:t> / 130,257 m</a:t>
              </a:r>
              <a:r>
                <a:rPr kumimoji="0" lang="en-US" altLang="ko-KR" sz="18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맑은 고딕" panose="020B0503020000020004" pitchFamily="50" charset="-127"/>
                  <a:cs typeface="+mn-cs"/>
                </a:rPr>
                <a:t>2</a:t>
              </a:r>
              <a:r>
                <a:rPr kumimoji="0" lang="en-US" altLang="ko-K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51520" y="269357"/>
            <a:ext cx="63607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 pitchFamily="18" charset="0"/>
                <a:ea typeface="HY헤드라인M" panose="02030600000101010101" pitchFamily="18" charset="-127"/>
                <a:cs typeface="+mn-cs"/>
              </a:rPr>
              <a:t>Bird’s eye view of the RISP Facility</a:t>
            </a:r>
            <a:endParaRPr kumimoji="0" lang="ko-KR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" pitchFamily="18" charset="0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14066" y="637203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5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5216199"/>
            <a:ext cx="6703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solidFill>
                  <a:schemeClr val="bg1"/>
                </a:solidFill>
              </a:rPr>
              <a:t>Basic design was finished in Dec. 2015</a:t>
            </a:r>
          </a:p>
          <a:p>
            <a:r>
              <a:rPr lang="en-US" altLang="ko-KR" sz="2000" dirty="0" smtClean="0">
                <a:solidFill>
                  <a:schemeClr val="bg1"/>
                </a:solidFill>
              </a:rPr>
              <a:t>A construction company was selected in Sept. 6, 2016. </a:t>
            </a:r>
            <a:r>
              <a:rPr lang="en-US" altLang="ko-KR" dirty="0" err="1" smtClean="0"/>
              <a:t>i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7304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763688" y="2582156"/>
            <a:ext cx="1152128" cy="72008"/>
          </a:xfrm>
          <a:prstGeom prst="rect">
            <a:avLst/>
          </a:prstGeom>
          <a:solidFill>
            <a:srgbClr val="92D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2915816" y="2582156"/>
            <a:ext cx="4464496" cy="72008"/>
          </a:xfrm>
          <a:prstGeom prst="rect">
            <a:avLst/>
          </a:prstGeom>
          <a:solidFill>
            <a:srgbClr val="00206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6228184" y="4094324"/>
            <a:ext cx="1152128" cy="72008"/>
          </a:xfrm>
          <a:prstGeom prst="rect">
            <a:avLst/>
          </a:prstGeom>
          <a:solidFill>
            <a:srgbClr val="92D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1763688" y="4094324"/>
            <a:ext cx="4464496" cy="72008"/>
          </a:xfrm>
          <a:prstGeom prst="rect">
            <a:avLst/>
          </a:prstGeom>
          <a:solidFill>
            <a:srgbClr val="00206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2843808" y="3051078"/>
            <a:ext cx="3377848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3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RAON Overview</a:t>
            </a:r>
            <a:endParaRPr lang="ko-KR" altLang="en-US" sz="36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75742" y="6581226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Arial Rounded MT Bold" panose="020F0704030504030204" pitchFamily="34" charset="0"/>
              </a:rPr>
              <a:t>Facility Overview</a:t>
            </a:r>
            <a:endParaRPr lang="ko-KR" altLang="en-U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0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4DA16-BF14-4307-8E08-1868CB884F94}" type="slidenum">
              <a:rPr lang="ko-KR" altLang="en-US" smtClean="0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13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8256201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제목 3"/>
          <p:cNvSpPr txBox="1">
            <a:spLocks/>
          </p:cNvSpPr>
          <p:nvPr/>
        </p:nvSpPr>
        <p:spPr>
          <a:xfrm>
            <a:off x="468560" y="6172"/>
            <a:ext cx="9144000" cy="576064"/>
          </a:xfrm>
          <a:prstGeom prst="rect">
            <a:avLst/>
          </a:prstGeom>
          <a:noFill/>
        </p:spPr>
        <p:txBody>
          <a:bodyPr vert="horz" lIns="91424" tIns="45712" rIns="91424" bIns="45712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Y동녘B" panose="02030600000101010101" pitchFamily="18" charset="-127"/>
                <a:cs typeface="Arial" pitchFamily="34" charset="0"/>
              </a:rPr>
              <a:t>Layout of RAON </a:t>
            </a:r>
            <a:endParaRPr lang="ko-KR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Y동녘B" panose="02030600000101010101" pitchFamily="18" charset="-127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7784" y="1268760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00B0F0"/>
                </a:solidFill>
                <a:latin typeface="Trebuchet MS" pitchFamily="34" charset="0"/>
              </a:rPr>
              <a:t>Injector1</a:t>
            </a:r>
            <a:endParaRPr lang="ko-KR" altLang="en-US" b="1" dirty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5776" y="2483604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00B0F0"/>
                </a:solidFill>
                <a:latin typeface="Trebuchet MS" pitchFamily="34" charset="0"/>
              </a:rPr>
              <a:t>SCL1</a:t>
            </a:r>
            <a:endParaRPr lang="ko-KR" altLang="en-US" b="1" dirty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8811" y="3068960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00B0F0"/>
                </a:solidFill>
                <a:latin typeface="Trebuchet MS" pitchFamily="34" charset="0"/>
              </a:rPr>
              <a:t>SCL2</a:t>
            </a:r>
            <a:endParaRPr lang="ko-KR" altLang="en-US" b="1" dirty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3808" y="3995772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00B0F0"/>
                </a:solidFill>
                <a:latin typeface="Trebuchet MS" pitchFamily="34" charset="0"/>
              </a:rPr>
              <a:t>SCL3</a:t>
            </a:r>
            <a:endParaRPr lang="ko-KR" altLang="en-US" b="1" dirty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24795" y="5003884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FF0000"/>
                </a:solidFill>
                <a:latin typeface="Trebuchet MS" pitchFamily="34" charset="0"/>
              </a:rPr>
              <a:t>ISOL</a:t>
            </a:r>
            <a:endParaRPr lang="ko-KR" altLang="en-US" b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04248" y="4787860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FF0000"/>
                </a:solidFill>
                <a:latin typeface="Trebuchet MS" pitchFamily="34" charset="0"/>
              </a:rPr>
              <a:t>IF (high E)</a:t>
            </a:r>
            <a:endParaRPr lang="ko-KR" altLang="en-US" b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28787" y="5723964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7030A0"/>
                </a:solidFill>
                <a:latin typeface="Trebuchet MS" pitchFamily="34" charset="0"/>
              </a:rPr>
              <a:t>LAMPS</a:t>
            </a:r>
            <a:endParaRPr lang="ko-KR" altLang="en-US" b="1" dirty="0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6581" y="5075892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FF0000"/>
                </a:solidFill>
                <a:latin typeface="Trebuchet MS" pitchFamily="34" charset="0"/>
              </a:rPr>
              <a:t>KO</a:t>
            </a:r>
            <a:r>
              <a:rPr lang="en-US" altLang="ko-KR" b="1" dirty="0" smtClean="0">
                <a:solidFill>
                  <a:srgbClr val="7030A0"/>
                </a:solidFill>
                <a:latin typeface="Trebuchet MS" pitchFamily="34" charset="0"/>
              </a:rPr>
              <a:t>BRA</a:t>
            </a:r>
            <a:endParaRPr lang="ko-KR" altLang="en-US" b="1" dirty="0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7584" y="2996952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7030A0"/>
                </a:solidFill>
                <a:latin typeface="Trebuchet MS" pitchFamily="34" charset="0"/>
              </a:rPr>
              <a:t>NDPS</a:t>
            </a:r>
            <a:endParaRPr lang="ko-KR" altLang="en-US" b="1" dirty="0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31840" y="4365104"/>
            <a:ext cx="1008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7030A0"/>
                </a:solidFill>
                <a:latin typeface="Trebuchet MS" pitchFamily="34" charset="0"/>
              </a:rPr>
              <a:t>HPMMS </a:t>
            </a:r>
          </a:p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7030A0"/>
                </a:solidFill>
                <a:latin typeface="Trebuchet MS" pitchFamily="34" charset="0"/>
              </a:rPr>
              <a:t>&amp; CLS</a:t>
            </a:r>
            <a:endParaRPr lang="ko-KR" altLang="en-US" b="1" dirty="0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83871" y="2924944"/>
            <a:ext cx="806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7030A0"/>
                </a:solidFill>
                <a:latin typeface="Trebuchet MS" pitchFamily="34" charset="0"/>
              </a:rPr>
              <a:t>BIS &amp; </a:t>
            </a:r>
          </a:p>
          <a:p>
            <a:pPr>
              <a:spcBef>
                <a:spcPct val="0"/>
              </a:spcBef>
            </a:pPr>
            <a:r>
              <a:rPr lang="en-US" altLang="ko-KR" b="1" dirty="0" err="1" smtClean="0">
                <a:solidFill>
                  <a:srgbClr val="7030A0"/>
                </a:solidFill>
                <a:latin typeface="Trebuchet MS" pitchFamily="34" charset="0"/>
              </a:rPr>
              <a:t>muSR</a:t>
            </a:r>
            <a:endParaRPr lang="ko-KR" altLang="en-US" b="1" dirty="0">
              <a:solidFill>
                <a:srgbClr val="7030A0"/>
              </a:solidFill>
              <a:latin typeface="Trebuchet MS" pitchFamily="34" charset="0"/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604" y="1732299"/>
            <a:ext cx="5877396" cy="122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모서리가 둥근 직사각형 18"/>
          <p:cNvSpPr/>
          <p:nvPr/>
        </p:nvSpPr>
        <p:spPr>
          <a:xfrm>
            <a:off x="716687" y="3817491"/>
            <a:ext cx="1415134" cy="1258401"/>
          </a:xfrm>
          <a:prstGeom prst="roundRect">
            <a:avLst>
              <a:gd name="adj" fmla="val 6085"/>
            </a:avLst>
          </a:prstGeom>
          <a:solidFill>
            <a:srgbClr val="FF0000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4097096" y="3680156"/>
            <a:ext cx="1266991" cy="1261011"/>
          </a:xfrm>
          <a:prstGeom prst="roundRect">
            <a:avLst>
              <a:gd name="adj" fmla="val 6085"/>
            </a:avLst>
          </a:prstGeom>
          <a:solidFill>
            <a:srgbClr val="FF0000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2156847" y="3817492"/>
            <a:ext cx="1940250" cy="225316"/>
          </a:xfrm>
          <a:prstGeom prst="roundRect">
            <a:avLst>
              <a:gd name="adj" fmla="val 0"/>
            </a:avLst>
          </a:prstGeom>
          <a:solidFill>
            <a:srgbClr val="FF0000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모서리가 둥근 직사각형 21"/>
          <p:cNvSpPr/>
          <p:nvPr/>
        </p:nvSpPr>
        <p:spPr>
          <a:xfrm>
            <a:off x="2339750" y="3534408"/>
            <a:ext cx="5195873" cy="164040"/>
          </a:xfrm>
          <a:prstGeom prst="roundRect">
            <a:avLst>
              <a:gd name="adj" fmla="val 6085"/>
            </a:avLst>
          </a:prstGeom>
          <a:solidFill>
            <a:srgbClr val="0033CC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5346348" y="3687210"/>
            <a:ext cx="2372177" cy="956633"/>
          </a:xfrm>
          <a:prstGeom prst="roundRect">
            <a:avLst>
              <a:gd name="adj" fmla="val 6085"/>
            </a:avLst>
          </a:prstGeom>
          <a:solidFill>
            <a:srgbClr val="0033CC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모서리가 둥근 직사각형 23"/>
          <p:cNvSpPr/>
          <p:nvPr/>
        </p:nvSpPr>
        <p:spPr>
          <a:xfrm>
            <a:off x="6062350" y="4620757"/>
            <a:ext cx="741898" cy="1135979"/>
          </a:xfrm>
          <a:prstGeom prst="roundRect">
            <a:avLst>
              <a:gd name="adj" fmla="val 6085"/>
            </a:avLst>
          </a:prstGeom>
          <a:solidFill>
            <a:srgbClr val="0033CC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모서리가 둥근 직사각형 24"/>
          <p:cNvSpPr/>
          <p:nvPr/>
        </p:nvSpPr>
        <p:spPr>
          <a:xfrm rot="16200000">
            <a:off x="2107908" y="3588615"/>
            <a:ext cx="280785" cy="182904"/>
          </a:xfrm>
          <a:prstGeom prst="roundRect">
            <a:avLst>
              <a:gd name="adj" fmla="val 6085"/>
            </a:avLst>
          </a:prstGeom>
          <a:solidFill>
            <a:srgbClr val="0033CC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6" name="그룹 25"/>
          <p:cNvGrpSpPr/>
          <p:nvPr/>
        </p:nvGrpSpPr>
        <p:grpSpPr>
          <a:xfrm>
            <a:off x="323637" y="5511931"/>
            <a:ext cx="3827414" cy="833653"/>
            <a:chOff x="2135560" y="2955387"/>
            <a:chExt cx="5103218" cy="833653"/>
          </a:xfrm>
        </p:grpSpPr>
        <p:grpSp>
          <p:nvGrpSpPr>
            <p:cNvPr id="27" name="그룹 26"/>
            <p:cNvGrpSpPr/>
            <p:nvPr/>
          </p:nvGrpSpPr>
          <p:grpSpPr>
            <a:xfrm>
              <a:off x="2135560" y="3013578"/>
              <a:ext cx="408159" cy="737715"/>
              <a:chOff x="3099605" y="2970271"/>
              <a:chExt cx="408159" cy="737715"/>
            </a:xfrm>
          </p:grpSpPr>
          <p:sp>
            <p:nvSpPr>
              <p:cNvPr id="31" name="모서리가 둥근 직사각형 30"/>
              <p:cNvSpPr/>
              <p:nvPr/>
            </p:nvSpPr>
            <p:spPr>
              <a:xfrm>
                <a:off x="3099812" y="2970271"/>
                <a:ext cx="403899" cy="186615"/>
              </a:xfrm>
              <a:prstGeom prst="roundRect">
                <a:avLst>
                  <a:gd name="adj" fmla="val 6085"/>
                </a:avLst>
              </a:prstGeom>
              <a:solidFill>
                <a:srgbClr val="FF0000">
                  <a:alpha val="27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" name="모서리가 둥근 직사각형 31"/>
              <p:cNvSpPr/>
              <p:nvPr/>
            </p:nvSpPr>
            <p:spPr>
              <a:xfrm>
                <a:off x="3103865" y="3239869"/>
                <a:ext cx="403899" cy="186615"/>
              </a:xfrm>
              <a:prstGeom prst="roundRect">
                <a:avLst>
                  <a:gd name="adj" fmla="val 6085"/>
                </a:avLst>
              </a:prstGeom>
              <a:solidFill>
                <a:srgbClr val="0033CC">
                  <a:alpha val="27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" name="모서리가 둥근 직사각형 32"/>
              <p:cNvSpPr/>
              <p:nvPr/>
            </p:nvSpPr>
            <p:spPr>
              <a:xfrm>
                <a:off x="3099605" y="3521371"/>
                <a:ext cx="403899" cy="186615"/>
              </a:xfrm>
              <a:prstGeom prst="roundRect">
                <a:avLst>
                  <a:gd name="adj" fmla="val 6085"/>
                </a:avLst>
              </a:prstGeom>
              <a:solidFill>
                <a:schemeClr val="bg1">
                  <a:alpha val="27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2495600" y="2955387"/>
              <a:ext cx="47431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</a:t>
              </a:r>
              <a:r>
                <a:rPr lang="ko-KR" altLang="en-US" sz="1200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순위</a:t>
              </a:r>
              <a:r>
                <a:rPr lang="en-US" altLang="ko-KR" sz="1200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: Cyclotron, </a:t>
              </a:r>
              <a:r>
                <a:rPr lang="en-US" altLang="ko-KR" sz="1200" dirty="0" smtClean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ISOL</a:t>
              </a:r>
              <a:r>
                <a:rPr lang="en-US" altLang="ko-KR" sz="1200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, SCL3, </a:t>
              </a:r>
              <a:r>
                <a:rPr lang="en-US" altLang="ko-KR" sz="1200" dirty="0" smtClean="0">
                  <a:solidFill>
                    <a:srgbClr val="0066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KOBRA, MMS, CLS </a:t>
              </a:r>
              <a:r>
                <a:rPr lang="ko-KR" altLang="en-US" sz="1200" dirty="0" smtClean="0">
                  <a:solidFill>
                    <a:srgbClr val="0066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</a:t>
              </a:r>
              <a:endParaRPr lang="ko-KR" altLang="en-US" sz="1200" dirty="0">
                <a:solidFill>
                  <a:srgbClr val="0066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490413" y="3226818"/>
              <a:ext cx="24519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  <a:r>
                <a:rPr lang="ko-KR" altLang="en-US" sz="1200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순위</a:t>
              </a:r>
              <a:r>
                <a:rPr lang="en-US" altLang="ko-KR" sz="1200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: SCL2, </a:t>
              </a:r>
              <a:r>
                <a:rPr lang="en-US" altLang="ko-KR" sz="1200" dirty="0" smtClean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IF</a:t>
              </a:r>
              <a:r>
                <a:rPr lang="en-US" altLang="ko-KR" sz="1200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, </a:t>
              </a:r>
              <a:r>
                <a:rPr lang="en-US" altLang="ko-KR" sz="1200" dirty="0" smtClean="0">
                  <a:solidFill>
                    <a:srgbClr val="0066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LAMPS</a:t>
              </a:r>
              <a:r>
                <a:rPr lang="en-US" altLang="ko-KR" sz="1200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</a:t>
              </a:r>
              <a:r>
                <a:rPr lang="ko-KR" altLang="en-US" sz="1200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</a:t>
              </a:r>
              <a:endParaRPr lang="ko-KR" altLang="en-US" sz="1200" dirty="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5600" y="3512041"/>
              <a:ext cx="29734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3</a:t>
              </a:r>
              <a:r>
                <a:rPr lang="ko-KR" altLang="en-US" sz="1200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순위</a:t>
              </a:r>
              <a:r>
                <a:rPr lang="en-US" altLang="ko-KR" sz="1200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: SCL1, </a:t>
              </a:r>
              <a:r>
                <a:rPr lang="en-US" altLang="ko-KR" sz="1200" dirty="0" smtClean="0">
                  <a:solidFill>
                    <a:srgbClr val="0066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NDPS, MSF, BIS </a:t>
              </a:r>
              <a:r>
                <a:rPr lang="ko-KR" altLang="en-US" sz="1200" dirty="0" smtClean="0">
                  <a:solidFill>
                    <a:srgbClr val="0066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</a:t>
              </a:r>
              <a:endParaRPr lang="ko-KR" altLang="en-US" sz="1200" dirty="0">
                <a:solidFill>
                  <a:srgbClr val="0066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597692" y="3831532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00B0F0"/>
                </a:solidFill>
                <a:latin typeface="Trebuchet MS" pitchFamily="34" charset="0"/>
              </a:rPr>
              <a:t>Injector3</a:t>
            </a:r>
            <a:endParaRPr lang="ko-KR" altLang="en-US" b="1" dirty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305015" y="4418528"/>
            <a:ext cx="154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00B0F0"/>
                </a:solidFill>
                <a:latin typeface="Trebuchet MS" pitchFamily="34" charset="0"/>
              </a:rPr>
              <a:t>Cyclotron </a:t>
            </a:r>
          </a:p>
        </p:txBody>
      </p:sp>
    </p:spTree>
    <p:extLst>
      <p:ext uri="{BB962C8B-B14F-4D97-AF65-F5344CB8AC3E}">
        <p14:creationId xmlns:p14="http://schemas.microsoft.com/office/powerpoint/2010/main" val="10964078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46887">
            <a:off x="2125761" y="1699048"/>
            <a:ext cx="4745101" cy="321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4DA16-BF14-4307-8E08-1868CB884F94}" type="slidenum">
              <a:rPr lang="ko-KR" altLang="en-US" smtClean="0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14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grpSp>
        <p:nvGrpSpPr>
          <p:cNvPr id="100" name="그룹 99"/>
          <p:cNvGrpSpPr/>
          <p:nvPr/>
        </p:nvGrpSpPr>
        <p:grpSpPr>
          <a:xfrm>
            <a:off x="528916" y="1196752"/>
            <a:ext cx="1586574" cy="1009662"/>
            <a:chOff x="500496" y="1281361"/>
            <a:chExt cx="1586574" cy="1009662"/>
          </a:xfrm>
        </p:grpSpPr>
        <p:pic>
          <p:nvPicPr>
            <p:cNvPr id="49" name="Picture 3" descr="C:\Users\user\Desktop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281361"/>
              <a:ext cx="1547518" cy="1009662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14"/>
            <p:cNvSpPr txBox="1">
              <a:spLocks noChangeArrowheads="1"/>
            </p:cNvSpPr>
            <p:nvPr/>
          </p:nvSpPr>
          <p:spPr bwMode="auto">
            <a:xfrm>
              <a:off x="500496" y="2019137"/>
              <a:ext cx="70516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defRPr>
              </a:lvl9pPr>
            </a:lstStyle>
            <a:p>
              <a:pPr eaLnBrk="1" hangingPunct="1"/>
              <a:r>
                <a:rPr lang="en-US" altLang="ko-KR" sz="1100" dirty="0">
                  <a:solidFill>
                    <a:schemeClr val="tx2"/>
                  </a:solidFill>
                </a:rPr>
                <a:t>Injector</a:t>
              </a:r>
              <a:endParaRPr lang="ko-KR" altLang="en-US" sz="11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02" name="그룹 101"/>
          <p:cNvGrpSpPr/>
          <p:nvPr/>
        </p:nvGrpSpPr>
        <p:grpSpPr>
          <a:xfrm>
            <a:off x="539552" y="2447865"/>
            <a:ext cx="1588113" cy="1090836"/>
            <a:chOff x="644512" y="2381961"/>
            <a:chExt cx="1588113" cy="1090836"/>
          </a:xfrm>
        </p:grpSpPr>
        <p:pic>
          <p:nvPicPr>
            <p:cNvPr id="51" name="Picture 2" descr="C:\Users\user\Desktop\그림파일\QWR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2381961"/>
              <a:ext cx="1549057" cy="1057487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17"/>
            <p:cNvSpPr txBox="1">
              <a:spLocks noChangeArrowheads="1"/>
            </p:cNvSpPr>
            <p:nvPr/>
          </p:nvSpPr>
          <p:spPr bwMode="auto">
            <a:xfrm>
              <a:off x="644512" y="3211187"/>
              <a:ext cx="1008112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defRPr>
              </a:lvl9pPr>
            </a:lstStyle>
            <a:p>
              <a:pPr eaLnBrk="1" hangingPunct="1"/>
              <a:r>
                <a:rPr lang="en-US" altLang="ko-KR" sz="1100" dirty="0">
                  <a:solidFill>
                    <a:schemeClr val="tx2"/>
                  </a:solidFill>
                </a:rPr>
                <a:t>SCL1(QWR)</a:t>
              </a:r>
              <a:endParaRPr lang="ko-KR" altLang="en-US" sz="1100" dirty="0">
                <a:solidFill>
                  <a:schemeClr val="tx2"/>
                </a:solidFill>
              </a:endParaRPr>
            </a:p>
          </p:txBody>
        </p:sp>
      </p:grpSp>
      <p:pic>
        <p:nvPicPr>
          <p:cNvPr id="53" name="Picture 3" descr="C:\Users\user\Desktop\그림파일\HWR1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1" b="3113"/>
          <a:stretch>
            <a:fillRect/>
          </a:stretch>
        </p:blipFill>
        <p:spPr bwMode="auto">
          <a:xfrm>
            <a:off x="580742" y="3760792"/>
            <a:ext cx="1549057" cy="105748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20"/>
          <p:cNvSpPr txBox="1">
            <a:spLocks noChangeArrowheads="1"/>
          </p:cNvSpPr>
          <p:nvPr/>
        </p:nvSpPr>
        <p:spPr bwMode="auto">
          <a:xfrm>
            <a:off x="539552" y="4575024"/>
            <a:ext cx="100059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chemeClr val="tx2"/>
                </a:solidFill>
              </a:rPr>
              <a:t>SCL1(HWR</a:t>
            </a:r>
            <a:r>
              <a:rPr lang="en-US" altLang="ko-KR" sz="1050" dirty="0"/>
              <a:t>)</a:t>
            </a:r>
            <a:endParaRPr lang="ko-KR" altLang="en-US" sz="1050" dirty="0"/>
          </a:p>
        </p:txBody>
      </p:sp>
      <p:pic>
        <p:nvPicPr>
          <p:cNvPr id="55" name="Picture 2" descr="C:\Users\user\Desktop\그림파일\SSR1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73" y="5013176"/>
            <a:ext cx="1561826" cy="106328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3" name="그룹 82"/>
          <p:cNvGrpSpPr/>
          <p:nvPr/>
        </p:nvGrpSpPr>
        <p:grpSpPr>
          <a:xfrm>
            <a:off x="6802251" y="1124744"/>
            <a:ext cx="1725339" cy="1074016"/>
            <a:chOff x="6810489" y="1301712"/>
            <a:chExt cx="1661569" cy="982300"/>
          </a:xfrm>
        </p:grpSpPr>
        <p:pic>
          <p:nvPicPr>
            <p:cNvPr id="56" name="Picture 10" descr="C:\Users\user\Desktop\9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89" t="15208" r="1025" b="8601"/>
            <a:stretch>
              <a:fillRect/>
            </a:stretch>
          </p:blipFill>
          <p:spPr bwMode="auto">
            <a:xfrm>
              <a:off x="6810489" y="1310074"/>
              <a:ext cx="1523179" cy="97393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  <a:extLst/>
          </p:spPr>
        </p:pic>
        <p:sp>
          <p:nvSpPr>
            <p:cNvPr id="57" name="TextBox 27"/>
            <p:cNvSpPr txBox="1">
              <a:spLocks noChangeArrowheads="1"/>
            </p:cNvSpPr>
            <p:nvPr/>
          </p:nvSpPr>
          <p:spPr bwMode="auto">
            <a:xfrm>
              <a:off x="7471352" y="1301712"/>
              <a:ext cx="100070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defRPr>
              </a:lvl9pPr>
            </a:lstStyle>
            <a:p>
              <a:pPr eaLnBrk="1" hangingPunct="1"/>
              <a:r>
                <a:rPr lang="en-US" altLang="ko-KR" sz="1100" dirty="0">
                  <a:solidFill>
                    <a:schemeClr val="tx2"/>
                  </a:solidFill>
                </a:rPr>
                <a:t>IF SYSTEM</a:t>
              </a:r>
              <a:endParaRPr lang="ko-KR" altLang="en-US" sz="1100" dirty="0">
                <a:solidFill>
                  <a:schemeClr val="tx2"/>
                </a:solidFill>
              </a:endParaRPr>
            </a:p>
          </p:txBody>
        </p:sp>
      </p:grpSp>
      <p:pic>
        <p:nvPicPr>
          <p:cNvPr id="58" name="Picture 3" descr="C:\Users\user\Desktop\dd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8"/>
          <a:stretch>
            <a:fillRect/>
          </a:stretch>
        </p:blipFill>
        <p:spPr bwMode="auto">
          <a:xfrm>
            <a:off x="6810489" y="2451179"/>
            <a:ext cx="1577935" cy="1041591"/>
          </a:xfrm>
          <a:prstGeom prst="rect">
            <a:avLst/>
          </a:prstGeom>
          <a:solidFill>
            <a:srgbClr val="FFC000"/>
          </a:solidFill>
          <a:ln w="9525">
            <a:solidFill>
              <a:srgbClr val="002060"/>
            </a:solidFill>
            <a:miter lim="800000"/>
            <a:headEnd/>
            <a:tailEnd/>
          </a:ln>
          <a:extLst/>
        </p:spPr>
      </p:pic>
      <p:sp>
        <p:nvSpPr>
          <p:cNvPr id="59" name="TextBox 29"/>
          <p:cNvSpPr txBox="1">
            <a:spLocks noChangeArrowheads="1"/>
          </p:cNvSpPr>
          <p:nvPr/>
        </p:nvSpPr>
        <p:spPr bwMode="auto">
          <a:xfrm>
            <a:off x="7283202" y="2420888"/>
            <a:ext cx="124438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chemeClr val="tx2"/>
                </a:solidFill>
              </a:rPr>
              <a:t>ISOL SYSTEM</a:t>
            </a:r>
            <a:endParaRPr lang="ko-KR" altLang="en-US" sz="1100" dirty="0">
              <a:solidFill>
                <a:schemeClr val="tx2"/>
              </a:solidFill>
            </a:endParaRPr>
          </a:p>
        </p:txBody>
      </p:sp>
      <p:pic>
        <p:nvPicPr>
          <p:cNvPr id="60" name="Picture 3" descr="C:\Users\user\Desktop\1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03" b="32379"/>
          <a:stretch>
            <a:fillRect/>
          </a:stretch>
        </p:blipFill>
        <p:spPr bwMode="auto">
          <a:xfrm>
            <a:off x="6810489" y="3710067"/>
            <a:ext cx="1577935" cy="1077011"/>
          </a:xfrm>
          <a:prstGeom prst="rect">
            <a:avLst/>
          </a:prstGeom>
          <a:solidFill>
            <a:srgbClr val="FFC000"/>
          </a:solidFill>
          <a:ln w="9525">
            <a:solidFill>
              <a:srgbClr val="002060"/>
            </a:solidFill>
            <a:miter lim="800000"/>
            <a:headEnd/>
            <a:tailEnd/>
          </a:ln>
          <a:extLst/>
        </p:spPr>
      </p:pic>
      <p:sp>
        <p:nvSpPr>
          <p:cNvPr id="61" name="TextBox 31"/>
          <p:cNvSpPr txBox="1">
            <a:spLocks noChangeArrowheads="1"/>
          </p:cNvSpPr>
          <p:nvPr/>
        </p:nvSpPr>
        <p:spPr bwMode="auto">
          <a:xfrm>
            <a:off x="7606495" y="3677976"/>
            <a:ext cx="82311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chemeClr val="tx2"/>
                </a:solidFill>
              </a:rPr>
              <a:t>Cyclotron</a:t>
            </a:r>
            <a:endParaRPr lang="ko-KR" altLang="en-US" sz="1100" dirty="0">
              <a:solidFill>
                <a:schemeClr val="tx2"/>
              </a:solidFill>
            </a:endParaRPr>
          </a:p>
        </p:txBody>
      </p:sp>
      <p:cxnSp>
        <p:nvCxnSpPr>
          <p:cNvPr id="69" name="꺾인 연결선 68"/>
          <p:cNvCxnSpPr/>
          <p:nvPr/>
        </p:nvCxnSpPr>
        <p:spPr bwMode="auto">
          <a:xfrm rot="16200000" flipV="1">
            <a:off x="1544082" y="2538528"/>
            <a:ext cx="1949295" cy="495234"/>
          </a:xfrm>
          <a:prstGeom prst="bentConnector3">
            <a:avLst>
              <a:gd name="adj1" fmla="val 100727"/>
            </a:avLst>
          </a:prstGeom>
          <a:ln w="63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꺾인 연결선 69"/>
          <p:cNvCxnSpPr/>
          <p:nvPr/>
        </p:nvCxnSpPr>
        <p:spPr bwMode="auto">
          <a:xfrm rot="16200000" flipV="1">
            <a:off x="2167348" y="3054219"/>
            <a:ext cx="967612" cy="803122"/>
          </a:xfrm>
          <a:prstGeom prst="bentConnector3">
            <a:avLst>
              <a:gd name="adj1" fmla="val 101646"/>
            </a:avLst>
          </a:prstGeom>
          <a:ln w="63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꺾인 연결선 71"/>
          <p:cNvCxnSpPr/>
          <p:nvPr/>
        </p:nvCxnSpPr>
        <p:spPr bwMode="auto">
          <a:xfrm rot="10800000" flipV="1">
            <a:off x="2321616" y="3578328"/>
            <a:ext cx="2080931" cy="2057881"/>
          </a:xfrm>
          <a:prstGeom prst="bentConnector3">
            <a:avLst>
              <a:gd name="adj1" fmla="val -584"/>
            </a:avLst>
          </a:prstGeom>
          <a:ln w="63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꺾인 연결선 72"/>
          <p:cNvCxnSpPr/>
          <p:nvPr/>
        </p:nvCxnSpPr>
        <p:spPr bwMode="auto">
          <a:xfrm>
            <a:off x="4000884" y="4601674"/>
            <a:ext cx="2809605" cy="931040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2" descr="C:\Users\user\Desktop\cs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" t="10635" r="3951" b="8687"/>
          <a:stretch>
            <a:fillRect/>
          </a:stretch>
        </p:blipFill>
        <p:spPr bwMode="auto">
          <a:xfrm>
            <a:off x="6810489" y="4988309"/>
            <a:ext cx="1577935" cy="1088809"/>
          </a:xfrm>
          <a:prstGeom prst="rect">
            <a:avLst/>
          </a:prstGeom>
          <a:solidFill>
            <a:srgbClr val="FFC000"/>
          </a:solidFill>
          <a:ln w="9525">
            <a:solidFill>
              <a:srgbClr val="002060"/>
            </a:solidFill>
            <a:miter lim="800000"/>
            <a:headEnd/>
            <a:tailEnd/>
          </a:ln>
          <a:extLst/>
        </p:spPr>
      </p:pic>
      <p:sp>
        <p:nvSpPr>
          <p:cNvPr id="75" name="TextBox 64"/>
          <p:cNvSpPr txBox="1">
            <a:spLocks noChangeArrowheads="1"/>
          </p:cNvSpPr>
          <p:nvPr/>
        </p:nvSpPr>
        <p:spPr bwMode="auto">
          <a:xfrm>
            <a:off x="7227804" y="4988309"/>
            <a:ext cx="13586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chemeClr val="tx2"/>
                </a:solidFill>
              </a:rPr>
              <a:t>Charge Stripper</a:t>
            </a:r>
            <a:endParaRPr lang="ko-KR" altLang="en-US" sz="1100" dirty="0">
              <a:solidFill>
                <a:schemeClr val="tx2"/>
              </a:solidFill>
            </a:endParaRPr>
          </a:p>
        </p:txBody>
      </p:sp>
      <p:cxnSp>
        <p:nvCxnSpPr>
          <p:cNvPr id="76" name="꺾인 연결선 75"/>
          <p:cNvCxnSpPr>
            <a:endCxn id="56" idx="1"/>
          </p:cNvCxnSpPr>
          <p:nvPr/>
        </p:nvCxnSpPr>
        <p:spPr bwMode="auto">
          <a:xfrm flipV="1">
            <a:off x="5730623" y="1666324"/>
            <a:ext cx="1071628" cy="848631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꺾인 연결선 76"/>
          <p:cNvCxnSpPr/>
          <p:nvPr/>
        </p:nvCxnSpPr>
        <p:spPr bwMode="auto">
          <a:xfrm flipV="1">
            <a:off x="5205521" y="2893325"/>
            <a:ext cx="1526719" cy="685003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꺾인 연결선 77"/>
          <p:cNvCxnSpPr/>
          <p:nvPr/>
        </p:nvCxnSpPr>
        <p:spPr bwMode="auto">
          <a:xfrm>
            <a:off x="5269583" y="3781288"/>
            <a:ext cx="1451304" cy="695443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제목 1"/>
          <p:cNvSpPr>
            <a:spLocks noGrp="1"/>
          </p:cNvSpPr>
          <p:nvPr>
            <p:ph type="title"/>
          </p:nvPr>
        </p:nvSpPr>
        <p:spPr>
          <a:xfrm>
            <a:off x="251520" y="44624"/>
            <a:ext cx="7848872" cy="504825"/>
          </a:xfrm>
        </p:spPr>
        <p:txBody>
          <a:bodyPr/>
          <a:lstStyle/>
          <a:p>
            <a:r>
              <a:rPr lang="en-US" altLang="ko-KR" dirty="0" smtClean="0">
                <a:latin typeface="Arial Rounded MT Bold" panose="020F0704030504030204" pitchFamily="34" charset="0"/>
                <a:ea typeface="HY동녘B" panose="02030600000101010101" pitchFamily="18" charset="-127"/>
              </a:rPr>
              <a:t>Accelerator systems (Layout &amp; Specs.)</a:t>
            </a:r>
            <a:endParaRPr lang="ko-KR" altLang="en-US" dirty="0">
              <a:latin typeface="Arial Rounded MT Bold" panose="020F0704030504030204" pitchFamily="34" charset="0"/>
              <a:ea typeface="HY동녘B" panose="02030600000101010101" pitchFamily="18" charset="-127"/>
            </a:endParaRPr>
          </a:p>
        </p:txBody>
      </p:sp>
      <p:sp>
        <p:nvSpPr>
          <p:cNvPr id="80" name="TextBox 20"/>
          <p:cNvSpPr txBox="1">
            <a:spLocks noChangeArrowheads="1"/>
          </p:cNvSpPr>
          <p:nvPr/>
        </p:nvSpPr>
        <p:spPr bwMode="auto">
          <a:xfrm>
            <a:off x="576708" y="5838630"/>
            <a:ext cx="100059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1100" dirty="0" smtClean="0">
                <a:solidFill>
                  <a:schemeClr val="tx2"/>
                </a:solidFill>
              </a:rPr>
              <a:t>SCL2 (SSR)</a:t>
            </a:r>
            <a:endParaRPr lang="ko-KR" altLang="en-US" sz="1050" dirty="0"/>
          </a:p>
        </p:txBody>
      </p:sp>
      <p:cxnSp>
        <p:nvCxnSpPr>
          <p:cNvPr id="110" name="꺾인 연결선 109"/>
          <p:cNvCxnSpPr/>
          <p:nvPr/>
        </p:nvCxnSpPr>
        <p:spPr bwMode="auto">
          <a:xfrm rot="10800000" flipV="1">
            <a:off x="2145530" y="4248572"/>
            <a:ext cx="1241634" cy="398464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089460" y="980728"/>
            <a:ext cx="17525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28-GHz ECRIS </a:t>
            </a:r>
          </a:p>
          <a:p>
            <a:r>
              <a:rPr lang="en-US" altLang="ko-KR" sz="1200" dirty="0" smtClean="0"/>
              <a:t>(A/q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ko-KR" sz="1200" dirty="0" smtClean="0">
                <a:latin typeface="+mn-ea"/>
                <a:cs typeface="Times New Roman" panose="02020603050405020304" pitchFamily="18" charset="0"/>
              </a:rPr>
              <a:t>7 </a:t>
            </a:r>
            <a:r>
              <a:rPr lang="en-US" altLang="ko-KR" sz="1200" dirty="0" smtClean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10keV/u</a:t>
            </a:r>
            <a:r>
              <a:rPr lang="en-US" altLang="ko-KR" sz="1200" dirty="0" smtClean="0">
                <a:latin typeface="+mn-ea"/>
                <a:cs typeface="Times New Roman" panose="02020603050405020304" pitchFamily="18" charset="0"/>
              </a:rPr>
              <a:t>)</a:t>
            </a:r>
            <a:endParaRPr lang="en-US" altLang="ko-KR" sz="1200" dirty="0" smtClean="0">
              <a:latin typeface="+mn-ea"/>
            </a:endParaRPr>
          </a:p>
          <a:p>
            <a:r>
              <a:rPr lang="en-US" altLang="ko-KR" sz="1200" dirty="0" smtClean="0"/>
              <a:t>81.25MHz 4-vane RFQ</a:t>
            </a:r>
          </a:p>
          <a:p>
            <a:r>
              <a:rPr lang="en-US" altLang="ko-KR" sz="1200" dirty="0" smtClean="0">
                <a:solidFill>
                  <a:srgbClr val="FF0000"/>
                </a:solidFill>
              </a:rPr>
              <a:t>(500keV/u)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10293" y="2204864"/>
            <a:ext cx="845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Symbol" panose="05050102010706020507" pitchFamily="18" charset="2"/>
              </a:rPr>
              <a:t>b</a:t>
            </a:r>
            <a:r>
              <a:rPr lang="en-US" altLang="ko-KR" sz="1400" dirty="0" smtClean="0"/>
              <a:t>=0.047</a:t>
            </a:r>
          </a:p>
          <a:p>
            <a:r>
              <a:rPr lang="en-US" altLang="ko-KR" sz="1400" dirty="0" smtClean="0"/>
              <a:t>81.25Hz</a:t>
            </a:r>
            <a:endParaRPr lang="ko-KR" altLang="en-US" sz="1400" dirty="0"/>
          </a:p>
        </p:txBody>
      </p:sp>
      <p:sp>
        <p:nvSpPr>
          <p:cNvPr id="64" name="TextBox 63"/>
          <p:cNvSpPr txBox="1"/>
          <p:nvPr/>
        </p:nvSpPr>
        <p:spPr>
          <a:xfrm>
            <a:off x="1187624" y="3501008"/>
            <a:ext cx="1000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400" dirty="0" smtClean="0">
                <a:latin typeface="Symbol" panose="05050102010706020507" pitchFamily="18" charset="2"/>
              </a:rPr>
              <a:t>b</a:t>
            </a:r>
            <a:r>
              <a:rPr lang="en-US" altLang="ko-KR" sz="1400" dirty="0" smtClean="0"/>
              <a:t>=0.12</a:t>
            </a:r>
          </a:p>
          <a:p>
            <a:pPr algn="r"/>
            <a:r>
              <a:rPr lang="en-US" altLang="ko-KR" sz="1400" dirty="0" smtClean="0"/>
              <a:t>162.5MHz</a:t>
            </a:r>
            <a:endParaRPr lang="ko-KR" altLang="en-US" sz="1400" dirty="0"/>
          </a:p>
        </p:txBody>
      </p:sp>
      <p:sp>
        <p:nvSpPr>
          <p:cNvPr id="65" name="TextBox 64"/>
          <p:cNvSpPr txBox="1"/>
          <p:nvPr/>
        </p:nvSpPr>
        <p:spPr>
          <a:xfrm>
            <a:off x="1116236" y="5003793"/>
            <a:ext cx="1087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400" dirty="0" smtClean="0">
                <a:latin typeface="Symbol" panose="05050102010706020507" pitchFamily="18" charset="2"/>
              </a:rPr>
              <a:t>b</a:t>
            </a:r>
            <a:r>
              <a:rPr lang="en-US" altLang="ko-KR" sz="1400" dirty="0" smtClean="0"/>
              <a:t>=0.3, 0.51</a:t>
            </a:r>
          </a:p>
          <a:p>
            <a:pPr algn="r"/>
            <a:r>
              <a:rPr lang="en-US" altLang="ko-KR" sz="1400" dirty="0" smtClean="0"/>
              <a:t>325MHz</a:t>
            </a:r>
            <a:endParaRPr lang="ko-KR" alt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7541730" y="3477921"/>
            <a:ext cx="1638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 smtClean="0"/>
              <a:t>70-MeV H</a:t>
            </a:r>
            <a:r>
              <a:rPr lang="en-US" altLang="ko-KR" sz="1200" baseline="30000" dirty="0" smtClean="0"/>
              <a:t>-</a:t>
            </a:r>
            <a:r>
              <a:rPr lang="en-US" altLang="ko-KR" sz="1200" dirty="0" smtClean="0"/>
              <a:t> cyclotron</a:t>
            </a:r>
          </a:p>
          <a:p>
            <a:pPr algn="r"/>
            <a:r>
              <a:rPr lang="en-US" altLang="ko-K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altLang="ko-KR" sz="1200" dirty="0" smtClean="0"/>
              <a:t>10</a:t>
            </a:r>
            <a:r>
              <a:rPr lang="en-US" altLang="ko-KR" sz="1200" baseline="30000" dirty="0" smtClean="0"/>
              <a:t>14</a:t>
            </a:r>
            <a:r>
              <a:rPr lang="en-US" altLang="ko-KR" sz="1200" dirty="0" smtClean="0"/>
              <a:t> </a:t>
            </a:r>
            <a:r>
              <a:rPr lang="en-US" altLang="ko-KR" sz="1200" dirty="0" err="1" smtClean="0"/>
              <a:t>fis</a:t>
            </a:r>
            <a:r>
              <a:rPr lang="en-US" altLang="ko-KR" sz="1200" dirty="0" smtClean="0"/>
              <a:t>/s</a:t>
            </a:r>
            <a:endParaRPr lang="ko-KR" alt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8383889" y="2526505"/>
            <a:ext cx="752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RILIS/SI</a:t>
            </a:r>
          </a:p>
          <a:p>
            <a:r>
              <a:rPr lang="en-US" altLang="ko-KR" sz="1200" dirty="0" smtClean="0"/>
              <a:t>EBIS</a:t>
            </a:r>
          </a:p>
          <a:p>
            <a:r>
              <a:rPr lang="en-US" altLang="ko-KR" sz="1200" dirty="0" smtClean="0"/>
              <a:t>MR-TOF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76280" y="846659"/>
            <a:ext cx="556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 smtClean="0"/>
              <a:t>10Tm</a:t>
            </a:r>
          </a:p>
          <a:p>
            <a:pPr algn="r"/>
            <a:r>
              <a:rPr lang="en-US" altLang="ko-KR" sz="1200" dirty="0" smtClean="0"/>
              <a:t>F8</a:t>
            </a:r>
            <a:endParaRPr lang="ko-KR" alt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8359420" y="4863749"/>
            <a:ext cx="657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Liq. Li</a:t>
            </a:r>
          </a:p>
          <a:p>
            <a:r>
              <a:rPr lang="en-US" altLang="ko-KR" sz="1400" dirty="0" smtClean="0"/>
              <a:t>20</a:t>
            </a:r>
            <a:r>
              <a:rPr lang="en-US" altLang="ko-KR" sz="1400" dirty="0" smtClean="0">
                <a:latin typeface="Symbol" panose="05050102010706020507" pitchFamily="18" charset="2"/>
              </a:rPr>
              <a:t>m</a:t>
            </a:r>
            <a:r>
              <a:rPr lang="en-US" altLang="ko-KR" sz="1400" dirty="0" smtClean="0"/>
              <a:t>m</a:t>
            </a:r>
            <a:endParaRPr lang="ko-KR" alt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8359420" y="5287237"/>
            <a:ext cx="771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A/q </a:t>
            </a:r>
          </a:p>
          <a:p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altLang="ko-KR" sz="1400" dirty="0" smtClean="0"/>
              <a:t>7</a:t>
            </a:r>
            <a:r>
              <a:rPr lang="en-US" altLang="ko-KR" sz="1400" dirty="0" smtClean="0">
                <a:sym typeface="Wingdings" panose="05000000000000000000" pitchFamily="2" charset="2"/>
              </a:rPr>
              <a:t>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~</a:t>
            </a:r>
            <a:r>
              <a:rPr lang="en-US" altLang="ko-KR" sz="1400" dirty="0" smtClean="0">
                <a:sym typeface="Wingdings" panose="05000000000000000000" pitchFamily="2" charset="2"/>
              </a:rPr>
              <a:t>3</a:t>
            </a:r>
            <a:endParaRPr lang="ko-KR" alt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2109003" y="2542838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1/22</a:t>
            </a:r>
            <a:endParaRPr lang="ko-KR" alt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234115" y="6085696"/>
            <a:ext cx="44090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Warm sections for focusing components </a:t>
            </a:r>
            <a:r>
              <a:rPr lang="en-US" altLang="ko-KR" sz="1400" dirty="0" err="1" smtClean="0"/>
              <a:t>betw</a:t>
            </a:r>
            <a:r>
              <a:rPr lang="en-US" altLang="ko-KR" sz="1400" dirty="0" smtClean="0"/>
              <a:t>. CMs</a:t>
            </a:r>
            <a:endParaRPr lang="ko-KR" alt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2090350" y="4024228"/>
            <a:ext cx="500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2/14</a:t>
            </a:r>
          </a:p>
          <a:p>
            <a:r>
              <a:rPr lang="en-US" altLang="ko-KR" sz="1200" dirty="0" smtClean="0"/>
              <a:t>4/19</a:t>
            </a:r>
            <a:endParaRPr lang="ko-KR" altLang="en-US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2072043" y="5156137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3/1/23</a:t>
            </a:r>
          </a:p>
          <a:p>
            <a:r>
              <a:rPr lang="en-US" altLang="ko-KR" sz="1200" dirty="0" smtClean="0"/>
              <a:t>6/1/23</a:t>
            </a:r>
            <a:endParaRPr lang="ko-KR" altLang="en-US" sz="1200" dirty="0"/>
          </a:p>
        </p:txBody>
      </p:sp>
      <p:graphicFrame>
        <p:nvGraphicFramePr>
          <p:cNvPr id="47" name="표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338673"/>
              </p:ext>
            </p:extLst>
          </p:nvPr>
        </p:nvGraphicFramePr>
        <p:xfrm>
          <a:off x="-4281421" y="2546336"/>
          <a:ext cx="3501459" cy="3017520"/>
        </p:xfrm>
        <a:graphic>
          <a:graphicData uri="http://schemas.openxmlformats.org/drawingml/2006/table">
            <a:tbl>
              <a:tblPr/>
              <a:tblGrid>
                <a:gridCol w="13107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19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06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50114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Note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SCL1 / SCL3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SCL2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0114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Cavity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QWR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HWR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SSR1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SSR2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0114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Frequency (MHz)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81.25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162.5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325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325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0114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 err="1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Q</a:t>
                      </a:r>
                      <a:r>
                        <a:rPr lang="en-US" sz="700" kern="0" spc="0" dirty="0" err="1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o</a:t>
                      </a:r>
                      <a:r>
                        <a:rPr lang="en-US" sz="900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(xE9)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1.83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4.05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9.2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10.5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0114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Ep (MV/m)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35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35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35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35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50114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T (K)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4.5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2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2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2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9230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No. of cavity in CM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1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2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4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3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6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6055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No of CMs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22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 smtClean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14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 smtClean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19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23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23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1112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 err="1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E</a:t>
                      </a:r>
                      <a:r>
                        <a:rPr lang="en-US" sz="900" kern="0" spc="0" baseline="-25000" dirty="0" err="1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out</a:t>
                      </a:r>
                      <a:r>
                        <a:rPr lang="en-US" sz="900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 (MeV/u</a:t>
                      </a:r>
                      <a:r>
                        <a:rPr lang="en-US" sz="900" kern="0" spc="0" dirty="0" smtClean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)</a:t>
                      </a:r>
                      <a:r>
                        <a:rPr lang="en-US" sz="900" kern="0" spc="0" baseline="0" dirty="0" smtClean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 </a:t>
                      </a: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baseline="0" dirty="0" smtClean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for U (A/q ~7) / p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2.7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 smtClean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6.0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 smtClean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18.5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 smtClean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/</a:t>
                      </a:r>
                      <a:r>
                        <a:rPr lang="en-US" sz="900" kern="0" spc="0" baseline="0" dirty="0" smtClean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 88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56.5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 smtClean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200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 smtClean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/600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48" name="Rectangle 1"/>
          <p:cNvSpPr>
            <a:spLocks noChangeArrowheads="1"/>
          </p:cNvSpPr>
          <p:nvPr/>
        </p:nvSpPr>
        <p:spPr bwMode="auto">
          <a:xfrm>
            <a:off x="-4429000" y="2204864"/>
            <a:ext cx="3762553" cy="33855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>
                <a:lumMod val="60000"/>
                <a:lumOff val="40000"/>
              </a:schemeClr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9pPr>
          </a:lstStyle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ko-K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  <a:ea typeface="+mn-ea"/>
              </a:rPr>
              <a:t> </a:t>
            </a:r>
            <a:r>
              <a:rPr kumimoji="1" lang="en-US" altLang="ko-K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  <a:ea typeface="+mn-ea"/>
                <a:cs typeface="함초롬바탕" pitchFamily="18" charset="-127"/>
              </a:rPr>
              <a:t>Parameters of superconducting </a:t>
            </a:r>
            <a:r>
              <a:rPr kumimoji="1" lang="en-US" altLang="ko-KR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  <a:ea typeface="+mn-ea"/>
                <a:cs typeface="함초롬바탕" pitchFamily="18" charset="-127"/>
              </a:rPr>
              <a:t>linacs</a:t>
            </a:r>
            <a:endParaRPr kumimoji="1" lang="en-US" altLang="ko-K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089460" y="2711777"/>
            <a:ext cx="9525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 smtClean="0"/>
              <a:t>(</a:t>
            </a:r>
            <a:r>
              <a:rPr lang="en-US" altLang="ko-KR" sz="1200" dirty="0" smtClean="0">
                <a:solidFill>
                  <a:srgbClr val="FF0000"/>
                </a:solidFill>
              </a:rPr>
              <a:t>2.7MeV/u</a:t>
            </a:r>
            <a:r>
              <a:rPr lang="en-US" altLang="ko-KR" sz="1200" dirty="0"/>
              <a:t>)</a:t>
            </a:r>
            <a:endParaRPr lang="ko-KR" altLang="en-US" sz="1200" dirty="0"/>
          </a:p>
        </p:txBody>
      </p:sp>
      <p:sp>
        <p:nvSpPr>
          <p:cNvPr id="62" name="직사각형 61"/>
          <p:cNvSpPr/>
          <p:nvPr/>
        </p:nvSpPr>
        <p:spPr>
          <a:xfrm>
            <a:off x="2089956" y="4380315"/>
            <a:ext cx="10374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 smtClean="0"/>
              <a:t>(</a:t>
            </a:r>
            <a:r>
              <a:rPr lang="en-US" altLang="ko-KR" sz="1200" dirty="0" smtClean="0">
                <a:solidFill>
                  <a:srgbClr val="FF0000"/>
                </a:solidFill>
              </a:rPr>
              <a:t>18.5MeV/u</a:t>
            </a:r>
            <a:r>
              <a:rPr lang="en-US" altLang="ko-KR" sz="1200" dirty="0"/>
              <a:t>)</a:t>
            </a:r>
            <a:endParaRPr lang="ko-KR" altLang="en-US" sz="1200" dirty="0"/>
          </a:p>
        </p:txBody>
      </p:sp>
      <p:sp>
        <p:nvSpPr>
          <p:cNvPr id="66" name="직사각형 65"/>
          <p:cNvSpPr/>
          <p:nvPr/>
        </p:nvSpPr>
        <p:spPr>
          <a:xfrm>
            <a:off x="2106955" y="5640670"/>
            <a:ext cx="10038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 smtClean="0"/>
              <a:t>(</a:t>
            </a:r>
            <a:r>
              <a:rPr lang="en-US" altLang="ko-KR" sz="1200" dirty="0" smtClean="0">
                <a:solidFill>
                  <a:srgbClr val="FF0000"/>
                </a:solidFill>
              </a:rPr>
              <a:t>200MeV/u</a:t>
            </a:r>
            <a:r>
              <a:rPr lang="en-US" altLang="ko-KR" sz="1200" dirty="0"/>
              <a:t>)</a:t>
            </a:r>
            <a:endParaRPr lang="ko-KR" altLang="en-US" sz="1200" dirty="0"/>
          </a:p>
        </p:txBody>
      </p:sp>
      <p:pic>
        <p:nvPicPr>
          <p:cNvPr id="68" name="Picture 3" descr="D:\CAD\1.png외_3개\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8" y="2368126"/>
            <a:ext cx="409422" cy="126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D:\CAD\1.png외_3개\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2" y="3650542"/>
            <a:ext cx="421891" cy="130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D:\CAD\1.png외_3개\3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40" y="5259940"/>
            <a:ext cx="858331" cy="8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250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67018">
            <a:off x="1627054" y="2007225"/>
            <a:ext cx="5300060" cy="318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Arial Rounded MT Bold" panose="020F0704030504030204" pitchFamily="34" charset="0"/>
                <a:ea typeface="HY동녘B" panose="02030600000101010101" pitchFamily="18" charset="-127"/>
              </a:rPr>
              <a:t>Experimental Systems</a:t>
            </a:r>
            <a:endParaRPr lang="ko-KR" altLang="en-US" dirty="0">
              <a:latin typeface="Arial Rounded MT Bold" panose="020F0704030504030204" pitchFamily="34" charset="0"/>
              <a:ea typeface="HY동녘B" panose="02030600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4DA16-BF14-4307-8E08-1868CB884F94}" type="slidenum">
              <a:rPr lang="ko-KR" altLang="en-US" smtClean="0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15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cxnSp>
        <p:nvCxnSpPr>
          <p:cNvPr id="26" name="꺾인 연결선 25"/>
          <p:cNvCxnSpPr/>
          <p:nvPr/>
        </p:nvCxnSpPr>
        <p:spPr bwMode="auto">
          <a:xfrm rot="16200000" flipH="1">
            <a:off x="5570317" y="3481761"/>
            <a:ext cx="1473197" cy="1066368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꺾인 연결선 27"/>
          <p:cNvCxnSpPr/>
          <p:nvPr/>
        </p:nvCxnSpPr>
        <p:spPr bwMode="auto">
          <a:xfrm rot="10800000">
            <a:off x="2413398" y="1560881"/>
            <a:ext cx="2304259" cy="1603500"/>
          </a:xfrm>
          <a:prstGeom prst="bentConnector3">
            <a:avLst>
              <a:gd name="adj1" fmla="val 20685"/>
            </a:avLst>
          </a:prstGeom>
          <a:ln w="63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꺾인 연결선 36"/>
          <p:cNvCxnSpPr/>
          <p:nvPr/>
        </p:nvCxnSpPr>
        <p:spPr bwMode="auto">
          <a:xfrm flipV="1">
            <a:off x="5674784" y="1582387"/>
            <a:ext cx="709737" cy="163905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38"/>
          <p:cNvSpPr txBox="1">
            <a:spLocks noChangeArrowheads="1"/>
          </p:cNvSpPr>
          <p:nvPr/>
        </p:nvSpPr>
        <p:spPr bwMode="auto">
          <a:xfrm>
            <a:off x="4130958" y="5182883"/>
            <a:ext cx="13942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200" dirty="0" smtClean="0">
                <a:solidFill>
                  <a:schemeClr val="tx2"/>
                </a:solidFill>
              </a:rPr>
              <a:t>Low Energy Exp.</a:t>
            </a:r>
            <a:endParaRPr lang="ko-KR" altLang="en-US" sz="1200" dirty="0">
              <a:solidFill>
                <a:schemeClr val="tx2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971" y="4804088"/>
            <a:ext cx="2477467" cy="115427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57497" y="4549149"/>
            <a:ext cx="723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LAMPS</a:t>
            </a:r>
            <a:endParaRPr lang="ko-KR" altLang="en-US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150" y="2176044"/>
            <a:ext cx="2477467" cy="13968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8413138" y="2138229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err="1" smtClean="0">
                <a:solidFill>
                  <a:schemeClr val="tx2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ko-KR" sz="12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endParaRPr lang="ko-KR" altLang="en-US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26" y="5489855"/>
            <a:ext cx="1333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042364"/>
            <a:ext cx="2469482" cy="936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7377194" y="1003459"/>
            <a:ext cx="1587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Bio-medical facility</a:t>
            </a:r>
            <a:endParaRPr lang="ko-KR" altLang="en-US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꺾인 연결선 53"/>
          <p:cNvCxnSpPr/>
          <p:nvPr/>
        </p:nvCxnSpPr>
        <p:spPr bwMode="auto">
          <a:xfrm rot="16200000" flipH="1">
            <a:off x="5905069" y="2027649"/>
            <a:ext cx="515717" cy="418545"/>
          </a:xfrm>
          <a:prstGeom prst="bentConnector3">
            <a:avLst>
              <a:gd name="adj1" fmla="val 97419"/>
            </a:avLst>
          </a:prstGeom>
          <a:ln w="63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38"/>
          <p:cNvSpPr txBox="1">
            <a:spLocks noChangeArrowheads="1"/>
          </p:cNvSpPr>
          <p:nvPr/>
        </p:nvSpPr>
        <p:spPr bwMode="auto">
          <a:xfrm>
            <a:off x="5089866" y="3260561"/>
            <a:ext cx="15382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200" dirty="0" smtClean="0">
                <a:solidFill>
                  <a:schemeClr val="tx2"/>
                </a:solidFill>
              </a:rPr>
              <a:t>High Energy Exp. I</a:t>
            </a:r>
            <a:endParaRPr lang="ko-KR" altLang="en-US" sz="1200" dirty="0">
              <a:solidFill>
                <a:schemeClr val="tx2"/>
              </a:solidFill>
            </a:endParaRPr>
          </a:p>
        </p:txBody>
      </p:sp>
      <p:sp>
        <p:nvSpPr>
          <p:cNvPr id="66" name="TextBox 38"/>
          <p:cNvSpPr txBox="1">
            <a:spLocks noChangeArrowheads="1"/>
          </p:cNvSpPr>
          <p:nvPr/>
        </p:nvSpPr>
        <p:spPr bwMode="auto">
          <a:xfrm>
            <a:off x="4772321" y="1215971"/>
            <a:ext cx="15998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200" dirty="0" smtClean="0">
                <a:solidFill>
                  <a:schemeClr val="tx2"/>
                </a:solidFill>
              </a:rPr>
              <a:t>High Energy Exp. II</a:t>
            </a:r>
            <a:endParaRPr lang="ko-KR" altLang="en-US" sz="1200" dirty="0">
              <a:solidFill>
                <a:schemeClr val="tx2"/>
              </a:solidFill>
            </a:endParaRPr>
          </a:p>
        </p:txBody>
      </p:sp>
      <p:sp>
        <p:nvSpPr>
          <p:cNvPr id="67" name="TextBox 38"/>
          <p:cNvSpPr txBox="1">
            <a:spLocks noChangeArrowheads="1"/>
          </p:cNvSpPr>
          <p:nvPr/>
        </p:nvSpPr>
        <p:spPr bwMode="auto">
          <a:xfrm>
            <a:off x="3483651" y="3134671"/>
            <a:ext cx="13942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200" dirty="0" smtClean="0">
                <a:solidFill>
                  <a:schemeClr val="tx2"/>
                </a:solidFill>
              </a:rPr>
              <a:t>Very-low Energy Exp.</a:t>
            </a:r>
            <a:endParaRPr lang="ko-KR" altLang="en-US" sz="1200" dirty="0">
              <a:solidFill>
                <a:schemeClr val="tx2"/>
              </a:solidFill>
            </a:endParaRPr>
          </a:p>
        </p:txBody>
      </p:sp>
      <p:pic>
        <p:nvPicPr>
          <p:cNvPr id="1435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65" y="1019426"/>
            <a:ext cx="2088232" cy="10755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293465" y="98072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CLS</a:t>
            </a:r>
            <a:endParaRPr lang="ko-KR" altLang="en-US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58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34" y="2243920"/>
            <a:ext cx="2109248" cy="11949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5" name="TextBox 74"/>
          <p:cNvSpPr txBox="1"/>
          <p:nvPr/>
        </p:nvSpPr>
        <p:spPr>
          <a:xfrm>
            <a:off x="283845" y="2207397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HPMMS</a:t>
            </a:r>
            <a:endParaRPr lang="ko-KR" altLang="en-US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59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438322"/>
              </a:clrFrom>
              <a:clrTo>
                <a:srgbClr val="43832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6" y="3620499"/>
            <a:ext cx="2111136" cy="12056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290576" y="3564778"/>
            <a:ext cx="1348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Facility</a:t>
            </a:r>
            <a:endParaRPr lang="ko-KR" altLang="en-US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8" name="꺾인 연결선 77"/>
          <p:cNvCxnSpPr/>
          <p:nvPr/>
        </p:nvCxnSpPr>
        <p:spPr bwMode="auto">
          <a:xfrm rot="10800000">
            <a:off x="2346554" y="2922826"/>
            <a:ext cx="2274194" cy="594223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63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6" y="5033048"/>
            <a:ext cx="2111136" cy="1322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285734" y="5012978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KOBRA</a:t>
            </a:r>
            <a:endParaRPr lang="ko-KR" altLang="en-US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4" name="꺾인 연결선 83"/>
          <p:cNvCxnSpPr/>
          <p:nvPr/>
        </p:nvCxnSpPr>
        <p:spPr bwMode="auto">
          <a:xfrm rot="10800000">
            <a:off x="2413399" y="4705487"/>
            <a:ext cx="812672" cy="784368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꺾인 연결선 86"/>
          <p:cNvCxnSpPr/>
          <p:nvPr/>
        </p:nvCxnSpPr>
        <p:spPr bwMode="auto">
          <a:xfrm rot="10800000" flipV="1">
            <a:off x="2403223" y="5459882"/>
            <a:ext cx="1479173" cy="549696"/>
          </a:xfrm>
          <a:prstGeom prst="bentConnector3">
            <a:avLst>
              <a:gd name="adj1" fmla="val -1755"/>
            </a:avLst>
          </a:prstGeom>
          <a:ln w="63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243013" y="2415228"/>
            <a:ext cx="95237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~</a:t>
            </a:r>
            <a:r>
              <a:rPr lang="en-US" altLang="ko-KR" dirty="0" err="1" smtClean="0"/>
              <a:t>keV</a:t>
            </a:r>
            <a:r>
              <a:rPr lang="en-US" altLang="ko-KR" dirty="0" smtClean="0"/>
              <a:t>/u</a:t>
            </a:r>
            <a:endParaRPr lang="ko-KR" alt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964799" y="4804088"/>
            <a:ext cx="182133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&gt; U-18.5MeV/u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58978" y="3515159"/>
            <a:ext cx="185178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&gt; U-200 MeV/u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12570" y="1953563"/>
            <a:ext cx="127150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P-600MeV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97220" y="675233"/>
            <a:ext cx="17427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HI &gt;200MeV/u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60579" y="3367910"/>
            <a:ext cx="232307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p</a:t>
            </a:r>
            <a:r>
              <a:rPr lang="en-US" altLang="ko-KR" dirty="0" smtClean="0"/>
              <a:t>, d, Li &lt;P-88MeV/u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393061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763688" y="2582156"/>
            <a:ext cx="1152128" cy="72008"/>
          </a:xfrm>
          <a:prstGeom prst="rect">
            <a:avLst/>
          </a:prstGeom>
          <a:solidFill>
            <a:srgbClr val="92D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2915816" y="2582156"/>
            <a:ext cx="4464496" cy="72008"/>
          </a:xfrm>
          <a:prstGeom prst="rect">
            <a:avLst/>
          </a:prstGeom>
          <a:solidFill>
            <a:srgbClr val="00206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6228184" y="4094324"/>
            <a:ext cx="1152128" cy="72008"/>
          </a:xfrm>
          <a:prstGeom prst="rect">
            <a:avLst/>
          </a:prstGeom>
          <a:solidFill>
            <a:srgbClr val="92D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1763688" y="4094324"/>
            <a:ext cx="4464496" cy="72008"/>
          </a:xfrm>
          <a:prstGeom prst="rect">
            <a:avLst/>
          </a:prstGeom>
          <a:solidFill>
            <a:srgbClr val="00206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2843808" y="3051078"/>
            <a:ext cx="3281668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3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Project Status</a:t>
            </a:r>
            <a:endParaRPr lang="ko-KR" altLang="en-US" sz="36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Arial Rounded MT Bold" panose="020F0704030504030204" pitchFamily="34" charset="0"/>
              </a:rPr>
              <a:t>Project Status</a:t>
            </a:r>
            <a:endParaRPr lang="ko-KR" altLang="en-U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04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직사각형 92"/>
          <p:cNvSpPr/>
          <p:nvPr/>
        </p:nvSpPr>
        <p:spPr bwMode="auto">
          <a:xfrm>
            <a:off x="5992649" y="5042098"/>
            <a:ext cx="2971839" cy="1374427"/>
          </a:xfrm>
          <a:prstGeom prst="rect">
            <a:avLst/>
          </a:prstGeom>
          <a:solidFill>
            <a:srgbClr val="BD92DE"/>
          </a:solidFill>
          <a:ln w="0" cap="flat" cmpd="sng" algn="ctr">
            <a:solidFill>
              <a:srgbClr val="BD92D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4" name="직사각형 73"/>
          <p:cNvSpPr/>
          <p:nvPr/>
        </p:nvSpPr>
        <p:spPr bwMode="auto">
          <a:xfrm>
            <a:off x="2707939" y="5022701"/>
            <a:ext cx="2185119" cy="1358627"/>
          </a:xfrm>
          <a:prstGeom prst="rect">
            <a:avLst/>
          </a:prstGeom>
          <a:solidFill>
            <a:srgbClr val="FFC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9" name="직사각형 68"/>
          <p:cNvSpPr/>
          <p:nvPr/>
        </p:nvSpPr>
        <p:spPr bwMode="auto">
          <a:xfrm>
            <a:off x="114800" y="5003651"/>
            <a:ext cx="2346541" cy="1374427"/>
          </a:xfrm>
          <a:prstGeom prst="rect">
            <a:avLst/>
          </a:prstGeom>
          <a:solidFill>
            <a:srgbClr val="92D05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직사각형 25"/>
          <p:cNvSpPr/>
          <p:nvPr/>
        </p:nvSpPr>
        <p:spPr bwMode="auto">
          <a:xfrm>
            <a:off x="3288593" y="966443"/>
            <a:ext cx="5623374" cy="1374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179512" y="898054"/>
            <a:ext cx="1917360" cy="20162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D04AED-E8C6-4B3C-8169-2ECFBB9454B9}" type="slidenum">
              <a:rPr lang="ko-KR" altLang="en-US" smtClean="0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17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1419250"/>
            <a:ext cx="5832647" cy="3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251520" y="44624"/>
            <a:ext cx="7848872" cy="504825"/>
          </a:xfrm>
        </p:spPr>
        <p:txBody>
          <a:bodyPr/>
          <a:lstStyle/>
          <a:p>
            <a:r>
              <a:rPr lang="en-US" altLang="ko-KR" sz="3200" dirty="0" smtClean="0">
                <a:latin typeface="Arial Rounded MT Bold" panose="020F0704030504030204" pitchFamily="34" charset="0"/>
                <a:ea typeface="HY동녘B" panose="02030600000101010101" pitchFamily="18" charset="-127"/>
              </a:rPr>
              <a:t>Prototyping &amp; test… under progress </a:t>
            </a:r>
            <a:endParaRPr lang="ko-KR" altLang="en-US" sz="3200" dirty="0">
              <a:latin typeface="Arial Rounded MT Bold" panose="020F0704030504030204" pitchFamily="34" charset="0"/>
              <a:ea typeface="HY동녘B" panose="02030600000101010101" pitchFamily="18" charset="-127"/>
            </a:endParaRPr>
          </a:p>
        </p:txBody>
      </p:sp>
      <p:pic>
        <p:nvPicPr>
          <p:cNvPr id="7" name="Picture 2" descr="D:\work\기초과학연구원\ECR\ECRIS_자료\20150301-ECR 사진\IMG_61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2" y="1177469"/>
            <a:ext cx="1879580" cy="859469"/>
          </a:xfrm>
          <a:prstGeom prst="rect">
            <a:avLst/>
          </a:prstGeom>
          <a:noFill/>
          <a:ln w="317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RISP_BSPark\RFQ\비츠로테크 자료\20141014-QFR완료사진\20141014_1803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93" y="2069482"/>
            <a:ext cx="1076789" cy="807592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_x329449904" descr="EMB000024a83f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7" r="12856"/>
          <a:stretch>
            <a:fillRect/>
          </a:stretch>
        </p:blipFill>
        <p:spPr bwMode="auto">
          <a:xfrm>
            <a:off x="198402" y="2077823"/>
            <a:ext cx="761114" cy="79850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3528" y="836712"/>
            <a:ext cx="159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Injector System</a:t>
            </a:r>
            <a:endParaRPr lang="ko-KR" altLang="en-US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1305" y="1815207"/>
            <a:ext cx="614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28GHz</a:t>
            </a:r>
          </a:p>
          <a:p>
            <a:r>
              <a:rPr lang="en-US" altLang="ko-KR" sz="1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ECR-IS</a:t>
            </a:r>
            <a:endParaRPr lang="ko-KR" altLang="en-US" sz="1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7572" y="2635917"/>
            <a:ext cx="4507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RFQ</a:t>
            </a:r>
            <a:endParaRPr lang="ko-KR" altLang="en-US" sz="1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4" name="직선 화살표 연결선 13"/>
          <p:cNvCxnSpPr/>
          <p:nvPr/>
        </p:nvCxnSpPr>
        <p:spPr bwMode="auto">
          <a:xfrm>
            <a:off x="2165642" y="1420308"/>
            <a:ext cx="419775" cy="238354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127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8" name="타원 17"/>
          <p:cNvSpPr/>
          <p:nvPr/>
        </p:nvSpPr>
        <p:spPr bwMode="auto">
          <a:xfrm>
            <a:off x="2639417" y="1604662"/>
            <a:ext cx="108000" cy="108000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 w="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3" name="Picture 2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5"/>
          <a:stretch/>
        </p:blipFill>
        <p:spPr bwMode="auto">
          <a:xfrm>
            <a:off x="4750745" y="1220162"/>
            <a:ext cx="726383" cy="1115468"/>
          </a:xfrm>
          <a:prstGeom prst="rect">
            <a:avLst/>
          </a:prstGeom>
          <a:noFill/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6" r="11977"/>
          <a:stretch/>
        </p:blipFill>
        <p:spPr>
          <a:xfrm>
            <a:off x="6464793" y="1214575"/>
            <a:ext cx="1059535" cy="111910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247" y="1202420"/>
            <a:ext cx="1366994" cy="110763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376702" y="870816"/>
            <a:ext cx="180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SC LINAC System</a:t>
            </a:r>
            <a:endParaRPr lang="ko-KR" altLang="en-US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30" name="직선 화살표 연결선 29"/>
          <p:cNvCxnSpPr/>
          <p:nvPr/>
        </p:nvCxnSpPr>
        <p:spPr bwMode="auto">
          <a:xfrm flipH="1">
            <a:off x="2820476" y="2310057"/>
            <a:ext cx="1368688" cy="77873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127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3" name="직선 화살표 연결선 32"/>
          <p:cNvCxnSpPr/>
          <p:nvPr/>
        </p:nvCxnSpPr>
        <p:spPr bwMode="auto">
          <a:xfrm flipH="1">
            <a:off x="2864494" y="2310057"/>
            <a:ext cx="2643610" cy="708849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5" name="직선 화살표 연결선 34"/>
          <p:cNvCxnSpPr/>
          <p:nvPr/>
        </p:nvCxnSpPr>
        <p:spPr bwMode="auto">
          <a:xfrm flipH="1">
            <a:off x="3467538" y="2333144"/>
            <a:ext cx="2997255" cy="1060225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4" name="타원 43"/>
          <p:cNvSpPr/>
          <p:nvPr/>
        </p:nvSpPr>
        <p:spPr bwMode="auto">
          <a:xfrm>
            <a:off x="2715617" y="2328887"/>
            <a:ext cx="108000" cy="108000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 w="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5" name="타원 44"/>
          <p:cNvSpPr/>
          <p:nvPr/>
        </p:nvSpPr>
        <p:spPr bwMode="auto">
          <a:xfrm>
            <a:off x="2699792" y="2929334"/>
            <a:ext cx="108000" cy="108000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 w="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6" name="타원 45"/>
          <p:cNvSpPr/>
          <p:nvPr/>
        </p:nvSpPr>
        <p:spPr bwMode="auto">
          <a:xfrm>
            <a:off x="3275856" y="3409007"/>
            <a:ext cx="108000" cy="108000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 w="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7" name="타원 46"/>
          <p:cNvSpPr/>
          <p:nvPr/>
        </p:nvSpPr>
        <p:spPr bwMode="auto">
          <a:xfrm>
            <a:off x="4558307" y="3427958"/>
            <a:ext cx="108000" cy="108000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 w="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49" name="직선 화살표 연결선 48"/>
          <p:cNvCxnSpPr/>
          <p:nvPr/>
        </p:nvCxnSpPr>
        <p:spPr bwMode="auto">
          <a:xfrm flipH="1">
            <a:off x="4697712" y="2310057"/>
            <a:ext cx="2826616" cy="1098950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pSp>
        <p:nvGrpSpPr>
          <p:cNvPr id="54" name="그룹 53"/>
          <p:cNvGrpSpPr/>
          <p:nvPr/>
        </p:nvGrpSpPr>
        <p:grpSpPr>
          <a:xfrm>
            <a:off x="7747585" y="2427362"/>
            <a:ext cx="1182995" cy="2195061"/>
            <a:chOff x="7639556" y="2555612"/>
            <a:chExt cx="1182995" cy="2195061"/>
          </a:xfrm>
        </p:grpSpPr>
        <p:sp>
          <p:nvSpPr>
            <p:cNvPr id="52" name="직사각형 51"/>
            <p:cNvSpPr/>
            <p:nvPr/>
          </p:nvSpPr>
          <p:spPr bwMode="auto">
            <a:xfrm>
              <a:off x="7639556" y="2595030"/>
              <a:ext cx="1182995" cy="2155643"/>
            </a:xfrm>
            <a:prstGeom prst="rect">
              <a:avLst/>
            </a:prstGeom>
            <a:solidFill>
              <a:srgbClr val="FFC00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50" name="_x243663440" descr="EMB000024a83f0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5767" y="2928121"/>
              <a:ext cx="1130005" cy="635369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_x329452464" descr="EMB000024a83eff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6732" y="3602930"/>
              <a:ext cx="1121160" cy="1111106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7667719" y="2555612"/>
              <a:ext cx="1080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IF System</a:t>
              </a:r>
              <a:endParaRPr lang="ko-KR" altLang="en-US" b="1" dirty="0">
                <a:solidFill>
                  <a:schemeClr val="tx2"/>
                </a:solidFill>
                <a:latin typeface="Arial Narrow" panose="020B0606020202030204" pitchFamily="34" charset="0"/>
              </a:endParaRPr>
            </a:p>
          </p:txBody>
        </p:sp>
      </p:grpSp>
      <p:cxnSp>
        <p:nvCxnSpPr>
          <p:cNvPr id="56" name="직선 화살표 연결선 55"/>
          <p:cNvCxnSpPr/>
          <p:nvPr/>
        </p:nvCxnSpPr>
        <p:spPr bwMode="auto">
          <a:xfrm flipH="1">
            <a:off x="6515410" y="3037334"/>
            <a:ext cx="1112257" cy="458528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59" name="타원 58"/>
          <p:cNvSpPr/>
          <p:nvPr/>
        </p:nvSpPr>
        <p:spPr bwMode="auto">
          <a:xfrm>
            <a:off x="6389166" y="3542258"/>
            <a:ext cx="108000" cy="108000"/>
          </a:xfrm>
          <a:prstGeom prst="ellipse">
            <a:avLst/>
          </a:prstGeom>
          <a:solidFill>
            <a:srgbClr val="FFC000"/>
          </a:solidFill>
          <a:ln w="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6" name="_x329453664" descr="DRW000024a83f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57" y="5348696"/>
            <a:ext cx="1761502" cy="101857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그룹 67"/>
          <p:cNvGrpSpPr/>
          <p:nvPr/>
        </p:nvGrpSpPr>
        <p:grpSpPr>
          <a:xfrm>
            <a:off x="142553" y="5302404"/>
            <a:ext cx="2275936" cy="1059874"/>
            <a:chOff x="206507" y="5013176"/>
            <a:chExt cx="3067616" cy="1386537"/>
          </a:xfrm>
        </p:grpSpPr>
        <p:grpSp>
          <p:nvGrpSpPr>
            <p:cNvPr id="60" name="그룹 59"/>
            <p:cNvGrpSpPr/>
            <p:nvPr/>
          </p:nvGrpSpPr>
          <p:grpSpPr>
            <a:xfrm>
              <a:off x="206507" y="5013176"/>
              <a:ext cx="1309094" cy="1369164"/>
              <a:chOff x="399782" y="1700808"/>
              <a:chExt cx="1752907" cy="1728192"/>
            </a:xfrm>
          </p:grpSpPr>
          <p:pic>
            <p:nvPicPr>
              <p:cNvPr id="61" name="_x329450224" descr="EMB000024a83f1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782" y="1700808"/>
                <a:ext cx="766782" cy="1728192"/>
              </a:xfrm>
              <a:prstGeom prst="rect">
                <a:avLst/>
              </a:prstGeom>
              <a:noFill/>
              <a:ln>
                <a:solidFill>
                  <a:srgbClr val="00206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_x329452624" descr="EMB000024a83f17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1279" y="1700808"/>
                <a:ext cx="961410" cy="1728192"/>
              </a:xfrm>
              <a:prstGeom prst="rect">
                <a:avLst/>
              </a:prstGeom>
              <a:noFill/>
              <a:ln>
                <a:solidFill>
                  <a:srgbClr val="00206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_x329452784" descr="EMB000024a83f1d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263" y="5013176"/>
              <a:ext cx="1686860" cy="1386537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0" name="TextBox 69"/>
          <p:cNvSpPr txBox="1"/>
          <p:nvPr/>
        </p:nvSpPr>
        <p:spPr>
          <a:xfrm>
            <a:off x="50354" y="4975309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Low-energy Exp. Syste</a:t>
            </a:r>
            <a:r>
              <a:rPr lang="en-US" altLang="ko-KR" b="1" dirty="0">
                <a:solidFill>
                  <a:schemeClr val="tx2"/>
                </a:solidFill>
                <a:latin typeface="Arial Narrow" panose="020B0606020202030204" pitchFamily="34" charset="0"/>
              </a:rPr>
              <a:t>m</a:t>
            </a:r>
            <a:endParaRPr lang="ko-KR" altLang="en-US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71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204" y="5329433"/>
            <a:ext cx="1351920" cy="100787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2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436" y="5850938"/>
            <a:ext cx="728282" cy="49206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3" name="Picture 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023" y="5327905"/>
            <a:ext cx="728282" cy="49221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5" name="TextBox 74"/>
          <p:cNvSpPr txBox="1"/>
          <p:nvPr/>
        </p:nvSpPr>
        <p:spPr>
          <a:xfrm>
            <a:off x="3119829" y="4984834"/>
            <a:ext cx="1351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ISOL System</a:t>
            </a:r>
            <a:endParaRPr lang="ko-KR" altLang="en-US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76" name="타원 75"/>
          <p:cNvSpPr/>
          <p:nvPr/>
        </p:nvSpPr>
        <p:spPr bwMode="auto">
          <a:xfrm>
            <a:off x="4355976" y="4119562"/>
            <a:ext cx="108000" cy="108000"/>
          </a:xfrm>
          <a:prstGeom prst="ellipse">
            <a:avLst/>
          </a:prstGeom>
          <a:solidFill>
            <a:srgbClr val="FFC000"/>
          </a:solidFill>
          <a:ln w="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77" name="직선 화살표 연결선 76"/>
          <p:cNvCxnSpPr/>
          <p:nvPr/>
        </p:nvCxnSpPr>
        <p:spPr bwMode="auto">
          <a:xfrm flipV="1">
            <a:off x="3602026" y="4227562"/>
            <a:ext cx="753950" cy="738222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80" name="직선 화살표 연결선 79"/>
          <p:cNvCxnSpPr>
            <a:stCxn id="69" idx="0"/>
          </p:cNvCxnSpPr>
          <p:nvPr/>
        </p:nvCxnSpPr>
        <p:spPr bwMode="auto">
          <a:xfrm flipV="1">
            <a:off x="1288071" y="4030233"/>
            <a:ext cx="979673" cy="973418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82" name="타원 81"/>
          <p:cNvSpPr/>
          <p:nvPr/>
        </p:nvSpPr>
        <p:spPr bwMode="auto">
          <a:xfrm>
            <a:off x="2267529" y="3914320"/>
            <a:ext cx="108000" cy="108000"/>
          </a:xfrm>
          <a:prstGeom prst="ellipse">
            <a:avLst/>
          </a:prstGeom>
          <a:solidFill>
            <a:srgbClr val="92D050"/>
          </a:solidFill>
          <a:ln w="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512318" y="5013176"/>
            <a:ext cx="3278462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75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           High-energy Exp. System</a:t>
            </a:r>
            <a:endParaRPr lang="ko-KR" altLang="en-US" sz="175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95" name="타원 94"/>
          <p:cNvSpPr/>
          <p:nvPr/>
        </p:nvSpPr>
        <p:spPr bwMode="auto">
          <a:xfrm>
            <a:off x="5513461" y="4725144"/>
            <a:ext cx="108000" cy="108000"/>
          </a:xfrm>
          <a:prstGeom prst="ellipse">
            <a:avLst/>
          </a:prstGeom>
          <a:solidFill>
            <a:srgbClr val="7030A0"/>
          </a:solidFill>
          <a:ln w="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96" name="직선 화살표 연결선 95"/>
          <p:cNvCxnSpPr/>
          <p:nvPr/>
        </p:nvCxnSpPr>
        <p:spPr bwMode="auto">
          <a:xfrm flipH="1" flipV="1">
            <a:off x="5621461" y="4833144"/>
            <a:ext cx="893949" cy="189557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99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44" y="5351198"/>
            <a:ext cx="1127660" cy="10040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3578162" y="1338354"/>
            <a:ext cx="6193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Constantia" panose="02030602050306030303" pitchFamily="18" charset="0"/>
              </a:rPr>
              <a:t>QWR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7275618" y="1160874"/>
            <a:ext cx="6046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SSR</a:t>
            </a:r>
            <a:endParaRPr lang="ko-KR" altLang="en-US" sz="16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405" y="1250088"/>
            <a:ext cx="547515" cy="11053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" name="Picture 11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896454" y="1244729"/>
            <a:ext cx="819562" cy="110415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97" name="Picture 8"/>
          <p:cNvPicPr>
            <a:picLocks noChangeAspect="1" noChangeArrowheads="1"/>
          </p:cNvPicPr>
          <p:nvPr/>
        </p:nvPicPr>
        <p:blipFill rotWithShape="1">
          <a:blip r:embed="rId22"/>
          <a:srcRect l="36354" r="21938"/>
          <a:stretch/>
        </p:blipFill>
        <p:spPr bwMode="auto">
          <a:xfrm>
            <a:off x="5508838" y="1214575"/>
            <a:ext cx="707985" cy="114082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98" name="직사각형 97"/>
          <p:cNvSpPr/>
          <p:nvPr/>
        </p:nvSpPr>
        <p:spPr>
          <a:xfrm>
            <a:off x="3540427" y="1206288"/>
            <a:ext cx="6864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QWR</a:t>
            </a:r>
            <a:endParaRPr lang="ko-KR" altLang="en-US" sz="1600" b="1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5097556" y="1194838"/>
            <a:ext cx="6864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HWR</a:t>
            </a:r>
            <a:endParaRPr lang="ko-KR" altLang="en-US" sz="1600" b="1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08519946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4294967295"/>
          </p:nvPr>
        </p:nvSpPr>
        <p:spPr>
          <a:xfrm>
            <a:off x="7000020" y="6592267"/>
            <a:ext cx="2133600" cy="365125"/>
          </a:xfrm>
          <a:prstGeom prst="rect">
            <a:avLst/>
          </a:prstGeom>
        </p:spPr>
        <p:txBody>
          <a:bodyPr/>
          <a:lstStyle/>
          <a:p>
            <a:fld id="{A8CA3DB7-E5BA-456D-AA01-B6AB6C093ECE}" type="slidenum">
              <a:rPr lang="ko-KR" altLang="en-US" smtClean="0"/>
              <a:pPr/>
              <a:t>18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-27384"/>
            <a:ext cx="5173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altLang="ko-KR" sz="3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Times New Roman" panose="02020603050405020304" pitchFamily="18" charset="0"/>
              </a:rPr>
              <a:t>Construction &amp; Civil Eng.</a:t>
            </a:r>
            <a:endParaRPr lang="ko-KR" altLang="en-US" sz="32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619" y="5271675"/>
            <a:ext cx="4004642" cy="1366153"/>
          </a:xfrm>
          <a:prstGeom prst="rect">
            <a:avLst/>
          </a:prstGeom>
          <a:noFill/>
        </p:spPr>
      </p:pic>
      <p:pic>
        <p:nvPicPr>
          <p:cNvPr id="6" name="그림 5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545" y="3030007"/>
            <a:ext cx="1980247" cy="1366153"/>
          </a:xfrm>
          <a:prstGeom prst="rect">
            <a:avLst/>
          </a:prstGeom>
          <a:noFill/>
        </p:spPr>
      </p:pic>
      <p:pic>
        <p:nvPicPr>
          <p:cNvPr id="7" name="그림 6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150" y="3021662"/>
            <a:ext cx="1980247" cy="1374498"/>
          </a:xfrm>
          <a:prstGeom prst="rect">
            <a:avLst/>
          </a:prstGeom>
          <a:noFill/>
        </p:spPr>
      </p:pic>
      <p:pic>
        <p:nvPicPr>
          <p:cNvPr id="8" name="_x274239752" descr="EMB00004fb82a6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3" y="5256244"/>
            <a:ext cx="1981726" cy="136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_x276470552" descr="EMB00004fb82a5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t="15878" r="13974" b="18993"/>
          <a:stretch>
            <a:fillRect/>
          </a:stretch>
        </p:blipFill>
        <p:spPr bwMode="auto">
          <a:xfrm>
            <a:off x="2758756" y="3027263"/>
            <a:ext cx="1980247" cy="136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_x275981280" descr="EMB00004fb82a5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7" r="12256" b="19016"/>
          <a:stretch>
            <a:fillRect/>
          </a:stretch>
        </p:blipFill>
        <p:spPr bwMode="auto">
          <a:xfrm>
            <a:off x="731211" y="3030007"/>
            <a:ext cx="1983398" cy="137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545591" y="2380412"/>
            <a:ext cx="9168282" cy="43204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>
              <a:rot lat="0" lon="0" rev="7500000"/>
            </a:lightRig>
          </a:scene3d>
          <a:sp3d/>
        </p:spPr>
        <p:txBody>
          <a:bodyPr wrap="square" lIns="45715" tIns="46800" rIns="45715" bIns="45715" spcCol="3600000" anchor="ctr">
            <a:noAutofit/>
          </a:bodyPr>
          <a:lstStyle>
            <a:defPPr>
              <a:defRPr lang="ko-KR"/>
            </a:defPPr>
            <a:lvl1pPr marL="361907" indent="-288000">
              <a:lnSpc>
                <a:spcPct val="100000"/>
              </a:lnSpc>
              <a:spcAft>
                <a:spcPts val="900"/>
              </a:spcAft>
              <a:buBlip>
                <a:blip r:embed="rId8"/>
              </a:buBlip>
              <a:defRPr>
                <a:effectLst/>
                <a:latin typeface="HY견고딕" panose="02030600000101010101" pitchFamily="18" charset="-127"/>
                <a:ea typeface="HY견고딕" panose="02030600000101010101" pitchFamily="18" charset="-127"/>
              </a:defRPr>
            </a:lvl1pPr>
          </a:lstStyle>
          <a:p>
            <a:pPr>
              <a:lnSpc>
                <a:spcPct val="80000"/>
              </a:lnSpc>
            </a:pPr>
            <a:r>
              <a:rPr kumimoji="1" lang="en-US" altLang="ko-KR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Excavation of cultural assets </a:t>
            </a:r>
            <a:endParaRPr lang="en-US" altLang="ko-KR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907" indent="0">
              <a:lnSpc>
                <a:spcPct val="80000"/>
              </a:lnSpc>
              <a:buNone/>
            </a:pP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Acc. &amp; Exp. </a:t>
            </a:r>
            <a:r>
              <a:rPr lang="en-US" altLang="ko-K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ko-K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ldg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site(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'15.12.~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'16.09.), Support </a:t>
            </a:r>
            <a:r>
              <a:rPr lang="en-US" altLang="ko-K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ko-K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ldg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site(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'16.06.~'16.11.) 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539551" y="1556792"/>
            <a:ext cx="8237709" cy="523220"/>
          </a:xfrm>
          <a:prstGeom prst="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4" name="오른쪽 화살표 23"/>
          <p:cNvSpPr/>
          <p:nvPr/>
        </p:nvSpPr>
        <p:spPr>
          <a:xfrm>
            <a:off x="2249185" y="1681758"/>
            <a:ext cx="288032" cy="327321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539552" y="1556792"/>
            <a:ext cx="1665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Sales contract</a:t>
            </a:r>
          </a:p>
          <a:p>
            <a:pPr algn="ctr"/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(`14.12.26.)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오른쪽 화살표 25"/>
          <p:cNvSpPr/>
          <p:nvPr/>
        </p:nvSpPr>
        <p:spPr>
          <a:xfrm>
            <a:off x="4538860" y="1681758"/>
            <a:ext cx="288032" cy="327321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2361340" y="1556792"/>
            <a:ext cx="2354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 compensation</a:t>
            </a:r>
          </a:p>
          <a:p>
            <a:pPr algn="ctr"/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(`15.10.01.)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오른쪽 화살표 27"/>
          <p:cNvSpPr/>
          <p:nvPr/>
        </p:nvSpPr>
        <p:spPr>
          <a:xfrm>
            <a:off x="6908316" y="1681758"/>
            <a:ext cx="288032" cy="327321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4649207" y="1556792"/>
            <a:ext cx="226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Expropriation decision</a:t>
            </a:r>
          </a:p>
          <a:p>
            <a:pPr algn="ctr"/>
            <a:r>
              <a:rPr lang="en-US" altLang="ko-KR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(`16.06.14.)</a:t>
            </a:r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82755" y="1556792"/>
            <a:ext cx="16657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 preparation </a:t>
            </a:r>
          </a:p>
          <a:p>
            <a:pPr algn="ctr"/>
            <a:r>
              <a:rPr lang="en-US" altLang="ko-K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(`16.06.15.)</a:t>
            </a:r>
            <a:endParaRPr lang="ko-KR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576003" y="4725144"/>
            <a:ext cx="8520210" cy="43204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>
              <a:rot lat="0" lon="0" rev="7500000"/>
            </a:lightRig>
          </a:scene3d>
          <a:sp3d/>
        </p:spPr>
        <p:txBody>
          <a:bodyPr wrap="square" lIns="45715" tIns="46800" rIns="45715" bIns="45715" spcCol="3600000" anchor="ctr">
            <a:noAutofit/>
          </a:bodyPr>
          <a:lstStyle>
            <a:defPPr>
              <a:defRPr lang="ko-KR"/>
            </a:defPPr>
            <a:lvl1pPr marL="361907" indent="-288000">
              <a:lnSpc>
                <a:spcPct val="100000"/>
              </a:lnSpc>
              <a:spcAft>
                <a:spcPts val="900"/>
              </a:spcAft>
              <a:buBlip>
                <a:blip r:embed="rId8"/>
              </a:buBlip>
              <a:defRPr>
                <a:effectLst/>
                <a:latin typeface="HY견고딕" panose="02030600000101010101" pitchFamily="18" charset="-127"/>
                <a:ea typeface="HY견고딕" panose="02030600000101010101" pitchFamily="18" charset="-127"/>
              </a:defRPr>
            </a:lvl1pPr>
          </a:lstStyle>
          <a:p>
            <a:pPr>
              <a:lnSpc>
                <a:spcPct val="80000"/>
              </a:lnSpc>
            </a:pPr>
            <a:r>
              <a:rPr lang="en-US" altLang="ko-KR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 preparation</a:t>
            </a:r>
            <a:r>
              <a:rPr lang="ko-KR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ko-KR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907" indent="0">
              <a:lnSpc>
                <a:spcPct val="80000"/>
              </a:lnSpc>
              <a:buNone/>
            </a:pP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Acc. 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Exp. </a:t>
            </a:r>
            <a:r>
              <a:rPr lang="en-US" altLang="ko-K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ko-K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ldg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site (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'16.07.~</a:t>
            </a:r>
            <a:r>
              <a:rPr lang="en-US" altLang="ko-K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'17.01.),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Support </a:t>
            </a:r>
            <a:r>
              <a:rPr lang="en-US" altLang="ko-K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bldg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site(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'16.08.~'17.06.) </a:t>
            </a: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402" y="5260207"/>
            <a:ext cx="1976673" cy="1368000"/>
          </a:xfrm>
          <a:prstGeom prst="rect">
            <a:avLst/>
          </a:prstGeom>
        </p:spPr>
      </p:pic>
      <p:grpSp>
        <p:nvGrpSpPr>
          <p:cNvPr id="33" name="그룹 32"/>
          <p:cNvGrpSpPr/>
          <p:nvPr/>
        </p:nvGrpSpPr>
        <p:grpSpPr>
          <a:xfrm>
            <a:off x="558551" y="970928"/>
            <a:ext cx="108000" cy="288000"/>
            <a:chOff x="420163" y="1890954"/>
            <a:chExt cx="74205" cy="216008"/>
          </a:xfrm>
        </p:grpSpPr>
        <p:sp>
          <p:nvSpPr>
            <p:cNvPr id="34" name="직사각형 33"/>
            <p:cNvSpPr/>
            <p:nvPr/>
          </p:nvSpPr>
          <p:spPr>
            <a:xfrm>
              <a:off x="420163" y="1890954"/>
              <a:ext cx="74205" cy="72000"/>
            </a:xfrm>
            <a:prstGeom prst="rect">
              <a:avLst/>
            </a:prstGeom>
            <a:solidFill>
              <a:srgbClr val="92D050"/>
            </a:solidFill>
            <a:ln w="762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18" charset="0"/>
              </a:endParaRP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420163" y="1962962"/>
              <a:ext cx="74205" cy="144000"/>
            </a:xfrm>
            <a:prstGeom prst="rect">
              <a:avLst/>
            </a:prstGeom>
            <a:solidFill>
              <a:srgbClr val="002060"/>
            </a:solidFill>
            <a:ln w="762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18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05276" y="940658"/>
            <a:ext cx="5606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18" charset="0"/>
                <a:ea typeface="HY헤드라인M" panose="02030600000101010101" pitchFamily="18" charset="-127"/>
              </a:rPr>
              <a:t>Status</a:t>
            </a:r>
            <a:r>
              <a:rPr lang="ko-KR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18" charset="0"/>
                <a:ea typeface="HY헤드라인M" panose="02030600000101010101" pitchFamily="18" charset="-127"/>
              </a:rPr>
              <a:t> </a:t>
            </a:r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18" charset="0"/>
                <a:ea typeface="HY헤드라인M" panose="02030600000101010101" pitchFamily="18" charset="-127"/>
              </a:rPr>
              <a:t>of Site (Cultural assets &amp; Site preparation)</a:t>
            </a:r>
            <a:endParaRPr lang="ko-KR" altLang="en-US" sz="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" pitchFamily="18" charset="0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11812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427538" y="6534150"/>
            <a:ext cx="504825" cy="314325"/>
          </a:xfrm>
        </p:spPr>
        <p:txBody>
          <a:bodyPr/>
          <a:lstStyle/>
          <a:p>
            <a:pPr>
              <a:defRPr/>
            </a:pPr>
            <a:fld id="{AB611837-82FE-4D1C-BE50-68DBDC9CB354}" type="slidenum">
              <a:rPr lang="ko-KR" altLang="en-US"/>
              <a:pPr>
                <a:defRPr/>
              </a:pPr>
              <a:t>19</a:t>
            </a:fld>
            <a:endParaRPr lang="en-US" altLang="ko-KR" dirty="0"/>
          </a:p>
        </p:txBody>
      </p:sp>
      <p:sp>
        <p:nvSpPr>
          <p:cNvPr id="5" name="제목 3"/>
          <p:cNvSpPr txBox="1">
            <a:spLocks/>
          </p:cNvSpPr>
          <p:nvPr/>
        </p:nvSpPr>
        <p:spPr>
          <a:xfrm>
            <a:off x="107504" y="116632"/>
            <a:ext cx="7020272" cy="288032"/>
          </a:xfrm>
          <a:prstGeom prst="rect">
            <a:avLst/>
          </a:prstGeom>
          <a:noFill/>
        </p:spPr>
        <p:txBody>
          <a:bodyPr vert="horz" lIns="91424" tIns="45712" rIns="91424" bIns="45712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ko-KR" sz="2800" b="1" dirty="0" smtClean="0">
                <a:solidFill>
                  <a:schemeClr val="bg1"/>
                </a:solidFill>
                <a:latin typeface="+mj-lt"/>
                <a:ea typeface="Arial Unicode MS" pitchFamily="50" charset="-127"/>
                <a:cs typeface="Arial" pitchFamily="34" charset="0"/>
              </a:rPr>
              <a:t>   </a:t>
            </a:r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Y동녘B" panose="02030600000101010101" pitchFamily="18" charset="-127"/>
                <a:cs typeface="Arial" pitchFamily="34" charset="0"/>
              </a:rPr>
              <a:t>RISP Milestone Schedule</a:t>
            </a:r>
            <a:endParaRPr lang="ko-KR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Y동녘B" panose="02030600000101010101" pitchFamily="18" charset="-127"/>
              <a:cs typeface="Arial" pitchFamily="34" charset="0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83568" y="764704"/>
            <a:ext cx="7776864" cy="5538774"/>
            <a:chOff x="683568" y="764704"/>
            <a:chExt cx="7776864" cy="5538774"/>
          </a:xfrm>
        </p:grpSpPr>
        <p:grpSp>
          <p:nvGrpSpPr>
            <p:cNvPr id="58" name="그룹 57"/>
            <p:cNvGrpSpPr/>
            <p:nvPr/>
          </p:nvGrpSpPr>
          <p:grpSpPr>
            <a:xfrm>
              <a:off x="683568" y="764704"/>
              <a:ext cx="7776864" cy="5538774"/>
              <a:chOff x="683568" y="764704"/>
              <a:chExt cx="7776864" cy="5538774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568" y="764704"/>
                <a:ext cx="7776864" cy="5538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4109990" y="1838432"/>
                <a:ext cx="894058" cy="113846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b="1" i="0" u="none" strike="noStrike" baseline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ECR </a:t>
                </a:r>
                <a:r>
                  <a:rPr lang="en-US" altLang="ko-KR" b="1" i="0" u="none" strike="noStrike" baseline="0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SI </a:t>
                </a:r>
                <a:r>
                  <a:rPr lang="en-US" altLang="ko-KR" b="1" i="0" u="none" strike="noStrike" baseline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Beam</a:t>
                </a:r>
                <a:endParaRPr lang="ko-KR" altLang="en-US" b="1" i="0" u="none" strike="noStrike" baseline="0" dirty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34" name="AutoShape 316"/>
              <p:cNvSpPr>
                <a:spLocks noChangeArrowheads="1"/>
              </p:cNvSpPr>
              <p:nvPr/>
            </p:nvSpPr>
            <p:spPr bwMode="auto">
              <a:xfrm>
                <a:off x="4571999" y="1678228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5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5108356" y="1827733"/>
                <a:ext cx="537660" cy="144046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b="1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RFQ</a:t>
                </a:r>
                <a:r>
                  <a:rPr lang="en-US" altLang="ko-KR" b="1" i="0" u="none" strike="noStrike" baseline="0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 </a:t>
                </a:r>
                <a:r>
                  <a:rPr lang="en-US" altLang="ko-KR" b="1" i="0" u="none" strike="noStrike" baseline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Beam</a:t>
                </a:r>
                <a:endParaRPr lang="ko-KR" altLang="en-US" b="1" i="0" u="none" strike="noStrike" baseline="0" dirty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36" name="AutoShape 316"/>
              <p:cNvSpPr>
                <a:spLocks noChangeArrowheads="1"/>
              </p:cNvSpPr>
              <p:nvPr/>
            </p:nvSpPr>
            <p:spPr bwMode="auto">
              <a:xfrm>
                <a:off x="5187120" y="1684332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7" name="AutoShape 316"/>
              <p:cNvSpPr>
                <a:spLocks noChangeArrowheads="1"/>
              </p:cNvSpPr>
              <p:nvPr/>
            </p:nvSpPr>
            <p:spPr bwMode="auto">
              <a:xfrm>
                <a:off x="5816741" y="1692570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8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5671432" y="1845649"/>
                <a:ext cx="875494" cy="12613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b="1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SCL Demo</a:t>
                </a:r>
                <a:r>
                  <a:rPr lang="en-US" altLang="ko-KR" b="1" i="0" u="none" strike="noStrike" baseline="0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 </a:t>
                </a:r>
                <a:r>
                  <a:rPr lang="en-US" altLang="ko-KR" b="1" i="0" u="none" strike="noStrike" baseline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Beam</a:t>
                </a:r>
                <a:endParaRPr lang="ko-KR" altLang="en-US" b="1" i="0" u="none" strike="noStrike" baseline="0" dirty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39" name="AutoShape 316"/>
              <p:cNvSpPr>
                <a:spLocks noChangeArrowheads="1"/>
              </p:cNvSpPr>
              <p:nvPr/>
            </p:nvSpPr>
            <p:spPr bwMode="auto">
              <a:xfrm>
                <a:off x="7040877" y="1709046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0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6696128" y="1844824"/>
                <a:ext cx="875494" cy="12613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b="1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SCL SI</a:t>
                </a:r>
                <a:r>
                  <a:rPr lang="en-US" altLang="ko-KR" b="1" i="0" u="none" strike="noStrike" baseline="0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 </a:t>
                </a:r>
                <a:r>
                  <a:rPr lang="en-US" altLang="ko-KR" b="1" i="0" u="none" strike="noStrike" baseline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Beam</a:t>
                </a:r>
                <a:endParaRPr lang="ko-KR" altLang="en-US" b="1" i="0" u="none" strike="noStrike" baseline="0" dirty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41" name="AutoShape 316"/>
              <p:cNvSpPr>
                <a:spLocks noChangeArrowheads="1"/>
              </p:cNvSpPr>
              <p:nvPr/>
            </p:nvSpPr>
            <p:spPr bwMode="auto">
              <a:xfrm flipV="1">
                <a:off x="8265013" y="2240626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2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7756828" y="2039678"/>
                <a:ext cx="579224" cy="109654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b="1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IF </a:t>
                </a:r>
                <a:r>
                  <a:rPr lang="en-US" altLang="ko-KR" b="1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R</a:t>
                </a:r>
                <a:r>
                  <a:rPr lang="en-US" altLang="ko-KR" b="1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I</a:t>
                </a:r>
                <a:r>
                  <a:rPr lang="en-US" altLang="ko-KR" b="1" i="0" u="none" strike="noStrike" baseline="0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 </a:t>
                </a:r>
                <a:r>
                  <a:rPr lang="en-US" altLang="ko-KR" b="1" i="0" u="none" strike="noStrike" baseline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Beam</a:t>
                </a:r>
                <a:endParaRPr lang="ko-KR" altLang="en-US" b="1" i="0" u="none" strike="noStrike" baseline="0" dirty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44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4254006" y="3403638"/>
                <a:ext cx="894058" cy="113846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b="1" i="0" u="none" strike="noStrike" baseline="0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ISOL SI </a:t>
                </a:r>
                <a:r>
                  <a:rPr lang="en-US" altLang="ko-KR" b="1" i="0" u="none" strike="noStrike" baseline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Beam</a:t>
                </a:r>
                <a:endParaRPr lang="ko-KR" altLang="en-US" b="1" i="0" u="none" strike="noStrike" baseline="0" dirty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45" name="AutoShape 316"/>
              <p:cNvSpPr>
                <a:spLocks noChangeArrowheads="1"/>
              </p:cNvSpPr>
              <p:nvPr/>
            </p:nvSpPr>
            <p:spPr bwMode="auto">
              <a:xfrm>
                <a:off x="6880385" y="3284984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6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6572604" y="3420762"/>
                <a:ext cx="750042" cy="113846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b="1" i="0" u="none" strike="noStrike" baseline="0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Cyclotron </a:t>
                </a:r>
                <a:endParaRPr lang="ko-KR" altLang="en-US" b="1" i="0" u="none" strike="noStrike" baseline="0" dirty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47" name="AutoShape 316"/>
              <p:cNvSpPr>
                <a:spLocks noChangeArrowheads="1"/>
              </p:cNvSpPr>
              <p:nvPr/>
            </p:nvSpPr>
            <p:spPr bwMode="auto">
              <a:xfrm>
                <a:off x="7664235" y="3284984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8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7308304" y="3420762"/>
                <a:ext cx="894058" cy="113846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b="1" i="0" u="none" strike="noStrike" baseline="0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ISOL RI </a:t>
                </a:r>
                <a:r>
                  <a:rPr lang="en-US" altLang="ko-KR" b="1" i="0" u="none" strike="noStrike" baseline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Beam</a:t>
                </a:r>
                <a:endParaRPr lang="ko-KR" altLang="en-US" b="1" i="0" u="none" strike="noStrike" baseline="0" dirty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49" name="AutoShape 316"/>
              <p:cNvSpPr>
                <a:spLocks noChangeArrowheads="1"/>
              </p:cNvSpPr>
              <p:nvPr/>
            </p:nvSpPr>
            <p:spPr bwMode="auto">
              <a:xfrm>
                <a:off x="7040877" y="4091414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0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6610804" y="4218305"/>
                <a:ext cx="1085368" cy="138207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b="1" i="0" u="none" strike="noStrike" baseline="0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DAY-1 Experiment</a:t>
                </a:r>
                <a:endParaRPr lang="ko-KR" altLang="en-US" b="1" i="0" u="none" strike="noStrike" baseline="0" dirty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51" name="AutoShape 316"/>
              <p:cNvSpPr>
                <a:spLocks noChangeArrowheads="1"/>
              </p:cNvSpPr>
              <p:nvPr/>
            </p:nvSpPr>
            <p:spPr bwMode="auto">
              <a:xfrm>
                <a:off x="5503995" y="5682668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2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5014351" y="5805526"/>
                <a:ext cx="1069817" cy="136226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sz="1050" b="1" i="0" u="none" strike="noStrike" baseline="0" dirty="0" smtClean="0">
                    <a:solidFill>
                      <a:srgbClr val="FF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Begin Construction</a:t>
                </a:r>
                <a:endParaRPr lang="ko-KR" altLang="en-US" sz="1050" b="1" i="0" u="none" strike="noStrike" baseline="0" dirty="0">
                  <a:solidFill>
                    <a:srgbClr val="FF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53" name="AutoShape 316"/>
              <p:cNvSpPr>
                <a:spLocks noChangeArrowheads="1"/>
              </p:cNvSpPr>
              <p:nvPr/>
            </p:nvSpPr>
            <p:spPr bwMode="auto">
              <a:xfrm>
                <a:off x="6269374" y="5046128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4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5759145" y="5214410"/>
                <a:ext cx="1069817" cy="136226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sz="1050" b="1" dirty="0" smtClean="0">
                    <a:solidFill>
                      <a:srgbClr val="FF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Start Utility Supply</a:t>
                </a:r>
                <a:endParaRPr lang="ko-KR" altLang="en-US" sz="1050" b="1" i="0" u="none" strike="noStrike" baseline="0" dirty="0">
                  <a:solidFill>
                    <a:srgbClr val="FF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55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7534700" y="5736795"/>
                <a:ext cx="680166" cy="136844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sz="1050" b="1" dirty="0" smtClean="0">
                    <a:solidFill>
                      <a:srgbClr val="FF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Completion</a:t>
                </a:r>
                <a:endParaRPr lang="ko-KR" altLang="en-US" sz="1050" b="1" i="0" u="none" strike="noStrike" baseline="0" dirty="0">
                  <a:solidFill>
                    <a:srgbClr val="FF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56" name="AutoShape 316"/>
              <p:cNvSpPr>
                <a:spLocks noChangeArrowheads="1"/>
              </p:cNvSpPr>
              <p:nvPr/>
            </p:nvSpPr>
            <p:spPr bwMode="auto">
              <a:xfrm>
                <a:off x="7812360" y="5592050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cxnSp>
            <p:nvCxnSpPr>
              <p:cNvPr id="32" name="직선 연결선 31"/>
              <p:cNvCxnSpPr/>
              <p:nvPr/>
            </p:nvCxnSpPr>
            <p:spPr bwMode="auto">
              <a:xfrm flipH="1" flipV="1">
                <a:off x="5563636" y="1196752"/>
                <a:ext cx="0" cy="4485916"/>
              </a:xfrm>
              <a:prstGeom prst="line">
                <a:avLst/>
              </a:prstGeom>
              <a:gradFill rotWithShape="1">
                <a:gsLst>
                  <a:gs pos="0">
                    <a:schemeClr val="accent1">
                      <a:gamma/>
                      <a:tint val="72941"/>
                      <a:invGamma/>
                      <a:alpha val="39999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2222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" name="직선 연결선 59"/>
              <p:cNvCxnSpPr/>
              <p:nvPr/>
            </p:nvCxnSpPr>
            <p:spPr bwMode="auto">
              <a:xfrm flipH="1" flipV="1">
                <a:off x="7870026" y="1176306"/>
                <a:ext cx="0" cy="4428000"/>
              </a:xfrm>
              <a:prstGeom prst="line">
                <a:avLst/>
              </a:prstGeom>
              <a:gradFill rotWithShape="1">
                <a:gsLst>
                  <a:gs pos="0">
                    <a:schemeClr val="accent1">
                      <a:gamma/>
                      <a:tint val="72941"/>
                      <a:invGamma/>
                      <a:alpha val="39999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2222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1" name="직선 연결선 60"/>
              <p:cNvCxnSpPr/>
              <p:nvPr/>
            </p:nvCxnSpPr>
            <p:spPr bwMode="auto">
              <a:xfrm flipH="1" flipV="1">
                <a:off x="6324906" y="1152032"/>
                <a:ext cx="0" cy="3960000"/>
              </a:xfrm>
              <a:prstGeom prst="line">
                <a:avLst/>
              </a:prstGeom>
              <a:gradFill rotWithShape="1">
                <a:gsLst>
                  <a:gs pos="0">
                    <a:schemeClr val="accent1">
                      <a:gamma/>
                      <a:tint val="72941"/>
                      <a:invGamma/>
                      <a:alpha val="39999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2222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" name="직사각형 1"/>
            <p:cNvSpPr/>
            <p:nvPr/>
          </p:nvSpPr>
          <p:spPr bwMode="auto">
            <a:xfrm>
              <a:off x="4179184" y="3162314"/>
              <a:ext cx="749319" cy="180753"/>
            </a:xfrm>
            <a:prstGeom prst="rect">
              <a:avLst/>
            </a:prstGeom>
            <a:solidFill>
              <a:srgbClr val="FFFF00"/>
            </a:solidFill>
            <a:ln w="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7" name="AutoShape 316"/>
            <p:cNvSpPr>
              <a:spLocks noChangeArrowheads="1"/>
            </p:cNvSpPr>
            <p:nvPr/>
          </p:nvSpPr>
          <p:spPr bwMode="auto">
            <a:xfrm>
              <a:off x="4578104" y="3281014"/>
              <a:ext cx="123411" cy="108254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635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타원 5"/>
          <p:cNvSpPr/>
          <p:nvPr/>
        </p:nvSpPr>
        <p:spPr bwMode="auto">
          <a:xfrm>
            <a:off x="6732240" y="1748102"/>
            <a:ext cx="720526" cy="456762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3" name="타원 42"/>
          <p:cNvSpPr/>
          <p:nvPr/>
        </p:nvSpPr>
        <p:spPr bwMode="auto">
          <a:xfrm>
            <a:off x="7322646" y="3245928"/>
            <a:ext cx="910474" cy="456762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9" name="타원 58"/>
          <p:cNvSpPr/>
          <p:nvPr/>
        </p:nvSpPr>
        <p:spPr bwMode="auto">
          <a:xfrm>
            <a:off x="5758453" y="5038431"/>
            <a:ext cx="1121931" cy="456762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1422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6" y="932336"/>
            <a:ext cx="9036496" cy="1594159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ko-KR" sz="3600" dirty="0" smtClean="0">
                <a:solidFill>
                  <a:srgbClr val="FF0000"/>
                </a:solidFill>
              </a:rPr>
              <a:t>Status of the RISP facility </a:t>
            </a:r>
          </a:p>
        </p:txBody>
      </p:sp>
      <p:sp>
        <p:nvSpPr>
          <p:cNvPr id="86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59833" y="5517232"/>
            <a:ext cx="2880319" cy="713749"/>
          </a:xfrm>
          <a:solidFill>
            <a:srgbClr val="FFFF00"/>
          </a:solidFill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altLang="ko-KR" sz="1600" dirty="0" smtClean="0"/>
              <a:t>Many thanks to Dr. </a:t>
            </a:r>
            <a:r>
              <a:rPr lang="en-US" altLang="ko-KR" sz="1600" dirty="0" err="1" smtClean="0"/>
              <a:t>Jeong</a:t>
            </a:r>
            <a:r>
              <a:rPr lang="en-US" altLang="ko-KR" sz="1600" dirty="0"/>
              <a:t> </a:t>
            </a:r>
            <a:r>
              <a:rPr lang="en-US" altLang="ko-KR" sz="1600" dirty="0" smtClean="0"/>
              <a:t>and other RISP members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ko-KR" altLang="en-US" sz="1600" dirty="0" smtClean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l="28270" t="21642" r="18686" b="10337"/>
          <a:stretch/>
        </p:blipFill>
        <p:spPr>
          <a:xfrm>
            <a:off x="5940153" y="4510316"/>
            <a:ext cx="3098340" cy="22348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619672" y="1897470"/>
            <a:ext cx="5484813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latinLnBrk="0">
              <a:buFont typeface="Wingdings" pitchFamily="2" charset="2"/>
              <a:buNone/>
              <a:defRPr/>
            </a:pPr>
            <a:endParaRPr lang="ko-KR" altLang="en-US" kern="0" dirty="0" smtClean="0"/>
          </a:p>
          <a:p>
            <a:pPr algn="ctr" latinLnBrk="0">
              <a:buFontTx/>
              <a:buNone/>
              <a:defRPr/>
            </a:pPr>
            <a:r>
              <a:rPr lang="en-US" altLang="ko-KR" kern="0" dirty="0" smtClean="0">
                <a:solidFill>
                  <a:srgbClr val="33CC33"/>
                </a:solidFill>
              </a:rPr>
              <a:t>Kevin Insik Hahn (</a:t>
            </a:r>
            <a:r>
              <a:rPr lang="ko-KR" altLang="en-US" kern="0" dirty="0" smtClean="0">
                <a:solidFill>
                  <a:srgbClr val="33CC33"/>
                </a:solidFill>
              </a:rPr>
              <a:t>韓仁植</a:t>
            </a:r>
            <a:r>
              <a:rPr lang="en-US" altLang="ko-KR" kern="0" dirty="0" smtClean="0">
                <a:solidFill>
                  <a:srgbClr val="33CC33"/>
                </a:solidFill>
              </a:rPr>
              <a:t>)</a:t>
            </a:r>
            <a:endParaRPr lang="ko-KR" altLang="en-US" kern="0" dirty="0" smtClean="0">
              <a:solidFill>
                <a:srgbClr val="33CC33"/>
              </a:solidFill>
            </a:endParaRPr>
          </a:p>
          <a:p>
            <a:pPr algn="ctr" latinLnBrk="0">
              <a:buFont typeface="Wingdings" pitchFamily="2" charset="2"/>
              <a:buNone/>
              <a:defRPr/>
            </a:pPr>
            <a:endParaRPr lang="en-US" altLang="ko-KR" kern="0" dirty="0" smtClean="0">
              <a:solidFill>
                <a:srgbClr val="33CC33"/>
              </a:solidFill>
            </a:endParaRPr>
          </a:p>
          <a:p>
            <a:pPr algn="ctr" latinLnBrk="0">
              <a:buFont typeface="Wingdings" pitchFamily="2" charset="2"/>
              <a:buNone/>
              <a:defRPr/>
            </a:pPr>
            <a:r>
              <a:rPr lang="en-US" altLang="ko-KR" kern="0" dirty="0" smtClean="0">
                <a:solidFill>
                  <a:srgbClr val="33CC33"/>
                </a:solidFill>
              </a:rPr>
              <a:t> </a:t>
            </a:r>
            <a:r>
              <a:rPr lang="en-US" altLang="ko-KR" kern="0" dirty="0" smtClean="0"/>
              <a:t>Ewha Womans U.          </a:t>
            </a:r>
          </a:p>
          <a:p>
            <a:pPr algn="ctr" latinLnBrk="0">
              <a:buFont typeface="Wingdings" pitchFamily="2" charset="2"/>
              <a:buNone/>
              <a:defRPr/>
            </a:pPr>
            <a:r>
              <a:rPr lang="en-US" altLang="ko-KR" kern="0" dirty="0" smtClean="0"/>
              <a:t>Seoul, Korea </a:t>
            </a:r>
            <a:endParaRPr lang="ko-KR" altLang="en-US" kern="0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rcRect l="27932" t="18219" r="18246" b="10321"/>
          <a:stretch/>
        </p:blipFill>
        <p:spPr>
          <a:xfrm>
            <a:off x="107504" y="4540281"/>
            <a:ext cx="2952329" cy="22049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932363" y="311623"/>
            <a:ext cx="4211637" cy="620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1" dirty="0" err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  <a:ea typeface="굴림" pitchFamily="50" charset="-127"/>
              </a:rPr>
              <a:t>ANPhA</a:t>
            </a:r>
            <a:r>
              <a:rPr kumimoji="1" lang="en-US" altLang="ko-KR" sz="2000" b="1" i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  <a:ea typeface="굴림" pitchFamily="50" charset="-127"/>
              </a:rPr>
              <a:t> Symposium</a:t>
            </a:r>
            <a:r>
              <a:rPr kumimoji="1" lang="en-US" altLang="ko-KR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  <a:ea typeface="굴림" pitchFamily="50" charset="-127"/>
              </a:rPr>
              <a:t>Tohoku </a:t>
            </a:r>
            <a:r>
              <a:rPr kumimoji="1" lang="en-US" altLang="ko-KR" sz="2000" b="1" i="1" dirty="0" err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  <a:ea typeface="굴림" pitchFamily="50" charset="-127"/>
              </a:rPr>
              <a:t>Univesity</a:t>
            </a:r>
            <a:r>
              <a:rPr kumimoji="1" lang="en-US" altLang="ko-KR" sz="2000" b="1" i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  <a:ea typeface="굴림" pitchFamily="50" charset="-127"/>
              </a:rPr>
              <a:t>, </a:t>
            </a:r>
            <a:r>
              <a:rPr kumimoji="1" lang="en-US" altLang="ko-KR" sz="2000" b="1" i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  <a:ea typeface="굴림" pitchFamily="50" charset="-127"/>
              </a:rPr>
              <a:t>Sendai</a:t>
            </a:r>
            <a:endParaRPr kumimoji="1" lang="en-US" altLang="ko-KR" sz="2000" b="1" i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 pitchFamily="50" charset="-127"/>
              <a:ea typeface="굴림" pitchFamily="50" charset="-127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Nov. </a:t>
            </a:r>
            <a:r>
              <a:rPr kumimoji="1" lang="en-US" altLang="ko-KR" sz="2000" b="1" i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pitchFamily="50" charset="-127"/>
                <a:ea typeface="굴림" pitchFamily="50" charset="-127"/>
              </a:rPr>
              <a:t>24-25</a:t>
            </a:r>
            <a:r>
              <a:rPr kumimoji="1" lang="en-US" altLang="ko-KR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, 2016</a:t>
            </a:r>
            <a:endParaRPr kumimoji="1" lang="en-US" altLang="ko-KR" sz="2000" b="0" i="1" u="none" strike="noStrike" kern="1200" cap="none" spc="0" normalizeH="0" baseline="0" noProof="0" dirty="0">
              <a:ln>
                <a:noFill/>
              </a:ln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1180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763688" y="2582156"/>
            <a:ext cx="1152128" cy="72008"/>
          </a:xfrm>
          <a:prstGeom prst="rect">
            <a:avLst/>
          </a:prstGeom>
          <a:solidFill>
            <a:srgbClr val="92D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2915816" y="2582156"/>
            <a:ext cx="4464496" cy="72008"/>
          </a:xfrm>
          <a:prstGeom prst="rect">
            <a:avLst/>
          </a:prstGeom>
          <a:solidFill>
            <a:srgbClr val="00206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6228184" y="4094324"/>
            <a:ext cx="1152128" cy="72008"/>
          </a:xfrm>
          <a:prstGeom prst="rect">
            <a:avLst/>
          </a:prstGeom>
          <a:solidFill>
            <a:srgbClr val="92D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1763688" y="4094324"/>
            <a:ext cx="4464496" cy="72008"/>
          </a:xfrm>
          <a:prstGeom prst="rect">
            <a:avLst/>
          </a:prstGeom>
          <a:solidFill>
            <a:srgbClr val="00206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2059276" y="2761007"/>
            <a:ext cx="5320687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kern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Demonstration system </a:t>
            </a:r>
            <a:endParaRPr lang="en-US" altLang="ko-KR" sz="3600" kern="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en-US" altLang="ko-KR" sz="3600" kern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@ </a:t>
            </a:r>
            <a:r>
              <a:rPr lang="en-US" altLang="ko-KR" sz="3600" kern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off-site test </a:t>
            </a:r>
            <a:r>
              <a:rPr lang="en-US" altLang="ko-KR" sz="3600" kern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facility</a:t>
            </a:r>
            <a:endParaRPr lang="ko-KR" altLang="en-US" sz="3600" i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Arial Rounded MT Bold" panose="020F0704030504030204" pitchFamily="34" charset="0"/>
              </a:rPr>
              <a:t>Project </a:t>
            </a:r>
            <a:r>
              <a:rPr lang="en-US" altLang="ko-KR" dirty="0">
                <a:latin typeface="Arial Rounded MT Bold" panose="020F0704030504030204" pitchFamily="34" charset="0"/>
              </a:rPr>
              <a:t>S</a:t>
            </a:r>
            <a:r>
              <a:rPr lang="en-US" altLang="ko-KR" dirty="0" smtClean="0">
                <a:latin typeface="Arial Rounded MT Bold" panose="020F0704030504030204" pitchFamily="34" charset="0"/>
              </a:rPr>
              <a:t>tatus</a:t>
            </a:r>
            <a:endParaRPr lang="ko-KR" altLang="en-U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4"/>
          <a:stretch/>
        </p:blipFill>
        <p:spPr bwMode="auto">
          <a:xfrm>
            <a:off x="-10142" y="1196749"/>
            <a:ext cx="6385408" cy="397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1" name="그룹 11"/>
          <p:cNvGrpSpPr>
            <a:grpSpLocks/>
          </p:cNvGrpSpPr>
          <p:nvPr/>
        </p:nvGrpSpPr>
        <p:grpSpPr bwMode="auto">
          <a:xfrm>
            <a:off x="4788024" y="5251285"/>
            <a:ext cx="2494355" cy="1850123"/>
            <a:chOff x="391030" y="4166199"/>
            <a:chExt cx="3212144" cy="2058746"/>
          </a:xfrm>
        </p:grpSpPr>
        <p:grpSp>
          <p:nvGrpSpPr>
            <p:cNvPr id="42" name="그룹 12"/>
            <p:cNvGrpSpPr>
              <a:grpSpLocks/>
            </p:cNvGrpSpPr>
            <p:nvPr/>
          </p:nvGrpSpPr>
          <p:grpSpPr bwMode="auto">
            <a:xfrm>
              <a:off x="391030" y="4166199"/>
              <a:ext cx="3212144" cy="2058746"/>
              <a:chOff x="530839" y="4166199"/>
              <a:chExt cx="3212144" cy="2058746"/>
            </a:xfrm>
          </p:grpSpPr>
          <p:sp>
            <p:nvSpPr>
              <p:cNvPr id="46" name="TextBox 129"/>
              <p:cNvSpPr txBox="1">
                <a:spLocks noChangeArrowheads="1"/>
              </p:cNvSpPr>
              <p:nvPr/>
            </p:nvSpPr>
            <p:spPr bwMode="auto">
              <a:xfrm>
                <a:off x="530839" y="5865339"/>
                <a:ext cx="3212144" cy="3596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9pPr>
              </a:lstStyle>
              <a:p>
                <a:pPr eaLnBrk="1" hangingPunct="1"/>
                <a:r>
                  <a:rPr lang="en-US" altLang="ko-KR" sz="1500" b="0" dirty="0" err="1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</a:rPr>
                  <a:t>LHe</a:t>
                </a:r>
                <a:r>
                  <a:rPr lang="en-US" altLang="ko-KR" sz="1500" b="0" dirty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</a:rPr>
                  <a:t> system (330 W at 4.5 K)</a:t>
                </a:r>
                <a:endParaRPr lang="ko-KR" altLang="en-US" sz="1500" b="0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  <p:pic>
            <p:nvPicPr>
              <p:cNvPr id="47" name="그림 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005" r="1291" b="3413"/>
              <a:stretch>
                <a:fillRect/>
              </a:stretch>
            </p:blipFill>
            <p:spPr bwMode="auto">
              <a:xfrm>
                <a:off x="755576" y="4166199"/>
                <a:ext cx="2948121" cy="17830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3" name="TextBox 151"/>
            <p:cNvSpPr txBox="1"/>
            <p:nvPr/>
          </p:nvSpPr>
          <p:spPr>
            <a:xfrm>
              <a:off x="1979350" y="4580571"/>
              <a:ext cx="766568" cy="2540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1050" dirty="0" smtClean="0">
                  <a:solidFill>
                    <a:prstClr val="black"/>
                  </a:solidFill>
                </a:rPr>
                <a:t>Cold Box</a:t>
              </a:r>
              <a:endParaRPr lang="ko-KR" altLang="en-US" sz="1050" dirty="0">
                <a:solidFill>
                  <a:prstClr val="black"/>
                </a:solidFill>
              </a:endParaRPr>
            </a:p>
          </p:txBody>
        </p:sp>
        <p:sp>
          <p:nvSpPr>
            <p:cNvPr id="44" name="TextBox 63"/>
            <p:cNvSpPr txBox="1"/>
            <p:nvPr/>
          </p:nvSpPr>
          <p:spPr>
            <a:xfrm>
              <a:off x="2626886" y="5247377"/>
              <a:ext cx="593574" cy="2524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1050" dirty="0" smtClean="0">
                  <a:solidFill>
                    <a:srgbClr val="FFFF00"/>
                  </a:solidFill>
                </a:rPr>
                <a:t>Dewar</a:t>
              </a:r>
              <a:endParaRPr lang="ko-KR" altLang="en-US" sz="1050" dirty="0">
                <a:solidFill>
                  <a:srgbClr val="FFFF00"/>
                </a:solidFill>
              </a:endParaRPr>
            </a:p>
          </p:txBody>
        </p:sp>
        <p:sp>
          <p:nvSpPr>
            <p:cNvPr id="45" name="TextBox 64"/>
            <p:cNvSpPr txBox="1"/>
            <p:nvPr/>
          </p:nvSpPr>
          <p:spPr>
            <a:xfrm>
              <a:off x="850923" y="5069562"/>
              <a:ext cx="371381" cy="2540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1050" dirty="0" smtClean="0">
                  <a:solidFill>
                    <a:prstClr val="black"/>
                  </a:solidFill>
                </a:rPr>
                <a:t>DB</a:t>
              </a:r>
              <a:endParaRPr lang="ko-KR" altLang="en-US" sz="1050" dirty="0">
                <a:solidFill>
                  <a:prstClr val="black"/>
                </a:solidFill>
              </a:endParaRPr>
            </a:p>
          </p:txBody>
        </p:sp>
      </p:grpSp>
      <p:pic>
        <p:nvPicPr>
          <p:cNvPr id="48" name="그림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8" t="16405" r="69028" b="13217"/>
          <a:stretch>
            <a:fillRect/>
          </a:stretch>
        </p:blipFill>
        <p:spPr bwMode="auto">
          <a:xfrm>
            <a:off x="7593904" y="3893134"/>
            <a:ext cx="1202416" cy="22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" t="8534" r="56439" b="5309"/>
          <a:stretch>
            <a:fillRect/>
          </a:stretch>
        </p:blipFill>
        <p:spPr bwMode="auto">
          <a:xfrm>
            <a:off x="2331178" y="4931656"/>
            <a:ext cx="2331487" cy="17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129"/>
          <p:cNvSpPr txBox="1">
            <a:spLocks noChangeArrowheads="1"/>
          </p:cNvSpPr>
          <p:nvPr/>
        </p:nvSpPr>
        <p:spPr bwMode="auto">
          <a:xfrm>
            <a:off x="2699792" y="6597350"/>
            <a:ext cx="188106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1500" b="0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Cryomodule</a:t>
            </a:r>
            <a:r>
              <a:rPr lang="en-US" altLang="ko-KR" sz="1500" b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test </a:t>
            </a:r>
            <a:endParaRPr lang="ko-KR" altLang="en-US" sz="1500" b="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1" name="TextBox 129"/>
          <p:cNvSpPr txBox="1">
            <a:spLocks noChangeArrowheads="1"/>
          </p:cNvSpPr>
          <p:nvPr/>
        </p:nvSpPr>
        <p:spPr bwMode="auto">
          <a:xfrm>
            <a:off x="7142175" y="6058161"/>
            <a:ext cx="22313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500" b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Vertical cavity test  </a:t>
            </a:r>
            <a:endParaRPr lang="ko-KR" altLang="en-US" sz="1500" b="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2" name="TextBox 129"/>
          <p:cNvSpPr txBox="1">
            <a:spLocks noChangeArrowheads="1"/>
          </p:cNvSpPr>
          <p:nvPr/>
        </p:nvSpPr>
        <p:spPr bwMode="auto">
          <a:xfrm>
            <a:off x="403324" y="3101080"/>
            <a:ext cx="1563248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1700" b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7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500" b="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up </a:t>
            </a:r>
            <a:r>
              <a:rPr lang="en-US" altLang="ko-KR" sz="1500" b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to class 10</a:t>
            </a:r>
            <a:endParaRPr lang="ko-KR" altLang="en-US" sz="1500" b="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53" name="직선 화살표 연결선 52"/>
          <p:cNvCxnSpPr/>
          <p:nvPr/>
        </p:nvCxnSpPr>
        <p:spPr>
          <a:xfrm>
            <a:off x="2568576" y="3309340"/>
            <a:ext cx="272362" cy="1941945"/>
          </a:xfrm>
          <a:prstGeom prst="straightConnector1">
            <a:avLst/>
          </a:prstGeom>
          <a:ln w="19050">
            <a:solidFill>
              <a:srgbClr val="FF0000"/>
            </a:solidFill>
            <a:headEnd w="sm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화살표 연결선 54"/>
          <p:cNvCxnSpPr/>
          <p:nvPr/>
        </p:nvCxnSpPr>
        <p:spPr>
          <a:xfrm>
            <a:off x="3743903" y="2961493"/>
            <a:ext cx="1218638" cy="2289792"/>
          </a:xfrm>
          <a:prstGeom prst="straightConnector1">
            <a:avLst/>
          </a:prstGeom>
          <a:ln w="19050">
            <a:solidFill>
              <a:srgbClr val="FF0000"/>
            </a:solidFill>
            <a:headEnd w="sm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화살표 연결선 55"/>
          <p:cNvCxnSpPr/>
          <p:nvPr/>
        </p:nvCxnSpPr>
        <p:spPr>
          <a:xfrm>
            <a:off x="5580112" y="3186689"/>
            <a:ext cx="2030964" cy="1466470"/>
          </a:xfrm>
          <a:prstGeom prst="straightConnector1">
            <a:avLst/>
          </a:prstGeom>
          <a:ln w="19050">
            <a:solidFill>
              <a:srgbClr val="FF0000"/>
            </a:solidFill>
            <a:headEnd w="sm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t="30007" r="12948" b="12056"/>
          <a:stretch/>
        </p:blipFill>
        <p:spPr bwMode="auto">
          <a:xfrm>
            <a:off x="6348009" y="1844822"/>
            <a:ext cx="2767211" cy="177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68269" y="1484782"/>
            <a:ext cx="2296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Test schedule in 2016</a:t>
            </a:r>
            <a:endParaRPr lang="ko-KR" altLang="en-US" sz="1600" dirty="0"/>
          </a:p>
        </p:txBody>
      </p:sp>
      <p:sp>
        <p:nvSpPr>
          <p:cNvPr id="24" name="제목 1"/>
          <p:cNvSpPr txBox="1">
            <a:spLocks noGrp="1"/>
          </p:cNvSpPr>
          <p:nvPr>
            <p:ph type="title"/>
          </p:nvPr>
        </p:nvSpPr>
        <p:spPr>
          <a:xfrm>
            <a:off x="250825" y="44450"/>
            <a:ext cx="7850188" cy="5048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SRF Test Infrastructure (off-site test facility)</a:t>
            </a:r>
            <a:endParaRPr lang="ko-KR" altLang="en-US" sz="2800" b="0" dirty="0">
              <a:solidFill>
                <a:schemeClr val="bg1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794287" y="550421"/>
            <a:ext cx="82422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ko-KR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test of SC cavities and </a:t>
            </a:r>
            <a:r>
              <a:rPr lang="en-US" altLang="ko-KR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cryomodules</a:t>
            </a:r>
            <a:endParaRPr lang="en-US" altLang="ko-KR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altLang="ko-KR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control of SC cavities and CMs delivered by vendors in mass production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538" y="5406150"/>
            <a:ext cx="1914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Start operating </a:t>
            </a:r>
          </a:p>
          <a:p>
            <a:r>
              <a:rPr lang="en-US" altLang="ko-KR" dirty="0"/>
              <a:t>f</a:t>
            </a:r>
            <a:r>
              <a:rPr lang="en-US" altLang="ko-KR" dirty="0" smtClean="0"/>
              <a:t>rom June, 2016.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326636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4" t="34848" r="11395" b="15197"/>
          <a:stretch/>
        </p:blipFill>
        <p:spPr bwMode="auto">
          <a:xfrm>
            <a:off x="1259632" y="1988840"/>
            <a:ext cx="5820362" cy="392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Arial Rounded MT Bold" panose="020F0704030504030204" pitchFamily="34" charset="0"/>
              </a:rPr>
              <a:t>Demonstration System</a:t>
            </a:r>
            <a:endParaRPr lang="ko-KR" altLang="en-US" dirty="0"/>
          </a:p>
        </p:txBody>
      </p:sp>
      <p:pic>
        <p:nvPicPr>
          <p:cNvPr id="8" name="Picture 2" descr="H:\RISP_BSPark\사진\20160729-사진\IMG_76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99991" y="4974912"/>
            <a:ext cx="2304257" cy="140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_x178907616" descr="EMB0000241036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2396106" cy="179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0026" y="3356992"/>
            <a:ext cx="1901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28GHz SC </a:t>
            </a:r>
            <a:r>
              <a:rPr lang="en-US" altLang="ko-KR" dirty="0" smtClean="0">
                <a:solidFill>
                  <a:srgbClr val="FF0000"/>
                </a:solidFill>
              </a:rPr>
              <a:t>ECRIS</a:t>
            </a:r>
          </a:p>
          <a:p>
            <a:r>
              <a:rPr lang="en-US" altLang="ko-KR" dirty="0" smtClean="0"/>
              <a:t>A/q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altLang="ko-KR" dirty="0" smtClean="0"/>
              <a:t>7, 10keV/u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11960" y="6309320"/>
            <a:ext cx="2542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82.25MHz 100kW </a:t>
            </a:r>
            <a:r>
              <a:rPr lang="en-US" altLang="ko-KR" dirty="0" smtClean="0">
                <a:solidFill>
                  <a:srgbClr val="FF0000"/>
                </a:solidFill>
              </a:rPr>
              <a:t>RFQ</a:t>
            </a:r>
          </a:p>
          <a:p>
            <a:r>
              <a:rPr lang="en-US" altLang="ko-KR" dirty="0" smtClean="0"/>
              <a:t>10keV/u</a:t>
            </a:r>
            <a:r>
              <a:rPr lang="en-US" altLang="ko-KR" dirty="0" smtClean="0">
                <a:sym typeface="Wingdings" panose="05000000000000000000" pitchFamily="2" charset="2"/>
              </a:rPr>
              <a:t>500keV/u</a:t>
            </a:r>
            <a:endParaRPr lang="en-US" altLang="ko-KR" dirty="0" smtClean="0"/>
          </a:p>
        </p:txBody>
      </p:sp>
      <p:sp>
        <p:nvSpPr>
          <p:cNvPr id="11" name="직사각형 10"/>
          <p:cNvSpPr/>
          <p:nvPr/>
        </p:nvSpPr>
        <p:spPr>
          <a:xfrm>
            <a:off x="3203848" y="578945"/>
            <a:ext cx="594015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latinLnBrk="0">
              <a:buFont typeface="Wingdings" panose="05000000000000000000" pitchFamily="2" charset="2"/>
              <a:buChar char="§"/>
              <a:defRPr/>
            </a:pPr>
            <a:r>
              <a:rPr lang="en-US" altLang="ko-KR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integral test of key accelerator systems </a:t>
            </a:r>
          </a:p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ko-KR" sz="20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Sub-systems </a:t>
            </a:r>
            <a:r>
              <a:rPr lang="en-US" altLang="ko-KR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</a:t>
            </a:r>
            <a:r>
              <a:rPr lang="en-US" altLang="ko-KR" sz="20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installed by the end of 2016 </a:t>
            </a:r>
            <a:endParaRPr lang="en-US" altLang="ko-KR" sz="12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ko-K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ECR-IS</a:t>
            </a:r>
            <a:r>
              <a:rPr lang="en-US" altLang="ko-KR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LEBT, </a:t>
            </a:r>
            <a:r>
              <a:rPr lang="en-US" altLang="ko-K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RFQ</a:t>
            </a:r>
            <a:r>
              <a:rPr lang="en-US" altLang="ko-KR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MEBT, </a:t>
            </a:r>
            <a:r>
              <a:rPr lang="en-US" altLang="ko-K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QWR </a:t>
            </a:r>
            <a:endParaRPr lang="en-US" altLang="ko-K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Aux systems: </a:t>
            </a:r>
            <a:r>
              <a:rPr lang="en-US" altLang="ko-KR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Cryogenic </a:t>
            </a:r>
            <a:r>
              <a:rPr lang="en-US" altLang="ko-KR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system,RF</a:t>
            </a:r>
            <a:r>
              <a:rPr lang="en-US" altLang="ko-KR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system, </a:t>
            </a:r>
          </a:p>
          <a:p>
            <a:r>
              <a:rPr lang="en-US" altLang="ko-KR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ko-KR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Beam </a:t>
            </a:r>
            <a:r>
              <a:rPr lang="en-US" altLang="ko-KR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diagnostics, Beam dump, etc.</a:t>
            </a:r>
          </a:p>
        </p:txBody>
      </p:sp>
      <p:pic>
        <p:nvPicPr>
          <p:cNvPr id="13" name="_x45146928" descr="DRW00002234baf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4"/>
          <a:stretch/>
        </p:blipFill>
        <p:spPr bwMode="auto">
          <a:xfrm>
            <a:off x="7109571" y="2362189"/>
            <a:ext cx="1636436" cy="225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32240" y="4510861"/>
            <a:ext cx="2587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82.25MHz </a:t>
            </a:r>
            <a:r>
              <a:rPr lang="en-US" altLang="ko-KR" dirty="0" smtClean="0">
                <a:solidFill>
                  <a:srgbClr val="FF0000"/>
                </a:solidFill>
              </a:rPr>
              <a:t>QWR</a:t>
            </a:r>
          </a:p>
          <a:p>
            <a:r>
              <a:rPr lang="en-US" altLang="ko-KR" dirty="0" smtClean="0"/>
              <a:t>500keV/u</a:t>
            </a:r>
            <a:r>
              <a:rPr lang="en-US" altLang="ko-KR" dirty="0" smtClean="0">
                <a:sym typeface="Wingdings" panose="05000000000000000000" pitchFamily="2" charset="2"/>
              </a:rPr>
              <a:t> 530KeV/u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0034739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Rare</a:t>
            </a:r>
            <a:r>
              <a:rPr lang="ko-KR" altLang="en-US" dirty="0" smtClean="0"/>
              <a:t> </a:t>
            </a:r>
            <a:r>
              <a:rPr lang="en-US" altLang="ko-KR" dirty="0" smtClean="0"/>
              <a:t>Isotope Science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4DA16-BF14-4307-8E08-1868CB884F94}" type="slidenum">
              <a:rPr lang="ko-KR" altLang="en-US" smtClean="0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23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pic>
        <p:nvPicPr>
          <p:cNvPr id="7" name="Picture 2" descr="Neutron-rich 밺oubly magic� nuclei and other nuclei near the neutron drip line continue to intrigue nuclear physicists.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133898"/>
            <a:ext cx="4783426" cy="3160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all-shaped atomic nucle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01547"/>
            <a:ext cx="1604888" cy="12580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upload.wikimedia.org/wikipedia/commons/thumb/0/00/Crab_Nebula.jpg/1024px-Crab_Nebul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57166"/>
            <a:ext cx="1604888" cy="12444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A section through the head of the GSI's first patient. It is overlaid with the physical dose distribution for a beam incident from the right. Critical structures like the brain stem, shown by a green line, are largely untouched by the beam. On the same day a similar treatment was performed with the beam incident from the left, and the whole treatment stretched over 20 consecutive days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157192"/>
            <a:ext cx="1604888" cy="12503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40144" y="1268760"/>
            <a:ext cx="58512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Structure of exotic nuclei</a:t>
            </a:r>
          </a:p>
          <a:p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Properties of exotic nuclei: masses, radii, life-time </a:t>
            </a:r>
            <a:r>
              <a:rPr lang="en-US" altLang="ko-K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endParaRPr lang="en-US" altLang="ko-K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Search for super heavy elements</a:t>
            </a:r>
          </a:p>
          <a:p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Nuclear theory: nuclear force, nuclear model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40144" y="3341890"/>
            <a:ext cx="60195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Stellar evolution</a:t>
            </a:r>
          </a:p>
          <a:p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Nucleosynthetic processes under stellar environments</a:t>
            </a:r>
          </a:p>
          <a:p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ko-K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EoS</a:t>
            </a:r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asymmetric nuclear matter such as neutron stars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38524" y="5221649"/>
            <a:ext cx="21162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Bio-medicine</a:t>
            </a:r>
          </a:p>
          <a:p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Material sciences</a:t>
            </a:r>
          </a:p>
          <a:p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National security</a:t>
            </a:r>
          </a:p>
        </p:txBody>
      </p:sp>
      <p:cxnSp>
        <p:nvCxnSpPr>
          <p:cNvPr id="14" name="직선 연결선 13"/>
          <p:cNvCxnSpPr/>
          <p:nvPr/>
        </p:nvCxnSpPr>
        <p:spPr bwMode="auto">
          <a:xfrm>
            <a:off x="611560" y="2780928"/>
            <a:ext cx="7848872" cy="0"/>
          </a:xfrm>
          <a:prstGeom prst="line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직선 연결선 14"/>
          <p:cNvCxnSpPr/>
          <p:nvPr/>
        </p:nvCxnSpPr>
        <p:spPr bwMode="auto">
          <a:xfrm>
            <a:off x="611560" y="4762306"/>
            <a:ext cx="7848872" cy="0"/>
          </a:xfrm>
          <a:prstGeom prst="line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971600" y="807095"/>
            <a:ext cx="2272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Physics</a:t>
            </a:r>
            <a:endParaRPr lang="ko-KR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1600" y="2823319"/>
            <a:ext cx="2917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astrophysics</a:t>
            </a:r>
            <a:endParaRPr lang="ko-KR" alt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1600" y="4767535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Applications</a:t>
            </a:r>
            <a:endParaRPr lang="ko-KR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21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160165" y="269357"/>
            <a:ext cx="528702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 pitchFamily="18" charset="0"/>
                <a:ea typeface="HY헤드라인M" panose="02030600000101010101" pitchFamily="18" charset="-127"/>
                <a:cs typeface="+mn-cs"/>
              </a:rPr>
              <a:t>RAON Layout: </a:t>
            </a: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 pitchFamily="18" charset="0"/>
                <a:ea typeface="HY헤드라인M" panose="02030600000101010101" pitchFamily="18" charset="-127"/>
                <a:cs typeface="+mn-cs"/>
              </a:rPr>
              <a:t>Experimental system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" pitchFamily="18" charset="0"/>
              <a:ea typeface="HY헤드라인M" panose="02030600000101010101" pitchFamily="18" charset="-127"/>
              <a:cs typeface="+mn-cs"/>
            </a:endParaRPr>
          </a:p>
        </p:txBody>
      </p:sp>
      <p:pic>
        <p:nvPicPr>
          <p:cNvPr id="36" name="Picture 2" descr="C:\Users\risp-116\Desktop\전체 배치도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8" b="10319"/>
          <a:stretch/>
        </p:blipFill>
        <p:spPr bwMode="auto">
          <a:xfrm>
            <a:off x="541098" y="1484784"/>
            <a:ext cx="7704856" cy="430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꺾인 연결선 37"/>
          <p:cNvCxnSpPr/>
          <p:nvPr/>
        </p:nvCxnSpPr>
        <p:spPr>
          <a:xfrm rot="5400000" flipH="1" flipV="1">
            <a:off x="1221459" y="3037303"/>
            <a:ext cx="959224" cy="450830"/>
          </a:xfrm>
          <a:prstGeom prst="bentConnector3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17"/>
          <p:cNvSpPr txBox="1">
            <a:spLocks noChangeArrowheads="1"/>
          </p:cNvSpPr>
          <p:nvPr/>
        </p:nvSpPr>
        <p:spPr bwMode="auto">
          <a:xfrm>
            <a:off x="127756" y="2873077"/>
            <a:ext cx="1298580" cy="492443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Low Energy Exp. </a:t>
            </a:r>
            <a:r>
              <a:rPr kumimoji="0" lang="en-US" altLang="ko-KR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Bldg</a:t>
            </a:r>
            <a:endParaRPr kumimoji="0" lang="ko-KR" alt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굴림" pitchFamily="50" charset="-127"/>
              <a:cs typeface="Arial" panose="020B0604020202020204" pitchFamily="34" charset="0"/>
            </a:endParaRPr>
          </a:p>
        </p:txBody>
      </p:sp>
      <p:sp>
        <p:nvSpPr>
          <p:cNvPr id="40" name="TextBox 17"/>
          <p:cNvSpPr txBox="1">
            <a:spLocks noChangeArrowheads="1"/>
          </p:cNvSpPr>
          <p:nvPr/>
        </p:nvSpPr>
        <p:spPr bwMode="auto">
          <a:xfrm>
            <a:off x="4609504" y="3221602"/>
            <a:ext cx="1800200" cy="292388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Ultra-low Exp. </a:t>
            </a:r>
            <a:r>
              <a:rPr kumimoji="0" lang="en-US" altLang="ko-KR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Bldg</a:t>
            </a:r>
            <a:endParaRPr kumimoji="0" lang="ko-KR" alt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cxnSp>
        <p:nvCxnSpPr>
          <p:cNvPr id="42" name="꺾인 연결선 41"/>
          <p:cNvCxnSpPr/>
          <p:nvPr/>
        </p:nvCxnSpPr>
        <p:spPr>
          <a:xfrm rot="5400000" flipH="1" flipV="1">
            <a:off x="7755131" y="3370228"/>
            <a:ext cx="573888" cy="551773"/>
          </a:xfrm>
          <a:prstGeom prst="bentConnector3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꺾인 연결선 42"/>
          <p:cNvCxnSpPr/>
          <p:nvPr/>
        </p:nvCxnSpPr>
        <p:spPr>
          <a:xfrm rot="16200000" flipH="1">
            <a:off x="1389974" y="4920340"/>
            <a:ext cx="1098278" cy="1"/>
          </a:xfrm>
          <a:prstGeom prst="bentConnector3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17"/>
          <p:cNvSpPr txBox="1">
            <a:spLocks noChangeArrowheads="1"/>
          </p:cNvSpPr>
          <p:nvPr/>
        </p:nvSpPr>
        <p:spPr bwMode="auto">
          <a:xfrm>
            <a:off x="8100392" y="3861048"/>
            <a:ext cx="935933" cy="692497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High Energy Exp. </a:t>
            </a:r>
            <a:r>
              <a:rPr kumimoji="0" lang="en-US" altLang="ko-KR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t>Bldg</a:t>
            </a:r>
            <a:endParaRPr kumimoji="0" lang="ko-KR" alt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cxnSp>
        <p:nvCxnSpPr>
          <p:cNvPr id="46" name="꺾인 연결선 45"/>
          <p:cNvCxnSpPr/>
          <p:nvPr/>
        </p:nvCxnSpPr>
        <p:spPr>
          <a:xfrm rot="16200000" flipV="1">
            <a:off x="3094700" y="2888180"/>
            <a:ext cx="2018120" cy="647696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꺾인 연결선 47"/>
          <p:cNvCxnSpPr/>
          <p:nvPr/>
        </p:nvCxnSpPr>
        <p:spPr>
          <a:xfrm rot="5400000" flipH="1" flipV="1">
            <a:off x="4391032" y="2383936"/>
            <a:ext cx="1730089" cy="1368152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꺾인 연결선 48"/>
          <p:cNvCxnSpPr/>
          <p:nvPr/>
        </p:nvCxnSpPr>
        <p:spPr>
          <a:xfrm rot="16200000" flipH="1">
            <a:off x="7420858" y="4544148"/>
            <a:ext cx="554476" cy="516560"/>
          </a:xfrm>
          <a:prstGeom prst="bentConnector3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786" y="1087184"/>
            <a:ext cx="2088232" cy="10755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368" y="1087185"/>
            <a:ext cx="1898481" cy="10755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6947371" y="108855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CLS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563888" y="1124744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HPMMS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56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438322"/>
              </a:clrFrom>
              <a:clrTo>
                <a:srgbClr val="43832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27" y="1800725"/>
            <a:ext cx="1803385" cy="10298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415242" y="1482581"/>
            <a:ext cx="1348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Neutron Facility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11" y="5469480"/>
            <a:ext cx="1584176" cy="10557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1314901" y="5510011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KOBRA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6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20292"/>
            <a:ext cx="2469482" cy="936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7377194" y="2381387"/>
            <a:ext cx="1587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Bio-medical facility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994" y="5079666"/>
            <a:ext cx="1678795" cy="9465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8473944" y="5043046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ymbol" panose="05050102010706020507" pitchFamily="18" charset="2"/>
                <a:ea typeface="맑은 고딕" panose="020B0503020000020004" pitchFamily="50" charset="-127"/>
                <a:cs typeface="Arial" panose="020B0604020202020204" pitchFamily="34" charset="0"/>
              </a:rPr>
              <a:t>m</a:t>
            </a:r>
            <a:r>
              <a:rPr kumimoji="0" lang="en-US" altLang="ko-KR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SR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cxnSp>
        <p:nvCxnSpPr>
          <p:cNvPr id="68" name="꺾인 연결선 67"/>
          <p:cNvCxnSpPr/>
          <p:nvPr/>
        </p:nvCxnSpPr>
        <p:spPr>
          <a:xfrm rot="10800000" flipV="1">
            <a:off x="4932040" y="5194030"/>
            <a:ext cx="957206" cy="592979"/>
          </a:xfrm>
          <a:prstGeom prst="bentConnector3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682" y="5455412"/>
            <a:ext cx="2168358" cy="105586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4208765" y="5407145"/>
            <a:ext cx="723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LAMPS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98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4294967295"/>
          </p:nvPr>
        </p:nvSpPr>
        <p:spPr>
          <a:xfrm>
            <a:off x="4427538" y="6534150"/>
            <a:ext cx="50482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11837-82FE-4D1C-BE50-68DBDC9CB35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153" name="제목 1"/>
          <p:cNvSpPr>
            <a:spLocks noGrp="1"/>
          </p:cNvSpPr>
          <p:nvPr>
            <p:ph type="title"/>
          </p:nvPr>
        </p:nvSpPr>
        <p:spPr>
          <a:xfrm>
            <a:off x="370349" y="11198"/>
            <a:ext cx="7848600" cy="504825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Experimental Facilities at RAON</a:t>
            </a:r>
            <a:endParaRPr lang="ko-KR" altLang="en-US" dirty="0" smtClean="0"/>
          </a:p>
        </p:txBody>
      </p:sp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677910"/>
              </p:ext>
            </p:extLst>
          </p:nvPr>
        </p:nvGraphicFramePr>
        <p:xfrm>
          <a:off x="2711" y="800278"/>
          <a:ext cx="9135269" cy="5437034"/>
        </p:xfrm>
        <a:graphic>
          <a:graphicData uri="http://schemas.openxmlformats.org/drawingml/2006/table">
            <a:tbl>
              <a:tblPr firstRow="1" bandRow="1"/>
              <a:tblGrid>
                <a:gridCol w="7823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9437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Field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Facility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Exp.</a:t>
                      </a:r>
                      <a:r>
                        <a:rPr lang="en-US" altLang="ko-KR" sz="1400" kern="100" baseline="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 hall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Characteristics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Remark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5614">
                <a:tc rowSpan="6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Pure          </a:t>
                      </a:r>
                    </a:p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science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Recoil </a:t>
                      </a: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spectrometer</a:t>
                      </a:r>
                    </a:p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US" altLang="ko-KR" sz="1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KOBRA</a:t>
                      </a:r>
                      <a:endParaRPr lang="ko-KR" sz="1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Low E</a:t>
                      </a:r>
                      <a:endParaRPr lang="ko-KR" sz="1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resolution,  Large acceptance </a:t>
                      </a: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function</a:t>
                      </a:r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</a:t>
                      </a:r>
                      <a:endParaRPr lang="en-US" sz="1200" b="1" kern="12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RIBs </a:t>
                      </a:r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 with </a:t>
                      </a: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in-flight method </a:t>
                      </a:r>
                      <a:endParaRPr lang="ko-KR" sz="1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Mass resolution; </a:t>
                      </a: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200</a:t>
                      </a:r>
                      <a:endParaRPr lang="ko-KR" sz="1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Large </a:t>
                      </a: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acceptance; ~ 80 </a:t>
                      </a:r>
                      <a:r>
                        <a:rPr lang="en-US" sz="12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msr</a:t>
                      </a:r>
                      <a:endParaRPr lang="en-US" sz="1200" b="1" kern="12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227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Large acceptance </a:t>
                      </a: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Spectrometer – </a:t>
                      </a:r>
                      <a:r>
                        <a:rPr lang="en-US" altLang="ko-KR" sz="1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LAMPS(L</a:t>
                      </a:r>
                      <a:r>
                        <a:rPr lang="en-US" altLang="ko-KR" sz="12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&amp;H)</a:t>
                      </a:r>
                      <a:endParaRPr lang="ko-KR" sz="1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Low</a:t>
                      </a:r>
                      <a:r>
                        <a:rPr lang="en-US" altLang="ko-KR" sz="1200" b="1" kern="1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 &amp; </a:t>
                      </a:r>
                    </a:p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High E (I)</a:t>
                      </a:r>
                      <a:endParaRPr lang="ko-KR" sz="1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efficiency for </a:t>
                      </a: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charged particle, n</a:t>
                      </a:r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and </a:t>
                      </a:r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ko-KR" sz="1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TPC ; 3</a:t>
                      </a:r>
                      <a:r>
                        <a:rPr lang="el-GR" sz="1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</a:t>
                      </a: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sr</a:t>
                      </a: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Neutron wall, </a:t>
                      </a: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Si-</a:t>
                      </a:r>
                      <a:r>
                        <a:rPr lang="en-US" sz="12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CsI</a:t>
                      </a: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array, </a:t>
                      </a:r>
                      <a:endParaRPr lang="en-US" sz="1200" b="1" kern="12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 spectrometer</a:t>
                      </a:r>
                      <a:endParaRPr lang="ko-KR" sz="1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37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resolution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Spectrometer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High</a:t>
                      </a:r>
                      <a:r>
                        <a:rPr lang="en-US" altLang="ko-KR" sz="12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 E (I)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resolution, Precise scattering </a:t>
                      </a:r>
                      <a:endParaRPr lang="en-US" sz="12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Measurement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focal plan,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Rotatable 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Momentum resolution ; </a:t>
                      </a:r>
                      <a:endParaRPr lang="en-US" sz="12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1.5x10</a:t>
                      </a:r>
                      <a:r>
                        <a:rPr lang="en-US" sz="1200" b="1" kern="12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503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Zero-degree Spectrometer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High E (I)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Charge 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 mass separation, </a:t>
                      </a:r>
                      <a:endParaRPr lang="en-US" sz="12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Good 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mass resolution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Momentum  resolution ; </a:t>
                      </a:r>
                      <a:endParaRPr lang="en-US" sz="12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4100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01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precession mass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measurement system 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Ultra low E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Penning trap, Multi-reflection Time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 flight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Mass resolution ;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200" b="1" kern="12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10</a:t>
                      </a:r>
                      <a:r>
                        <a:rPr lang="en-US" sz="1200" b="1" kern="12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01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Collinear laser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Spectroscopy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Ultra</a:t>
                      </a:r>
                      <a:r>
                        <a:rPr lang="en-US" altLang="ko-KR" sz="12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 low E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Resolution Laser Spectroscopy System 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Spectral resolution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 ;</a:t>
                      </a:r>
                    </a:p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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 MHz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0103">
                <a:tc rowSpan="3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Applied </a:t>
                      </a: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science</a:t>
                      </a:r>
                      <a:endParaRPr lang="ko-KR" sz="1200" b="1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Symbol" panose="05050102010706020507" pitchFamily="18" charset="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-NMR/</a:t>
                      </a: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Symbol" panose="05050102010706020507" pitchFamily="18" charset="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-SR</a:t>
                      </a:r>
                      <a:endParaRPr lang="ko-KR" sz="1200" b="1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Low / </a:t>
                      </a:r>
                    </a:p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High E</a:t>
                      </a:r>
                      <a:r>
                        <a:rPr lang="en-US" altLang="ko-KR" sz="1200" b="1" kern="100" baseline="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 (II)</a:t>
                      </a:r>
                      <a:endParaRPr lang="ko-KR" sz="1200" b="1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intensity </a:t>
                      </a:r>
                      <a:r>
                        <a:rPr lang="en-US" sz="1200" b="1" kern="1200" baseline="300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 </a:t>
                      </a: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 </a:t>
                      </a:r>
                      <a:r>
                        <a:rPr lang="en-US" sz="1200" b="1" kern="1200" dirty="0" err="1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muon</a:t>
                      </a: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production</a:t>
                      </a: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baseline="300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 &amp; </a:t>
                      </a:r>
                      <a:r>
                        <a:rPr lang="en-US" sz="1200" b="1" kern="1200" dirty="0" err="1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muon</a:t>
                      </a: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&gt; 10</a:t>
                      </a:r>
                      <a:r>
                        <a:rPr lang="en-US" sz="1200" b="1" kern="1200" baseline="300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kern="120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pps</a:t>
                      </a:r>
                      <a:endParaRPr lang="ko-KR" sz="1200" b="1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101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Bio-medical facility</a:t>
                      </a:r>
                      <a:endParaRPr lang="ko-KR" sz="1200" b="1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Low</a:t>
                      </a:r>
                      <a:r>
                        <a:rPr lang="en-US" altLang="ko-KR" sz="1200" b="1" kern="100" baseline="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 &amp; </a:t>
                      </a:r>
                    </a:p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 baseline="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High E (II)</a:t>
                      </a:r>
                      <a:endParaRPr lang="ko-KR" sz="1200" b="1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Irradiation system  </a:t>
                      </a:r>
                      <a:endParaRPr lang="en-US" sz="1200" b="1" kern="1200" dirty="0" smtClean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 </a:t>
                      </a: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stable &amp; </a:t>
                      </a: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radio </a:t>
                      </a: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 beam </a:t>
                      </a:r>
                      <a:endParaRPr lang="ko-KR" sz="1200" b="1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Uniformity ; &lt; 5%</a:t>
                      </a:r>
                      <a:endParaRPr lang="ko-KR" sz="1200" b="1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456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Neutron science </a:t>
                      </a: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Facility</a:t>
                      </a:r>
                      <a:endParaRPr lang="ko-KR" sz="1200" b="1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Low E</a:t>
                      </a:r>
                      <a:endParaRPr lang="ko-KR" sz="1200" b="1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Fast neutron generation </a:t>
                      </a: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 measurement </a:t>
                      </a:r>
                    </a:p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system of </a:t>
                      </a: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fission </a:t>
                      </a: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cross </a:t>
                      </a: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section </a:t>
                      </a:r>
                      <a:endParaRPr lang="ko-KR" sz="1200" b="1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Uncertainty ; &lt; </a:t>
                      </a:r>
                      <a:r>
                        <a:rPr lang="en-US" altLang="ko-KR" sz="1200" b="1" kern="1200" baseline="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few </a:t>
                      </a: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endParaRPr lang="ko-KR" sz="1200" b="1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맑은 고딕"/>
                        <a:cs typeface="Times New Roman" panose="02020603050405020304" pitchFamily="18" charset="0"/>
                      </a:endParaRPr>
                    </a:p>
                  </a:txBody>
                  <a:tcPr marL="77918" marR="77918" marT="38959" marB="3895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6237312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en-US" altLang="ko-K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KO</a:t>
            </a:r>
            <a:r>
              <a:rPr kumimoji="0" lang="en-US" altLang="ko-K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rea</a:t>
            </a: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B</a:t>
            </a: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road acceptance </a:t>
            </a: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</a:t>
            </a: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ecoil spectrometer and </a:t>
            </a: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A</a:t>
            </a: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pparatus)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7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:\Users\user\Desktop\그림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" t="30672" b="7527"/>
          <a:stretch>
            <a:fillRect/>
          </a:stretch>
        </p:blipFill>
        <p:spPr bwMode="auto">
          <a:xfrm>
            <a:off x="1767640" y="3601147"/>
            <a:ext cx="5881163" cy="320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제목 1"/>
          <p:cNvSpPr>
            <a:spLocks noGrp="1"/>
          </p:cNvSpPr>
          <p:nvPr>
            <p:ph type="title"/>
          </p:nvPr>
        </p:nvSpPr>
        <p:spPr>
          <a:xfrm>
            <a:off x="239448" y="76154"/>
            <a:ext cx="8497192" cy="504825"/>
          </a:xfrm>
        </p:spPr>
        <p:txBody>
          <a:bodyPr>
            <a:noAutofit/>
          </a:bodyPr>
          <a:lstStyle/>
          <a:p>
            <a:r>
              <a:rPr lang="en-US" altLang="ko-KR" dirty="0" smtClean="0">
                <a:solidFill>
                  <a:srgbClr val="FFFFFF"/>
                </a:solidFill>
              </a:rPr>
              <a:t>Characteristics of the KOBRA</a:t>
            </a:r>
            <a:endParaRPr lang="ko-KR" altLang="en-US" dirty="0" smtClean="0">
              <a:solidFill>
                <a:srgbClr val="FFFFFF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427538" y="6571059"/>
            <a:ext cx="504825" cy="3143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67071-A6E9-48E8-A022-BB3BF5CB6160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C1D1D3">
                    <a:lumMod val="7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ko-KR" sz="1100" b="0" i="0" u="none" strike="noStrike" kern="1200" cap="none" spc="0" normalizeH="0" baseline="0" noProof="0" dirty="0">
              <a:ln>
                <a:noFill/>
              </a:ln>
              <a:solidFill>
                <a:srgbClr val="C1D1D3">
                  <a:lumMod val="75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76754" y="908720"/>
            <a:ext cx="3280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Versatile two-stage device</a:t>
            </a:r>
            <a:endParaRPr kumimoji="0" lang="en-US" altLang="ko-KR" sz="2000" b="1" i="0" u="none" strike="noStrike" kern="1200" cap="none" spc="0" normalizeH="0" baseline="0" noProof="0" dirty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50" charset="-127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78576" y="1268760"/>
            <a:ext cx="3711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RI beams production (stage1)</a:t>
            </a:r>
            <a:endParaRPr kumimoji="0" lang="en-US" altLang="ko-KR" sz="2000" b="1" i="0" u="none" strike="noStrike" kern="1200" cap="none" spc="0" normalizeH="0" baseline="0" noProof="0" dirty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50" charset="-127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28467" y="1628800"/>
            <a:ext cx="2408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rPr>
              <a:t>- low energy in-flight method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50" charset="-127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28467" y="1915671"/>
            <a:ext cx="2710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rPr>
              <a:t>- Quasi Projectile Fragmentation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50" charset="-127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74302" y="2492896"/>
            <a:ext cx="4903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High performance spectrometer (stage2)</a:t>
            </a:r>
            <a:endParaRPr kumimoji="0" lang="en-US" altLang="ko-KR" sz="2000" b="1" i="0" u="none" strike="noStrike" kern="1200" cap="none" spc="0" normalizeH="0" baseline="0" noProof="0" dirty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50" charset="-127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24193" y="3194392"/>
            <a:ext cx="5189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rPr>
              <a:t>- Large acceptance (&gt;50mSr) by movable Q magnets just after F3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50" charset="-127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4193" y="3481263"/>
            <a:ext cx="5431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rPr>
              <a:t>- High momentum resolution (p/</a:t>
            </a:r>
            <a:r>
              <a:rPr kumimoji="0" lang="en-US" altLang="ko-K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2"/>
                <a:ea typeface="맑은 고딕" panose="020B0503020000020004" pitchFamily="50" charset="-127"/>
                <a:cs typeface="Symbol" charset="2"/>
              </a:rPr>
              <a:t>D</a:t>
            </a:r>
            <a:r>
              <a:rPr kumimoji="0" lang="en-US" altLang="ko-K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rPr>
              <a:t>p</a:t>
            </a: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rPr>
              <a:t> ~ 10,000) by dispersion matching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50" charset="-127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17751" y="2924944"/>
            <a:ext cx="1037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rPr>
              <a:t>- Rotatable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50" charset="-127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588224" y="2692951"/>
            <a:ext cx="22698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Commissioning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in 2019 !</a:t>
            </a:r>
            <a:endParaRPr kumimoji="0" lang="en-US" altLang="ko-KR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50" charset="-127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29487" y="2185119"/>
            <a:ext cx="2993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rPr>
              <a:t>- Polarized RI beam (beam swinger)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50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40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4DA16-BF14-4307-8E08-1868CB884F94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C1D1D3">
                    <a:lumMod val="7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ko-KR" sz="1100" b="0" i="0" u="none" strike="noStrike" kern="1200" cap="none" spc="0" normalizeH="0" baseline="0" noProof="0">
              <a:ln>
                <a:noFill/>
              </a:ln>
              <a:solidFill>
                <a:srgbClr val="C1D1D3">
                  <a:lumMod val="75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0506" y="1589891"/>
            <a:ext cx="2444236" cy="83099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E (</a:t>
            </a:r>
            <a:r>
              <a:rPr kumimoji="0" lang="en-US" altLang="ko-KR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42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Ca) = 5.77 MeV/u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  <a:sym typeface="Mathematica1"/>
              </a:rPr>
              <a:t>± 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  <a:sym typeface="Mathematica1"/>
              </a:rPr>
              <a:t>0.1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%,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beam size =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  <a:sym typeface="Mathematica1"/>
              </a:rPr>
              <a:t>± 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  <a:sym typeface="Mathematica1"/>
              </a:rPr>
              <a:t>1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mm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Symbol" panose="05050102010706020507" pitchFamily="18" charset="2"/>
                <a:ea typeface="HY헤드라인M" panose="02030600000101010101" pitchFamily="18" charset="-127"/>
                <a:cs typeface="Times New Roman" panose="02020603050405020304" pitchFamily="18" charset="0"/>
                <a:sym typeface="Mathematica1"/>
              </a:rPr>
              <a:t>Dq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  <a:sym typeface="Mathematica1"/>
              </a:rPr>
              <a:t> = 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  <a:sym typeface="Mathematica1"/>
              </a:rPr>
              <a:t>±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  <a:sym typeface="Mathematica1"/>
              </a:rPr>
              <a:t>5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mrad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,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3</a:t>
            </a: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He target thickness : 2.4 mg/cm</a:t>
            </a:r>
            <a:r>
              <a:rPr kumimoji="0" lang="en-US" altLang="ko-KR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HY헤드라인M" panose="02030600000101010101" pitchFamily="18" charset="-127"/>
                <a:cs typeface="Times New Roman" panose="02020603050405020304" pitchFamily="18" charset="0"/>
              </a:rPr>
              <a:t>2</a:t>
            </a:r>
            <a:endParaRPr kumimoji="0" lang="ko-KR" altLang="en-US" sz="1200" b="0" i="0" u="none" strike="noStrike" kern="1200" cap="none" spc="0" normalizeH="0" baseline="30000" noProof="0" dirty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Times New Roman" panose="02020603050405020304" pitchFamily="18" charset="0"/>
              <a:ea typeface="HY헤드라인M" panose="02030600000101010101" pitchFamily="18" charset="-127"/>
              <a:cs typeface="Times New Roman" panose="02020603050405020304" pitchFamily="18" charset="0"/>
            </a:endParaRPr>
          </a:p>
        </p:txBody>
      </p:sp>
      <p:cxnSp>
        <p:nvCxnSpPr>
          <p:cNvPr id="25" name="직선 연결선 24"/>
          <p:cNvCxnSpPr/>
          <p:nvPr/>
        </p:nvCxnSpPr>
        <p:spPr bwMode="auto">
          <a:xfrm>
            <a:off x="-1260648" y="2435524"/>
            <a:ext cx="914400" cy="914400"/>
          </a:xfrm>
          <a:prstGeom prst="line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제목 1"/>
          <p:cNvSpPr>
            <a:spLocks noGrp="1"/>
          </p:cNvSpPr>
          <p:nvPr>
            <p:ph type="title"/>
          </p:nvPr>
        </p:nvSpPr>
        <p:spPr>
          <a:xfrm>
            <a:off x="251520" y="44624"/>
            <a:ext cx="7417072" cy="504825"/>
          </a:xfrm>
        </p:spPr>
        <p:txBody>
          <a:bodyPr/>
          <a:lstStyle/>
          <a:p>
            <a:r>
              <a:rPr lang="en-US" altLang="ko-KR" dirty="0" smtClean="0">
                <a:solidFill>
                  <a:srgbClr val="FFFF00"/>
                </a:solidFill>
              </a:rPr>
              <a:t>Beam Production (</a:t>
            </a:r>
            <a:r>
              <a:rPr lang="en-US" altLang="ko-KR" baseline="30000" dirty="0" smtClean="0">
                <a:solidFill>
                  <a:srgbClr val="FFFF00"/>
                </a:solidFill>
              </a:rPr>
              <a:t>44</a:t>
            </a:r>
            <a:r>
              <a:rPr lang="en-US" altLang="ko-KR" dirty="0" smtClean="0">
                <a:solidFill>
                  <a:srgbClr val="FFFF00"/>
                </a:solidFill>
              </a:rPr>
              <a:t>Ti)</a:t>
            </a:r>
            <a:endParaRPr lang="ko-KR" altLang="en-US" dirty="0" smtClean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3635" y="900482"/>
            <a:ext cx="5100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rPr>
              <a:t>42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rPr>
              <a:t>Ca(</a:t>
            </a:r>
            <a:r>
              <a:rPr kumimoji="0" lang="en-US" altLang="ko-KR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rPr>
              <a:t>3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rPr>
              <a:t>He, n)</a:t>
            </a:r>
            <a:r>
              <a:rPr kumimoji="0" lang="en-US" altLang="ko-KR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rPr>
              <a:t>44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rPr>
              <a:t>Ti @ E = 5.77 MeV/u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50" charset="-127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31723" y="2636912"/>
            <a:ext cx="3305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F0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79198" y="2657715"/>
            <a:ext cx="3305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F1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551"/>
          <a:stretch/>
        </p:blipFill>
        <p:spPr bwMode="auto">
          <a:xfrm>
            <a:off x="3584560" y="1346657"/>
            <a:ext cx="5056703" cy="129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타원 13"/>
          <p:cNvSpPr/>
          <p:nvPr/>
        </p:nvSpPr>
        <p:spPr bwMode="auto">
          <a:xfrm>
            <a:off x="3975846" y="1921391"/>
            <a:ext cx="170045" cy="170045"/>
          </a:xfrm>
          <a:prstGeom prst="ellipse">
            <a:avLst/>
          </a:prstGeom>
          <a:solidFill>
            <a:srgbClr val="FF0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 smtClean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819358" y="2644227"/>
            <a:ext cx="3305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F2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345916" y="2614967"/>
            <a:ext cx="3305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F3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689520" y="2591326"/>
            <a:ext cx="3545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D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1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041164" y="2598641"/>
            <a:ext cx="3545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D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2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178918" y="2594164"/>
            <a:ext cx="10294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Wien Filter 1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cxnSp>
        <p:nvCxnSpPr>
          <p:cNvPr id="22" name="직선 화살표 연결선 21"/>
          <p:cNvCxnSpPr/>
          <p:nvPr/>
        </p:nvCxnSpPr>
        <p:spPr bwMode="auto">
          <a:xfrm>
            <a:off x="3471271" y="2013728"/>
            <a:ext cx="468000" cy="0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02" y="2945100"/>
            <a:ext cx="3756074" cy="338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888801" y="2845621"/>
            <a:ext cx="119616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All with Z-Q = 0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080815" y="2994114"/>
            <a:ext cx="60946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44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Ti </a:t>
            </a:r>
            <a:r>
              <a:rPr kumimoji="0" lang="en-US" altLang="ko-KR" sz="11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22+</a:t>
            </a:r>
            <a:endParaRPr kumimoji="0" lang="ko-KR" altLang="en-US" sz="1100" b="0" i="0" u="none" strike="noStrike" kern="1200" cap="none" spc="0" normalizeH="0" baseline="30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180309" y="4679558"/>
            <a:ext cx="66717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44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Sc </a:t>
            </a:r>
            <a:r>
              <a:rPr kumimoji="0" lang="en-US" altLang="ko-KR" sz="11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21+</a:t>
            </a:r>
            <a:endParaRPr kumimoji="0" lang="ko-KR" altLang="en-US" sz="1100" b="0" i="0" u="none" strike="noStrike" kern="1200" cap="none" spc="0" normalizeH="0" baseline="30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074462" y="4651440"/>
            <a:ext cx="66717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43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Sc </a:t>
            </a:r>
            <a:r>
              <a:rPr kumimoji="0" lang="en-US" altLang="ko-KR" sz="11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21+</a:t>
            </a:r>
            <a:endParaRPr kumimoji="0" lang="ko-KR" altLang="en-US" sz="1100" b="0" i="0" u="none" strike="noStrike" kern="1200" cap="none" spc="0" normalizeH="0" baseline="30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79512" y="2780928"/>
            <a:ext cx="67358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42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Ca </a:t>
            </a:r>
            <a:r>
              <a:rPr kumimoji="0" lang="en-US" altLang="ko-KR" sz="11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20+</a:t>
            </a:r>
            <a:endParaRPr kumimoji="0" lang="ko-KR" altLang="en-US" sz="1100" b="0" i="0" u="none" strike="noStrike" kern="1200" cap="none" spc="0" normalizeH="0" baseline="30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cxnSp>
        <p:nvCxnSpPr>
          <p:cNvPr id="24" name="직선 화살표 연결선 23"/>
          <p:cNvCxnSpPr/>
          <p:nvPr/>
        </p:nvCxnSpPr>
        <p:spPr bwMode="auto">
          <a:xfrm>
            <a:off x="683568" y="2994114"/>
            <a:ext cx="306938" cy="218862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49" name="직선 화살표 연결선 2048"/>
          <p:cNvCxnSpPr/>
          <p:nvPr/>
        </p:nvCxnSpPr>
        <p:spPr bwMode="auto">
          <a:xfrm flipH="1">
            <a:off x="2620469" y="2091436"/>
            <a:ext cx="1348062" cy="853664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19050" cap="flat" cmpd="sng" algn="ctr">
            <a:solidFill>
              <a:srgbClr val="00CC99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04141"/>
            <a:ext cx="3860314" cy="355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5638212" y="2959730"/>
            <a:ext cx="445956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44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Ti </a:t>
            </a:r>
            <a:endParaRPr kumimoji="0" lang="en-US" altLang="ko-KR" sz="1100" b="0" i="0" u="none" strike="noStrike" kern="1200" cap="none" spc="0" normalizeH="0" baseline="30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04373" y="2958681"/>
            <a:ext cx="50366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44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Sc </a:t>
            </a:r>
            <a:endParaRPr kumimoji="0" lang="en-US" altLang="ko-KR" sz="1100" b="0" i="0" u="none" strike="noStrike" kern="1200" cap="none" spc="0" normalizeH="0" baseline="30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652120" y="4747089"/>
            <a:ext cx="50366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43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Sc </a:t>
            </a:r>
            <a:endParaRPr kumimoji="0" lang="en-US" altLang="ko-KR" sz="1100" b="0" i="0" u="none" strike="noStrike" kern="1200" cap="none" spc="0" normalizeH="0" baseline="30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380312" y="4818638"/>
            <a:ext cx="639919" cy="33855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@ F1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912832" y="5255622"/>
            <a:ext cx="17636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Q = Z,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Z-1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,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Z-2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,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Z-3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,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Z-4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</a:t>
            </a:r>
            <a:endParaRPr kumimoji="0" lang="en-US" altLang="ko-KR" sz="1100" b="0" i="0" u="none" strike="noStrike" kern="1200" cap="none" spc="0" normalizeH="0" baseline="30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37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152708" y="-45314"/>
            <a:ext cx="8631616" cy="7200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Case study 1: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Direct measurement of </a:t>
            </a:r>
            <a:r>
              <a:rPr kumimoji="0" lang="en-US" altLang="ko-KR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15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O(</a:t>
            </a:r>
            <a:r>
              <a:rPr kumimoji="0" lang="en-US" altLang="ko-K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anose="05050102010706020507" pitchFamily="18" charset="2"/>
                <a:ea typeface="맑은 고딕" panose="020B0503020000020004" pitchFamily="50" charset="-127"/>
                <a:cs typeface="Arial" panose="020B0604020202020204" pitchFamily="34" charset="0"/>
              </a:rPr>
              <a:t>a,g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  <a:r>
              <a:rPr kumimoji="0" lang="en-US" altLang="ko-KR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19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Ne 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5660" y="815407"/>
            <a:ext cx="80778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²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Motivation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- </a:t>
            </a:r>
            <a:r>
              <a:rPr kumimoji="0" lang="en-US" altLang="ko-KR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15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O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(</a:t>
            </a:r>
            <a:r>
              <a:rPr kumimoji="0" lang="en-US" altLang="ko-K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Symbol" panose="05050102010706020507" pitchFamily="18" charset="2"/>
                <a:ea typeface="HY강M" panose="02030600000101010101" pitchFamily="18" charset="-127"/>
                <a:cs typeface="Times New Roman" panose="02020603050405020304" pitchFamily="18" charset="0"/>
              </a:rPr>
              <a:t>a,g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)</a:t>
            </a:r>
            <a:r>
              <a:rPr kumimoji="0" lang="en-US" altLang="ko-KR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19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Ne reaction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    : breakout path from hot-CNO to </a:t>
            </a:r>
            <a:r>
              <a:rPr kumimoji="0" lang="en-US" altLang="ko-K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rp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-process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: key reaction to understand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nucleosynthesis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under explosive stellar environments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5660" y="2084656"/>
            <a:ext cx="79843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²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Experimental Challenges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-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For direct measurement of cross section we need 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    : </a:t>
            </a:r>
            <a:r>
              <a:rPr kumimoji="0" lang="en-US" altLang="ko-KR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15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O RI beam intensity &gt; 10</a:t>
            </a:r>
            <a:r>
              <a:rPr kumimoji="0" lang="en-US" altLang="ko-KR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10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pps , Helium-4 target density &gt; 10</a:t>
            </a:r>
            <a:r>
              <a:rPr kumimoji="0" lang="en-US" altLang="ko-KR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18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atoms/cm</a:t>
            </a:r>
            <a:r>
              <a:rPr kumimoji="0" lang="en-US" altLang="ko-KR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2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      recoil detection efficiency &gt; 40% </a:t>
            </a: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  <a:sym typeface="Wingdings"/>
              </a:rPr>
              <a:t> then ~1 counts/</a:t>
            </a:r>
            <a:r>
              <a:rPr kumimoji="0" lang="en-US" altLang="ko-K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  <a:sym typeface="Wingdings"/>
              </a:rPr>
              <a:t>hr</a:t>
            </a:r>
            <a:endParaRPr kumimoji="0" lang="en-US" altLang="ko-KR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36588" y="3293950"/>
            <a:ext cx="5269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²"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Simulation to check the performance of KOBRA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76" y="3663281"/>
            <a:ext cx="3975497" cy="264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192" y="3654317"/>
            <a:ext cx="4353272" cy="26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46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071" y="1059557"/>
            <a:ext cx="4592417" cy="215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152708" y="-45314"/>
            <a:ext cx="8631616" cy="7200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Case study 2: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Production of </a:t>
            </a:r>
            <a:r>
              <a:rPr kumimoji="0" lang="en-US" altLang="ko-KR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24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O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1520" y="965627"/>
            <a:ext cx="455124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²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Motivation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- </a:t>
            </a:r>
            <a:r>
              <a:rPr kumimoji="0" lang="en-US" altLang="ko-KR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24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O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     : the most n-rich of bound Oxygen isotopes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   - </a:t>
            </a:r>
            <a:r>
              <a:rPr kumimoji="0" lang="en-US" altLang="ko-K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RIBs’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production capability of KOBRA,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    especially RIBs near p- or n-drip line needs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    to be checked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     : comparison with other facilities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236588" y="3293950"/>
            <a:ext cx="5269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²"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Simulation to check the performance of KOBRA</a:t>
            </a:r>
          </a:p>
        </p:txBody>
      </p:sp>
      <p:sp>
        <p:nvSpPr>
          <p:cNvPr id="3" name="타원 2"/>
          <p:cNvSpPr/>
          <p:nvPr/>
        </p:nvSpPr>
        <p:spPr bwMode="auto">
          <a:xfrm>
            <a:off x="7248626" y="1392702"/>
            <a:ext cx="288032" cy="2880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 smtClean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9300"/>
            <a:ext cx="4233313" cy="274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84" y="3248417"/>
            <a:ext cx="1832690" cy="178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07193"/>
            <a:ext cx="2377827" cy="133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368" y="5077742"/>
            <a:ext cx="1819006" cy="175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551" y="5926994"/>
            <a:ext cx="2862167" cy="42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2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51520" y="269357"/>
            <a:ext cx="15536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 pitchFamily="18" charset="0"/>
                <a:ea typeface="HY헤드라인M" panose="02030600000101010101" pitchFamily="18" charset="-127"/>
                <a:cs typeface="+mn-cs"/>
              </a:rPr>
              <a:t>Outline</a:t>
            </a:r>
            <a:endParaRPr kumimoji="0" lang="ko-KR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" pitchFamily="18" charset="0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763688" y="2060848"/>
            <a:ext cx="5616575" cy="504056"/>
          </a:xfrm>
          <a:prstGeom prst="rect">
            <a:avLst/>
          </a:prstGeom>
          <a:pattFill prst="pct20">
            <a:fgClr>
              <a:srgbClr val="00206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HY헤드라인M" panose="02030600000101010101" pitchFamily="18" charset="-127"/>
                <a:cs typeface="+mn-cs"/>
              </a:rPr>
              <a:t>             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HY헤드라인M" panose="02030600000101010101" pitchFamily="18" charset="-127"/>
                <a:cs typeface="+mn-cs"/>
              </a:rPr>
              <a:t>I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HY헤드라인M" panose="02030600000101010101" pitchFamily="18" charset="-127"/>
                <a:cs typeface="+mn-cs"/>
              </a:rPr>
              <a:t>ntroduction of the RISP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" pitchFamily="18" charset="0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763688" y="2852936"/>
            <a:ext cx="5616575" cy="504056"/>
          </a:xfrm>
          <a:prstGeom prst="rect">
            <a:avLst/>
          </a:prstGeom>
          <a:pattFill prst="pct20">
            <a:fgClr>
              <a:srgbClr val="00206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HY헤드라인M" panose="02030600000101010101" pitchFamily="18" charset="-127"/>
                <a:cs typeface="+mn-cs"/>
              </a:rPr>
              <a:t>         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HY헤드라인M" panose="02030600000101010101" pitchFamily="18" charset="-127"/>
                <a:cs typeface="+mn-cs"/>
              </a:rPr>
              <a:t>  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HY헤드라인M" panose="02030600000101010101" pitchFamily="18" charset="-127"/>
                <a:cs typeface="+mn-cs"/>
              </a:rPr>
              <a:t>Current Status of the Projects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" pitchFamily="18" charset="0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763688" y="3645024"/>
            <a:ext cx="5616575" cy="504056"/>
          </a:xfrm>
          <a:prstGeom prst="rect">
            <a:avLst/>
          </a:prstGeom>
          <a:pattFill prst="pct20">
            <a:fgClr>
              <a:srgbClr val="00206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HY헤드라인M" panose="02030600000101010101" pitchFamily="18" charset="-127"/>
                <a:cs typeface="+mn-cs"/>
              </a:rPr>
              <a:t>         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HY헤드라인M" panose="02030600000101010101" pitchFamily="18" charset="-127"/>
                <a:cs typeface="+mn-cs"/>
              </a:rPr>
              <a:t>   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HY헤드라인M" panose="02030600000101010101" pitchFamily="18" charset="-127"/>
                <a:cs typeface="+mn-cs"/>
              </a:rPr>
              <a:t>RISP Milestones and Schedule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" pitchFamily="18" charset="0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763688" y="4437112"/>
            <a:ext cx="5616575" cy="504056"/>
          </a:xfrm>
          <a:prstGeom prst="rect">
            <a:avLst/>
          </a:prstGeom>
          <a:pattFill prst="pct20">
            <a:fgClr>
              <a:srgbClr val="00206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HY헤드라인M" panose="02030600000101010101" pitchFamily="18" charset="-127"/>
                <a:cs typeface="+mn-cs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HY헤드라인M" panose="02030600000101010101" pitchFamily="18" charset="-127"/>
                <a:cs typeface="+mn-cs"/>
              </a:rPr>
              <a:t>KOBRA</a:t>
            </a:r>
            <a:r>
              <a:rPr lang="en-US" altLang="ko-K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18" charset="0"/>
                <a:ea typeface="HY헤드라인M" panose="02030600000101010101" pitchFamily="18" charset="-127"/>
              </a:rPr>
              <a:t> </a:t>
            </a:r>
            <a:r>
              <a:rPr lang="en-US" altLang="ko-KR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18" charset="0"/>
                <a:ea typeface="HY헤드라인M" panose="02030600000101010101" pitchFamily="18" charset="-127"/>
              </a:rPr>
              <a:t>&amp; NAP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" pitchFamily="18" charset="0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1763688" y="2060848"/>
            <a:ext cx="1152103" cy="504056"/>
          </a:xfrm>
          <a:prstGeom prst="roundRect">
            <a:avLst/>
          </a:prstGeom>
          <a:pattFill prst="pct90">
            <a:fgClr>
              <a:srgbClr val="92D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HY헤드라인M" panose="02030600000101010101" pitchFamily="18" charset="-127"/>
                <a:cs typeface="+mn-cs"/>
              </a:rPr>
              <a:t>I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HY헤드라인M" panose="02030600000101010101" pitchFamily="18" charset="-127"/>
                <a:cs typeface="+mn-cs"/>
              </a:rPr>
              <a:t>. 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" pitchFamily="18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1763663" y="2852936"/>
            <a:ext cx="1152103" cy="504056"/>
          </a:xfrm>
          <a:prstGeom prst="roundRect">
            <a:avLst/>
          </a:prstGeom>
          <a:pattFill prst="pct90">
            <a:fgClr>
              <a:srgbClr val="92D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HY헤드라인M" panose="02030600000101010101" pitchFamily="18" charset="-127"/>
                <a:cs typeface="+mn-cs"/>
              </a:rPr>
              <a:t>II. 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" pitchFamily="18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1763613" y="3645024"/>
            <a:ext cx="1152103" cy="504056"/>
          </a:xfrm>
          <a:prstGeom prst="roundRect">
            <a:avLst/>
          </a:prstGeom>
          <a:pattFill prst="pct90">
            <a:fgClr>
              <a:srgbClr val="92D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HY헤드라인M" panose="02030600000101010101" pitchFamily="18" charset="-127"/>
                <a:cs typeface="+mn-cs"/>
              </a:rPr>
              <a:t>III.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" pitchFamily="18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1763588" y="4437112"/>
            <a:ext cx="1152103" cy="504056"/>
          </a:xfrm>
          <a:prstGeom prst="roundRect">
            <a:avLst/>
          </a:prstGeom>
          <a:pattFill prst="pct90">
            <a:fgClr>
              <a:srgbClr val="92D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HY헤드라인M" panose="02030600000101010101" pitchFamily="18" charset="-127"/>
                <a:cs typeface="+mn-cs"/>
              </a:rPr>
              <a:t>IV. 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" pitchFamily="18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14066" y="637203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763688" y="5229200"/>
            <a:ext cx="5616575" cy="504056"/>
          </a:xfrm>
          <a:prstGeom prst="rect">
            <a:avLst/>
          </a:prstGeom>
          <a:pattFill prst="pct20">
            <a:fgClr>
              <a:srgbClr val="00206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HY헤드라인M" panose="02030600000101010101" pitchFamily="18" charset="-127"/>
                <a:cs typeface="+mn-cs"/>
              </a:rPr>
              <a:t>         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HY헤드라인M" panose="02030600000101010101" pitchFamily="18" charset="-127"/>
                <a:cs typeface="+mn-cs"/>
              </a:rPr>
              <a:t>Summary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" pitchFamily="18" charset="0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1763588" y="5229200"/>
            <a:ext cx="1152103" cy="504056"/>
          </a:xfrm>
          <a:prstGeom prst="roundRect">
            <a:avLst/>
          </a:prstGeom>
          <a:pattFill prst="pct90">
            <a:fgClr>
              <a:srgbClr val="92D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HY헤드라인M" panose="02030600000101010101" pitchFamily="18" charset="-127"/>
                <a:cs typeface="+mn-cs"/>
              </a:rPr>
              <a:t>V. 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" pitchFamily="18" charset="0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71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67018">
            <a:off x="1627054" y="2007225"/>
            <a:ext cx="5300060" cy="318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Arial Rounded MT Bold" panose="020F0704030504030204" pitchFamily="34" charset="0"/>
                <a:ea typeface="HY동녘B" panose="02030600000101010101" pitchFamily="18" charset="-127"/>
              </a:rPr>
              <a:t>Cyclotron+ISOL+SCL3 for LE-Exp. </a:t>
            </a:r>
            <a:endParaRPr lang="ko-KR" altLang="en-US" dirty="0">
              <a:latin typeface="Arial Rounded MT Bold" panose="020F0704030504030204" pitchFamily="34" charset="0"/>
              <a:ea typeface="HY동녘B" panose="02030600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4DA16-BF14-4307-8E08-1868CB884F94}" type="slidenum">
              <a:rPr lang="ko-KR" altLang="en-US" smtClean="0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30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cxnSp>
        <p:nvCxnSpPr>
          <p:cNvPr id="28" name="꺾인 연결선 27"/>
          <p:cNvCxnSpPr/>
          <p:nvPr/>
        </p:nvCxnSpPr>
        <p:spPr bwMode="auto">
          <a:xfrm rot="10800000">
            <a:off x="2413398" y="1560881"/>
            <a:ext cx="2304259" cy="1603500"/>
          </a:xfrm>
          <a:prstGeom prst="bentConnector3">
            <a:avLst>
              <a:gd name="adj1" fmla="val 20685"/>
            </a:avLst>
          </a:prstGeom>
          <a:ln w="63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38"/>
          <p:cNvSpPr txBox="1">
            <a:spLocks noChangeArrowheads="1"/>
          </p:cNvSpPr>
          <p:nvPr/>
        </p:nvSpPr>
        <p:spPr bwMode="auto">
          <a:xfrm>
            <a:off x="4130958" y="5182883"/>
            <a:ext cx="13942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200" dirty="0" smtClean="0">
                <a:solidFill>
                  <a:schemeClr val="tx2"/>
                </a:solidFill>
              </a:rPr>
              <a:t>Low Energy Exp.</a:t>
            </a:r>
            <a:endParaRPr lang="ko-KR" altLang="en-US" sz="1200" dirty="0">
              <a:solidFill>
                <a:schemeClr val="tx2"/>
              </a:solidFill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705" y="5494549"/>
            <a:ext cx="1333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Box 38"/>
          <p:cNvSpPr txBox="1">
            <a:spLocks noChangeArrowheads="1"/>
          </p:cNvSpPr>
          <p:nvPr/>
        </p:nvSpPr>
        <p:spPr bwMode="auto">
          <a:xfrm>
            <a:off x="5089866" y="3260561"/>
            <a:ext cx="15382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200" dirty="0" smtClean="0">
                <a:solidFill>
                  <a:schemeClr val="tx2"/>
                </a:solidFill>
              </a:rPr>
              <a:t>High Energy Exp. I</a:t>
            </a:r>
            <a:endParaRPr lang="ko-KR" altLang="en-US" sz="1200" dirty="0">
              <a:solidFill>
                <a:schemeClr val="tx2"/>
              </a:solidFill>
            </a:endParaRPr>
          </a:p>
        </p:txBody>
      </p:sp>
      <p:sp>
        <p:nvSpPr>
          <p:cNvPr id="66" name="TextBox 38"/>
          <p:cNvSpPr txBox="1">
            <a:spLocks noChangeArrowheads="1"/>
          </p:cNvSpPr>
          <p:nvPr/>
        </p:nvSpPr>
        <p:spPr bwMode="auto">
          <a:xfrm>
            <a:off x="4772321" y="1215971"/>
            <a:ext cx="15998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200" dirty="0" smtClean="0">
                <a:solidFill>
                  <a:schemeClr val="tx2"/>
                </a:solidFill>
              </a:rPr>
              <a:t>High Energy Exp. II</a:t>
            </a:r>
            <a:endParaRPr lang="ko-KR" altLang="en-US" sz="1200" dirty="0">
              <a:solidFill>
                <a:schemeClr val="tx2"/>
              </a:solidFill>
            </a:endParaRPr>
          </a:p>
        </p:txBody>
      </p:sp>
      <p:sp>
        <p:nvSpPr>
          <p:cNvPr id="67" name="TextBox 38"/>
          <p:cNvSpPr txBox="1">
            <a:spLocks noChangeArrowheads="1"/>
          </p:cNvSpPr>
          <p:nvPr/>
        </p:nvSpPr>
        <p:spPr bwMode="auto">
          <a:xfrm>
            <a:off x="3483651" y="3134671"/>
            <a:ext cx="13942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200" dirty="0" smtClean="0">
                <a:solidFill>
                  <a:schemeClr val="tx2"/>
                </a:solidFill>
              </a:rPr>
              <a:t>Very-low Energy Exp.</a:t>
            </a:r>
            <a:endParaRPr lang="ko-KR" altLang="en-US" sz="1200" dirty="0">
              <a:solidFill>
                <a:schemeClr val="tx2"/>
              </a:solidFill>
            </a:endParaRPr>
          </a:p>
        </p:txBody>
      </p:sp>
      <p:pic>
        <p:nvPicPr>
          <p:cNvPr id="1435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65" y="1019426"/>
            <a:ext cx="2088232" cy="10755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293465" y="98072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CLS</a:t>
            </a:r>
            <a:endParaRPr lang="ko-KR" altLang="en-US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5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34" y="2243920"/>
            <a:ext cx="2109248" cy="11949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5" name="TextBox 74"/>
          <p:cNvSpPr txBox="1"/>
          <p:nvPr/>
        </p:nvSpPr>
        <p:spPr>
          <a:xfrm>
            <a:off x="283845" y="2207397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HPMMS</a:t>
            </a:r>
            <a:endParaRPr lang="ko-KR" altLang="en-US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59" name="Picture 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438322"/>
              </a:clrFrom>
              <a:clrTo>
                <a:srgbClr val="43832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6" y="3620499"/>
            <a:ext cx="2111136" cy="12056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290576" y="3564778"/>
            <a:ext cx="1348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Facility</a:t>
            </a:r>
            <a:endParaRPr lang="ko-KR" altLang="en-US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8" name="꺾인 연결선 77"/>
          <p:cNvCxnSpPr/>
          <p:nvPr/>
        </p:nvCxnSpPr>
        <p:spPr bwMode="auto">
          <a:xfrm rot="10800000">
            <a:off x="2346554" y="2922826"/>
            <a:ext cx="2274194" cy="594223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63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6" y="5033048"/>
            <a:ext cx="2111136" cy="1322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285734" y="5012978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KOBRA</a:t>
            </a:r>
            <a:endParaRPr lang="ko-KR" altLang="en-US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4" name="꺾인 연결선 83"/>
          <p:cNvCxnSpPr/>
          <p:nvPr/>
        </p:nvCxnSpPr>
        <p:spPr bwMode="auto">
          <a:xfrm rot="10800000">
            <a:off x="2413399" y="4705487"/>
            <a:ext cx="812672" cy="784368"/>
          </a:xfrm>
          <a:prstGeom prst="bentConnector3">
            <a:avLst>
              <a:gd name="adj1" fmla="val 50000"/>
            </a:avLst>
          </a:prstGeom>
          <a:ln w="63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꺾인 연결선 86"/>
          <p:cNvCxnSpPr/>
          <p:nvPr/>
        </p:nvCxnSpPr>
        <p:spPr bwMode="auto">
          <a:xfrm rot="10800000" flipV="1">
            <a:off x="2403223" y="5459882"/>
            <a:ext cx="1479173" cy="549696"/>
          </a:xfrm>
          <a:prstGeom prst="bentConnector3">
            <a:avLst>
              <a:gd name="adj1" fmla="val -1755"/>
            </a:avLst>
          </a:prstGeom>
          <a:ln w="63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243013" y="2415228"/>
            <a:ext cx="95237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~</a:t>
            </a:r>
            <a:r>
              <a:rPr lang="en-US" altLang="ko-KR" dirty="0" err="1" smtClean="0"/>
              <a:t>keV</a:t>
            </a:r>
            <a:r>
              <a:rPr lang="en-US" altLang="ko-KR" dirty="0" smtClean="0"/>
              <a:t>/u</a:t>
            </a:r>
            <a:endParaRPr lang="ko-KR" alt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964799" y="4804088"/>
            <a:ext cx="182133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&gt; U-18.5MeV/u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0579" y="3367910"/>
            <a:ext cx="232307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p</a:t>
            </a:r>
            <a:r>
              <a:rPr lang="en-US" altLang="ko-KR" dirty="0" smtClean="0"/>
              <a:t>, d, Li &lt;P-88MeV/u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19264" y="-20010"/>
            <a:ext cx="1483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SIB @ 2020</a:t>
            </a:r>
          </a:p>
          <a:p>
            <a:r>
              <a:rPr lang="en-US" altLang="ko-KR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RIB @ 2021</a:t>
            </a:r>
            <a:endParaRPr lang="ko-KR" alt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3" name="모서리가 둥근 직사각형 42"/>
          <p:cNvSpPr/>
          <p:nvPr/>
        </p:nvSpPr>
        <p:spPr>
          <a:xfrm rot="18086607">
            <a:off x="3138234" y="5089439"/>
            <a:ext cx="937710" cy="1065973"/>
          </a:xfrm>
          <a:prstGeom prst="roundRect">
            <a:avLst>
              <a:gd name="adj" fmla="val 6085"/>
            </a:avLst>
          </a:prstGeom>
          <a:solidFill>
            <a:srgbClr val="FF0000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모서리가 둥근 직사각형 43"/>
          <p:cNvSpPr/>
          <p:nvPr/>
        </p:nvSpPr>
        <p:spPr>
          <a:xfrm rot="17920426">
            <a:off x="4331783" y="3407799"/>
            <a:ext cx="956532" cy="848450"/>
          </a:xfrm>
          <a:prstGeom prst="roundRect">
            <a:avLst>
              <a:gd name="adj" fmla="val 6085"/>
            </a:avLst>
          </a:prstGeom>
          <a:solidFill>
            <a:srgbClr val="FF0000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모서리가 둥근 직사각형 45"/>
          <p:cNvSpPr/>
          <p:nvPr/>
        </p:nvSpPr>
        <p:spPr>
          <a:xfrm rot="18067961">
            <a:off x="3362839" y="4500034"/>
            <a:ext cx="1289651" cy="219937"/>
          </a:xfrm>
          <a:prstGeom prst="roundRect">
            <a:avLst>
              <a:gd name="adj" fmla="val 0"/>
            </a:avLst>
          </a:prstGeom>
          <a:solidFill>
            <a:srgbClr val="FF0000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3803823" y="4391116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00B0F0"/>
                </a:solidFill>
                <a:latin typeface="Trebuchet MS" pitchFamily="34" charset="0"/>
              </a:rPr>
              <a:t>SCL3</a:t>
            </a:r>
            <a:endParaRPr lang="ko-KR" altLang="en-US" b="1" dirty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466353" y="3542196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00B0F0"/>
                </a:solidFill>
                <a:latin typeface="Trebuchet MS" pitchFamily="34" charset="0"/>
              </a:rPr>
              <a:t>ISOL</a:t>
            </a:r>
            <a:endParaRPr lang="ko-KR" altLang="en-US" b="1" dirty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635353" y="3858677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00B0F0"/>
                </a:solidFill>
                <a:latin typeface="Trebuchet MS" pitchFamily="34" charset="0"/>
              </a:rPr>
              <a:t>Injector3</a:t>
            </a:r>
            <a:endParaRPr lang="ko-KR" altLang="en-US" b="1" dirty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466353" y="3754716"/>
            <a:ext cx="154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00B0F0"/>
                </a:solidFill>
                <a:latin typeface="Trebuchet MS" pitchFamily="34" charset="0"/>
              </a:rPr>
              <a:t>Cyclotron 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6383481" y="695961"/>
            <a:ext cx="2769558" cy="203132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r"/>
            <a:r>
              <a:rPr lang="en-US" altLang="ko-KR" dirty="0"/>
              <a:t>Uniqueness </a:t>
            </a:r>
            <a:endParaRPr lang="en-US" altLang="ko-KR" dirty="0" smtClean="0"/>
          </a:p>
          <a:p>
            <a:pPr algn="r"/>
            <a:r>
              <a:rPr lang="en-US" altLang="ko-KR" dirty="0" smtClean="0"/>
              <a:t>in </a:t>
            </a:r>
            <a:r>
              <a:rPr lang="en-US" altLang="ko-KR" dirty="0"/>
              <a:t>terms of </a:t>
            </a:r>
            <a:r>
              <a:rPr lang="en-US" altLang="ko-KR" dirty="0" smtClean="0"/>
              <a:t>beam energy </a:t>
            </a:r>
          </a:p>
          <a:p>
            <a:pPr algn="r"/>
            <a:r>
              <a:rPr lang="en-US" altLang="ko-KR" dirty="0" smtClean="0"/>
              <a:t>(</a:t>
            </a:r>
            <a:r>
              <a:rPr lang="en-US" altLang="ko-KR" dirty="0"/>
              <a:t>SIB, RIB)</a:t>
            </a:r>
          </a:p>
          <a:p>
            <a:pPr algn="r"/>
            <a:r>
              <a:rPr lang="en-US" altLang="ko-KR" dirty="0">
                <a:sym typeface="Wingdings" panose="05000000000000000000" pitchFamily="2" charset="2"/>
              </a:rPr>
              <a:t></a:t>
            </a:r>
            <a:r>
              <a:rPr lang="en-US" altLang="ko-KR" dirty="0"/>
              <a:t>Variable </a:t>
            </a:r>
            <a:endParaRPr lang="en-US" altLang="ko-KR" dirty="0" smtClean="0"/>
          </a:p>
          <a:p>
            <a:pPr algn="r"/>
            <a:r>
              <a:rPr lang="en-US" altLang="ko-KR" dirty="0" smtClean="0"/>
              <a:t>from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altLang="ko-KR" dirty="0" smtClean="0"/>
              <a:t>500keV/u </a:t>
            </a:r>
          </a:p>
          <a:p>
            <a:pPr algn="r"/>
            <a:r>
              <a:rPr lang="en-US" altLang="ko-KR" dirty="0" smtClean="0"/>
              <a:t>to U-18.5MeV/u </a:t>
            </a:r>
          </a:p>
          <a:p>
            <a:pPr algn="r"/>
            <a:r>
              <a:rPr lang="en-US" altLang="ko-KR" dirty="0"/>
              <a:t> </a:t>
            </a:r>
            <a:r>
              <a:rPr lang="en-US" altLang="ko-KR" dirty="0" smtClean="0"/>
              <a:t>   &amp; p-88MeV/u</a:t>
            </a:r>
            <a:endParaRPr lang="en-US" altLang="ko-KR" dirty="0"/>
          </a:p>
        </p:txBody>
      </p:sp>
      <p:sp>
        <p:nvSpPr>
          <p:cNvPr id="3" name="TextBox 2"/>
          <p:cNvSpPr txBox="1"/>
          <p:nvPr/>
        </p:nvSpPr>
        <p:spPr>
          <a:xfrm>
            <a:off x="5525167" y="4698287"/>
            <a:ext cx="2720295" cy="175432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altLang="ko-KR" dirty="0" smtClean="0"/>
              <a:t>  Conventional </a:t>
            </a:r>
          </a:p>
          <a:p>
            <a:pPr algn="r"/>
            <a:r>
              <a:rPr lang="en-US" altLang="ko-KR" dirty="0" smtClean="0"/>
              <a:t> low-energy </a:t>
            </a:r>
          </a:p>
          <a:p>
            <a:pPr algn="r"/>
            <a:r>
              <a:rPr lang="en-US" altLang="ko-KR" dirty="0" smtClean="0"/>
              <a:t> scattering experiments </a:t>
            </a:r>
          </a:p>
          <a:p>
            <a:pPr algn="r"/>
            <a:r>
              <a:rPr lang="en-US" altLang="ko-KR" dirty="0" smtClean="0"/>
              <a:t> with high precision </a:t>
            </a:r>
          </a:p>
          <a:p>
            <a:pPr algn="r"/>
            <a:r>
              <a:rPr lang="en-US" altLang="ko-KR" dirty="0" smtClean="0"/>
              <a:t> using </a:t>
            </a:r>
          </a:p>
          <a:p>
            <a:pPr algn="r"/>
            <a:r>
              <a:rPr lang="en-US" altLang="ko-KR" dirty="0" smtClean="0"/>
              <a:t>   RIB &amp; SIB </a:t>
            </a:r>
          </a:p>
        </p:txBody>
      </p:sp>
    </p:spTree>
    <p:extLst>
      <p:ext uri="{BB962C8B-B14F-4D97-AF65-F5344CB8AC3E}">
        <p14:creationId xmlns:p14="http://schemas.microsoft.com/office/powerpoint/2010/main" val="39565133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188856" y="-27384"/>
            <a:ext cx="8631616" cy="7200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at LAMPS</a:t>
            </a:r>
            <a:endParaRPr lang="ko-KR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496" y="581247"/>
            <a:ext cx="7006982" cy="50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271"/>
          <p:cNvSpPr/>
          <p:nvPr/>
        </p:nvSpPr>
        <p:spPr>
          <a:xfrm>
            <a:off x="729396" y="5589240"/>
            <a:ext cx="7082963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27000" indent="-127000">
              <a:buClrTx/>
              <a:buSzPct val="100000"/>
              <a:buFontTx/>
              <a:buChar char="•"/>
              <a:defRPr sz="2000">
                <a:solidFill>
                  <a:srgbClr val="0433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r>
              <a:rPr sz="1500" b="1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Experimental data are measured with stable beams</a:t>
            </a:r>
          </a:p>
          <a:p>
            <a:pPr marL="127000" indent="-127000">
              <a:buClrTx/>
              <a:buSzPct val="100000"/>
              <a:buFontTx/>
              <a:buChar char="•"/>
              <a:defRPr sz="2000">
                <a:solidFill>
                  <a:srgbClr val="0433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r>
              <a:rPr lang="en-US" sz="1500" b="1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D</a:t>
            </a:r>
            <a:r>
              <a:rPr sz="1500" b="1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ata </a:t>
            </a:r>
            <a:r>
              <a:rPr sz="1500" b="1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of pion ratio and data of n/p flow are from different experiments</a:t>
            </a:r>
          </a:p>
          <a:p>
            <a:pPr marL="127000" indent="-127000">
              <a:buClrTx/>
              <a:buSzPct val="100000"/>
              <a:buFontTx/>
              <a:buChar char="•"/>
              <a:defRPr sz="2000">
                <a:solidFill>
                  <a:srgbClr val="0433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r>
              <a:rPr sz="1500" b="1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Models in the market show different results even within same observable</a:t>
            </a:r>
          </a:p>
        </p:txBody>
      </p:sp>
      <p:sp>
        <p:nvSpPr>
          <p:cNvPr id="2" name="직사각형 1"/>
          <p:cNvSpPr/>
          <p:nvPr/>
        </p:nvSpPr>
        <p:spPr bwMode="auto">
          <a:xfrm>
            <a:off x="3502987" y="1196752"/>
            <a:ext cx="1764000" cy="360000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16216" y="2520000"/>
            <a:ext cx="2592288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LAMPS will provide experimental data using rare isotope beam</a:t>
            </a:r>
          </a:p>
          <a:p>
            <a:r>
              <a:rPr kumimoji="1" lang="en-US" altLang="ko-KR" sz="120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e.g. </a:t>
            </a:r>
            <a:r>
              <a:rPr kumimoji="1" lang="en-US" altLang="ko-KR" sz="1200" b="1" baseline="300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132</a:t>
            </a:r>
            <a:r>
              <a:rPr kumimoji="1" lang="en-US" altLang="ko-KR" sz="120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Sn + </a:t>
            </a:r>
            <a:r>
              <a:rPr kumimoji="1" lang="en-US" altLang="ko-KR" sz="1200" b="1" baseline="300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124</a:t>
            </a:r>
            <a:r>
              <a:rPr kumimoji="1" lang="en-US" altLang="ko-KR" sz="120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Sn</a:t>
            </a:r>
          </a:p>
          <a:p>
            <a:r>
              <a:rPr kumimoji="1" lang="en-US" altLang="ko-KR" sz="120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→ measure n/p ratio &amp; proton/neutron flow at same time</a:t>
            </a:r>
            <a:endParaRPr kumimoji="1" lang="ko-KR" altLang="en-US" sz="12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1" name="직선 화살표 연결선 10"/>
          <p:cNvCxnSpPr/>
          <p:nvPr/>
        </p:nvCxnSpPr>
        <p:spPr bwMode="auto">
          <a:xfrm flipH="1" flipV="1">
            <a:off x="3995936" y="2996952"/>
            <a:ext cx="2520280" cy="7551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34812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31" name="Group 11"/>
          <p:cNvGrpSpPr>
            <a:grpSpLocks/>
          </p:cNvGrpSpPr>
          <p:nvPr/>
        </p:nvGrpSpPr>
        <p:grpSpPr bwMode="auto">
          <a:xfrm>
            <a:off x="683544" y="1196752"/>
            <a:ext cx="6336704" cy="5040288"/>
            <a:chOff x="22" y="341"/>
            <a:chExt cx="5624" cy="3860"/>
          </a:xfrm>
        </p:grpSpPr>
        <p:pic>
          <p:nvPicPr>
            <p:cNvPr id="3072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341"/>
              <a:ext cx="5624" cy="3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727" name="Oval 7"/>
            <p:cNvSpPr>
              <a:spLocks noChangeArrowheads="1"/>
            </p:cNvSpPr>
            <p:nvPr/>
          </p:nvSpPr>
          <p:spPr bwMode="auto">
            <a:xfrm rot="-1312952">
              <a:off x="1010" y="1832"/>
              <a:ext cx="4458" cy="979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ko-KR" altLang="ko-KR">
                <a:solidFill>
                  <a:schemeClr val="accent2"/>
                </a:solidFill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7" y="-27384"/>
            <a:ext cx="7848872" cy="504825"/>
          </a:xfrm>
        </p:spPr>
        <p:txBody>
          <a:bodyPr/>
          <a:lstStyle/>
          <a:p>
            <a:r>
              <a:rPr lang="en-US" altLang="ja-JP" dirty="0"/>
              <a:t>RIB energy vs. </a:t>
            </a:r>
            <a:r>
              <a:rPr lang="en-US" altLang="ja-JP" dirty="0" smtClean="0"/>
              <a:t>Intensity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11180" y="4293096"/>
            <a:ext cx="2095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@ VLE hall</a:t>
            </a:r>
          </a:p>
          <a:p>
            <a:r>
              <a:rPr lang="en-US" altLang="ko-KR" dirty="0" smtClean="0"/>
              <a:t>By HPMMS &amp; CLS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73378" y="3078408"/>
            <a:ext cx="1383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@ LE Halls </a:t>
            </a:r>
          </a:p>
          <a:p>
            <a:r>
              <a:rPr lang="en-US" altLang="ko-KR" dirty="0" smtClean="0"/>
              <a:t>by KOBRA</a:t>
            </a:r>
          </a:p>
        </p:txBody>
      </p:sp>
    </p:spTree>
    <p:extLst>
      <p:ext uri="{BB962C8B-B14F-4D97-AF65-F5344CB8AC3E}">
        <p14:creationId xmlns:p14="http://schemas.microsoft.com/office/powerpoint/2010/main" val="1499437395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Arial Rounded MT Bold" panose="020F0704030504030204" pitchFamily="34" charset="0"/>
              </a:rPr>
              <a:t>Summary (1)…  </a:t>
            </a:r>
            <a:r>
              <a:rPr lang="en-US" altLang="ko-KR" i="1" dirty="0" smtClean="0">
                <a:latin typeface="+mn-ea"/>
              </a:rPr>
              <a:t>(</a:t>
            </a:r>
            <a:r>
              <a:rPr lang="en-US" altLang="ko-KR" i="1" dirty="0">
                <a:latin typeface="+mn-ea"/>
              </a:rPr>
              <a:t>As project development)</a:t>
            </a:r>
            <a:endParaRPr lang="ko-KR" altLang="en-US" dirty="0">
              <a:latin typeface="Arial Rounded MT Bold" panose="020F0704030504030204" pitchFamily="34" charset="0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>
          <a:xfrm>
            <a:off x="404515" y="1979030"/>
            <a:ext cx="8374062" cy="4114265"/>
          </a:xfrm>
        </p:spPr>
        <p:txBody>
          <a:bodyPr/>
          <a:lstStyle/>
          <a:p>
            <a:pPr latinLnBrk="0">
              <a:buFont typeface="Wingdings" pitchFamily="2" charset="2"/>
              <a:buChar char="§"/>
            </a:pPr>
            <a:r>
              <a:rPr lang="en-US" altLang="ko-KR" kern="0" dirty="0" smtClean="0">
                <a:cs typeface="Arial" panose="020B0604020202020204" pitchFamily="34" charset="0"/>
              </a:rPr>
              <a:t>Prototyping </a:t>
            </a:r>
            <a:r>
              <a:rPr lang="en-US" altLang="ko-KR" kern="0" dirty="0">
                <a:cs typeface="Arial" panose="020B0604020202020204" pitchFamily="34" charset="0"/>
              </a:rPr>
              <a:t>of major accelerator parts has been in progress since </a:t>
            </a:r>
            <a:r>
              <a:rPr lang="en-US" altLang="ko-KR" kern="0" dirty="0" smtClean="0">
                <a:cs typeface="Arial" panose="020B0604020202020204" pitchFamily="34" charset="0"/>
              </a:rPr>
              <a:t>2013 (after TDR)</a:t>
            </a:r>
          </a:p>
          <a:p>
            <a:pPr>
              <a:buFont typeface="Wingdings" pitchFamily="2" charset="2"/>
              <a:buChar char="§"/>
            </a:pPr>
            <a:r>
              <a:rPr lang="en-US" altLang="ko-KR" dirty="0">
                <a:cs typeface="Arial" panose="020B0604020202020204" pitchFamily="34" charset="0"/>
              </a:rPr>
              <a:t>Some prototypes are in testing stage</a:t>
            </a:r>
            <a:r>
              <a:rPr lang="en-US" altLang="ko-KR" dirty="0" smtClean="0"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en-US" altLang="ko-KR" dirty="0" smtClean="0"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altLang="ko-KR" dirty="0">
                <a:solidFill>
                  <a:srgbClr val="FF0000"/>
                </a:solidFill>
                <a:cs typeface="Arial" panose="020B0604020202020204" pitchFamily="34" charset="0"/>
              </a:rPr>
              <a:t>SRF test facility</a:t>
            </a:r>
            <a:r>
              <a:rPr lang="en-US" altLang="ko-KR" dirty="0">
                <a:cs typeface="Arial" panose="020B0604020202020204" pitchFamily="34" charset="0"/>
              </a:rPr>
              <a:t> is operating from June 2016</a:t>
            </a:r>
            <a:r>
              <a:rPr lang="en-US" altLang="ko-KR" dirty="0" smtClean="0">
                <a:cs typeface="Arial" panose="020B0604020202020204" pitchFamily="34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endParaRPr lang="en-US" altLang="ko-KR" dirty="0" smtClean="0"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altLang="ko-KR" dirty="0" smtClean="0">
                <a:cs typeface="Arial" panose="020B0604020202020204" pitchFamily="34" charset="0"/>
              </a:rPr>
              <a:t>Under progress for the </a:t>
            </a:r>
            <a:r>
              <a:rPr lang="en-US" altLang="ko-KR" dirty="0">
                <a:cs typeface="Arial" panose="020B0604020202020204" pitchFamily="34" charset="0"/>
              </a:rPr>
              <a:t>procurement of cavities, </a:t>
            </a:r>
            <a:r>
              <a:rPr lang="en-US" altLang="ko-KR" dirty="0" err="1" smtClean="0">
                <a:cs typeface="Arial" panose="020B0604020202020204" pitchFamily="34" charset="0"/>
              </a:rPr>
              <a:t>cryomodules</a:t>
            </a:r>
            <a:r>
              <a:rPr lang="en-US" altLang="ko-KR" dirty="0">
                <a:cs typeface="Arial" panose="020B0604020202020204" pitchFamily="34" charset="0"/>
              </a:rPr>
              <a:t> </a:t>
            </a:r>
            <a:r>
              <a:rPr lang="en-US" altLang="ko-KR" dirty="0" smtClean="0">
                <a:cs typeface="Arial" panose="020B0604020202020204" pitchFamily="34" charset="0"/>
              </a:rPr>
              <a:t>etc… of SCL3 </a:t>
            </a:r>
            <a:r>
              <a:rPr lang="en-US" altLang="ko-KR" dirty="0">
                <a:cs typeface="Arial" panose="020B0604020202020204" pitchFamily="34" charset="0"/>
              </a:rPr>
              <a:t>in </a:t>
            </a:r>
            <a:r>
              <a:rPr lang="en-US" altLang="ko-KR" dirty="0" smtClean="0">
                <a:cs typeface="Arial" panose="020B0604020202020204" pitchFamily="34" charset="0"/>
              </a:rPr>
              <a:t>2016.4Q (for </a:t>
            </a:r>
            <a:r>
              <a:rPr lang="en-US" altLang="ko-KR" dirty="0" smtClean="0">
                <a:solidFill>
                  <a:srgbClr val="FF0000"/>
                </a:solidFill>
                <a:cs typeface="Arial" panose="020B0604020202020204" pitchFamily="34" charset="0"/>
              </a:rPr>
              <a:t>mass- production</a:t>
            </a:r>
            <a:r>
              <a:rPr lang="en-US" altLang="ko-KR" dirty="0" smtClean="0">
                <a:cs typeface="Arial" panose="020B0604020202020204" pitchFamily="34" charset="0"/>
              </a:rPr>
              <a:t>) </a:t>
            </a:r>
            <a:r>
              <a:rPr lang="en-US" altLang="ko-KR" dirty="0" smtClean="0"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altLang="ko-KR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Vendor(s</a:t>
            </a:r>
            <a:r>
              <a:rPr lang="en-US" altLang="ko-KR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for SCL3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will be selected in 2016</a:t>
            </a:r>
            <a:endParaRPr lang="en-US" altLang="ko-KR" sz="2000" dirty="0"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US" altLang="ko-KR" dirty="0">
              <a:cs typeface="Arial" panose="020B0604020202020204" pitchFamily="34" charset="0"/>
            </a:endParaRPr>
          </a:p>
          <a:p>
            <a:pPr latinLnBrk="0">
              <a:buFont typeface="Wingdings" pitchFamily="2" charset="2"/>
              <a:buChar char="§"/>
            </a:pPr>
            <a:endParaRPr lang="en-US" altLang="ko-KR" kern="0" dirty="0" smtClean="0">
              <a:cs typeface="Arial" panose="020B0604020202020204" pitchFamily="34" charset="0"/>
            </a:endParaRPr>
          </a:p>
          <a:p>
            <a:pPr latinLnBrk="0">
              <a:buFont typeface="Wingdings" pitchFamily="2" charset="2"/>
              <a:buChar char="§"/>
            </a:pPr>
            <a:endParaRPr lang="en-US" altLang="ko-KR" kern="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A8CA3DB7-E5BA-456D-AA01-B6AB6C093ECE}" type="slidenum">
              <a:rPr lang="ko-KR" altLang="en-US" smtClean="0"/>
              <a:pPr/>
              <a:t>33</a:t>
            </a:fld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395537" y="1113587"/>
            <a:ext cx="8383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Development of accelerator and experimental systems of the RISP is on track with civil constructions</a:t>
            </a:r>
          </a:p>
        </p:txBody>
      </p:sp>
    </p:spTree>
    <p:extLst>
      <p:ext uri="{BB962C8B-B14F-4D97-AF65-F5344CB8AC3E}">
        <p14:creationId xmlns:p14="http://schemas.microsoft.com/office/powerpoint/2010/main" val="422672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Arial Rounded MT Bold" panose="020F0704030504030204" pitchFamily="34" charset="0"/>
              </a:rPr>
              <a:t>Summary (2)… scientific opportunity</a:t>
            </a:r>
            <a:endParaRPr lang="ko-KR" altLang="en-US" dirty="0">
              <a:latin typeface="Arial Rounded MT Bold" panose="020F0704030504030204" pitchFamily="34" charset="0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>
          <a:xfrm>
            <a:off x="35496" y="764704"/>
            <a:ext cx="9073008" cy="6048672"/>
          </a:xfrm>
        </p:spPr>
        <p:txBody>
          <a:bodyPr/>
          <a:lstStyle/>
          <a:p>
            <a:pPr marL="0" indent="0">
              <a:buNone/>
            </a:pPr>
            <a:endParaRPr lang="en-US" altLang="ko-KR" dirty="0" smtClean="0"/>
          </a:p>
          <a:p>
            <a:r>
              <a:rPr lang="en-US" altLang="ko-KR" sz="2400" dirty="0">
                <a:cs typeface="Arial" panose="020B0604020202020204" pitchFamily="34" charset="0"/>
              </a:rPr>
              <a:t>RAON- </a:t>
            </a:r>
            <a:r>
              <a:rPr lang="en-US" altLang="ko-KR" sz="2000" dirty="0">
                <a:solidFill>
                  <a:srgbClr val="FF0000"/>
                </a:solidFill>
                <a:cs typeface="Arial" panose="020B0604020202020204" pitchFamily="34" charset="0"/>
              </a:rPr>
              <a:t>R</a:t>
            </a:r>
            <a:r>
              <a:rPr lang="en-US" altLang="ko-KR" sz="2000" dirty="0">
                <a:cs typeface="Arial" panose="020B0604020202020204" pitchFamily="34" charset="0"/>
              </a:rPr>
              <a:t>are isotope </a:t>
            </a:r>
            <a:r>
              <a:rPr lang="en-US" altLang="ko-KR" sz="2000" dirty="0">
                <a:solidFill>
                  <a:srgbClr val="FF0000"/>
                </a:solidFill>
                <a:cs typeface="Arial" panose="020B0604020202020204" pitchFamily="34" charset="0"/>
              </a:rPr>
              <a:t>A</a:t>
            </a:r>
            <a:r>
              <a:rPr lang="en-US" altLang="ko-KR" sz="2000" dirty="0">
                <a:cs typeface="Arial" panose="020B0604020202020204" pitchFamily="34" charset="0"/>
              </a:rPr>
              <a:t>ccelerator complex for </a:t>
            </a:r>
            <a:r>
              <a:rPr lang="en-US" altLang="ko-KR" sz="2000" dirty="0" err="1">
                <a:solidFill>
                  <a:srgbClr val="FF0000"/>
                </a:solidFill>
                <a:cs typeface="Arial" panose="020B0604020202020204" pitchFamily="34" charset="0"/>
              </a:rPr>
              <a:t>ON</a:t>
            </a:r>
            <a:r>
              <a:rPr lang="en-US" altLang="ko-KR" sz="2000" dirty="0" err="1">
                <a:cs typeface="Arial" panose="020B0604020202020204" pitchFamily="34" charset="0"/>
              </a:rPr>
              <a:t>-line</a:t>
            </a:r>
            <a:r>
              <a:rPr lang="en-US" altLang="ko-KR" sz="2000" dirty="0">
                <a:cs typeface="Arial" panose="020B0604020202020204" pitchFamily="34" charset="0"/>
              </a:rPr>
              <a:t> experiments</a:t>
            </a:r>
          </a:p>
          <a:p>
            <a:r>
              <a:rPr lang="en-US" altLang="ko-KR" sz="2400" dirty="0" smtClean="0"/>
              <a:t>Stable </a:t>
            </a:r>
            <a:r>
              <a:rPr lang="en-US" altLang="ko-KR" sz="2400" dirty="0"/>
              <a:t>and Rare Isotope HI beams (accelerated properly) can open a new era in Korea for the research of basic science.</a:t>
            </a:r>
          </a:p>
          <a:p>
            <a:r>
              <a:rPr lang="en-US" altLang="ko-KR" sz="2400" dirty="0" smtClean="0"/>
              <a:t>Strong </a:t>
            </a:r>
            <a:r>
              <a:rPr lang="en-US" altLang="ko-KR" sz="2400" dirty="0"/>
              <a:t>connections to applications and </a:t>
            </a:r>
            <a:r>
              <a:rPr lang="en-US" altLang="ko-KR" sz="2400" dirty="0" smtClean="0"/>
              <a:t>training</a:t>
            </a:r>
          </a:p>
          <a:p>
            <a:endParaRPr lang="en-US" altLang="ko-KR" sz="2400" dirty="0" smtClean="0"/>
          </a:p>
          <a:p>
            <a:r>
              <a:rPr lang="en-US" altLang="ko-KR" sz="2400" dirty="0" smtClean="0"/>
              <a:t>Early operation of Low-Energy Facility from the end</a:t>
            </a:r>
            <a:r>
              <a:rPr lang="en-US" altLang="ko-KR" dirty="0"/>
              <a:t> </a:t>
            </a:r>
            <a:r>
              <a:rPr lang="en-US" altLang="ko-KR" dirty="0" smtClean="0"/>
              <a:t>of 2019</a:t>
            </a:r>
          </a:p>
          <a:p>
            <a:pPr marL="180975" lvl="0" indent="-180975"/>
            <a:r>
              <a:rPr lang="en-US" altLang="ko-KR" sz="2400" dirty="0" smtClean="0">
                <a:latin typeface="+mn-ea"/>
                <a:cs typeface="Arial Unicode MS" panose="020B0604020202020204" pitchFamily="50" charset="-127"/>
              </a:rPr>
              <a:t> Efforts </a:t>
            </a:r>
            <a:r>
              <a:rPr lang="en-US" altLang="ko-KR" sz="2400" dirty="0">
                <a:latin typeface="+mn-ea"/>
                <a:cs typeface="Arial Unicode MS" panose="020B0604020202020204" pitchFamily="50" charset="-127"/>
              </a:rPr>
              <a:t>on collaboration: </a:t>
            </a:r>
            <a:endParaRPr lang="en-US" altLang="ko-KR" sz="2400" dirty="0" smtClean="0">
              <a:latin typeface="+mn-ea"/>
              <a:cs typeface="Arial Unicode MS" panose="020B0604020202020204" pitchFamily="50" charset="-127"/>
            </a:endParaRPr>
          </a:p>
          <a:p>
            <a:pPr marL="0" lvl="0" indent="0">
              <a:buNone/>
            </a:pPr>
            <a:r>
              <a:rPr lang="en-US" altLang="ko-KR" sz="2400" dirty="0">
                <a:latin typeface="+mn-ea"/>
                <a:cs typeface="Arial Unicode MS" panose="020B0604020202020204" pitchFamily="50" charset="-127"/>
              </a:rPr>
              <a:t>-</a:t>
            </a:r>
            <a:r>
              <a:rPr lang="en-US" altLang="ko-KR" sz="2000" dirty="0" smtClean="0">
                <a:solidFill>
                  <a:schemeClr val="bg1">
                    <a:lumMod val="85000"/>
                  </a:schemeClr>
                </a:solidFill>
                <a:latin typeface="+mn-ea"/>
                <a:cs typeface="Arial Unicode MS" panose="020B0604020202020204" pitchFamily="50" charset="-127"/>
              </a:rPr>
              <a:t>IBS </a:t>
            </a:r>
            <a:r>
              <a:rPr lang="en-US" altLang="ko-KR" sz="2000" dirty="0">
                <a:solidFill>
                  <a:schemeClr val="bg1">
                    <a:lumMod val="85000"/>
                  </a:schemeClr>
                </a:solidFill>
                <a:latin typeface="+mn-ea"/>
                <a:cs typeface="Arial Unicode MS" panose="020B0604020202020204" pitchFamily="50" charset="-127"/>
              </a:rPr>
              <a:t>research centers, </a:t>
            </a:r>
            <a:r>
              <a:rPr lang="en-US" altLang="ko-KR" sz="2000" dirty="0">
                <a:latin typeface="+mn-ea"/>
                <a:cs typeface="Arial Unicode MS" panose="020B0604020202020204" pitchFamily="50" charset="-127"/>
              </a:rPr>
              <a:t>international and domestic users </a:t>
            </a:r>
            <a:r>
              <a:rPr lang="en-US" altLang="ko-KR" sz="2000" dirty="0" smtClean="0">
                <a:latin typeface="+mn-ea"/>
                <a:cs typeface="Arial Unicode MS" panose="020B0604020202020204" pitchFamily="50" charset="-127"/>
              </a:rPr>
              <a:t>communities</a:t>
            </a:r>
            <a:endParaRPr lang="en-US" altLang="ko-KR" sz="20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r>
              <a:rPr lang="en-US" altLang="ko-KR" sz="28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  <a:sym typeface="Symbol" panose="05050102010706020507" pitchFamily="18" charset="2"/>
              </a:rPr>
              <a:t> </a:t>
            </a:r>
            <a:r>
              <a:rPr lang="en-US" altLang="ko-KR" sz="2400" dirty="0">
                <a:latin typeface="+mn-ea"/>
                <a:cs typeface="Arial Unicode MS" panose="020B0604020202020204" pitchFamily="50" charset="-127"/>
              </a:rPr>
              <a:t>Call for </a:t>
            </a:r>
            <a:r>
              <a:rPr lang="en-US" altLang="ko-KR" sz="2400" dirty="0" err="1">
                <a:latin typeface="+mn-ea"/>
                <a:cs typeface="Arial Unicode MS" panose="020B0604020202020204" pitchFamily="50" charset="-127"/>
              </a:rPr>
              <a:t>LoIs</a:t>
            </a:r>
            <a:r>
              <a:rPr lang="en-US" altLang="ko-KR" sz="2400" dirty="0">
                <a:latin typeface="+mn-ea"/>
                <a:cs typeface="Arial Unicode MS" panose="020B0604020202020204" pitchFamily="50" charset="-127"/>
              </a:rPr>
              <a:t> in </a:t>
            </a:r>
            <a:r>
              <a:rPr lang="en-US" altLang="ko-KR" sz="2400" dirty="0" smtClean="0">
                <a:latin typeface="+mn-ea"/>
                <a:cs typeface="Arial Unicode MS" panose="020B0604020202020204" pitchFamily="50" charset="-127"/>
              </a:rPr>
              <a:t>2016, especially for low-energy facility</a:t>
            </a:r>
            <a:endParaRPr lang="en-US" altLang="ko-KR" sz="2400" dirty="0">
              <a:latin typeface="+mn-ea"/>
              <a:cs typeface="Arial Unicode MS" panose="020B0604020202020204" pitchFamily="50" charset="-127"/>
            </a:endParaRPr>
          </a:p>
          <a:p>
            <a:pPr marL="0" indent="0">
              <a:buNone/>
            </a:pPr>
            <a:r>
              <a:rPr lang="en-US" altLang="ko-KR" sz="2400" dirty="0" smtClean="0">
                <a:latin typeface="+mn-ea"/>
                <a:cs typeface="Arial Unicode MS" panose="020B0604020202020204" pitchFamily="50" charset="-127"/>
              </a:rPr>
              <a:t>-</a:t>
            </a:r>
            <a:r>
              <a:rPr lang="en-US" altLang="ko-KR" sz="2000" dirty="0" smtClean="0">
                <a:latin typeface="+mn-ea"/>
                <a:cs typeface="Arial Unicode MS" panose="020B0604020202020204" pitchFamily="50" charset="-127"/>
              </a:rPr>
              <a:t>Welcome </a:t>
            </a:r>
            <a:r>
              <a:rPr lang="en-US" altLang="ko-KR" sz="2000" dirty="0">
                <a:latin typeface="+mn-ea"/>
                <a:cs typeface="Arial Unicode MS" panose="020B0604020202020204" pitchFamily="50" charset="-127"/>
              </a:rPr>
              <a:t>suggestion for new instruments: space available in </a:t>
            </a:r>
            <a:r>
              <a:rPr lang="en-US" altLang="ko-KR" sz="2000" dirty="0" smtClean="0">
                <a:latin typeface="+mn-ea"/>
                <a:cs typeface="Arial Unicode MS" panose="020B0604020202020204" pitchFamily="50" charset="-127"/>
              </a:rPr>
              <a:t> </a:t>
            </a:r>
          </a:p>
          <a:p>
            <a:pPr marL="0" indent="0">
              <a:buNone/>
            </a:pPr>
            <a:r>
              <a:rPr lang="en-US" altLang="ko-KR" sz="2000" dirty="0">
                <a:latin typeface="+mn-ea"/>
                <a:cs typeface="Arial Unicode MS" panose="020B0604020202020204" pitchFamily="50" charset="-127"/>
              </a:rPr>
              <a:t> </a:t>
            </a:r>
            <a:r>
              <a:rPr lang="en-US" altLang="ko-KR" sz="2000" dirty="0" smtClean="0">
                <a:latin typeface="+mn-ea"/>
                <a:cs typeface="Arial Unicode MS" panose="020B0604020202020204" pitchFamily="50" charset="-127"/>
              </a:rPr>
              <a:t>experimental </a:t>
            </a:r>
            <a:r>
              <a:rPr lang="en-US" altLang="ko-KR" sz="2000" dirty="0">
                <a:latin typeface="+mn-ea"/>
                <a:cs typeface="Arial Unicode MS" panose="020B0604020202020204" pitchFamily="50" charset="-127"/>
              </a:rPr>
              <a:t>halls</a:t>
            </a:r>
          </a:p>
          <a:p>
            <a:pPr marL="0" indent="0" latinLnBrk="0">
              <a:buNone/>
            </a:pPr>
            <a:endParaRPr lang="en-US" altLang="ko-KR" kern="0" dirty="0" smtClean="0">
              <a:cs typeface="Arial" panose="020B0604020202020204" pitchFamily="34" charset="0"/>
            </a:endParaRPr>
          </a:p>
          <a:p>
            <a:pPr marL="0" indent="0" latinLnBrk="0">
              <a:buNone/>
            </a:pPr>
            <a:endParaRPr lang="en-US" altLang="ko-KR" kern="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A8CA3DB7-E5BA-456D-AA01-B6AB6C093ECE}" type="slidenum">
              <a:rPr lang="ko-KR" altLang="en-US" smtClean="0"/>
              <a:pPr/>
              <a:t>34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298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Arial Rounded MT Bold" panose="020F0704030504030204" pitchFamily="34" charset="0"/>
              </a:rPr>
              <a:t>Summary (</a:t>
            </a:r>
            <a:r>
              <a:rPr lang="en-US" altLang="ko-KR" dirty="0">
                <a:latin typeface="Arial Rounded MT Bold" panose="020F0704030504030204" pitchFamily="34" charset="0"/>
              </a:rPr>
              <a:t>3</a:t>
            </a:r>
            <a:r>
              <a:rPr lang="en-US" altLang="ko-KR" dirty="0" smtClean="0">
                <a:latin typeface="Arial Rounded MT Bold" panose="020F0704030504030204" pitchFamily="34" charset="0"/>
              </a:rPr>
              <a:t>)… nuclear astrophysics   </a:t>
            </a:r>
            <a:endParaRPr lang="ko-KR" altLang="en-US" dirty="0">
              <a:latin typeface="Arial Rounded MT Bold" panose="020F0704030504030204" pitchFamily="34" charset="0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>
          <a:xfrm>
            <a:off x="0" y="980728"/>
            <a:ext cx="9073008" cy="6048672"/>
          </a:xfrm>
        </p:spPr>
        <p:txBody>
          <a:bodyPr/>
          <a:lstStyle/>
          <a:p>
            <a:pPr marL="0" indent="0">
              <a:buNone/>
            </a:pPr>
            <a:endParaRPr lang="en-US" altLang="ko-KR" sz="2000" dirty="0">
              <a:cs typeface="Arial" panose="020B0604020202020204" pitchFamily="34" charset="0"/>
            </a:endParaRPr>
          </a:p>
          <a:p>
            <a:r>
              <a:rPr lang="en-US" altLang="ko-KR" sz="2400" dirty="0" smtClean="0">
                <a:solidFill>
                  <a:schemeClr val="tx2"/>
                </a:solidFill>
              </a:rPr>
              <a:t>Korea will build the </a:t>
            </a:r>
            <a:r>
              <a:rPr lang="en-US" altLang="ko-KR" sz="2400" dirty="0">
                <a:solidFill>
                  <a:schemeClr val="tx2"/>
                </a:solidFill>
              </a:rPr>
              <a:t>RI beam accelerator facility, called RAON. Integration of ISOL and IF is one of the distinct features of RAON.</a:t>
            </a:r>
          </a:p>
          <a:p>
            <a:r>
              <a:rPr lang="en-US" altLang="ko-KR" sz="2400" dirty="0">
                <a:solidFill>
                  <a:schemeClr val="tx2"/>
                </a:solidFill>
              </a:rPr>
              <a:t>Experimental systems such as </a:t>
            </a:r>
            <a:r>
              <a:rPr lang="en-US" altLang="ko-KR" sz="2400" dirty="0" smtClean="0">
                <a:solidFill>
                  <a:schemeClr val="tx2"/>
                </a:solidFill>
              </a:rPr>
              <a:t>KOBRA </a:t>
            </a:r>
            <a:r>
              <a:rPr lang="en-US" altLang="ko-KR" sz="2400" dirty="0">
                <a:solidFill>
                  <a:schemeClr val="tx2"/>
                </a:solidFill>
              </a:rPr>
              <a:t>for nuclear astrophysics and nuclear structure experiments are being developed in parallel.</a:t>
            </a:r>
          </a:p>
          <a:p>
            <a:r>
              <a:rPr lang="en-US" altLang="ko-KR" sz="2400" dirty="0" smtClean="0">
                <a:solidFill>
                  <a:schemeClr val="tx2"/>
                </a:solidFill>
              </a:rPr>
              <a:t>There </a:t>
            </a:r>
            <a:r>
              <a:rPr lang="en-US" altLang="ko-KR" sz="2400" dirty="0">
                <a:solidFill>
                  <a:schemeClr val="tx2"/>
                </a:solidFill>
              </a:rPr>
              <a:t>will be a lot of opportunities for nuclear astrophysics experiments in Korea.  We welcome your collaboration!   </a:t>
            </a:r>
            <a:endParaRPr lang="en-US" altLang="ko-KR" sz="2000" dirty="0">
              <a:solidFill>
                <a:srgbClr val="FFFF00"/>
              </a:solidFill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A8CA3DB7-E5BA-456D-AA01-B6AB6C093ECE}" type="slidenum">
              <a:rPr lang="ko-KR" altLang="en-US" smtClean="0"/>
              <a:pPr/>
              <a:t>35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1729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581027" y="3000379"/>
            <a:ext cx="7705725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en-US" altLang="ko-KR" sz="6000" b="1" dirty="0">
                <a:solidFill>
                  <a:srgbClr val="FFFFFF">
                    <a:lumMod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itchFamily="34" charset="-127"/>
                <a:ea typeface="Adobe 고딕 Std B" pitchFamily="34" charset="-127"/>
              </a:rPr>
              <a:t>Thank You</a:t>
            </a:r>
          </a:p>
        </p:txBody>
      </p:sp>
      <p:pic>
        <p:nvPicPr>
          <p:cNvPr id="10" name="그림 9" descr="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3000" y="2279483"/>
            <a:ext cx="7207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그림 10" descr="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2791" y="1833434"/>
            <a:ext cx="7207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그림 5" descr="pdp바탕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468544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259632" y="5246406"/>
            <a:ext cx="7353924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30000"/>
              </a:lnSpc>
            </a:pPr>
            <a:r>
              <a:rPr lang="en-US" altLang="ko-KR" sz="3600" b="1" kern="0" dirty="0" smtClean="0">
                <a:solidFill>
                  <a:schemeClr val="bg1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June </a:t>
            </a:r>
            <a:r>
              <a:rPr lang="en-US" altLang="ko-KR" sz="3600" b="1" kern="0" dirty="0">
                <a:solidFill>
                  <a:schemeClr val="bg1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27-30, </a:t>
            </a:r>
            <a:r>
              <a:rPr lang="en-US" altLang="ko-KR" sz="3600" b="1" kern="0" dirty="0" smtClean="0">
                <a:solidFill>
                  <a:schemeClr val="bg1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2017</a:t>
            </a:r>
          </a:p>
          <a:p>
            <a:pPr algn="ctr" fontAlgn="base">
              <a:lnSpc>
                <a:spcPct val="130000"/>
              </a:lnSpc>
            </a:pPr>
            <a:r>
              <a:rPr lang="en-US" altLang="ko-KR" sz="2000" b="1" kern="0" dirty="0" smtClean="0">
                <a:solidFill>
                  <a:schemeClr val="bg1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hosted by RISP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2411999" y="4710689"/>
            <a:ext cx="5049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The 14</a:t>
            </a:r>
            <a:r>
              <a:rPr lang="en-US" altLang="ko-KR" b="1" baseline="30000" dirty="0">
                <a:solidFill>
                  <a:schemeClr val="bg1"/>
                </a:solidFill>
              </a:rPr>
              <a:t>th</a:t>
            </a:r>
            <a:r>
              <a:rPr lang="en-US" altLang="ko-KR" b="1" dirty="0">
                <a:solidFill>
                  <a:schemeClr val="bg1"/>
                </a:solidFill>
              </a:rPr>
              <a:t> International Symposium on Origin of Matter and Evolution of </a:t>
            </a:r>
            <a:r>
              <a:rPr lang="en-US" altLang="ko-KR" b="1" dirty="0" smtClean="0">
                <a:solidFill>
                  <a:schemeClr val="bg1"/>
                </a:solidFill>
              </a:rPr>
              <a:t>Galaxies (OMEG</a:t>
            </a:r>
            <a:r>
              <a:rPr lang="en-US" altLang="ko-KR" dirty="0" smtClean="0">
                <a:solidFill>
                  <a:schemeClr val="bg1"/>
                </a:solidFill>
              </a:rPr>
              <a:t>)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332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000" i="1" dirty="0">
                <a:solidFill>
                  <a:srgbClr val="FF0000"/>
                </a:solidFill>
              </a:rPr>
              <a:t>R</a:t>
            </a:r>
            <a:r>
              <a:rPr lang="en-US" altLang="ko-KR" sz="2000" i="1" dirty="0"/>
              <a:t>are isotope </a:t>
            </a:r>
            <a:r>
              <a:rPr lang="en-US" altLang="ko-KR" sz="2000" i="1" dirty="0">
                <a:solidFill>
                  <a:srgbClr val="FF0000"/>
                </a:solidFill>
              </a:rPr>
              <a:t>A</a:t>
            </a:r>
            <a:r>
              <a:rPr lang="en-US" altLang="ko-KR" sz="2000" i="1" dirty="0"/>
              <a:t>ccelerator complex for </a:t>
            </a:r>
            <a:r>
              <a:rPr lang="en-US" altLang="ko-KR" sz="2000" i="1" dirty="0" err="1">
                <a:solidFill>
                  <a:srgbClr val="FF0000"/>
                </a:solidFill>
              </a:rPr>
              <a:t>ON</a:t>
            </a:r>
            <a:r>
              <a:rPr lang="en-US" altLang="ko-KR" sz="2000" i="1" dirty="0" err="1"/>
              <a:t>-line</a:t>
            </a:r>
            <a:r>
              <a:rPr lang="en-US" altLang="ko-KR" sz="2000" i="1" dirty="0"/>
              <a:t> </a:t>
            </a:r>
            <a:r>
              <a:rPr lang="en-US" altLang="ko-KR" sz="2000" i="1" dirty="0" smtClean="0"/>
              <a:t>experiments</a:t>
            </a:r>
            <a:endParaRPr lang="ko-KR" altLang="en-US" sz="2000" i="1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A3DB7-E5BA-456D-AA01-B6AB6C093ECE}" type="slidenum">
              <a:rPr lang="ko-KR" altLang="en-US" smtClean="0"/>
              <a:pPr/>
              <a:t>37</a:t>
            </a:fld>
            <a:endParaRPr lang="ko-KR" altLang="en-US" dirty="0"/>
          </a:p>
        </p:txBody>
      </p:sp>
      <p:pic>
        <p:nvPicPr>
          <p:cNvPr id="4" name="Picture 4" descr="http://kr.img.blog.yahoo.com/ybi/1/fe/58/ybg3650/folder/1790887/img_1790887_401418_28?109054293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702645"/>
            <a:ext cx="2524125" cy="1390651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9" y="583184"/>
            <a:ext cx="9150723" cy="414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949" y="5207699"/>
            <a:ext cx="5730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smtClean="0">
                <a:latin typeface="HY동녘M" panose="02030600000101010101" pitchFamily="18" charset="-127"/>
                <a:ea typeface="문체부 제목 바탕체" panose="02030609000101010101" pitchFamily="17" charset="-127"/>
              </a:rPr>
              <a:t>Thank for your attention.</a:t>
            </a:r>
            <a:endParaRPr lang="ko-KR" altLang="en-US" sz="4000" dirty="0">
              <a:latin typeface="HY동녘M" panose="02030600000101010101" pitchFamily="18" charset="-127"/>
              <a:ea typeface="문체부 제목 바탕체" panose="02030609000101010101" pitchFamily="17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414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427538" y="6534150"/>
            <a:ext cx="504825" cy="314325"/>
          </a:xfrm>
        </p:spPr>
        <p:txBody>
          <a:bodyPr/>
          <a:lstStyle/>
          <a:p>
            <a:pPr>
              <a:defRPr/>
            </a:pPr>
            <a:fld id="{AB611837-82FE-4D1C-BE50-68DBDC9CB354}" type="slidenum">
              <a:rPr lang="ko-KR" altLang="en-US"/>
              <a:pPr>
                <a:defRPr/>
              </a:pPr>
              <a:t>38</a:t>
            </a:fld>
            <a:endParaRPr lang="en-US" altLang="ko-KR" dirty="0"/>
          </a:p>
        </p:txBody>
      </p:sp>
      <p:sp>
        <p:nvSpPr>
          <p:cNvPr id="5" name="제목 3"/>
          <p:cNvSpPr txBox="1">
            <a:spLocks/>
          </p:cNvSpPr>
          <p:nvPr/>
        </p:nvSpPr>
        <p:spPr>
          <a:xfrm>
            <a:off x="107504" y="116632"/>
            <a:ext cx="7020272" cy="288032"/>
          </a:xfrm>
          <a:prstGeom prst="rect">
            <a:avLst/>
          </a:prstGeom>
          <a:noFill/>
        </p:spPr>
        <p:txBody>
          <a:bodyPr vert="horz" lIns="91424" tIns="45712" rIns="91424" bIns="45712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ko-KR" sz="2800" b="1" dirty="0" smtClean="0">
                <a:solidFill>
                  <a:schemeClr val="bg1"/>
                </a:solidFill>
                <a:latin typeface="+mj-lt"/>
                <a:ea typeface="Arial Unicode MS" pitchFamily="50" charset="-127"/>
                <a:cs typeface="Arial" pitchFamily="34" charset="0"/>
              </a:rPr>
              <a:t>   </a:t>
            </a:r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Y동녘B" panose="02030600000101010101" pitchFamily="18" charset="-127"/>
                <a:cs typeface="Arial" pitchFamily="34" charset="0"/>
              </a:rPr>
              <a:t>RISP Milestone Schedule</a:t>
            </a:r>
            <a:endParaRPr lang="ko-KR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Y동녘B" panose="02030600000101010101" pitchFamily="18" charset="-127"/>
              <a:cs typeface="Arial" pitchFamily="34" charset="0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83568" y="764704"/>
            <a:ext cx="7776864" cy="5538774"/>
            <a:chOff x="683568" y="764704"/>
            <a:chExt cx="7776864" cy="5538774"/>
          </a:xfrm>
        </p:grpSpPr>
        <p:grpSp>
          <p:nvGrpSpPr>
            <p:cNvPr id="58" name="그룹 57"/>
            <p:cNvGrpSpPr/>
            <p:nvPr/>
          </p:nvGrpSpPr>
          <p:grpSpPr>
            <a:xfrm>
              <a:off x="683568" y="764704"/>
              <a:ext cx="7776864" cy="5538774"/>
              <a:chOff x="683568" y="764704"/>
              <a:chExt cx="7776864" cy="5538774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568" y="764704"/>
                <a:ext cx="7776864" cy="5538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4109990" y="1838432"/>
                <a:ext cx="894058" cy="113846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b="1" i="0" u="none" strike="noStrike" baseline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ECR </a:t>
                </a:r>
                <a:r>
                  <a:rPr lang="en-US" altLang="ko-KR" b="1" i="0" u="none" strike="noStrike" baseline="0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SI </a:t>
                </a:r>
                <a:r>
                  <a:rPr lang="en-US" altLang="ko-KR" b="1" i="0" u="none" strike="noStrike" baseline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Beam</a:t>
                </a:r>
                <a:endParaRPr lang="ko-KR" altLang="en-US" b="1" i="0" u="none" strike="noStrike" baseline="0" dirty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34" name="AutoShape 316"/>
              <p:cNvSpPr>
                <a:spLocks noChangeArrowheads="1"/>
              </p:cNvSpPr>
              <p:nvPr/>
            </p:nvSpPr>
            <p:spPr bwMode="auto">
              <a:xfrm>
                <a:off x="4571999" y="1678228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5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5108356" y="1827733"/>
                <a:ext cx="537660" cy="144046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b="1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RFQ</a:t>
                </a:r>
                <a:r>
                  <a:rPr lang="en-US" altLang="ko-KR" b="1" i="0" u="none" strike="noStrike" baseline="0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 </a:t>
                </a:r>
                <a:r>
                  <a:rPr lang="en-US" altLang="ko-KR" b="1" i="0" u="none" strike="noStrike" baseline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Beam</a:t>
                </a:r>
                <a:endParaRPr lang="ko-KR" altLang="en-US" b="1" i="0" u="none" strike="noStrike" baseline="0" dirty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36" name="AutoShape 316"/>
              <p:cNvSpPr>
                <a:spLocks noChangeArrowheads="1"/>
              </p:cNvSpPr>
              <p:nvPr/>
            </p:nvSpPr>
            <p:spPr bwMode="auto">
              <a:xfrm>
                <a:off x="5187120" y="1684332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7" name="AutoShape 316"/>
              <p:cNvSpPr>
                <a:spLocks noChangeArrowheads="1"/>
              </p:cNvSpPr>
              <p:nvPr/>
            </p:nvSpPr>
            <p:spPr bwMode="auto">
              <a:xfrm>
                <a:off x="5816741" y="1692570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8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5671432" y="1845649"/>
                <a:ext cx="875494" cy="12613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b="1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SCL Demo</a:t>
                </a:r>
                <a:r>
                  <a:rPr lang="en-US" altLang="ko-KR" b="1" i="0" u="none" strike="noStrike" baseline="0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 </a:t>
                </a:r>
                <a:r>
                  <a:rPr lang="en-US" altLang="ko-KR" b="1" i="0" u="none" strike="noStrike" baseline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Beam</a:t>
                </a:r>
                <a:endParaRPr lang="ko-KR" altLang="en-US" b="1" i="0" u="none" strike="noStrike" baseline="0" dirty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39" name="AutoShape 316"/>
              <p:cNvSpPr>
                <a:spLocks noChangeArrowheads="1"/>
              </p:cNvSpPr>
              <p:nvPr/>
            </p:nvSpPr>
            <p:spPr bwMode="auto">
              <a:xfrm>
                <a:off x="7040877" y="1709046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0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6696128" y="1844824"/>
                <a:ext cx="875494" cy="12613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b="1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SCL SI</a:t>
                </a:r>
                <a:r>
                  <a:rPr lang="en-US" altLang="ko-KR" b="1" i="0" u="none" strike="noStrike" baseline="0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 </a:t>
                </a:r>
                <a:r>
                  <a:rPr lang="en-US" altLang="ko-KR" b="1" i="0" u="none" strike="noStrike" baseline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Beam</a:t>
                </a:r>
                <a:endParaRPr lang="ko-KR" altLang="en-US" b="1" i="0" u="none" strike="noStrike" baseline="0" dirty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41" name="AutoShape 316"/>
              <p:cNvSpPr>
                <a:spLocks noChangeArrowheads="1"/>
              </p:cNvSpPr>
              <p:nvPr/>
            </p:nvSpPr>
            <p:spPr bwMode="auto">
              <a:xfrm flipV="1">
                <a:off x="8265013" y="2240626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2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7756828" y="2039678"/>
                <a:ext cx="579224" cy="109654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b="1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IF </a:t>
                </a:r>
                <a:r>
                  <a:rPr lang="en-US" altLang="ko-KR" b="1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R</a:t>
                </a:r>
                <a:r>
                  <a:rPr lang="en-US" altLang="ko-KR" b="1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I</a:t>
                </a:r>
                <a:r>
                  <a:rPr lang="en-US" altLang="ko-KR" b="1" i="0" u="none" strike="noStrike" baseline="0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 </a:t>
                </a:r>
                <a:r>
                  <a:rPr lang="en-US" altLang="ko-KR" b="1" i="0" u="none" strike="noStrike" baseline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Beam</a:t>
                </a:r>
                <a:endParaRPr lang="ko-KR" altLang="en-US" b="1" i="0" u="none" strike="noStrike" baseline="0" dirty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44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4254006" y="3403638"/>
                <a:ext cx="894058" cy="113846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b="1" i="0" u="none" strike="noStrike" baseline="0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ISOL SI </a:t>
                </a:r>
                <a:r>
                  <a:rPr lang="en-US" altLang="ko-KR" b="1" i="0" u="none" strike="noStrike" baseline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Beam</a:t>
                </a:r>
                <a:endParaRPr lang="ko-KR" altLang="en-US" b="1" i="0" u="none" strike="noStrike" baseline="0" dirty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45" name="AutoShape 316"/>
              <p:cNvSpPr>
                <a:spLocks noChangeArrowheads="1"/>
              </p:cNvSpPr>
              <p:nvPr/>
            </p:nvSpPr>
            <p:spPr bwMode="auto">
              <a:xfrm>
                <a:off x="6880385" y="3284984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6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6572604" y="3420762"/>
                <a:ext cx="750042" cy="113846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b="1" i="0" u="none" strike="noStrike" baseline="0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Cyclotron </a:t>
                </a:r>
                <a:endParaRPr lang="ko-KR" altLang="en-US" b="1" i="0" u="none" strike="noStrike" baseline="0" dirty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47" name="AutoShape 316"/>
              <p:cNvSpPr>
                <a:spLocks noChangeArrowheads="1"/>
              </p:cNvSpPr>
              <p:nvPr/>
            </p:nvSpPr>
            <p:spPr bwMode="auto">
              <a:xfrm>
                <a:off x="7664235" y="3284984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8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7308304" y="3420762"/>
                <a:ext cx="894058" cy="113846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b="1" i="0" u="none" strike="noStrike" baseline="0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ISOL RI </a:t>
                </a:r>
                <a:r>
                  <a:rPr lang="en-US" altLang="ko-KR" b="1" i="0" u="none" strike="noStrike" baseline="0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Beam</a:t>
                </a:r>
                <a:endParaRPr lang="ko-KR" altLang="en-US" b="1" i="0" u="none" strike="noStrike" baseline="0" dirty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49" name="AutoShape 316"/>
              <p:cNvSpPr>
                <a:spLocks noChangeArrowheads="1"/>
              </p:cNvSpPr>
              <p:nvPr/>
            </p:nvSpPr>
            <p:spPr bwMode="auto">
              <a:xfrm>
                <a:off x="7040877" y="4091414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0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6610804" y="4218305"/>
                <a:ext cx="1085368" cy="138207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b="1" i="0" u="none" strike="noStrike" baseline="0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DAY-1 Experiment</a:t>
                </a:r>
                <a:endParaRPr lang="ko-KR" altLang="en-US" b="1" i="0" u="none" strike="noStrike" baseline="0" dirty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51" name="AutoShape 316"/>
              <p:cNvSpPr>
                <a:spLocks noChangeArrowheads="1"/>
              </p:cNvSpPr>
              <p:nvPr/>
            </p:nvSpPr>
            <p:spPr bwMode="auto">
              <a:xfrm>
                <a:off x="5503995" y="5682668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2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5014351" y="5805526"/>
                <a:ext cx="1069817" cy="136226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sz="1050" b="1" i="0" u="none" strike="noStrike" baseline="0" dirty="0" smtClean="0">
                    <a:solidFill>
                      <a:srgbClr val="FF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Begin Construction</a:t>
                </a:r>
                <a:endParaRPr lang="ko-KR" altLang="en-US" sz="1050" b="1" i="0" u="none" strike="noStrike" baseline="0" dirty="0">
                  <a:solidFill>
                    <a:srgbClr val="FF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53" name="AutoShape 316"/>
              <p:cNvSpPr>
                <a:spLocks noChangeArrowheads="1"/>
              </p:cNvSpPr>
              <p:nvPr/>
            </p:nvSpPr>
            <p:spPr bwMode="auto">
              <a:xfrm>
                <a:off x="6269374" y="5046128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4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5759145" y="5214410"/>
                <a:ext cx="1069817" cy="136226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sz="1050" b="1" dirty="0" smtClean="0">
                    <a:solidFill>
                      <a:srgbClr val="FF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Start Utility Supply</a:t>
                </a:r>
                <a:endParaRPr lang="ko-KR" altLang="en-US" sz="1050" b="1" i="0" u="none" strike="noStrike" baseline="0" dirty="0">
                  <a:solidFill>
                    <a:srgbClr val="FF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55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7534700" y="5736795"/>
                <a:ext cx="680166" cy="136844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altLang="ko-KR" sz="1050" b="1" dirty="0" smtClean="0">
                    <a:solidFill>
                      <a:srgbClr val="FF0000"/>
                    </a:solidFill>
                    <a:latin typeface="Arial Narrow" panose="020B0606020202030204" pitchFamily="34" charset="0"/>
                    <a:ea typeface="맑은 고딕" pitchFamily="50" charset="-127"/>
                  </a:rPr>
                  <a:t>Completion</a:t>
                </a:r>
                <a:endParaRPr lang="ko-KR" altLang="en-US" sz="1050" b="1" i="0" u="none" strike="noStrike" baseline="0" dirty="0">
                  <a:solidFill>
                    <a:srgbClr val="FF0000"/>
                  </a:solidFill>
                  <a:latin typeface="Arial Narrow" panose="020B0606020202030204" pitchFamily="34" charset="0"/>
                  <a:ea typeface="맑은 고딕" pitchFamily="50" charset="-127"/>
                </a:endParaRPr>
              </a:p>
            </p:txBody>
          </p:sp>
          <p:sp>
            <p:nvSpPr>
              <p:cNvPr id="56" name="AutoShape 316"/>
              <p:cNvSpPr>
                <a:spLocks noChangeArrowheads="1"/>
              </p:cNvSpPr>
              <p:nvPr/>
            </p:nvSpPr>
            <p:spPr bwMode="auto">
              <a:xfrm>
                <a:off x="7812360" y="5592050"/>
                <a:ext cx="123411" cy="10825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cxnSp>
            <p:nvCxnSpPr>
              <p:cNvPr id="32" name="직선 연결선 31"/>
              <p:cNvCxnSpPr/>
              <p:nvPr/>
            </p:nvCxnSpPr>
            <p:spPr bwMode="auto">
              <a:xfrm flipH="1" flipV="1">
                <a:off x="5563636" y="1196752"/>
                <a:ext cx="0" cy="4485916"/>
              </a:xfrm>
              <a:prstGeom prst="line">
                <a:avLst/>
              </a:prstGeom>
              <a:gradFill rotWithShape="1">
                <a:gsLst>
                  <a:gs pos="0">
                    <a:schemeClr val="accent1">
                      <a:gamma/>
                      <a:tint val="72941"/>
                      <a:invGamma/>
                      <a:alpha val="39999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2222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" name="직선 연결선 59"/>
              <p:cNvCxnSpPr/>
              <p:nvPr/>
            </p:nvCxnSpPr>
            <p:spPr bwMode="auto">
              <a:xfrm flipH="1" flipV="1">
                <a:off x="7870026" y="1176306"/>
                <a:ext cx="0" cy="4428000"/>
              </a:xfrm>
              <a:prstGeom prst="line">
                <a:avLst/>
              </a:prstGeom>
              <a:gradFill rotWithShape="1">
                <a:gsLst>
                  <a:gs pos="0">
                    <a:schemeClr val="accent1">
                      <a:gamma/>
                      <a:tint val="72941"/>
                      <a:invGamma/>
                      <a:alpha val="39999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2222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1" name="직선 연결선 60"/>
              <p:cNvCxnSpPr/>
              <p:nvPr/>
            </p:nvCxnSpPr>
            <p:spPr bwMode="auto">
              <a:xfrm flipH="1" flipV="1">
                <a:off x="6324906" y="1152032"/>
                <a:ext cx="0" cy="3960000"/>
              </a:xfrm>
              <a:prstGeom prst="line">
                <a:avLst/>
              </a:prstGeom>
              <a:gradFill rotWithShape="1">
                <a:gsLst>
                  <a:gs pos="0">
                    <a:schemeClr val="accent1">
                      <a:gamma/>
                      <a:tint val="72941"/>
                      <a:invGamma/>
                      <a:alpha val="39999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2222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" name="직사각형 1"/>
            <p:cNvSpPr/>
            <p:nvPr/>
          </p:nvSpPr>
          <p:spPr bwMode="auto">
            <a:xfrm>
              <a:off x="4179184" y="3162314"/>
              <a:ext cx="749319" cy="180753"/>
            </a:xfrm>
            <a:prstGeom prst="rect">
              <a:avLst/>
            </a:prstGeom>
            <a:solidFill>
              <a:srgbClr val="FFFF00"/>
            </a:solidFill>
            <a:ln w="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7" name="AutoShape 316"/>
            <p:cNvSpPr>
              <a:spLocks noChangeArrowheads="1"/>
            </p:cNvSpPr>
            <p:nvPr/>
          </p:nvSpPr>
          <p:spPr bwMode="auto">
            <a:xfrm>
              <a:off x="4578104" y="3281014"/>
              <a:ext cx="123411" cy="108254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635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타원 5"/>
          <p:cNvSpPr/>
          <p:nvPr/>
        </p:nvSpPr>
        <p:spPr bwMode="auto">
          <a:xfrm>
            <a:off x="4203723" y="1709046"/>
            <a:ext cx="720526" cy="456762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3" name="타원 42"/>
          <p:cNvSpPr/>
          <p:nvPr/>
        </p:nvSpPr>
        <p:spPr bwMode="auto">
          <a:xfrm>
            <a:off x="5041771" y="1696723"/>
            <a:ext cx="720526" cy="456762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9" name="타원 58"/>
          <p:cNvSpPr/>
          <p:nvPr/>
        </p:nvSpPr>
        <p:spPr bwMode="auto">
          <a:xfrm>
            <a:off x="4350926" y="3258422"/>
            <a:ext cx="720526" cy="456762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94" y="2286830"/>
            <a:ext cx="6683319" cy="226333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536" y="1893225"/>
            <a:ext cx="3147333" cy="441998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2" name="그림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457" y="2196626"/>
            <a:ext cx="6546147" cy="441998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678634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152708" y="-45314"/>
            <a:ext cx="8631616" cy="7200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 1: 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measurement of </a:t>
            </a:r>
            <a:r>
              <a:rPr lang="en-US" altLang="ko-KR" sz="24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O(</a:t>
            </a:r>
            <a:r>
              <a:rPr lang="en-US" altLang="ko-KR" sz="2400" b="1" dirty="0" err="1" smtClean="0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a,g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ko-KR" sz="24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  <a:endParaRPr lang="ko-KR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5660" y="815407"/>
            <a:ext cx="80778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altLang="ko-KR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ko-KR" dirty="0" err="1">
                <a:latin typeface="Symbol" panose="05050102010706020507" pitchFamily="18" charset="2"/>
                <a:ea typeface="HY강M" panose="02030600000101010101" pitchFamily="18" charset="-127"/>
                <a:cs typeface="Times New Roman" panose="02020603050405020304" pitchFamily="18" charset="0"/>
              </a:rPr>
              <a:t>a,g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ko-KR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 reaction</a:t>
            </a:r>
          </a:p>
          <a:p>
            <a:r>
              <a:rPr lang="en-US" altLang="ko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: breakout path from hot-CNO to </a:t>
            </a:r>
            <a:r>
              <a:rPr lang="en-US" altLang="ko-KR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rp</a:t>
            </a:r>
            <a:r>
              <a:rPr lang="en-US" altLang="ko-K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-process</a:t>
            </a:r>
          </a:p>
          <a:p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: key reaction to understand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nucleosynthesis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under explosive stellar environments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5660" y="2084656"/>
            <a:ext cx="79843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Challenges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direct measurement of cross section we need  </a:t>
            </a:r>
          </a:p>
          <a:p>
            <a:r>
              <a:rPr lang="en-US" altLang="ko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: </a:t>
            </a:r>
            <a:r>
              <a:rPr lang="en-US" altLang="ko-KR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ko-K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RI beam intensity &gt; 10</a:t>
            </a:r>
            <a:r>
              <a:rPr lang="en-US" altLang="ko-KR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ko-K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pps , Helium-4 target density &gt; 10</a:t>
            </a:r>
            <a:r>
              <a:rPr lang="en-US" altLang="ko-KR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altLang="ko-K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atoms/cm</a:t>
            </a:r>
            <a:r>
              <a:rPr lang="en-US" altLang="ko-KR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altLang="ko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recoil detection efficiency &gt; 40% </a:t>
            </a:r>
            <a:r>
              <a:rPr lang="en-US" altLang="ko-KR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 then ~1 counts/</a:t>
            </a:r>
            <a:r>
              <a:rPr lang="en-US" altLang="ko-KR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hr</a:t>
            </a:r>
            <a:endParaRPr lang="en-US" altLang="ko-KR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36588" y="3293950"/>
            <a:ext cx="5269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to check the performance of KOBRA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76" y="3663281"/>
            <a:ext cx="3975497" cy="264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192" y="3654317"/>
            <a:ext cx="4353272" cy="26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51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763688" y="2582156"/>
            <a:ext cx="1152128" cy="72008"/>
          </a:xfrm>
          <a:prstGeom prst="rect">
            <a:avLst/>
          </a:prstGeom>
          <a:solidFill>
            <a:srgbClr val="92D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2915816" y="2582156"/>
            <a:ext cx="4464496" cy="72008"/>
          </a:xfrm>
          <a:prstGeom prst="rect">
            <a:avLst/>
          </a:prstGeom>
          <a:solidFill>
            <a:srgbClr val="00206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6228184" y="4094324"/>
            <a:ext cx="1152128" cy="72008"/>
          </a:xfrm>
          <a:prstGeom prst="rect">
            <a:avLst/>
          </a:prstGeom>
          <a:solidFill>
            <a:srgbClr val="92D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1763688" y="4094324"/>
            <a:ext cx="4464496" cy="72008"/>
          </a:xfrm>
          <a:prstGeom prst="rect">
            <a:avLst/>
          </a:prstGeom>
          <a:solidFill>
            <a:srgbClr val="00206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2327052" y="3051078"/>
            <a:ext cx="4474302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3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Introduction of RISP</a:t>
            </a:r>
            <a:endParaRPr lang="ko-KR" altLang="en-US" sz="36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Arial Rounded MT Bold" panose="020F0704030504030204" pitchFamily="34" charset="0"/>
              </a:rPr>
              <a:t>Introduction of RISP</a:t>
            </a:r>
            <a:endParaRPr lang="ko-KR" altLang="en-U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11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071" y="1059557"/>
            <a:ext cx="4592417" cy="215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152708" y="-45314"/>
            <a:ext cx="8631616" cy="7200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 2: 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of </a:t>
            </a:r>
            <a:r>
              <a:rPr lang="en-US" altLang="ko-KR" sz="24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ko-KR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1520" y="965627"/>
            <a:ext cx="455124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altLang="ko-KR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</a:p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: the most n-rich of bound Oxygen isotopes</a:t>
            </a:r>
          </a:p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RIBs’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production capability of KOBRA, </a:t>
            </a:r>
          </a:p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especially RIBs near p- or n-drip line needs</a:t>
            </a:r>
          </a:p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to be checked </a:t>
            </a:r>
          </a:p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: comparison with other facilities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236588" y="3293950"/>
            <a:ext cx="5269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to check the performance of KOBRA</a:t>
            </a:r>
          </a:p>
        </p:txBody>
      </p:sp>
      <p:sp>
        <p:nvSpPr>
          <p:cNvPr id="3" name="타원 2"/>
          <p:cNvSpPr/>
          <p:nvPr/>
        </p:nvSpPr>
        <p:spPr bwMode="auto">
          <a:xfrm>
            <a:off x="7248626" y="1392702"/>
            <a:ext cx="288032" cy="2880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9300"/>
            <a:ext cx="4233313" cy="274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84" y="3248417"/>
            <a:ext cx="1832690" cy="178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07193"/>
            <a:ext cx="2377827" cy="133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368" y="5077742"/>
            <a:ext cx="1819006" cy="175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551" y="5926994"/>
            <a:ext cx="2862167" cy="42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9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4DA16-BF14-4307-8E08-1868CB884F94}" type="slidenum">
              <a:rPr lang="ko-KR" altLang="en-US" smtClean="0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41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6767289" cy="521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84510"/>
            <a:ext cx="1676542" cy="39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2240" y="5885534"/>
            <a:ext cx="2506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From OEDO project S. </a:t>
            </a:r>
            <a:r>
              <a:rPr lang="en-US" altLang="ko-KR" sz="1200" dirty="0" err="1" smtClean="0"/>
              <a:t>Shimoura</a:t>
            </a:r>
            <a:r>
              <a:rPr lang="en-US" altLang="ko-KR" sz="1200" dirty="0" smtClean="0"/>
              <a:t> </a:t>
            </a:r>
          </a:p>
          <a:p>
            <a:r>
              <a:rPr lang="en-US" altLang="ko-KR" sz="1200" dirty="0" err="1" smtClean="0"/>
              <a:t>LoI</a:t>
            </a:r>
            <a:r>
              <a:rPr lang="en-US" altLang="ko-KR" sz="1200" dirty="0" smtClean="0"/>
              <a:t> for RIBF PAC June 2014</a:t>
            </a:r>
            <a:endParaRPr lang="ko-KR" alt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728262" y="4828510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 smtClean="0"/>
              <a:t>OEDO</a:t>
            </a:r>
            <a:endParaRPr lang="ko-KR" altLang="en-US" i="1" dirty="0"/>
          </a:p>
        </p:txBody>
      </p:sp>
      <p:cxnSp>
        <p:nvCxnSpPr>
          <p:cNvPr id="11" name="직선 연결선 10"/>
          <p:cNvCxnSpPr/>
          <p:nvPr/>
        </p:nvCxnSpPr>
        <p:spPr bwMode="auto">
          <a:xfrm>
            <a:off x="467544" y="2204864"/>
            <a:ext cx="914400" cy="914400"/>
          </a:xfrm>
          <a:prstGeom prst="line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직선 연결선 14"/>
          <p:cNvCxnSpPr/>
          <p:nvPr/>
        </p:nvCxnSpPr>
        <p:spPr bwMode="auto">
          <a:xfrm>
            <a:off x="5337799" y="1520788"/>
            <a:ext cx="914400" cy="914400"/>
          </a:xfrm>
          <a:prstGeom prst="line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자유형 16"/>
          <p:cNvSpPr/>
          <p:nvPr/>
        </p:nvSpPr>
        <p:spPr bwMode="auto">
          <a:xfrm>
            <a:off x="1716013" y="1562100"/>
            <a:ext cx="3648075" cy="4371975"/>
          </a:xfrm>
          <a:custGeom>
            <a:avLst/>
            <a:gdLst>
              <a:gd name="connsiteX0" fmla="*/ 0 w 3648075"/>
              <a:gd name="connsiteY0" fmla="*/ 9525 h 4371975"/>
              <a:gd name="connsiteX1" fmla="*/ 3648075 w 3648075"/>
              <a:gd name="connsiteY1" fmla="*/ 0 h 4371975"/>
              <a:gd name="connsiteX2" fmla="*/ 2447925 w 3648075"/>
              <a:gd name="connsiteY2" fmla="*/ 4371975 h 4371975"/>
              <a:gd name="connsiteX3" fmla="*/ 0 w 3648075"/>
              <a:gd name="connsiteY3" fmla="*/ 4343400 h 4371975"/>
              <a:gd name="connsiteX4" fmla="*/ 0 w 3648075"/>
              <a:gd name="connsiteY4" fmla="*/ 9525 h 437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8075" h="4371975">
                <a:moveTo>
                  <a:pt x="0" y="9525"/>
                </a:moveTo>
                <a:lnTo>
                  <a:pt x="3648075" y="0"/>
                </a:lnTo>
                <a:lnTo>
                  <a:pt x="2447925" y="4371975"/>
                </a:lnTo>
                <a:lnTo>
                  <a:pt x="0" y="4343400"/>
                </a:lnTo>
                <a:lnTo>
                  <a:pt x="0" y="9525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464945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제목 1"/>
          <p:cNvSpPr>
            <a:spLocks noGrp="1"/>
          </p:cNvSpPr>
          <p:nvPr>
            <p:ph type="title"/>
          </p:nvPr>
        </p:nvSpPr>
        <p:spPr>
          <a:xfrm>
            <a:off x="395288" y="44450"/>
            <a:ext cx="6480968" cy="504825"/>
          </a:xfrm>
        </p:spPr>
        <p:txBody>
          <a:bodyPr/>
          <a:lstStyle/>
          <a:p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Y동녘B" panose="02030600000101010101" pitchFamily="18" charset="-127"/>
                <a:cs typeface="Cordia New" panose="020B0304020202020204" pitchFamily="34" charset="-34"/>
              </a:rPr>
              <a:t>Rare Isotope Science Project (RISP)</a:t>
            </a:r>
            <a:endParaRPr lang="ko-KR" alt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Y동녘B" panose="02030600000101010101" pitchFamily="18" charset="-127"/>
              <a:cs typeface="Cordia New" panose="020B0304020202020204" pitchFamily="34" charset="-34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427538" y="6534150"/>
            <a:ext cx="504825" cy="314325"/>
          </a:xfrm>
        </p:spPr>
        <p:txBody>
          <a:bodyPr/>
          <a:lstStyle/>
          <a:p>
            <a:pPr>
              <a:defRPr/>
            </a:pPr>
            <a:fld id="{13D67071-A6E9-48E8-A022-BB3BF5CB6160}" type="slidenum">
              <a:rPr lang="ko-KR" altLang="en-US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5</a:t>
            </a:fld>
            <a:endParaRPr lang="en-US" altLang="ko-KR" dirty="0">
              <a:solidFill>
                <a:srgbClr val="C1D1D3">
                  <a:lumMod val="75000"/>
                </a:srgb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1632282"/>
            <a:ext cx="859147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tx2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Budget:  US$ 1.44 B </a:t>
            </a:r>
            <a:r>
              <a:rPr lang="en-US" altLang="ko-KR" dirty="0" smtClean="0">
                <a:solidFill>
                  <a:schemeClr val="tx2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(1 B$~1T Won)</a:t>
            </a:r>
          </a:p>
          <a:p>
            <a:r>
              <a:rPr lang="en-US" altLang="ko-KR" sz="1400" dirty="0" smtClean="0">
                <a:latin typeface="Arial" charset="0"/>
              </a:rPr>
              <a:t>                                  - </a:t>
            </a:r>
            <a:r>
              <a:rPr lang="en-US" altLang="ko-KR" sz="1400" dirty="0">
                <a:latin typeface="Arial" charset="0"/>
              </a:rPr>
              <a:t>accelerators and experimental apparatus : </a:t>
            </a:r>
            <a:r>
              <a:rPr lang="en-US" altLang="ko-KR" sz="1400" dirty="0" smtClean="0">
                <a:latin typeface="Arial" charset="0"/>
              </a:rPr>
              <a:t>0.46 B$</a:t>
            </a:r>
            <a:endParaRPr lang="en-US" altLang="ko-KR" sz="1400" dirty="0">
              <a:latin typeface="Arial" charset="0"/>
            </a:endParaRPr>
          </a:p>
          <a:p>
            <a:r>
              <a:rPr lang="en-US" altLang="ko-KR" sz="1400" dirty="0" smtClean="0">
                <a:latin typeface="Arial" charset="0"/>
              </a:rPr>
              <a:t>                                  - </a:t>
            </a:r>
            <a:r>
              <a:rPr lang="en-US" altLang="ko-KR" sz="1400" dirty="0">
                <a:latin typeface="Arial" charset="0"/>
              </a:rPr>
              <a:t>civil engineering &amp; conventional facilities : </a:t>
            </a:r>
            <a:r>
              <a:rPr lang="en-US" altLang="ko-KR" sz="1400" dirty="0" smtClean="0">
                <a:latin typeface="Arial" charset="0"/>
              </a:rPr>
              <a:t>0.98 B$ (incl. construction site purchase)      </a:t>
            </a:r>
          </a:p>
          <a:p>
            <a:r>
              <a:rPr lang="en-US" altLang="ko-KR" sz="1400" dirty="0">
                <a:solidFill>
                  <a:srgbClr val="002060"/>
                </a:solidFill>
                <a:latin typeface="Arial" charset="0"/>
                <a:ea typeface="HY동녘B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400" dirty="0" smtClean="0">
                <a:solidFill>
                  <a:srgbClr val="002060"/>
                </a:solidFill>
                <a:latin typeface="Arial" charset="0"/>
                <a:ea typeface="HY동녘B" panose="02030600000101010101" pitchFamily="18" charset="-127"/>
                <a:cs typeface="Arial" panose="020B0604020202020204" pitchFamily="34" charset="0"/>
              </a:rPr>
              <a:t>                                                                                                       (</a:t>
            </a:r>
            <a:r>
              <a:rPr lang="en-US" altLang="ko-KR" sz="1400" dirty="0">
                <a:solidFill>
                  <a:srgbClr val="002060"/>
                </a:solidFill>
                <a:latin typeface="Arial" charset="0"/>
                <a:ea typeface="HY동녘B" panose="02030600000101010101" pitchFamily="18" charset="-127"/>
                <a:cs typeface="Arial" panose="020B0604020202020204" pitchFamily="34" charset="0"/>
              </a:rPr>
              <a:t>recently approved in June 2014)</a:t>
            </a:r>
            <a:endParaRPr lang="en-US" altLang="ko-KR" sz="1400" dirty="0">
              <a:solidFill>
                <a:srgbClr val="002060"/>
              </a:solidFill>
              <a:latin typeface="Arial" panose="020B0604020202020204" pitchFamily="34" charset="0"/>
              <a:ea typeface="HY동녘B" panose="02030600000101010101" pitchFamily="18" charset="-127"/>
              <a:cs typeface="Arial" panose="020B0604020202020204" pitchFamily="34" charset="0"/>
            </a:endParaRPr>
          </a:p>
          <a:p>
            <a:r>
              <a:rPr lang="en-US" altLang="ko-KR" sz="1400" dirty="0" smtClean="0">
                <a:latin typeface="Arial" charset="0"/>
              </a:rPr>
              <a:t> </a:t>
            </a:r>
            <a:r>
              <a:rPr lang="en-US" altLang="ko-KR" b="1" dirty="0" smtClean="0">
                <a:solidFill>
                  <a:schemeClr val="tx2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Period:   2011.12 ~ 2021.12 (10.1 years)</a:t>
            </a:r>
            <a:endParaRPr lang="ko-KR" altLang="en-US" b="1" dirty="0">
              <a:solidFill>
                <a:schemeClr val="tx2"/>
              </a:solidFill>
              <a:latin typeface="Arial" panose="020B0604020202020204" pitchFamily="34" charset="0"/>
              <a:ea typeface="HY동녘B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550" y="692696"/>
            <a:ext cx="8383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tx2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Goal: </a:t>
            </a:r>
            <a:r>
              <a:rPr lang="en-US" altLang="ko-KR" dirty="0" smtClean="0">
                <a:solidFill>
                  <a:schemeClr val="tx2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To build </a:t>
            </a:r>
            <a:r>
              <a:rPr lang="en-US" altLang="ko-KR" b="1" dirty="0" smtClean="0">
                <a:solidFill>
                  <a:schemeClr val="tx2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a heavy ion accelerator complex RAON, </a:t>
            </a:r>
          </a:p>
          <a:p>
            <a:r>
              <a:rPr lang="en-US" altLang="ko-KR" b="1" dirty="0">
                <a:solidFill>
                  <a:schemeClr val="tx2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b="1" dirty="0" smtClean="0">
                <a:solidFill>
                  <a:schemeClr val="tx2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          </a:t>
            </a:r>
            <a:r>
              <a:rPr lang="en-US" altLang="ko-KR" dirty="0" smtClean="0">
                <a:solidFill>
                  <a:schemeClr val="tx2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for </a:t>
            </a:r>
            <a:r>
              <a:rPr lang="en-US" altLang="ko-KR" b="1" dirty="0" smtClean="0">
                <a:solidFill>
                  <a:schemeClr val="tx2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rare isotope science </a:t>
            </a:r>
            <a:r>
              <a:rPr lang="en-US" altLang="ko-KR" dirty="0" smtClean="0">
                <a:solidFill>
                  <a:schemeClr val="tx2"/>
                </a:solidFill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research in Korea.</a:t>
            </a:r>
          </a:p>
          <a:p>
            <a:r>
              <a:rPr lang="en-US" altLang="ko-KR" sz="2400" kern="0" dirty="0" smtClean="0">
                <a:solidFill>
                  <a:srgbClr val="113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      </a:t>
            </a:r>
            <a:r>
              <a:rPr lang="en-US" altLang="ko-KR" sz="1400" kern="0" dirty="0" smtClean="0">
                <a:solidFill>
                  <a:srgbClr val="113F7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* RAON - </a:t>
            </a:r>
            <a:r>
              <a:rPr lang="en-US" altLang="ko-KR" sz="1400" kern="0" dirty="0" smtClean="0">
                <a:solidFill>
                  <a:srgbClr val="FF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</a:t>
            </a:r>
            <a:r>
              <a:rPr lang="en-US" altLang="ko-KR" sz="1400" kern="0" dirty="0" smtClean="0">
                <a:solidFill>
                  <a:srgbClr val="113F7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are isotope </a:t>
            </a:r>
            <a:r>
              <a:rPr lang="en-US" altLang="ko-KR" sz="1400" kern="0" dirty="0" smtClean="0">
                <a:solidFill>
                  <a:srgbClr val="FF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</a:t>
            </a:r>
            <a:r>
              <a:rPr lang="en-US" altLang="ko-KR" sz="1400" kern="0" dirty="0" smtClean="0">
                <a:solidFill>
                  <a:srgbClr val="113F7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ccelerator complex for </a:t>
            </a:r>
            <a:r>
              <a:rPr lang="en-US" altLang="ko-KR" sz="1400" kern="0" dirty="0" err="1" smtClean="0">
                <a:solidFill>
                  <a:srgbClr val="FF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ON</a:t>
            </a:r>
            <a:r>
              <a:rPr lang="en-US" altLang="ko-KR" sz="1400" kern="0" dirty="0" err="1" smtClean="0">
                <a:solidFill>
                  <a:srgbClr val="113F7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-line</a:t>
            </a:r>
            <a:r>
              <a:rPr lang="en-US" altLang="ko-KR" sz="1400" kern="0" dirty="0" smtClean="0">
                <a:solidFill>
                  <a:srgbClr val="113F7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experiments</a:t>
            </a:r>
            <a:endParaRPr lang="ko-KR" altLang="en-US" sz="1400" dirty="0">
              <a:solidFill>
                <a:schemeClr val="tx2"/>
              </a:solidFill>
              <a:latin typeface="Arial" panose="020B0604020202020204" pitchFamily="34" charset="0"/>
              <a:ea typeface="HY동녘B" panose="02030600000101010101" pitchFamily="18" charset="-127"/>
              <a:cs typeface="Arial" panose="020B0604020202020204" pitchFamily="34" charset="0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316402" y="764704"/>
            <a:ext cx="262206" cy="220787"/>
            <a:chOff x="3772486" y="1374761"/>
            <a:chExt cx="262206" cy="220787"/>
          </a:xfrm>
        </p:grpSpPr>
        <p:sp>
          <p:nvSpPr>
            <p:cNvPr id="9" name="타원 8"/>
            <p:cNvSpPr/>
            <p:nvPr/>
          </p:nvSpPr>
          <p:spPr>
            <a:xfrm>
              <a:off x="3821005" y="141632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원호 9"/>
            <p:cNvSpPr/>
            <p:nvPr/>
          </p:nvSpPr>
          <p:spPr>
            <a:xfrm>
              <a:off x="3782664" y="1374761"/>
              <a:ext cx="252028" cy="216024"/>
            </a:xfrm>
            <a:prstGeom prst="arc">
              <a:avLst>
                <a:gd name="adj1" fmla="val 4513401"/>
                <a:gd name="adj2" fmla="val 19480166"/>
              </a:avLst>
            </a:prstGeom>
            <a:noFill/>
            <a:ln>
              <a:solidFill>
                <a:schemeClr val="tx1"/>
              </a:solidFill>
            </a:ln>
            <a:scene3d>
              <a:camera prst="orthographicFront">
                <a:rot lat="20564132" lon="4275718" rev="13175861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원호 10"/>
            <p:cNvSpPr/>
            <p:nvPr/>
          </p:nvSpPr>
          <p:spPr>
            <a:xfrm>
              <a:off x="3772486" y="1379524"/>
              <a:ext cx="252028" cy="216024"/>
            </a:xfrm>
            <a:prstGeom prst="arc">
              <a:avLst>
                <a:gd name="adj1" fmla="val 6049800"/>
                <a:gd name="adj2" fmla="val 20360461"/>
              </a:avLst>
            </a:prstGeom>
            <a:noFill/>
            <a:ln>
              <a:solidFill>
                <a:schemeClr val="tx1"/>
              </a:solidFill>
            </a:ln>
            <a:scene3d>
              <a:camera prst="orthographicFront">
                <a:rot lat="1268346" lon="15307875" rev="16455021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타원 11"/>
            <p:cNvSpPr/>
            <p:nvPr/>
          </p:nvSpPr>
          <p:spPr>
            <a:xfrm>
              <a:off x="3873639" y="1400591"/>
              <a:ext cx="36000" cy="36000"/>
            </a:xfrm>
            <a:prstGeom prst="ellipse">
              <a:avLst/>
            </a:prstGeom>
            <a:solidFill>
              <a:srgbClr val="A0D565"/>
            </a:solidFill>
            <a:ln>
              <a:solidFill>
                <a:srgbClr val="A0D56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타원 12"/>
            <p:cNvSpPr/>
            <p:nvPr/>
          </p:nvSpPr>
          <p:spPr>
            <a:xfrm>
              <a:off x="3851920" y="1499073"/>
              <a:ext cx="36000" cy="36000"/>
            </a:xfrm>
            <a:prstGeom prst="ellipse">
              <a:avLst/>
            </a:prstGeom>
            <a:solidFill>
              <a:srgbClr val="A0D565"/>
            </a:solidFill>
            <a:ln>
              <a:solidFill>
                <a:srgbClr val="A0D56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308164" y="2632149"/>
            <a:ext cx="262206" cy="220787"/>
            <a:chOff x="3772486" y="1374761"/>
            <a:chExt cx="262206" cy="220787"/>
          </a:xfrm>
        </p:grpSpPr>
        <p:sp>
          <p:nvSpPr>
            <p:cNvPr id="15" name="타원 14"/>
            <p:cNvSpPr/>
            <p:nvPr/>
          </p:nvSpPr>
          <p:spPr>
            <a:xfrm>
              <a:off x="3821005" y="141632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원호 15"/>
            <p:cNvSpPr/>
            <p:nvPr/>
          </p:nvSpPr>
          <p:spPr>
            <a:xfrm>
              <a:off x="3782664" y="1374761"/>
              <a:ext cx="252028" cy="216024"/>
            </a:xfrm>
            <a:prstGeom prst="arc">
              <a:avLst>
                <a:gd name="adj1" fmla="val 4513401"/>
                <a:gd name="adj2" fmla="val 19480166"/>
              </a:avLst>
            </a:prstGeom>
            <a:noFill/>
            <a:ln>
              <a:solidFill>
                <a:schemeClr val="tx1"/>
              </a:solidFill>
            </a:ln>
            <a:scene3d>
              <a:camera prst="orthographicFront">
                <a:rot lat="20564132" lon="4275718" rev="13175861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원호 16"/>
            <p:cNvSpPr/>
            <p:nvPr/>
          </p:nvSpPr>
          <p:spPr>
            <a:xfrm>
              <a:off x="3772486" y="1379524"/>
              <a:ext cx="252028" cy="216024"/>
            </a:xfrm>
            <a:prstGeom prst="arc">
              <a:avLst>
                <a:gd name="adj1" fmla="val 6049800"/>
                <a:gd name="adj2" fmla="val 20360461"/>
              </a:avLst>
            </a:prstGeom>
            <a:noFill/>
            <a:ln>
              <a:solidFill>
                <a:schemeClr val="tx1"/>
              </a:solidFill>
            </a:ln>
            <a:scene3d>
              <a:camera prst="orthographicFront">
                <a:rot lat="1268346" lon="15307875" rev="16455021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타원 17"/>
            <p:cNvSpPr/>
            <p:nvPr/>
          </p:nvSpPr>
          <p:spPr>
            <a:xfrm>
              <a:off x="3873639" y="1400591"/>
              <a:ext cx="36000" cy="36000"/>
            </a:xfrm>
            <a:prstGeom prst="ellipse">
              <a:avLst/>
            </a:prstGeom>
            <a:solidFill>
              <a:srgbClr val="A0D565"/>
            </a:solidFill>
            <a:ln>
              <a:solidFill>
                <a:srgbClr val="A0D56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타원 18"/>
            <p:cNvSpPr/>
            <p:nvPr/>
          </p:nvSpPr>
          <p:spPr>
            <a:xfrm>
              <a:off x="3851920" y="1499073"/>
              <a:ext cx="36000" cy="36000"/>
            </a:xfrm>
            <a:prstGeom prst="ellipse">
              <a:avLst/>
            </a:prstGeom>
            <a:solidFill>
              <a:srgbClr val="A0D565"/>
            </a:solidFill>
            <a:ln>
              <a:solidFill>
                <a:srgbClr val="A0D56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299209" y="1706912"/>
            <a:ext cx="262206" cy="220787"/>
            <a:chOff x="3772486" y="1374761"/>
            <a:chExt cx="262206" cy="220787"/>
          </a:xfrm>
        </p:grpSpPr>
        <p:sp>
          <p:nvSpPr>
            <p:cNvPr id="27" name="타원 26"/>
            <p:cNvSpPr/>
            <p:nvPr/>
          </p:nvSpPr>
          <p:spPr>
            <a:xfrm>
              <a:off x="3821005" y="141632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원호 27"/>
            <p:cNvSpPr/>
            <p:nvPr/>
          </p:nvSpPr>
          <p:spPr>
            <a:xfrm>
              <a:off x="3782664" y="1374761"/>
              <a:ext cx="252028" cy="216024"/>
            </a:xfrm>
            <a:prstGeom prst="arc">
              <a:avLst>
                <a:gd name="adj1" fmla="val 4513401"/>
                <a:gd name="adj2" fmla="val 19480166"/>
              </a:avLst>
            </a:prstGeom>
            <a:noFill/>
            <a:ln>
              <a:solidFill>
                <a:schemeClr val="tx1"/>
              </a:solidFill>
            </a:ln>
            <a:scene3d>
              <a:camera prst="orthographicFront">
                <a:rot lat="20564132" lon="4275718" rev="13175861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원호 28"/>
            <p:cNvSpPr/>
            <p:nvPr/>
          </p:nvSpPr>
          <p:spPr>
            <a:xfrm>
              <a:off x="3772486" y="1379524"/>
              <a:ext cx="252028" cy="216024"/>
            </a:xfrm>
            <a:prstGeom prst="arc">
              <a:avLst>
                <a:gd name="adj1" fmla="val 6049800"/>
                <a:gd name="adj2" fmla="val 20360461"/>
              </a:avLst>
            </a:prstGeom>
            <a:noFill/>
            <a:ln>
              <a:solidFill>
                <a:schemeClr val="tx1"/>
              </a:solidFill>
            </a:ln>
            <a:scene3d>
              <a:camera prst="orthographicFront">
                <a:rot lat="1268346" lon="15307875" rev="16455021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/>
            <p:cNvSpPr/>
            <p:nvPr/>
          </p:nvSpPr>
          <p:spPr>
            <a:xfrm>
              <a:off x="3873639" y="1400591"/>
              <a:ext cx="36000" cy="36000"/>
            </a:xfrm>
            <a:prstGeom prst="ellipse">
              <a:avLst/>
            </a:prstGeom>
            <a:solidFill>
              <a:srgbClr val="A0D565"/>
            </a:solidFill>
            <a:ln>
              <a:solidFill>
                <a:srgbClr val="A0D56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/>
            <p:cNvSpPr/>
            <p:nvPr/>
          </p:nvSpPr>
          <p:spPr>
            <a:xfrm>
              <a:off x="3851920" y="1499073"/>
              <a:ext cx="36000" cy="36000"/>
            </a:xfrm>
            <a:prstGeom prst="ellipse">
              <a:avLst/>
            </a:prstGeom>
            <a:solidFill>
              <a:srgbClr val="A0D565"/>
            </a:solidFill>
            <a:ln>
              <a:solidFill>
                <a:srgbClr val="A0D56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1259632" y="2409764"/>
            <a:ext cx="6414439" cy="4099339"/>
            <a:chOff x="311224" y="656006"/>
            <a:chExt cx="9025607" cy="5797330"/>
          </a:xfrm>
        </p:grpSpPr>
        <p:pic>
          <p:nvPicPr>
            <p:cNvPr id="34" name="Picture 4" descr="Chart of nuclides.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656006"/>
              <a:ext cx="8136904" cy="5797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224" y="782363"/>
              <a:ext cx="9025607" cy="5544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207113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35496" y="269357"/>
            <a:ext cx="6822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 pitchFamily="18" charset="0"/>
                <a:ea typeface="HY헤드라인M" panose="02030600000101010101" pitchFamily="18" charset="-127"/>
                <a:cs typeface="+mn-cs"/>
              </a:rPr>
              <a:t>RISP Organization with Advisories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" pitchFamily="18" charset="0"/>
              <a:ea typeface="HY헤드라인M" panose="02030600000101010101" pitchFamily="18" charset="-127"/>
              <a:cs typeface="+mn-cs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425820" y="1124744"/>
            <a:ext cx="8335469" cy="5156131"/>
            <a:chOff x="425820" y="1124744"/>
            <a:chExt cx="8335469" cy="5156131"/>
          </a:xfrm>
        </p:grpSpPr>
        <p:grpSp>
          <p:nvGrpSpPr>
            <p:cNvPr id="136" name="그룹 135"/>
            <p:cNvGrpSpPr/>
            <p:nvPr/>
          </p:nvGrpSpPr>
          <p:grpSpPr>
            <a:xfrm>
              <a:off x="2607160" y="3195625"/>
              <a:ext cx="2006278" cy="864000"/>
              <a:chOff x="2555776" y="1204114"/>
              <a:chExt cx="2006278" cy="864000"/>
            </a:xfrm>
          </p:grpSpPr>
          <p:cxnSp>
            <p:nvCxnSpPr>
              <p:cNvPr id="130" name="직선 연결선 129"/>
              <p:cNvCxnSpPr/>
              <p:nvPr/>
            </p:nvCxnSpPr>
            <p:spPr bwMode="auto">
              <a:xfrm>
                <a:off x="2924054" y="1628800"/>
                <a:ext cx="1638000" cy="0"/>
              </a:xfrm>
              <a:prstGeom prst="line">
                <a:avLst/>
              </a:prstGeom>
              <a:gradFill rotWithShape="1">
                <a:gsLst>
                  <a:gs pos="0">
                    <a:schemeClr val="accent1">
                      <a:gamma/>
                      <a:tint val="72941"/>
                      <a:invGamma/>
                      <a:alpha val="39999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35" name="그룹 134"/>
              <p:cNvGrpSpPr/>
              <p:nvPr/>
            </p:nvGrpSpPr>
            <p:grpSpPr>
              <a:xfrm>
                <a:off x="2555776" y="1204114"/>
                <a:ext cx="360040" cy="864000"/>
                <a:chOff x="2555776" y="1204114"/>
                <a:chExt cx="360040" cy="864000"/>
              </a:xfrm>
            </p:grpSpPr>
            <p:cxnSp>
              <p:nvCxnSpPr>
                <p:cNvPr id="128" name="직선 연결선 127"/>
                <p:cNvCxnSpPr/>
                <p:nvPr/>
              </p:nvCxnSpPr>
              <p:spPr bwMode="auto">
                <a:xfrm>
                  <a:off x="2915816" y="1204114"/>
                  <a:ext cx="0" cy="864000"/>
                </a:xfrm>
                <a:prstGeom prst="lin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tint val="72941"/>
                        <a:invGamma/>
                        <a:alpha val="39999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1" name="직선 연결선 130"/>
                <p:cNvCxnSpPr/>
                <p:nvPr/>
              </p:nvCxnSpPr>
              <p:spPr bwMode="auto">
                <a:xfrm>
                  <a:off x="2555776" y="1213228"/>
                  <a:ext cx="360000" cy="0"/>
                </a:xfrm>
                <a:prstGeom prst="lin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tint val="72941"/>
                        <a:invGamma/>
                        <a:alpha val="39999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2" name="직선 연결선 131"/>
                <p:cNvCxnSpPr/>
                <p:nvPr/>
              </p:nvCxnSpPr>
              <p:spPr bwMode="auto">
                <a:xfrm>
                  <a:off x="2555776" y="1493022"/>
                  <a:ext cx="360000" cy="0"/>
                </a:xfrm>
                <a:prstGeom prst="lin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tint val="72941"/>
                        <a:invGamma/>
                        <a:alpha val="39999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3" name="직선 연결선 132"/>
                <p:cNvCxnSpPr/>
                <p:nvPr/>
              </p:nvCxnSpPr>
              <p:spPr bwMode="auto">
                <a:xfrm>
                  <a:off x="2555776" y="1781054"/>
                  <a:ext cx="360000" cy="0"/>
                </a:xfrm>
                <a:prstGeom prst="lin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tint val="72941"/>
                        <a:invGamma/>
                        <a:alpha val="39999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4" name="직선 연결선 133"/>
                <p:cNvCxnSpPr/>
                <p:nvPr/>
              </p:nvCxnSpPr>
              <p:spPr bwMode="auto">
                <a:xfrm>
                  <a:off x="2555776" y="2060848"/>
                  <a:ext cx="360000" cy="0"/>
                </a:xfrm>
                <a:prstGeom prst="lin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tint val="72941"/>
                        <a:invGamma/>
                        <a:alpha val="39999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17" name="그룹 116"/>
            <p:cNvGrpSpPr/>
            <p:nvPr/>
          </p:nvGrpSpPr>
          <p:grpSpPr>
            <a:xfrm>
              <a:off x="1319254" y="3301461"/>
              <a:ext cx="6697039" cy="1204482"/>
              <a:chOff x="1267870" y="784334"/>
              <a:chExt cx="6697039" cy="1204482"/>
            </a:xfrm>
          </p:grpSpPr>
          <p:grpSp>
            <p:nvGrpSpPr>
              <p:cNvPr id="111" name="그룹 110"/>
              <p:cNvGrpSpPr/>
              <p:nvPr/>
            </p:nvGrpSpPr>
            <p:grpSpPr>
              <a:xfrm>
                <a:off x="1268909" y="784334"/>
                <a:ext cx="6696000" cy="1080000"/>
                <a:chOff x="1268909" y="784334"/>
                <a:chExt cx="6696000" cy="1080000"/>
              </a:xfrm>
            </p:grpSpPr>
            <p:cxnSp>
              <p:nvCxnSpPr>
                <p:cNvPr id="11" name="직선 연결선 10"/>
                <p:cNvCxnSpPr/>
                <p:nvPr/>
              </p:nvCxnSpPr>
              <p:spPr bwMode="auto">
                <a:xfrm>
                  <a:off x="1268909" y="1772816"/>
                  <a:ext cx="6696000" cy="0"/>
                </a:xfrm>
                <a:prstGeom prst="lin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tint val="72941"/>
                        <a:invGamma/>
                        <a:alpha val="39999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" name="직선 연결선 7"/>
                <p:cNvCxnSpPr/>
                <p:nvPr/>
              </p:nvCxnSpPr>
              <p:spPr bwMode="auto">
                <a:xfrm flipH="1">
                  <a:off x="4563696" y="784334"/>
                  <a:ext cx="0" cy="1080000"/>
                </a:xfrm>
                <a:prstGeom prst="lin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tint val="72941"/>
                        <a:invGamma/>
                        <a:alpha val="39999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112" name="직선 연결선 111"/>
              <p:cNvCxnSpPr/>
              <p:nvPr/>
            </p:nvCxnSpPr>
            <p:spPr bwMode="auto">
              <a:xfrm flipH="1">
                <a:off x="1267870" y="1764618"/>
                <a:ext cx="0" cy="216000"/>
              </a:xfrm>
              <a:prstGeom prst="line">
                <a:avLst/>
              </a:prstGeom>
              <a:gradFill rotWithShape="1">
                <a:gsLst>
                  <a:gs pos="0">
                    <a:schemeClr val="accent1">
                      <a:gamma/>
                      <a:tint val="72941"/>
                      <a:invGamma/>
                      <a:alpha val="39999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3" name="직선 연결선 112"/>
              <p:cNvCxnSpPr/>
              <p:nvPr/>
            </p:nvCxnSpPr>
            <p:spPr bwMode="auto">
              <a:xfrm flipH="1">
                <a:off x="3131840" y="1772816"/>
                <a:ext cx="0" cy="216000"/>
              </a:xfrm>
              <a:prstGeom prst="line">
                <a:avLst/>
              </a:prstGeom>
              <a:gradFill rotWithShape="1">
                <a:gsLst>
                  <a:gs pos="0">
                    <a:schemeClr val="accent1">
                      <a:gamma/>
                      <a:tint val="72941"/>
                      <a:invGamma/>
                      <a:alpha val="39999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5" name="직선 연결선 114"/>
              <p:cNvCxnSpPr/>
              <p:nvPr/>
            </p:nvCxnSpPr>
            <p:spPr bwMode="auto">
              <a:xfrm flipH="1">
                <a:off x="6444208" y="1772816"/>
                <a:ext cx="0" cy="216000"/>
              </a:xfrm>
              <a:prstGeom prst="line">
                <a:avLst/>
              </a:prstGeom>
              <a:gradFill rotWithShape="1">
                <a:gsLst>
                  <a:gs pos="0">
                    <a:schemeClr val="accent1">
                      <a:gamma/>
                      <a:tint val="72941"/>
                      <a:invGamma/>
                      <a:alpha val="39999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6" name="직선 연결선 115"/>
              <p:cNvCxnSpPr/>
              <p:nvPr/>
            </p:nvCxnSpPr>
            <p:spPr bwMode="auto">
              <a:xfrm flipH="1">
                <a:off x="7956376" y="1764578"/>
                <a:ext cx="0" cy="216000"/>
              </a:xfrm>
              <a:prstGeom prst="line">
                <a:avLst/>
              </a:prstGeom>
              <a:gradFill rotWithShape="1">
                <a:gsLst>
                  <a:gs pos="0">
                    <a:schemeClr val="accent1">
                      <a:gamma/>
                      <a:tint val="72941"/>
                      <a:invGamma/>
                      <a:alpha val="39999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" name="모서리가 둥근 직사각형 2"/>
            <p:cNvSpPr/>
            <p:nvPr/>
          </p:nvSpPr>
          <p:spPr bwMode="auto">
            <a:xfrm>
              <a:off x="3265483" y="2704071"/>
              <a:ext cx="2815313" cy="576064"/>
            </a:xfrm>
            <a:prstGeom prst="roundRect">
              <a:avLst/>
            </a:prstGeom>
            <a:solidFill>
              <a:srgbClr val="CCFFCC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50807" y="2734964"/>
              <a:ext cx="27174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Rare Isotope Science Project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Director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75" name="모서리가 둥근 직사각형 74"/>
            <p:cNvSpPr/>
            <p:nvPr/>
          </p:nvSpPr>
          <p:spPr bwMode="auto">
            <a:xfrm>
              <a:off x="433129" y="4406295"/>
              <a:ext cx="1847494" cy="407334"/>
            </a:xfrm>
            <a:prstGeom prst="roundRect">
              <a:avLst/>
            </a:prstGeom>
            <a:solidFill>
              <a:srgbClr val="CCFFCC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1" name="모서리가 둥근 직사각형 80"/>
            <p:cNvSpPr/>
            <p:nvPr/>
          </p:nvSpPr>
          <p:spPr bwMode="auto">
            <a:xfrm rot="5400000">
              <a:off x="-49975" y="5329785"/>
              <a:ext cx="1326248" cy="37465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40976" y="4375330"/>
              <a:ext cx="143180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System Installation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Division</a:t>
              </a:r>
              <a:endPara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 rot="5400000">
              <a:off x="16681" y="5365001"/>
              <a:ext cx="12089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Accelerator Sys.</a:t>
              </a:r>
            </a:p>
          </p:txBody>
        </p:sp>
        <p:sp>
          <p:nvSpPr>
            <p:cNvPr id="87" name="모서리가 둥근 직사각형 86"/>
            <p:cNvSpPr/>
            <p:nvPr/>
          </p:nvSpPr>
          <p:spPr bwMode="auto">
            <a:xfrm rot="5400000">
              <a:off x="454080" y="5332123"/>
              <a:ext cx="1326248" cy="3784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 rot="5400000">
              <a:off x="509520" y="5336312"/>
              <a:ext cx="123142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RI </a:t>
              </a: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Beam 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production </a:t>
              </a:r>
              <a:r>
                <a:rPr kumimoji="0" lang="en-US" altLang="ko-K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Sys. </a:t>
              </a:r>
            </a:p>
          </p:txBody>
        </p:sp>
        <p:sp>
          <p:nvSpPr>
            <p:cNvPr id="89" name="모서리가 둥근 직사각형 88"/>
            <p:cNvSpPr/>
            <p:nvPr/>
          </p:nvSpPr>
          <p:spPr bwMode="auto">
            <a:xfrm rot="5400000">
              <a:off x="933423" y="5333996"/>
              <a:ext cx="1326248" cy="37465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 rot="5400000">
              <a:off x="917254" y="5444179"/>
              <a:ext cx="137890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Experiemntal</a:t>
              </a: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 Sys. </a:t>
              </a:r>
            </a:p>
          </p:txBody>
        </p:sp>
        <p:sp>
          <p:nvSpPr>
            <p:cNvPr id="91" name="모서리가 둥근 직사각형 90"/>
            <p:cNvSpPr/>
            <p:nvPr/>
          </p:nvSpPr>
          <p:spPr bwMode="auto">
            <a:xfrm rot="5400000">
              <a:off x="1437478" y="5328096"/>
              <a:ext cx="1326248" cy="3784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 rot="5400000">
              <a:off x="1508596" y="5397950"/>
              <a:ext cx="12330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Accelerator Eng.</a:t>
              </a:r>
              <a:endPara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94" name="모서리가 둥근 직사각형 93"/>
            <p:cNvSpPr/>
            <p:nvPr/>
          </p:nvSpPr>
          <p:spPr bwMode="auto">
            <a:xfrm rot="5400000">
              <a:off x="2173621" y="5243503"/>
              <a:ext cx="1317077" cy="54458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 rot="5400000">
              <a:off x="2249657" y="5355132"/>
              <a:ext cx="1152880" cy="3671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Construction</a:t>
              </a:r>
            </a:p>
            <a:p>
              <a:pPr marL="0" marR="0" lvl="0" indent="0" algn="l" defTabSz="914400" rtl="0" eaLnBrk="1" fontAlgn="auto" latinLnBrk="1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Managnement</a:t>
              </a:r>
              <a:endParaRPr kumimoji="0" lang="en-US" altLang="ko-KR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96" name="모서리가 둥근 직사각형 95"/>
            <p:cNvSpPr/>
            <p:nvPr/>
          </p:nvSpPr>
          <p:spPr bwMode="auto">
            <a:xfrm rot="5400000">
              <a:off x="2923549" y="5284420"/>
              <a:ext cx="1303198" cy="456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 rot="5400000">
              <a:off x="2912910" y="5296815"/>
              <a:ext cx="135646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Facility &amp; Safety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Managemnt</a:t>
              </a: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 Team</a:t>
              </a:r>
            </a:p>
          </p:txBody>
        </p:sp>
        <p:sp>
          <p:nvSpPr>
            <p:cNvPr id="101" name="모서리가 둥근 직사각형 100"/>
            <p:cNvSpPr/>
            <p:nvPr/>
          </p:nvSpPr>
          <p:spPr bwMode="auto">
            <a:xfrm>
              <a:off x="2416926" y="4414533"/>
              <a:ext cx="1518148" cy="407334"/>
            </a:xfrm>
            <a:prstGeom prst="roundRect">
              <a:avLst/>
            </a:prstGeom>
            <a:solidFill>
              <a:srgbClr val="CCFFCC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307969" y="4396550"/>
              <a:ext cx="178383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Facility Construction &amp;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Infrastructure Division</a:t>
              </a:r>
              <a:endPara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04" name="모서리가 둥근 직사각형 103"/>
            <p:cNvSpPr/>
            <p:nvPr/>
          </p:nvSpPr>
          <p:spPr bwMode="auto">
            <a:xfrm>
              <a:off x="4055558" y="4406842"/>
              <a:ext cx="1372492" cy="407334"/>
            </a:xfrm>
            <a:prstGeom prst="roundRect">
              <a:avLst/>
            </a:prstGeom>
            <a:solidFill>
              <a:srgbClr val="CCFFCC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4057185" y="4399218"/>
              <a:ext cx="138531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Project Integration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Division</a:t>
              </a:r>
              <a:endParaRPr kumimoji="0" lang="ko-KR" altLang="en-US" sz="11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07" name="모서리가 둥근 직사각형 106"/>
            <p:cNvSpPr/>
            <p:nvPr/>
          </p:nvSpPr>
          <p:spPr bwMode="auto">
            <a:xfrm>
              <a:off x="5631496" y="4414533"/>
              <a:ext cx="1372492" cy="407334"/>
            </a:xfrm>
            <a:prstGeom prst="roundRect">
              <a:avLst/>
            </a:prstGeom>
            <a:solidFill>
              <a:srgbClr val="CCFFCC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08" name="모서리가 둥근 직사각형 107"/>
            <p:cNvSpPr/>
            <p:nvPr/>
          </p:nvSpPr>
          <p:spPr bwMode="auto">
            <a:xfrm>
              <a:off x="7246869" y="4409833"/>
              <a:ext cx="1428221" cy="407334"/>
            </a:xfrm>
            <a:prstGeom prst="roundRect">
              <a:avLst/>
            </a:prstGeom>
            <a:solidFill>
              <a:srgbClr val="CCFFCC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732763" y="4398057"/>
              <a:ext cx="117852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Administration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Division</a:t>
              </a:r>
              <a:endPara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7202849" y="4405322"/>
              <a:ext cx="155844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Project Collaboration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Division </a:t>
              </a:r>
              <a:endPara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18" name="모서리가 둥근 직사각형 117"/>
            <p:cNvSpPr/>
            <p:nvPr/>
          </p:nvSpPr>
          <p:spPr bwMode="auto">
            <a:xfrm>
              <a:off x="937843" y="3072548"/>
              <a:ext cx="1859187" cy="268651"/>
            </a:xfrm>
            <a:prstGeom prst="roundRect">
              <a:avLst/>
            </a:prstGeom>
            <a:solidFill>
              <a:srgbClr val="FFCC66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969626" y="3071095"/>
              <a:ext cx="138691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Int. Adv. </a:t>
              </a:r>
              <a:r>
                <a:rPr kumimoji="0" lang="en-US" altLang="ko-KR" sz="11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Committ</a:t>
              </a: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.</a:t>
              </a:r>
              <a:endPara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21" name="모서리가 둥근 직사각형 120"/>
            <p:cNvSpPr/>
            <p:nvPr/>
          </p:nvSpPr>
          <p:spPr bwMode="auto">
            <a:xfrm>
              <a:off x="933581" y="3355928"/>
              <a:ext cx="1859187" cy="268651"/>
            </a:xfrm>
            <a:prstGeom prst="roundRect">
              <a:avLst/>
            </a:prstGeom>
            <a:solidFill>
              <a:srgbClr val="FFCC66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942738" y="3360835"/>
              <a:ext cx="154241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Tech. Adv. </a:t>
              </a:r>
              <a:r>
                <a:rPr kumimoji="0" lang="en-US" altLang="ko-KR" sz="11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Committ</a:t>
              </a: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Times New Roman" panose="02020603050405020304" pitchFamily="18" charset="0"/>
                </a:rPr>
                <a:t>.</a:t>
              </a:r>
              <a:endPara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123" name="모서리가 둥근 직사각형 122"/>
            <p:cNvSpPr/>
            <p:nvPr/>
          </p:nvSpPr>
          <p:spPr bwMode="auto">
            <a:xfrm>
              <a:off x="940113" y="3646478"/>
              <a:ext cx="1859187" cy="268651"/>
            </a:xfrm>
            <a:prstGeom prst="roundRect">
              <a:avLst/>
            </a:prstGeom>
            <a:solidFill>
              <a:srgbClr val="FFCC66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929410" y="3659367"/>
              <a:ext cx="192232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Sci. &amp; </a:t>
              </a:r>
              <a:r>
                <a:rPr kumimoji="0" lang="en-US" altLang="ko-KR" sz="11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Prog</a:t>
              </a: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. Adv. </a:t>
              </a:r>
              <a:r>
                <a:rPr kumimoji="0" lang="en-US" altLang="ko-KR" sz="11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Committ</a:t>
              </a: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.</a:t>
              </a:r>
              <a:endPara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25" name="모서리가 둥근 직사각형 124"/>
            <p:cNvSpPr/>
            <p:nvPr/>
          </p:nvSpPr>
          <p:spPr bwMode="auto">
            <a:xfrm>
              <a:off x="941034" y="3928663"/>
              <a:ext cx="1859187" cy="268651"/>
            </a:xfrm>
            <a:prstGeom prst="roundRect">
              <a:avLst/>
            </a:prstGeom>
            <a:solidFill>
              <a:srgbClr val="FFCC66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924646" y="3924819"/>
              <a:ext cx="19128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Civil </a:t>
              </a:r>
              <a:r>
                <a:rPr kumimoji="0" lang="en-US" altLang="ko-KR" sz="11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Engi</a:t>
              </a: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. Adv. </a:t>
              </a:r>
              <a:r>
                <a:rPr kumimoji="0" lang="en-US" altLang="ko-KR" sz="11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Committ</a:t>
              </a: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.</a:t>
              </a:r>
              <a:endPara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37" name="모서리가 둥근 직사각형 136"/>
            <p:cNvSpPr/>
            <p:nvPr/>
          </p:nvSpPr>
          <p:spPr bwMode="auto">
            <a:xfrm rot="5400000">
              <a:off x="3747061" y="5308126"/>
              <a:ext cx="1326248" cy="42639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 rot="5400000">
              <a:off x="3894293" y="5315634"/>
              <a:ext cx="108234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Project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Coordination</a:t>
              </a:r>
            </a:p>
          </p:txBody>
        </p:sp>
        <p:sp>
          <p:nvSpPr>
            <p:cNvPr id="139" name="모서리가 둥근 직사각형 138"/>
            <p:cNvSpPr/>
            <p:nvPr/>
          </p:nvSpPr>
          <p:spPr bwMode="auto">
            <a:xfrm rot="5400000">
              <a:off x="4424080" y="5308126"/>
              <a:ext cx="1326248" cy="42639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40" name="모서리가 둥근 직사각형 139"/>
            <p:cNvSpPr/>
            <p:nvPr/>
          </p:nvSpPr>
          <p:spPr bwMode="auto">
            <a:xfrm rot="5400000">
              <a:off x="6182946" y="5328096"/>
              <a:ext cx="1326248" cy="3784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 rot="5400000">
              <a:off x="6136102" y="5408014"/>
              <a:ext cx="142378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Planning &amp; Budget</a:t>
              </a:r>
              <a:endPara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 rot="5400000">
              <a:off x="4654646" y="5324424"/>
              <a:ext cx="937319" cy="391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Project  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Management</a:t>
              </a:r>
            </a:p>
          </p:txBody>
        </p:sp>
        <p:sp>
          <p:nvSpPr>
            <p:cNvPr id="143" name="모서리가 둥근 직사각형 142"/>
            <p:cNvSpPr/>
            <p:nvPr/>
          </p:nvSpPr>
          <p:spPr bwMode="auto">
            <a:xfrm rot="5400000">
              <a:off x="5210442" y="5298452"/>
              <a:ext cx="1313117" cy="43931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 rot="5400000">
              <a:off x="5152012" y="5342316"/>
              <a:ext cx="144623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Human Resource &amp;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General Affair</a:t>
              </a:r>
            </a:p>
          </p:txBody>
        </p:sp>
        <p:sp>
          <p:nvSpPr>
            <p:cNvPr id="145" name="모서리가 둥근 직사각형 144"/>
            <p:cNvSpPr/>
            <p:nvPr/>
          </p:nvSpPr>
          <p:spPr bwMode="auto">
            <a:xfrm rot="5400000">
              <a:off x="5706027" y="5304912"/>
              <a:ext cx="1313117" cy="42639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 rot="5400000">
              <a:off x="5882608" y="5221165"/>
              <a:ext cx="104708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Research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Management</a:t>
              </a:r>
            </a:p>
          </p:txBody>
        </p:sp>
        <p:sp>
          <p:nvSpPr>
            <p:cNvPr id="147" name="모서리가 둥근 직사각형 146"/>
            <p:cNvSpPr/>
            <p:nvPr/>
          </p:nvSpPr>
          <p:spPr bwMode="auto">
            <a:xfrm rot="5400000">
              <a:off x="6994166" y="5288711"/>
              <a:ext cx="1313117" cy="47100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 rot="5400000">
              <a:off x="7111454" y="5267075"/>
              <a:ext cx="107753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Research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Collaboration</a:t>
              </a:r>
            </a:p>
          </p:txBody>
        </p:sp>
        <p:sp>
          <p:nvSpPr>
            <p:cNvPr id="149" name="모서리가 둥근 직사각형 148"/>
            <p:cNvSpPr/>
            <p:nvPr/>
          </p:nvSpPr>
          <p:spPr bwMode="auto">
            <a:xfrm rot="5400000">
              <a:off x="7620376" y="5300141"/>
              <a:ext cx="1313117" cy="44814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 rot="5400000">
              <a:off x="7735603" y="5318244"/>
              <a:ext cx="111921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Information &amp;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Collaboration</a:t>
              </a:r>
            </a:p>
          </p:txBody>
        </p:sp>
        <p:sp>
          <p:nvSpPr>
            <p:cNvPr id="67" name="모서리가 둥근 직사각형 66"/>
            <p:cNvSpPr/>
            <p:nvPr/>
          </p:nvSpPr>
          <p:spPr bwMode="auto">
            <a:xfrm>
              <a:off x="6122757" y="3585522"/>
              <a:ext cx="2481691" cy="520428"/>
            </a:xfrm>
            <a:prstGeom prst="roundRect">
              <a:avLst/>
            </a:prstGeom>
            <a:solidFill>
              <a:srgbClr val="CCFFCC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+mn-cs"/>
              </a:endParaRPr>
            </a:p>
          </p:txBody>
        </p:sp>
        <p:cxnSp>
          <p:nvCxnSpPr>
            <p:cNvPr id="69" name="직선 연결선 68"/>
            <p:cNvCxnSpPr>
              <a:stCxn id="76" idx="2"/>
            </p:cNvCxnSpPr>
            <p:nvPr/>
          </p:nvCxnSpPr>
          <p:spPr bwMode="auto">
            <a:xfrm flipH="1">
              <a:off x="4638807" y="1700808"/>
              <a:ext cx="0" cy="1008112"/>
            </a:xfrm>
            <a:prstGeom prst="line">
              <a:avLst/>
            </a:prstGeom>
            <a:gradFill rotWithShape="1">
              <a:gsLst>
                <a:gs pos="0">
                  <a:schemeClr val="accent1">
                    <a:gamma/>
                    <a:tint val="72941"/>
                    <a:invGamma/>
                    <a:alpha val="39999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2" name="모서리가 둥근 직사각형 71"/>
            <p:cNvSpPr/>
            <p:nvPr/>
          </p:nvSpPr>
          <p:spPr bwMode="auto">
            <a:xfrm>
              <a:off x="5970357" y="3433122"/>
              <a:ext cx="2481691" cy="520428"/>
            </a:xfrm>
            <a:prstGeom prst="roundRect">
              <a:avLst/>
            </a:prstGeom>
            <a:solidFill>
              <a:srgbClr val="CCFFCC"/>
            </a:solidFill>
            <a:ln w="0" cap="flat" cmpd="sng" algn="ctr">
              <a:solidFill>
                <a:srgbClr val="FF0000"/>
              </a:solidFill>
              <a:prstDash val="lgDash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068277" y="3433122"/>
              <a:ext cx="23837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Research Center(s)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for Rare Isotope Science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76" name="모서리가 둥근 직사각형 75"/>
            <p:cNvSpPr/>
            <p:nvPr/>
          </p:nvSpPr>
          <p:spPr bwMode="auto">
            <a:xfrm>
              <a:off x="3156717" y="1124744"/>
              <a:ext cx="2999459" cy="576064"/>
            </a:xfrm>
            <a:prstGeom prst="roundRect">
              <a:avLst/>
            </a:prstGeom>
            <a:solidFill>
              <a:srgbClr val="CCFFCC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225693" y="1143319"/>
              <a:ext cx="28584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Ministry of Science, 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ICT and Future Planning (MSIP)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78" name="모서리가 둥근 직사각형 77"/>
            <p:cNvSpPr/>
            <p:nvPr/>
          </p:nvSpPr>
          <p:spPr bwMode="auto">
            <a:xfrm>
              <a:off x="1391659" y="1787002"/>
              <a:ext cx="2248289" cy="268651"/>
            </a:xfrm>
            <a:prstGeom prst="roundRect">
              <a:avLst/>
            </a:prstGeom>
            <a:solidFill>
              <a:srgbClr val="FFCC66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35227" y="1794180"/>
              <a:ext cx="2213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Project Promotion Committee</a:t>
              </a:r>
              <a:endPara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2" name="모서리가 둥근 직사각형 81"/>
            <p:cNvSpPr/>
            <p:nvPr/>
          </p:nvSpPr>
          <p:spPr bwMode="auto">
            <a:xfrm>
              <a:off x="1420223" y="2363066"/>
              <a:ext cx="2248289" cy="268651"/>
            </a:xfrm>
            <a:prstGeom prst="roundRect">
              <a:avLst/>
            </a:prstGeom>
            <a:solidFill>
              <a:srgbClr val="FFCC66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463791" y="2370244"/>
              <a:ext cx="22133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Arial" panose="020B0604020202020204" pitchFamily="34" charset="0"/>
                </a:rPr>
                <a:t>National Research Foundation</a:t>
              </a:r>
              <a:endPara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" pitchFamily="18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98" name="직선 연결선 97"/>
            <p:cNvCxnSpPr/>
            <p:nvPr/>
          </p:nvCxnSpPr>
          <p:spPr bwMode="auto">
            <a:xfrm flipH="1">
              <a:off x="4447056" y="1721281"/>
              <a:ext cx="118293" cy="1074172"/>
            </a:xfrm>
            <a:prstGeom prst="line">
              <a:avLst/>
            </a:prstGeom>
            <a:gradFill rotWithShape="1">
              <a:gsLst>
                <a:gs pos="0">
                  <a:schemeClr val="accent1">
                    <a:gamma/>
                    <a:tint val="72941"/>
                    <a:invGamma/>
                    <a:alpha val="39999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직선 연결선 98"/>
            <p:cNvCxnSpPr/>
            <p:nvPr/>
          </p:nvCxnSpPr>
          <p:spPr bwMode="auto">
            <a:xfrm flipV="1">
              <a:off x="3677182" y="1917807"/>
              <a:ext cx="952201" cy="7178"/>
            </a:xfrm>
            <a:prstGeom prst="line">
              <a:avLst/>
            </a:prstGeom>
            <a:gradFill rotWithShape="1">
              <a:gsLst>
                <a:gs pos="0">
                  <a:schemeClr val="accent1">
                    <a:gamma/>
                    <a:tint val="72941"/>
                    <a:invGamma/>
                    <a:alpha val="39999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직선 연결선 99"/>
            <p:cNvCxnSpPr/>
            <p:nvPr/>
          </p:nvCxnSpPr>
          <p:spPr bwMode="auto">
            <a:xfrm>
              <a:off x="3661086" y="2501049"/>
              <a:ext cx="952200" cy="0"/>
            </a:xfrm>
            <a:prstGeom prst="line">
              <a:avLst/>
            </a:prstGeom>
            <a:gradFill rotWithShape="1">
              <a:gsLst>
                <a:gs pos="0">
                  <a:schemeClr val="accent1">
                    <a:gamma/>
                    <a:tint val="72941"/>
                    <a:invGamma/>
                    <a:alpha val="39999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03" name="그룹 102"/>
            <p:cNvGrpSpPr/>
            <p:nvPr/>
          </p:nvGrpSpPr>
          <p:grpSpPr>
            <a:xfrm>
              <a:off x="5804762" y="1844824"/>
              <a:ext cx="2544409" cy="570828"/>
              <a:chOff x="2974355" y="2804554"/>
              <a:chExt cx="2846880" cy="570828"/>
            </a:xfrm>
          </p:grpSpPr>
          <p:sp>
            <p:nvSpPr>
              <p:cNvPr id="106" name="모서리가 둥근 직사각형 105"/>
              <p:cNvSpPr/>
              <p:nvPr/>
            </p:nvSpPr>
            <p:spPr bwMode="auto">
              <a:xfrm>
                <a:off x="2974355" y="2804554"/>
                <a:ext cx="2846880" cy="559589"/>
              </a:xfrm>
              <a:prstGeom prst="roundRect">
                <a:avLst/>
              </a:prstGeom>
              <a:solidFill>
                <a:srgbClr val="CCFFCC"/>
              </a:solidFill>
              <a:ln w="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" pitchFamily="18" charset="0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2989872" y="2852162"/>
                <a:ext cx="27277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F497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Palatino" pitchFamily="18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Institute for Basic Science</a:t>
                </a:r>
              </a:p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F497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Palatino" pitchFamily="18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 (IBS)</a:t>
                </a:r>
              </a:p>
            </p:txBody>
          </p:sp>
        </p:grpSp>
        <p:cxnSp>
          <p:nvCxnSpPr>
            <p:cNvPr id="152" name="직선 연결선 151"/>
            <p:cNvCxnSpPr/>
            <p:nvPr/>
          </p:nvCxnSpPr>
          <p:spPr bwMode="auto">
            <a:xfrm flipV="1">
              <a:off x="6122757" y="1387544"/>
              <a:ext cx="952201" cy="7178"/>
            </a:xfrm>
            <a:prstGeom prst="line">
              <a:avLst/>
            </a:prstGeom>
            <a:gradFill rotWithShape="1">
              <a:gsLst>
                <a:gs pos="0">
                  <a:schemeClr val="accent1">
                    <a:gamma/>
                    <a:tint val="72941"/>
                    <a:invGamma/>
                    <a:alpha val="39999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" name="직선 연결선 152"/>
            <p:cNvCxnSpPr/>
            <p:nvPr/>
          </p:nvCxnSpPr>
          <p:spPr bwMode="auto">
            <a:xfrm flipH="1">
              <a:off x="7073325" y="1391784"/>
              <a:ext cx="0" cy="470292"/>
            </a:xfrm>
            <a:prstGeom prst="line">
              <a:avLst/>
            </a:prstGeom>
            <a:gradFill rotWithShape="1">
              <a:gsLst>
                <a:gs pos="0">
                  <a:schemeClr val="accent1">
                    <a:gamma/>
                    <a:tint val="72941"/>
                    <a:invGamma/>
                    <a:alpha val="39999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4" name="직선 연결선 153"/>
            <p:cNvCxnSpPr/>
            <p:nvPr/>
          </p:nvCxnSpPr>
          <p:spPr bwMode="auto">
            <a:xfrm flipH="1">
              <a:off x="7083654" y="2420888"/>
              <a:ext cx="0" cy="1008112"/>
            </a:xfrm>
            <a:prstGeom prst="line">
              <a:avLst/>
            </a:prstGeom>
            <a:gradFill rotWithShape="1">
              <a:gsLst>
                <a:gs pos="0">
                  <a:schemeClr val="accent1">
                    <a:gamma/>
                    <a:tint val="72941"/>
                    <a:invGamma/>
                    <a:alpha val="39999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5" name="직선 연결선 154"/>
            <p:cNvCxnSpPr/>
            <p:nvPr/>
          </p:nvCxnSpPr>
          <p:spPr bwMode="auto">
            <a:xfrm flipV="1">
              <a:off x="5145770" y="2111807"/>
              <a:ext cx="650366" cy="7178"/>
            </a:xfrm>
            <a:prstGeom prst="line">
              <a:avLst/>
            </a:prstGeom>
            <a:gradFill rotWithShape="1">
              <a:gsLst>
                <a:gs pos="0">
                  <a:schemeClr val="accent1">
                    <a:gamma/>
                    <a:tint val="72941"/>
                    <a:invGamma/>
                    <a:alpha val="39999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6" name="직선 연결선 155"/>
            <p:cNvCxnSpPr/>
            <p:nvPr/>
          </p:nvCxnSpPr>
          <p:spPr bwMode="auto">
            <a:xfrm flipH="1">
              <a:off x="5145770" y="2139867"/>
              <a:ext cx="0" cy="569053"/>
            </a:xfrm>
            <a:prstGeom prst="line">
              <a:avLst/>
            </a:prstGeom>
            <a:gradFill rotWithShape="1">
              <a:gsLst>
                <a:gs pos="0">
                  <a:schemeClr val="accent1">
                    <a:gamma/>
                    <a:tint val="72941"/>
                    <a:invGamma/>
                    <a:alpha val="39999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57" name="TextBox 156"/>
          <p:cNvSpPr txBox="1"/>
          <p:nvPr/>
        </p:nvSpPr>
        <p:spPr>
          <a:xfrm>
            <a:off x="8714066" y="637203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9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51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227350" y="6543675"/>
            <a:ext cx="504825" cy="314325"/>
          </a:xfrm>
        </p:spPr>
        <p:txBody>
          <a:bodyPr/>
          <a:lstStyle/>
          <a:p>
            <a:pPr>
              <a:defRPr/>
            </a:pPr>
            <a:fld id="{6CF4DA16-BF14-4307-8E08-1868CB884F94}" type="slidenum">
              <a:rPr lang="ko-KR" altLang="en-US" smtClean="0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7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709" y="1340768"/>
            <a:ext cx="8256201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제목 3"/>
          <p:cNvSpPr txBox="1">
            <a:spLocks/>
          </p:cNvSpPr>
          <p:nvPr/>
        </p:nvSpPr>
        <p:spPr>
          <a:xfrm>
            <a:off x="396552" y="6172"/>
            <a:ext cx="9144000" cy="576064"/>
          </a:xfrm>
          <a:prstGeom prst="rect">
            <a:avLst/>
          </a:prstGeom>
          <a:noFill/>
        </p:spPr>
        <p:txBody>
          <a:bodyPr vert="horz" lIns="91424" tIns="45712" rIns="91424" bIns="45712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Y동녘B" panose="02030600000101010101" pitchFamily="18" charset="-127"/>
                <a:cs typeface="Arial" pitchFamily="34" charset="0"/>
              </a:rPr>
              <a:t>RAON Concept </a:t>
            </a:r>
            <a:endParaRPr lang="ko-KR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Y동녘B" panose="02030600000101010101" pitchFamily="18" charset="-127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962" y="171186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00B0F0"/>
                </a:solidFill>
                <a:latin typeface="Trebuchet MS" pitchFamily="34" charset="0"/>
              </a:rPr>
              <a:t>Injector</a:t>
            </a:r>
            <a:endParaRPr lang="ko-KR" altLang="en-US" b="1" dirty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10446" y="4355812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00B0F0"/>
                </a:solidFill>
                <a:latin typeface="Trebuchet MS" pitchFamily="34" charset="0"/>
              </a:rPr>
              <a:t>SCL3</a:t>
            </a:r>
            <a:endParaRPr lang="ko-KR" altLang="en-US" b="1" dirty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91433" y="5363924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FF0000"/>
                </a:solidFill>
                <a:latin typeface="Trebuchet MS" pitchFamily="34" charset="0"/>
              </a:rPr>
              <a:t>ISOL</a:t>
            </a:r>
            <a:endParaRPr lang="ko-KR" altLang="en-US" b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0886" y="5147900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FF0000"/>
                </a:solidFill>
                <a:latin typeface="Trebuchet MS" pitchFamily="34" charset="0"/>
              </a:rPr>
              <a:t>IF (high E)</a:t>
            </a:r>
            <a:endParaRPr lang="ko-KR" altLang="en-US" b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83325" y="4177531"/>
            <a:ext cx="1415134" cy="1258401"/>
          </a:xfrm>
          <a:prstGeom prst="roundRect">
            <a:avLst>
              <a:gd name="adj" fmla="val 6085"/>
            </a:avLst>
          </a:prstGeom>
          <a:solidFill>
            <a:srgbClr val="FF0000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3463734" y="4040196"/>
            <a:ext cx="1266991" cy="1261011"/>
          </a:xfrm>
          <a:prstGeom prst="roundRect">
            <a:avLst>
              <a:gd name="adj" fmla="val 6085"/>
            </a:avLst>
          </a:prstGeom>
          <a:solidFill>
            <a:srgbClr val="FF0000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1523485" y="4177532"/>
            <a:ext cx="1940250" cy="225316"/>
          </a:xfrm>
          <a:prstGeom prst="roundRect">
            <a:avLst>
              <a:gd name="adj" fmla="val 0"/>
            </a:avLst>
          </a:prstGeom>
          <a:solidFill>
            <a:srgbClr val="FF0000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모서리가 둥근 직사각형 21"/>
          <p:cNvSpPr/>
          <p:nvPr/>
        </p:nvSpPr>
        <p:spPr>
          <a:xfrm>
            <a:off x="1706388" y="3894448"/>
            <a:ext cx="5195873" cy="164040"/>
          </a:xfrm>
          <a:prstGeom prst="roundRect">
            <a:avLst>
              <a:gd name="adj" fmla="val 6085"/>
            </a:avLst>
          </a:prstGeom>
          <a:solidFill>
            <a:srgbClr val="0033CC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4712986" y="4047250"/>
            <a:ext cx="2372177" cy="956633"/>
          </a:xfrm>
          <a:prstGeom prst="roundRect">
            <a:avLst>
              <a:gd name="adj" fmla="val 6085"/>
            </a:avLst>
          </a:prstGeom>
          <a:solidFill>
            <a:srgbClr val="0033CC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모서리가 둥근 직사각형 23"/>
          <p:cNvSpPr/>
          <p:nvPr/>
        </p:nvSpPr>
        <p:spPr>
          <a:xfrm>
            <a:off x="5428988" y="4980797"/>
            <a:ext cx="741898" cy="1135979"/>
          </a:xfrm>
          <a:prstGeom prst="roundRect">
            <a:avLst>
              <a:gd name="adj" fmla="val 6085"/>
            </a:avLst>
          </a:prstGeom>
          <a:solidFill>
            <a:srgbClr val="0033CC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모서리가 둥근 직사각형 24"/>
          <p:cNvSpPr/>
          <p:nvPr/>
        </p:nvSpPr>
        <p:spPr>
          <a:xfrm rot="16200000">
            <a:off x="1474546" y="3948655"/>
            <a:ext cx="280785" cy="182904"/>
          </a:xfrm>
          <a:prstGeom prst="roundRect">
            <a:avLst>
              <a:gd name="adj" fmla="val 6085"/>
            </a:avLst>
          </a:prstGeom>
          <a:solidFill>
            <a:srgbClr val="0033CC">
              <a:alpha val="27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Rectangle 1"/>
          <p:cNvSpPr/>
          <p:nvPr/>
        </p:nvSpPr>
        <p:spPr>
          <a:xfrm>
            <a:off x="2138547" y="1052736"/>
            <a:ext cx="7041965" cy="2350818"/>
          </a:xfrm>
          <a:prstGeom prst="rect">
            <a:avLst/>
          </a:prstGeom>
          <a:solidFill>
            <a:sysClr val="window" lastClr="FFFFFF"/>
          </a:solidFill>
          <a:ln w="15875">
            <a:noFill/>
          </a:ln>
        </p:spPr>
        <p:txBody>
          <a:bodyPr wrap="square" anchor="ctr" anchorCtr="0">
            <a:noAutofit/>
          </a:bodyPr>
          <a:lstStyle/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High intensity </a:t>
            </a: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RI</a:t>
            </a: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beams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by </a:t>
            </a:r>
            <a:r>
              <a:rPr kumimoji="0" lang="en-US" altLang="ko-KR" sz="16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ISOL</a:t>
            </a:r>
            <a:r>
              <a:rPr kumimoji="0" lang="en-US" altLang="ko-KR" sz="1600" b="0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&amp; </a:t>
            </a:r>
            <a:r>
              <a:rPr kumimoji="0" lang="en-US" altLang="ko-KR" sz="16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IF</a:t>
            </a:r>
          </a:p>
          <a:p>
            <a:pPr marL="0" marR="0" lvl="1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</a:rPr>
              <a:t>    </a:t>
            </a: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ISOL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direct fission of </a:t>
            </a:r>
            <a:r>
              <a:rPr kumimoji="0" lang="en-US" altLang="ko-KR" sz="16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238</a:t>
            </a: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by a </a:t>
            </a:r>
            <a:r>
              <a:rPr kumimoji="0" lang="en-US" altLang="ko-KR" sz="16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70MeV-proton cyclotron</a:t>
            </a:r>
            <a:r>
              <a:rPr kumimoji="0" lang="en-US" altLang="ko-KR" sz="1600" b="1" i="0" u="sng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ko-KR" sz="1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~ 10</a:t>
            </a:r>
            <a:r>
              <a:rPr kumimoji="0" lang="en-US" altLang="ko-KR" sz="16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kumimoji="0" lang="en-US" altLang="ko-KR" sz="1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f/s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1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    </a:t>
            </a: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IF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by </a:t>
            </a:r>
            <a:r>
              <a:rPr kumimoji="0" lang="en-US" altLang="ko-KR" sz="1600" b="0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200MeV/u, 8.3p</a:t>
            </a:r>
            <a:r>
              <a:rPr kumimoji="0" lang="el-GR" altLang="ko-KR" sz="1600" b="0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μ</a:t>
            </a:r>
            <a:r>
              <a:rPr kumimoji="0" lang="en-US" altLang="ko-KR" sz="1600" b="0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 </a:t>
            </a:r>
            <a:r>
              <a:rPr kumimoji="0" lang="en-US" altLang="ko-KR" sz="16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238</a:t>
            </a: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 by  a </a:t>
            </a:r>
            <a:r>
              <a:rPr kumimoji="0" lang="en-US" altLang="ko-KR" sz="16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400kW-superconducting LINAC</a:t>
            </a:r>
          </a:p>
          <a:p>
            <a:pPr marL="0" marR="0" lvl="1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High </a:t>
            </a: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quality 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neutron-rich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RI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beams</a:t>
            </a:r>
          </a:p>
          <a:p>
            <a:pPr marL="0" marR="0" lvl="1" indent="0" defTabSz="91440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 132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Sn </a:t>
            </a:r>
            <a:r>
              <a: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with up to </a:t>
            </a:r>
            <a:r>
              <a:rPr kumimoji="0" lang="en-US" altLang="ko-KR" sz="1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~250MeV/u</a:t>
            </a:r>
            <a:r>
              <a: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up to 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~10</a:t>
            </a:r>
            <a:r>
              <a:rPr kumimoji="0" lang="en-US" altLang="ko-KR" sz="16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ko-K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pps</a:t>
            </a:r>
            <a:endParaRPr kumimoji="0" lang="en-US" altLang="ko-KR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1" indent="0" defTabSz="91440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altLang="ko-KR" sz="16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More</a:t>
            </a:r>
            <a:r>
              <a:rPr kumimoji="0" lang="en-US" altLang="ko-KR" sz="16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ko-KR" sz="1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exotic RI </a:t>
            </a:r>
            <a:r>
              <a:rPr kumimoji="0" lang="en-US" altLang="ko-KR" sz="1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beams</a:t>
            </a:r>
            <a:r>
              <a:rPr kumimoji="0" lang="en-US" altLang="ko-KR" sz="1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by </a:t>
            </a:r>
            <a:r>
              <a:rPr kumimoji="0" lang="en-US" altLang="ko-KR" sz="1600" b="1" i="0" u="sng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</a:rPr>
              <a:t>ISOL</a:t>
            </a:r>
            <a:r>
              <a:rPr kumimoji="0" lang="en-US" altLang="ko-KR" sz="16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+</a:t>
            </a:r>
            <a:r>
              <a:rPr kumimoji="0" lang="en-US" altLang="ko-KR" sz="1600" b="1" i="0" u="sng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IF</a:t>
            </a:r>
            <a:endParaRPr kumimoji="0" lang="en-US" altLang="ko-KR" sz="160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84381" y="741650"/>
            <a:ext cx="6155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: </a:t>
            </a:r>
            <a:r>
              <a:rPr lang="en-US" altLang="ko-KR" dirty="0" smtClean="0">
                <a:solidFill>
                  <a:srgbClr val="FF0000"/>
                </a:solidFill>
              </a:rPr>
              <a:t>Accelerator complex for producing rare isotope beams 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44" name="Left Arrow 1"/>
          <p:cNvSpPr/>
          <p:nvPr/>
        </p:nvSpPr>
        <p:spPr>
          <a:xfrm>
            <a:off x="1877314" y="4064279"/>
            <a:ext cx="2200755" cy="360040"/>
          </a:xfrm>
          <a:prstGeom prst="leftArrow">
            <a:avLst/>
          </a:prstGeom>
          <a:solidFill>
            <a:srgbClr val="FFFF00">
              <a:alpha val="85000"/>
            </a:srgbClr>
          </a:solidFill>
          <a:ln w="9525" cap="flat" cmpd="sng" algn="ctr">
            <a:solidFill>
              <a:srgbClr val="FF99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45" name="U-Turn Arrow 119"/>
          <p:cNvSpPr/>
          <p:nvPr/>
        </p:nvSpPr>
        <p:spPr>
          <a:xfrm rot="16200000">
            <a:off x="1430500" y="3766413"/>
            <a:ext cx="577916" cy="610109"/>
          </a:xfrm>
          <a:prstGeom prst="uturnArrow">
            <a:avLst/>
          </a:prstGeom>
          <a:solidFill>
            <a:srgbClr val="FFFF00">
              <a:alpha val="85000"/>
            </a:srgbClr>
          </a:solidFill>
          <a:ln w="9525" cap="flat" cmpd="sng" algn="ctr">
            <a:solidFill>
              <a:srgbClr val="FF99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46" name="Left Arrow 121"/>
          <p:cNvSpPr/>
          <p:nvPr/>
        </p:nvSpPr>
        <p:spPr>
          <a:xfrm rot="10800000">
            <a:off x="1786361" y="3731370"/>
            <a:ext cx="5088532" cy="360040"/>
          </a:xfrm>
          <a:prstGeom prst="leftArrow">
            <a:avLst/>
          </a:prstGeom>
          <a:solidFill>
            <a:srgbClr val="FF3300">
              <a:alpha val="85000"/>
            </a:srgbClr>
          </a:solidFill>
          <a:ln w="9525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47" name="Right Arrow 125"/>
          <p:cNvSpPr/>
          <p:nvPr/>
        </p:nvSpPr>
        <p:spPr>
          <a:xfrm rot="8229779">
            <a:off x="5774619" y="4573918"/>
            <a:ext cx="1272114" cy="390424"/>
          </a:xfrm>
          <a:prstGeom prst="rightArrow">
            <a:avLst/>
          </a:prstGeom>
          <a:solidFill>
            <a:srgbClr val="C00000">
              <a:alpha val="85000"/>
            </a:srgbClr>
          </a:solidFill>
          <a:ln w="9525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48" name="Left Arrow 121"/>
          <p:cNvSpPr/>
          <p:nvPr/>
        </p:nvSpPr>
        <p:spPr>
          <a:xfrm rot="10800000">
            <a:off x="1778544" y="3756149"/>
            <a:ext cx="5113563" cy="360040"/>
          </a:xfrm>
          <a:prstGeom prst="leftArrow">
            <a:avLst/>
          </a:prstGeom>
          <a:solidFill>
            <a:srgbClr val="7030A0">
              <a:alpha val="85000"/>
            </a:srgbClr>
          </a:solidFill>
          <a:ln w="9525" cap="flat" cmpd="sng" algn="ctr">
            <a:solidFill>
              <a:srgbClr val="7030A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49" name="Right Arrow 125"/>
          <p:cNvSpPr/>
          <p:nvPr/>
        </p:nvSpPr>
        <p:spPr>
          <a:xfrm rot="8265288">
            <a:off x="5718504" y="4602538"/>
            <a:ext cx="1335850" cy="390424"/>
          </a:xfrm>
          <a:prstGeom prst="rightArrow">
            <a:avLst/>
          </a:prstGeom>
          <a:solidFill>
            <a:srgbClr val="7030A0">
              <a:alpha val="85000"/>
            </a:srgbClr>
          </a:solidFill>
          <a:ln w="9525" cap="flat" cmpd="sng" algn="ctr">
            <a:solidFill>
              <a:srgbClr val="7030A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50" name="굽은 화살표 49"/>
          <p:cNvSpPr/>
          <p:nvPr/>
        </p:nvSpPr>
        <p:spPr bwMode="auto">
          <a:xfrm flipV="1">
            <a:off x="1498413" y="1659968"/>
            <a:ext cx="415945" cy="2450856"/>
          </a:xfrm>
          <a:prstGeom prst="bentArrow">
            <a:avLst>
              <a:gd name="adj1" fmla="val 48753"/>
              <a:gd name="adj2" fmla="val 50000"/>
              <a:gd name="adj3" fmla="val 25000"/>
              <a:gd name="adj4" fmla="val 43750"/>
            </a:avLst>
          </a:prstGeom>
          <a:solidFill>
            <a:srgbClr val="7030A0">
              <a:alpha val="85000"/>
            </a:srgbClr>
          </a:solidFill>
          <a:ln w="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1" name="Left Arrow 1"/>
          <p:cNvSpPr/>
          <p:nvPr/>
        </p:nvSpPr>
        <p:spPr>
          <a:xfrm>
            <a:off x="1453255" y="4079474"/>
            <a:ext cx="2441948" cy="429646"/>
          </a:xfrm>
          <a:prstGeom prst="leftArrow">
            <a:avLst/>
          </a:prstGeom>
          <a:solidFill>
            <a:srgbClr val="FFFF00">
              <a:alpha val="85000"/>
            </a:srgbClr>
          </a:solidFill>
          <a:ln w="9525" cap="flat" cmpd="sng" algn="ctr">
            <a:solidFill>
              <a:srgbClr val="FF99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1905" y="3502448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00B0F0"/>
                </a:solidFill>
                <a:latin typeface="Trebuchet MS" pitchFamily="34" charset="0"/>
              </a:rPr>
              <a:t>SCL2</a:t>
            </a:r>
            <a:endParaRPr lang="ko-KR" altLang="en-US" b="1" dirty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585773" y="2648743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00B0F0"/>
                </a:solidFill>
                <a:latin typeface="Trebuchet MS" pitchFamily="34" charset="0"/>
              </a:rPr>
              <a:t>SCL1</a:t>
            </a:r>
            <a:endParaRPr lang="ko-KR" altLang="en-US" b="1" dirty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446034" y="4797750"/>
            <a:ext cx="154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00B0F0"/>
                </a:solidFill>
                <a:latin typeface="Trebuchet MS" pitchFamily="34" charset="0"/>
              </a:rPr>
              <a:t>Cyclotron </a:t>
            </a:r>
          </a:p>
        </p:txBody>
      </p:sp>
      <p:sp>
        <p:nvSpPr>
          <p:cNvPr id="38" name="하트 37"/>
          <p:cNvSpPr/>
          <p:nvPr/>
        </p:nvSpPr>
        <p:spPr bwMode="auto">
          <a:xfrm>
            <a:off x="5899074" y="2825366"/>
            <a:ext cx="638480" cy="576064"/>
          </a:xfrm>
          <a:prstGeom prst="heart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028787" y="5723964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7030A0"/>
                </a:solidFill>
                <a:latin typeface="Trebuchet MS" pitchFamily="34" charset="0"/>
              </a:rPr>
              <a:t>LAMPS</a:t>
            </a:r>
            <a:endParaRPr lang="ko-KR" altLang="en-US" b="1" dirty="0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7943" y="3386817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7030A0"/>
                </a:solidFill>
                <a:latin typeface="Trebuchet MS" pitchFamily="34" charset="0"/>
              </a:rPr>
              <a:t>NDPS</a:t>
            </a:r>
            <a:endParaRPr lang="ko-KR" altLang="en-US" b="1" dirty="0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931280" y="4101153"/>
            <a:ext cx="1008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7030A0"/>
                </a:solidFill>
                <a:latin typeface="Trebuchet MS" pitchFamily="34" charset="0"/>
              </a:rPr>
              <a:t>HPMMS </a:t>
            </a:r>
          </a:p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7030A0"/>
                </a:solidFill>
                <a:latin typeface="Trebuchet MS" pitchFamily="34" charset="0"/>
              </a:rPr>
              <a:t>&amp; CLS</a:t>
            </a:r>
            <a:endParaRPr lang="ko-KR" altLang="en-US" b="1" dirty="0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338938" y="3330137"/>
            <a:ext cx="806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7030A0"/>
                </a:solidFill>
                <a:latin typeface="Trebuchet MS" pitchFamily="34" charset="0"/>
              </a:rPr>
              <a:t>BIS &amp; </a:t>
            </a:r>
          </a:p>
          <a:p>
            <a:pPr>
              <a:spcBef>
                <a:spcPct val="0"/>
              </a:spcBef>
            </a:pPr>
            <a:r>
              <a:rPr lang="en-US" altLang="ko-KR" b="1" dirty="0" err="1" smtClean="0">
                <a:solidFill>
                  <a:srgbClr val="7030A0"/>
                </a:solidFill>
                <a:latin typeface="Trebuchet MS" pitchFamily="34" charset="0"/>
              </a:rPr>
              <a:t>muSR</a:t>
            </a:r>
            <a:endParaRPr lang="ko-KR" altLang="en-US" b="1" dirty="0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07962" y="5432866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FF0000"/>
                </a:solidFill>
                <a:latin typeface="Trebuchet MS" pitchFamily="34" charset="0"/>
              </a:rPr>
              <a:t>KO</a:t>
            </a:r>
            <a:r>
              <a:rPr lang="en-US" altLang="ko-KR" b="1" dirty="0" smtClean="0">
                <a:solidFill>
                  <a:srgbClr val="7030A0"/>
                </a:solidFill>
                <a:latin typeface="Trebuchet MS" pitchFamily="34" charset="0"/>
              </a:rPr>
              <a:t>BRA</a:t>
            </a:r>
            <a:endParaRPr lang="ko-KR" altLang="en-US" b="1" dirty="0">
              <a:solidFill>
                <a:srgbClr val="7030A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234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3"/>
          <p:cNvSpPr txBox="1">
            <a:spLocks/>
          </p:cNvSpPr>
          <p:nvPr/>
        </p:nvSpPr>
        <p:spPr>
          <a:xfrm>
            <a:off x="468560" y="6172"/>
            <a:ext cx="9144000" cy="576064"/>
          </a:xfrm>
          <a:prstGeom prst="rect">
            <a:avLst/>
          </a:prstGeom>
          <a:noFill/>
        </p:spPr>
        <p:txBody>
          <a:bodyPr vert="horz" lIns="91424" tIns="45712" rIns="91424" bIns="45712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Y동녘B" panose="02030600000101010101" pitchFamily="18" charset="-127"/>
                <a:cs typeface="Arial" pitchFamily="34" charset="0"/>
              </a:rPr>
              <a:t>Lineup of RIB production &amp; separation</a:t>
            </a:r>
            <a:endParaRPr lang="ko-KR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Y동녘B" panose="02030600000101010101" pitchFamily="18" charset="-127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92344"/>
            <a:ext cx="4320480" cy="26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92616" y="3410260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ISOL</a:t>
            </a:r>
            <a:endParaRPr lang="ko-KR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0272" y="3410260"/>
            <a:ext cx="1385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(high E)</a:t>
            </a:r>
            <a:endParaRPr lang="ko-KR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9556" y="3410260"/>
            <a:ext cx="2286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KOBRA (low E IF)</a:t>
            </a:r>
            <a:endParaRPr lang="ko-KR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3953972"/>
            <a:ext cx="803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Driver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4376728"/>
            <a:ext cx="999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 </a:t>
            </a: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504" y="4818068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mechanism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504" y="5777232"/>
            <a:ext cx="2189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RIB energy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21404" y="395397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SCL3 or SCL1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42941" y="395438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Cyclotron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60232" y="3954386"/>
            <a:ext cx="225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SCL3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2 or SCL12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4008" y="4386434"/>
            <a:ext cx="191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SCL3 or SCL3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2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90743" y="4818482"/>
            <a:ext cx="165301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 reactions</a:t>
            </a:r>
          </a:p>
          <a:p>
            <a:pPr algn="ctr"/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(</a:t>
            </a:r>
            <a:r>
              <a:rPr lang="en-US" altLang="ko-K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p,d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(</a:t>
            </a:r>
            <a:r>
              <a:rPr lang="en-US" altLang="ko-KR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He,n) </a:t>
            </a:r>
            <a:r>
              <a:rPr lang="en-US" altLang="ko-K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endParaRPr lang="en-US" altLang="ko-KR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44008" y="4818482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induced U fission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20272" y="4818482"/>
            <a:ext cx="1378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PF, U fission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27784" y="5786524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a tens of MeV/u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02286" y="5786524"/>
            <a:ext cx="175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few of </a:t>
            </a:r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/u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23783" y="5786524"/>
            <a:ext cx="234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hundreds of MeV/u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직선 연결선 23"/>
          <p:cNvCxnSpPr/>
          <p:nvPr/>
        </p:nvCxnSpPr>
        <p:spPr bwMode="auto">
          <a:xfrm>
            <a:off x="107504" y="3881394"/>
            <a:ext cx="8856984" cy="0"/>
          </a:xfrm>
          <a:prstGeom prst="line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직선 연결선 24"/>
          <p:cNvCxnSpPr/>
          <p:nvPr/>
        </p:nvCxnSpPr>
        <p:spPr bwMode="auto">
          <a:xfrm>
            <a:off x="107504" y="6218572"/>
            <a:ext cx="8856984" cy="0"/>
          </a:xfrm>
          <a:prstGeom prst="line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직선 연결선 25"/>
          <p:cNvCxnSpPr/>
          <p:nvPr/>
        </p:nvCxnSpPr>
        <p:spPr bwMode="auto">
          <a:xfrm>
            <a:off x="2403614" y="3429000"/>
            <a:ext cx="0" cy="2952328"/>
          </a:xfrm>
          <a:prstGeom prst="line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직선 화살표 연결선 29"/>
          <p:cNvCxnSpPr/>
          <p:nvPr/>
        </p:nvCxnSpPr>
        <p:spPr bwMode="auto">
          <a:xfrm flipH="1">
            <a:off x="3560892" y="2564904"/>
            <a:ext cx="579060" cy="809352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직선 화살표 연결선 30"/>
          <p:cNvCxnSpPr/>
          <p:nvPr/>
        </p:nvCxnSpPr>
        <p:spPr bwMode="auto">
          <a:xfrm flipH="1">
            <a:off x="5436096" y="2708920"/>
            <a:ext cx="288032" cy="701340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직선 화살표 연결선 32"/>
          <p:cNvCxnSpPr>
            <a:endCxn id="6" idx="0"/>
          </p:cNvCxnSpPr>
          <p:nvPr/>
        </p:nvCxnSpPr>
        <p:spPr bwMode="auto">
          <a:xfrm>
            <a:off x="6753543" y="2420888"/>
            <a:ext cx="959451" cy="989372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해 34"/>
          <p:cNvSpPr/>
          <p:nvPr/>
        </p:nvSpPr>
        <p:spPr bwMode="auto">
          <a:xfrm>
            <a:off x="251520" y="1285638"/>
            <a:ext cx="191561" cy="191561"/>
          </a:xfrm>
          <a:prstGeom prst="sun">
            <a:avLst/>
          </a:prstGeom>
          <a:solidFill>
            <a:srgbClr val="FF0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7452" y="1196752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ISOLIF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3528" y="1564378"/>
            <a:ext cx="2779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ISOL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SCL3SCL2IF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3528" y="1924418"/>
            <a:ext cx="261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ISOL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SCL3KOBRA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해 41"/>
          <p:cNvSpPr/>
          <p:nvPr/>
        </p:nvSpPr>
        <p:spPr bwMode="auto">
          <a:xfrm>
            <a:off x="251520" y="2492896"/>
            <a:ext cx="191561" cy="191561"/>
          </a:xfrm>
          <a:prstGeom prst="sun">
            <a:avLst/>
          </a:prstGeom>
          <a:solidFill>
            <a:srgbClr val="FF0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57452" y="2404010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Re-Acc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3528" y="2771636"/>
            <a:ext cx="2662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stopped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beamSCL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19672" y="2411596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(</a:t>
            </a:r>
            <a:r>
              <a:rPr lang="en-US" altLang="ko-K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upgrade)</a:t>
            </a:r>
            <a:endParaRPr lang="ko-KR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슬라이드 번호 개체 틀 3"/>
          <p:cNvSpPr txBox="1">
            <a:spLocks/>
          </p:cNvSpPr>
          <p:nvPr/>
        </p:nvSpPr>
        <p:spPr>
          <a:xfrm>
            <a:off x="4427538" y="6525344"/>
            <a:ext cx="504825" cy="3143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B611837-82FE-4D1C-BE50-68DBDC9CB354}" type="slidenum">
              <a:rPr lang="ko-KR" altLang="en-US" sz="1200" smtClean="0"/>
              <a:pPr algn="ctr">
                <a:defRPr/>
              </a:pPr>
              <a:t>8</a:t>
            </a:fld>
            <a:endParaRPr lang="en-US" altLang="ko-KR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4665746" y="2156813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00B0F0"/>
                </a:solidFill>
                <a:latin typeface="Trebuchet MS" pitchFamily="34" charset="0"/>
              </a:rPr>
              <a:t>SCL3</a:t>
            </a:r>
            <a:endParaRPr lang="ko-KR" altLang="en-US" b="1" dirty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24063" y="1534962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00B0F0"/>
                </a:solidFill>
                <a:latin typeface="Trebuchet MS" pitchFamily="34" charset="0"/>
              </a:rPr>
              <a:t>SCL2</a:t>
            </a:r>
            <a:endParaRPr lang="ko-KR" altLang="en-US" b="1" dirty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16200000">
            <a:off x="4347549" y="1201463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 smtClean="0">
                <a:solidFill>
                  <a:srgbClr val="00B0F0"/>
                </a:solidFill>
                <a:latin typeface="Trebuchet MS" pitchFamily="34" charset="0"/>
              </a:rPr>
              <a:t>SCL1</a:t>
            </a:r>
            <a:endParaRPr lang="ko-KR" altLang="en-US" b="1" dirty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09640" y="3185722"/>
            <a:ext cx="127310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U-18.5MeV/u</a:t>
            </a:r>
            <a:endParaRPr lang="ko-KR" alt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7744827" y="3119883"/>
            <a:ext cx="1233030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U-200MeV/u</a:t>
            </a:r>
            <a:endParaRPr lang="ko-KR" altLang="en-US" sz="1400" dirty="0"/>
          </a:p>
        </p:txBody>
      </p:sp>
      <p:sp>
        <p:nvSpPr>
          <p:cNvPr id="27" name="직사각형 26"/>
          <p:cNvSpPr/>
          <p:nvPr/>
        </p:nvSpPr>
        <p:spPr>
          <a:xfrm>
            <a:off x="5615995" y="3085456"/>
            <a:ext cx="1277914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ko-KR" kern="0" dirty="0" smtClean="0">
                <a:solidFill>
                  <a:prstClr val="black"/>
                </a:solidFill>
              </a:rPr>
              <a:t>70MeV-p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802436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3"/>
          <p:cNvSpPr txBox="1">
            <a:spLocks/>
          </p:cNvSpPr>
          <p:nvPr/>
        </p:nvSpPr>
        <p:spPr>
          <a:xfrm>
            <a:off x="468560" y="6172"/>
            <a:ext cx="9144000" cy="576064"/>
          </a:xfrm>
          <a:prstGeom prst="rect">
            <a:avLst/>
          </a:prstGeom>
          <a:noFill/>
        </p:spPr>
        <p:txBody>
          <a:bodyPr vert="horz" lIns="91424" tIns="45712" rIns="91424" bIns="45712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Y동녘B" panose="02030600000101010101" pitchFamily="18" charset="-127"/>
                <a:cs typeface="Arial" pitchFamily="34" charset="0"/>
              </a:rPr>
              <a:t>Expected RIBs at RAON in nuclear landscape</a:t>
            </a:r>
            <a:endParaRPr lang="ko-KR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Y동녘B" panose="02030600000101010101" pitchFamily="18" charset="-127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7613" y="5909210"/>
            <a:ext cx="817800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RAON will provide access to unexplored regions of the nuclear chart !</a:t>
            </a:r>
            <a:endParaRPr lang="ko-KR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슬라이드 번호 개체 틀 3"/>
          <p:cNvSpPr txBox="1">
            <a:spLocks/>
          </p:cNvSpPr>
          <p:nvPr/>
        </p:nvSpPr>
        <p:spPr>
          <a:xfrm>
            <a:off x="4427538" y="6525344"/>
            <a:ext cx="504825" cy="3143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B611837-82FE-4D1C-BE50-68DBDC9CB354}" type="slidenum">
              <a:rPr lang="ko-KR" altLang="en-US" sz="1200" smtClean="0"/>
              <a:pPr algn="ctr">
                <a:defRPr/>
              </a:pPr>
              <a:t>9</a:t>
            </a:fld>
            <a:endParaRPr lang="en-US" altLang="ko-KR" sz="1200" dirty="0"/>
          </a:p>
        </p:txBody>
      </p:sp>
      <p:graphicFrame>
        <p:nvGraphicFramePr>
          <p:cNvPr id="2" name="개체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7681533"/>
              </p:ext>
            </p:extLst>
          </p:nvPr>
        </p:nvGraphicFramePr>
        <p:xfrm>
          <a:off x="324222" y="332656"/>
          <a:ext cx="8352234" cy="5836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7" name="Graph" r:id="rId4" imgW="4173120" imgH="2916000" progId="Origin50.Graph">
                  <p:embed/>
                </p:oleObj>
              </mc:Choice>
              <mc:Fallback>
                <p:oleObj name="Graph" r:id="rId4" imgW="4173120" imgH="29160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222" y="332656"/>
                        <a:ext cx="8352234" cy="58365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59632" y="4139788"/>
            <a:ext cx="965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KOBRA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48264" y="2339588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IF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7824" y="291565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ISOL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26303" y="4173656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ISOL+IF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cxnSp>
        <p:nvCxnSpPr>
          <p:cNvPr id="12" name="직선 화살표 연결선 11"/>
          <p:cNvCxnSpPr>
            <a:stCxn id="8" idx="3"/>
          </p:cNvCxnSpPr>
          <p:nvPr/>
        </p:nvCxnSpPr>
        <p:spPr bwMode="auto">
          <a:xfrm flipV="1">
            <a:off x="3672627" y="2915652"/>
            <a:ext cx="1367933" cy="184666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직선 화살표 연결선 12"/>
          <p:cNvCxnSpPr>
            <a:stCxn id="8" idx="2"/>
          </p:cNvCxnSpPr>
          <p:nvPr/>
        </p:nvCxnSpPr>
        <p:spPr bwMode="auto">
          <a:xfrm>
            <a:off x="3330226" y="3284984"/>
            <a:ext cx="593702" cy="360040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직선 화살표 연결선 15"/>
          <p:cNvCxnSpPr/>
          <p:nvPr/>
        </p:nvCxnSpPr>
        <p:spPr bwMode="auto">
          <a:xfrm>
            <a:off x="1835696" y="4479528"/>
            <a:ext cx="296851" cy="245616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직선 화살표 연결선 17"/>
          <p:cNvCxnSpPr/>
          <p:nvPr/>
        </p:nvCxnSpPr>
        <p:spPr bwMode="auto">
          <a:xfrm flipH="1" flipV="1">
            <a:off x="4410025" y="3870340"/>
            <a:ext cx="305991" cy="350748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직선 화살표 연결선 20"/>
          <p:cNvCxnSpPr/>
          <p:nvPr/>
        </p:nvCxnSpPr>
        <p:spPr bwMode="auto">
          <a:xfrm flipH="1" flipV="1">
            <a:off x="6084168" y="2037295"/>
            <a:ext cx="1002361" cy="350748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타원 22"/>
          <p:cNvSpPr/>
          <p:nvPr/>
        </p:nvSpPr>
        <p:spPr bwMode="auto">
          <a:xfrm rot="19929969">
            <a:off x="2639215" y="3663419"/>
            <a:ext cx="3525516" cy="21722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7613" y="6249506"/>
            <a:ext cx="6792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RAON will be a powerful </a:t>
            </a:r>
            <a:r>
              <a:rPr lang="en-US" altLang="ko-K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RIBs’</a:t>
            </a:r>
            <a:r>
              <a:rPr lang="en-US" altLang="ko-K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supplier to users globally</a:t>
            </a:r>
          </a:p>
          <a:p>
            <a:r>
              <a:rPr lang="en-US" altLang="ko-KR" sz="20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ko-KR" sz="20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More exotic, More intense, and More various RIBs</a:t>
            </a:r>
            <a:endParaRPr lang="ko-KR" altLang="en-US" sz="2000" b="1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87635" y="2084655"/>
            <a:ext cx="1883849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Stable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altLang="ko-KR" dirty="0" smtClean="0"/>
              <a:t>300</a:t>
            </a:r>
          </a:p>
          <a:p>
            <a:r>
              <a:rPr lang="en-US" altLang="ko-KR" dirty="0" smtClean="0"/>
              <a:t>Known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altLang="ko-KR" dirty="0" smtClean="0"/>
              <a:t>2700</a:t>
            </a:r>
          </a:p>
          <a:p>
            <a:r>
              <a:rPr lang="en-US" altLang="ko-KR" dirty="0" smtClean="0"/>
              <a:t>Unknown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altLang="ko-KR" dirty="0" smtClean="0"/>
              <a:t>7000</a:t>
            </a:r>
          </a:p>
        </p:txBody>
      </p:sp>
    </p:spTree>
    <p:extLst>
      <p:ext uri="{BB962C8B-B14F-4D97-AF65-F5344CB8AC3E}">
        <p14:creationId xmlns:p14="http://schemas.microsoft.com/office/powerpoint/2010/main" val="1099953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116TGp_hangul_diagram_s">
  <a:themeElements>
    <a:clrScheme name="116TGp_hangul_diagram_s 3">
      <a:dk1>
        <a:srgbClr val="113F71"/>
      </a:dk1>
      <a:lt1>
        <a:srgbClr val="FFFFFF"/>
      </a:lt1>
      <a:dk2>
        <a:srgbClr val="000000"/>
      </a:dk2>
      <a:lt2>
        <a:srgbClr val="C1D1D3"/>
      </a:lt2>
      <a:accent1>
        <a:srgbClr val="1966B3"/>
      </a:accent1>
      <a:accent2>
        <a:srgbClr val="CCCC00"/>
      </a:accent2>
      <a:accent3>
        <a:srgbClr val="FFFFFF"/>
      </a:accent3>
      <a:accent4>
        <a:srgbClr val="0D345F"/>
      </a:accent4>
      <a:accent5>
        <a:srgbClr val="ABB8D6"/>
      </a:accent5>
      <a:accent6>
        <a:srgbClr val="B9B900"/>
      </a:accent6>
      <a:hlink>
        <a:srgbClr val="5AABCC"/>
      </a:hlink>
      <a:folHlink>
        <a:srgbClr val="648B8C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수평선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 w="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  <a:style>
        <a:lnRef idx="0">
          <a:scrgbClr r="0" g="0" b="0"/>
        </a:lnRef>
        <a:fillRef idx="1003">
          <a:schemeClr val="lt2"/>
        </a:fillRef>
        <a:effectRef idx="0">
          <a:scrgbClr r="0" g="0" b="0"/>
        </a:effectRef>
        <a:fontRef idx="major"/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>
                <a:gamma/>
                <a:tint val="72941"/>
                <a:invGamma/>
                <a:alpha val="39999"/>
              </a:schemeClr>
            </a:gs>
            <a:gs pos="100000">
              <a:schemeClr val="accent1"/>
            </a:gs>
          </a:gsLst>
          <a:lin ang="5400000" scaled="1"/>
        </a:gradFill>
        <a:ln w="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16TGp_hangul_diagram_s 1">
        <a:dk1>
          <a:srgbClr val="1D528D"/>
        </a:dk1>
        <a:lt1>
          <a:srgbClr val="FFFFFF"/>
        </a:lt1>
        <a:dk2>
          <a:srgbClr val="000000"/>
        </a:dk2>
        <a:lt2>
          <a:srgbClr val="DDDDDD"/>
        </a:lt2>
        <a:accent1>
          <a:srgbClr val="3366CC"/>
        </a:accent1>
        <a:accent2>
          <a:srgbClr val="FFCC00"/>
        </a:accent2>
        <a:accent3>
          <a:srgbClr val="FFFFFF"/>
        </a:accent3>
        <a:accent4>
          <a:srgbClr val="174578"/>
        </a:accent4>
        <a:accent5>
          <a:srgbClr val="ADB8E2"/>
        </a:accent5>
        <a:accent6>
          <a:srgbClr val="E7B900"/>
        </a:accent6>
        <a:hlink>
          <a:srgbClr val="76DFF4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6TGp_hangul_diagram_s 2">
        <a:dk1>
          <a:srgbClr val="7EA012"/>
        </a:dk1>
        <a:lt1>
          <a:srgbClr val="FFFFFF"/>
        </a:lt1>
        <a:dk2>
          <a:srgbClr val="000000"/>
        </a:dk2>
        <a:lt2>
          <a:srgbClr val="C0C0C0"/>
        </a:lt2>
        <a:accent1>
          <a:srgbClr val="277564"/>
        </a:accent1>
        <a:accent2>
          <a:srgbClr val="B5CD85"/>
        </a:accent2>
        <a:accent3>
          <a:srgbClr val="FFFFFF"/>
        </a:accent3>
        <a:accent4>
          <a:srgbClr val="6B880E"/>
        </a:accent4>
        <a:accent5>
          <a:srgbClr val="ACBDB8"/>
        </a:accent5>
        <a:accent6>
          <a:srgbClr val="A4BA78"/>
        </a:accent6>
        <a:hlink>
          <a:srgbClr val="B29B3A"/>
        </a:hlink>
        <a:folHlink>
          <a:srgbClr val="999C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6TGp_hangul_diagram_s 3">
        <a:dk1>
          <a:srgbClr val="113F71"/>
        </a:dk1>
        <a:lt1>
          <a:srgbClr val="FFFFFF"/>
        </a:lt1>
        <a:dk2>
          <a:srgbClr val="000000"/>
        </a:dk2>
        <a:lt2>
          <a:srgbClr val="C1D1D3"/>
        </a:lt2>
        <a:accent1>
          <a:srgbClr val="1966B3"/>
        </a:accent1>
        <a:accent2>
          <a:srgbClr val="CCCC00"/>
        </a:accent2>
        <a:accent3>
          <a:srgbClr val="FFFFFF"/>
        </a:accent3>
        <a:accent4>
          <a:srgbClr val="0D345F"/>
        </a:accent4>
        <a:accent5>
          <a:srgbClr val="ABB8D6"/>
        </a:accent5>
        <a:accent6>
          <a:srgbClr val="B9B900"/>
        </a:accent6>
        <a:hlink>
          <a:srgbClr val="5AABCC"/>
        </a:hlink>
        <a:folHlink>
          <a:srgbClr val="648B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6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6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pattFill prst="pct50">
          <a:fgClr>
            <a:srgbClr val="00B0F0"/>
          </a:fgClr>
          <a:bgClr>
            <a:schemeClr val="bg1"/>
          </a:bgClr>
        </a:pattFill>
        <a:ln w="3175">
          <a:solidFill>
            <a:srgbClr val="00B0F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TACMtg_20120510_ECR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116TGp_hangul_diagram_s">
  <a:themeElements>
    <a:clrScheme name="116TGp_hangul_diagram_s 3">
      <a:dk1>
        <a:srgbClr val="113F71"/>
      </a:dk1>
      <a:lt1>
        <a:srgbClr val="FFFFFF"/>
      </a:lt1>
      <a:dk2>
        <a:srgbClr val="000000"/>
      </a:dk2>
      <a:lt2>
        <a:srgbClr val="C1D1D3"/>
      </a:lt2>
      <a:accent1>
        <a:srgbClr val="1966B3"/>
      </a:accent1>
      <a:accent2>
        <a:srgbClr val="CCCC00"/>
      </a:accent2>
      <a:accent3>
        <a:srgbClr val="FFFFFF"/>
      </a:accent3>
      <a:accent4>
        <a:srgbClr val="0D345F"/>
      </a:accent4>
      <a:accent5>
        <a:srgbClr val="ABB8D6"/>
      </a:accent5>
      <a:accent6>
        <a:srgbClr val="B9B900"/>
      </a:accent6>
      <a:hlink>
        <a:srgbClr val="5AABCC"/>
      </a:hlink>
      <a:folHlink>
        <a:srgbClr val="648B8C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수평선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>
                <a:gamma/>
                <a:tint val="72941"/>
                <a:invGamma/>
                <a:alpha val="39999"/>
              </a:schemeClr>
            </a:gs>
            <a:gs pos="100000">
              <a:schemeClr val="accent1"/>
            </a:gs>
          </a:gsLst>
          <a:lin ang="5400000" scaled="1"/>
        </a:gradFill>
        <a:ln w="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>
                <a:gamma/>
                <a:tint val="72941"/>
                <a:invGamma/>
                <a:alpha val="39999"/>
              </a:schemeClr>
            </a:gs>
            <a:gs pos="100000">
              <a:schemeClr val="accent1"/>
            </a:gs>
          </a:gsLst>
          <a:lin ang="5400000" scaled="1"/>
        </a:gradFill>
        <a:ln w="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16TGp_hangul_diagram_s 1">
        <a:dk1>
          <a:srgbClr val="1D528D"/>
        </a:dk1>
        <a:lt1>
          <a:srgbClr val="FFFFFF"/>
        </a:lt1>
        <a:dk2>
          <a:srgbClr val="000000"/>
        </a:dk2>
        <a:lt2>
          <a:srgbClr val="DDDDDD"/>
        </a:lt2>
        <a:accent1>
          <a:srgbClr val="3366CC"/>
        </a:accent1>
        <a:accent2>
          <a:srgbClr val="FFCC00"/>
        </a:accent2>
        <a:accent3>
          <a:srgbClr val="FFFFFF"/>
        </a:accent3>
        <a:accent4>
          <a:srgbClr val="174578"/>
        </a:accent4>
        <a:accent5>
          <a:srgbClr val="ADB8E2"/>
        </a:accent5>
        <a:accent6>
          <a:srgbClr val="E7B900"/>
        </a:accent6>
        <a:hlink>
          <a:srgbClr val="76DFF4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6TGp_hangul_diagram_s 2">
        <a:dk1>
          <a:srgbClr val="7EA012"/>
        </a:dk1>
        <a:lt1>
          <a:srgbClr val="FFFFFF"/>
        </a:lt1>
        <a:dk2>
          <a:srgbClr val="000000"/>
        </a:dk2>
        <a:lt2>
          <a:srgbClr val="C0C0C0"/>
        </a:lt2>
        <a:accent1>
          <a:srgbClr val="277564"/>
        </a:accent1>
        <a:accent2>
          <a:srgbClr val="B5CD85"/>
        </a:accent2>
        <a:accent3>
          <a:srgbClr val="FFFFFF"/>
        </a:accent3>
        <a:accent4>
          <a:srgbClr val="6B880E"/>
        </a:accent4>
        <a:accent5>
          <a:srgbClr val="ACBDB8"/>
        </a:accent5>
        <a:accent6>
          <a:srgbClr val="A4BA78"/>
        </a:accent6>
        <a:hlink>
          <a:srgbClr val="B29B3A"/>
        </a:hlink>
        <a:folHlink>
          <a:srgbClr val="999C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6TGp_hangul_diagram_s 3">
        <a:dk1>
          <a:srgbClr val="113F71"/>
        </a:dk1>
        <a:lt1>
          <a:srgbClr val="FFFFFF"/>
        </a:lt1>
        <a:dk2>
          <a:srgbClr val="000000"/>
        </a:dk2>
        <a:lt2>
          <a:srgbClr val="C1D1D3"/>
        </a:lt2>
        <a:accent1>
          <a:srgbClr val="1966B3"/>
        </a:accent1>
        <a:accent2>
          <a:srgbClr val="CCCC00"/>
        </a:accent2>
        <a:accent3>
          <a:srgbClr val="FFFFFF"/>
        </a:accent3>
        <a:accent4>
          <a:srgbClr val="0D345F"/>
        </a:accent4>
        <a:accent5>
          <a:srgbClr val="ABB8D6"/>
        </a:accent5>
        <a:accent6>
          <a:srgbClr val="B9B900"/>
        </a:accent6>
        <a:hlink>
          <a:srgbClr val="5AABCC"/>
        </a:hlink>
        <a:folHlink>
          <a:srgbClr val="648B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pattFill prst="pct50">
          <a:fgClr>
            <a:srgbClr val="00B0F0"/>
          </a:fgClr>
          <a:bgClr>
            <a:schemeClr val="bg1"/>
          </a:bgClr>
        </a:pattFill>
        <a:ln w="3175">
          <a:solidFill>
            <a:srgbClr val="00B0F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10745</TotalTime>
  <Words>2499</Words>
  <Application>Microsoft Office PowerPoint</Application>
  <PresentationFormat>画面に合わせる (4:3)</PresentationFormat>
  <Paragraphs>675</Paragraphs>
  <Slides>41</Slides>
  <Notes>29</Notes>
  <HiddenSlides>0</HiddenSlides>
  <MMClips>0</MMClips>
  <ScaleCrop>false</ScaleCrop>
  <HeadingPairs>
    <vt:vector size="6" baseType="variant">
      <vt:variant>
        <vt:lpstr>テーマ</vt:lpstr>
      </vt:variant>
      <vt:variant>
        <vt:i4>6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41</vt:i4>
      </vt:variant>
    </vt:vector>
  </HeadingPairs>
  <TitlesOfParts>
    <vt:vector size="48" baseType="lpstr">
      <vt:lpstr>1_116TGp_hangul_diagram_s</vt:lpstr>
      <vt:lpstr>1_Blank Presentation</vt:lpstr>
      <vt:lpstr>Office 테마</vt:lpstr>
      <vt:lpstr>TACMtg_20120510_ECRIS</vt:lpstr>
      <vt:lpstr>2_116TGp_hangul_diagram_s</vt:lpstr>
      <vt:lpstr>1_Office 테마</vt:lpstr>
      <vt:lpstr>Graph</vt:lpstr>
      <vt:lpstr>Status of the RISP facility </vt:lpstr>
      <vt:lpstr>Status of the RISP facility </vt:lpstr>
      <vt:lpstr>PowerPoint プレゼンテーション</vt:lpstr>
      <vt:lpstr>Introduction of RISP</vt:lpstr>
      <vt:lpstr>Rare Isotope Science Project (RISP)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RAON Site : </vt:lpstr>
      <vt:lpstr>PowerPoint プレゼンテーション</vt:lpstr>
      <vt:lpstr>Facility Overview</vt:lpstr>
      <vt:lpstr>PowerPoint プレゼンテーション</vt:lpstr>
      <vt:lpstr>Accelerator systems (Layout &amp; Specs.)</vt:lpstr>
      <vt:lpstr>Experimental Systems</vt:lpstr>
      <vt:lpstr>Project Status</vt:lpstr>
      <vt:lpstr>Prototyping &amp; test… under progress </vt:lpstr>
      <vt:lpstr>PowerPoint プレゼンテーション</vt:lpstr>
      <vt:lpstr>PowerPoint プレゼンテーション</vt:lpstr>
      <vt:lpstr>Project Status</vt:lpstr>
      <vt:lpstr>SRF Test Infrastructure (off-site test facility)</vt:lpstr>
      <vt:lpstr>Demonstration System</vt:lpstr>
      <vt:lpstr>Rare Isotope Science</vt:lpstr>
      <vt:lpstr>PowerPoint プレゼンテーション</vt:lpstr>
      <vt:lpstr>Experimental Facilities at RAON</vt:lpstr>
      <vt:lpstr>Characteristics of the KOBRA</vt:lpstr>
      <vt:lpstr>Beam Production (44Ti)</vt:lpstr>
      <vt:lpstr>PowerPoint プレゼンテーション</vt:lpstr>
      <vt:lpstr>PowerPoint プレゼンテーション</vt:lpstr>
      <vt:lpstr>Cyclotron+ISOL+SCL3 for LE-Exp. </vt:lpstr>
      <vt:lpstr>PowerPoint プレゼンテーション</vt:lpstr>
      <vt:lpstr>RIB energy vs. Intensity</vt:lpstr>
      <vt:lpstr>Summary (1)…  (As project development)</vt:lpstr>
      <vt:lpstr>Summary (2)… scientific opportunity</vt:lpstr>
      <vt:lpstr>Summary (3)… nuclear astrophysics   </vt:lpstr>
      <vt:lpstr>PowerPoint プレゼンテーション</vt:lpstr>
      <vt:lpstr>Rare isotope Accelerator complex for ON-line experiments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가속기부_001</dc:creator>
  <cp:lastModifiedBy>gamma</cp:lastModifiedBy>
  <cp:revision>562</cp:revision>
  <cp:lastPrinted>2015-05-08T08:56:33Z</cp:lastPrinted>
  <dcterms:created xsi:type="dcterms:W3CDTF">2013-07-10T02:34:07Z</dcterms:created>
  <dcterms:modified xsi:type="dcterms:W3CDTF">2016-11-25T00:40:02Z</dcterms:modified>
</cp:coreProperties>
</file>