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sldIdLst>
    <p:sldId id="256" r:id="rId2"/>
    <p:sldId id="476" r:id="rId3"/>
    <p:sldId id="478" r:id="rId4"/>
    <p:sldId id="479" r:id="rId5"/>
    <p:sldId id="500" r:id="rId6"/>
    <p:sldId id="501" r:id="rId7"/>
    <p:sldId id="502" r:id="rId8"/>
    <p:sldId id="503" r:id="rId9"/>
    <p:sldId id="493" r:id="rId10"/>
    <p:sldId id="494" r:id="rId11"/>
    <p:sldId id="495" r:id="rId12"/>
    <p:sldId id="496" r:id="rId13"/>
    <p:sldId id="504" r:id="rId14"/>
    <p:sldId id="499" r:id="rId15"/>
    <p:sldId id="505" r:id="rId16"/>
    <p:sldId id="507" r:id="rId17"/>
    <p:sldId id="513" r:id="rId18"/>
    <p:sldId id="514" r:id="rId19"/>
    <p:sldId id="508" r:id="rId20"/>
    <p:sldId id="509" r:id="rId21"/>
    <p:sldId id="510" r:id="rId22"/>
    <p:sldId id="511" r:id="rId23"/>
    <p:sldId id="512" r:id="rId24"/>
    <p:sldId id="515" r:id="rId25"/>
    <p:sldId id="516" r:id="rId26"/>
    <p:sldId id="517" r:id="rId27"/>
    <p:sldId id="518" r:id="rId28"/>
    <p:sldId id="519" r:id="rId29"/>
    <p:sldId id="520" r:id="rId30"/>
    <p:sldId id="523" r:id="rId31"/>
    <p:sldId id="524" r:id="rId32"/>
    <p:sldId id="525" r:id="rId33"/>
    <p:sldId id="526" r:id="rId34"/>
    <p:sldId id="522" r:id="rId35"/>
    <p:sldId id="467" r:id="rId36"/>
    <p:sldId id="470" r:id="rId37"/>
    <p:sldId id="472" r:id="rId38"/>
    <p:sldId id="473" r:id="rId39"/>
    <p:sldId id="463" r:id="rId40"/>
    <p:sldId id="464" r:id="rId41"/>
    <p:sldId id="466" r:id="rId42"/>
    <p:sldId id="471" r:id="rId43"/>
    <p:sldId id="527" r:id="rId44"/>
    <p:sldId id="528" r:id="rId45"/>
    <p:sldId id="529" r:id="rId46"/>
    <p:sldId id="530" r:id="rId47"/>
    <p:sldId id="531" r:id="rId48"/>
    <p:sldId id="292" r:id="rId49"/>
  </p:sldIdLst>
  <p:sldSz cx="9144000" cy="6858000" type="screen4x3"/>
  <p:notesSz cx="7099300" cy="10234613"/>
  <p:embeddedFontLs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Cambria Math" panose="0204050305040603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ndara" panose="020E0502030303020204" pitchFamily="34" charset="0"/>
      <p:regular r:id="rId60"/>
      <p:bold r:id="rId61"/>
      <p:italic r:id="rId62"/>
      <p:boldItalic r:id="rId63"/>
    </p:embeddedFont>
    <p:embeddedFont>
      <p:font typeface="맑은 고딕" panose="020B0503020000020004" pitchFamily="50" charset="-127"/>
      <p:regular r:id="rId64"/>
      <p:bold r:id="rId65"/>
    </p:embeddedFont>
    <p:embeddedFont>
      <p:font typeface="Microsoft Sans Serif" panose="020B0604020202020204" pitchFamily="34" charset="0"/>
      <p:regular r:id="rId66"/>
    </p:embeddedFont>
    <p:embeddedFont>
      <p:font typeface="ＭＳ Ｐゴシック" panose="020B0600070205080204" pitchFamily="34" charset="-128"/>
      <p:regular r:id="rId6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AE4845"/>
    <a:srgbClr val="00CCFF"/>
    <a:srgbClr val="FF33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72" d="100"/>
          <a:sy n="72" d="100"/>
        </p:scale>
        <p:origin x="145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font" Target="fonts/font13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359FD-9FEB-4B0E-B0BF-B4CED68A02B5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pPr latinLnBrk="1"/>
          <a:endParaRPr lang="ko-KR" altLang="en-US"/>
        </a:p>
      </dgm:t>
    </dgm:pt>
    <dgm:pt modelId="{2AF96FB8-58F6-4931-A830-3E02586A8F0B}">
      <dgm:prSet phldrT="[텍스트]" custT="1"/>
      <dgm:spPr/>
      <dgm:t>
        <a:bodyPr/>
        <a:lstStyle/>
        <a:p>
          <a:pPr latinLnBrk="1"/>
          <a:r>
            <a:rPr lang="en-US" altLang="ko-KR" sz="1800" b="1" dirty="0"/>
            <a:t>Chair</a:t>
          </a:r>
          <a:endParaRPr lang="ko-KR" altLang="en-US" sz="1800" b="1" dirty="0"/>
        </a:p>
      </dgm:t>
    </dgm:pt>
    <dgm:pt modelId="{60910EF0-48DD-4C52-84F3-4EB3C9778AA0}" type="parTrans" cxnId="{92E6B906-489C-4947-A85B-AB7330612F7A}">
      <dgm:prSet/>
      <dgm:spPr/>
      <dgm:t>
        <a:bodyPr/>
        <a:lstStyle/>
        <a:p>
          <a:pPr latinLnBrk="1"/>
          <a:endParaRPr lang="ko-KR" altLang="en-US"/>
        </a:p>
      </dgm:t>
    </dgm:pt>
    <dgm:pt modelId="{092A9EEC-0BDB-4F1C-9BD6-E47BEFEF7450}" type="sibTrans" cxnId="{92E6B906-489C-4947-A85B-AB7330612F7A}">
      <dgm:prSet custT="1"/>
      <dgm:spPr/>
      <dgm:t>
        <a:bodyPr/>
        <a:lstStyle/>
        <a:p>
          <a:pPr latinLnBrk="1"/>
          <a:r>
            <a:rPr lang="en-US" altLang="ko-KR" sz="1200" b="1" dirty="0"/>
            <a:t>B. Hong</a:t>
          </a:r>
          <a:endParaRPr lang="ko-KR" altLang="en-US" sz="1200" b="1" dirty="0"/>
        </a:p>
      </dgm:t>
    </dgm:pt>
    <dgm:pt modelId="{DF2BD070-7D06-4CF6-BE70-0398E11F9611}" type="asst">
      <dgm:prSet phldrT="[텍스트]" custT="1"/>
      <dgm:spPr/>
      <dgm:t>
        <a:bodyPr/>
        <a:lstStyle/>
        <a:p>
          <a:pPr latinLnBrk="1"/>
          <a:r>
            <a:rPr lang="en-US" altLang="ko-KR" sz="1800" b="1" dirty="0"/>
            <a:t>Secretary</a:t>
          </a:r>
          <a:endParaRPr lang="ko-KR" altLang="en-US" sz="1800" b="1" dirty="0"/>
        </a:p>
      </dgm:t>
    </dgm:pt>
    <dgm:pt modelId="{76C10C44-A66D-49BD-8067-08325A06C065}" type="parTrans" cxnId="{1BED7925-81D5-4002-A42E-581FDA556FBD}">
      <dgm:prSet/>
      <dgm:spPr/>
      <dgm:t>
        <a:bodyPr/>
        <a:lstStyle/>
        <a:p>
          <a:pPr latinLnBrk="1"/>
          <a:endParaRPr lang="ko-KR" altLang="en-US"/>
        </a:p>
      </dgm:t>
    </dgm:pt>
    <dgm:pt modelId="{2C57DE75-2B89-42E5-AD60-71D6C6FE9CCB}" type="sibTrans" cxnId="{1BED7925-81D5-4002-A42E-581FDA556FBD}">
      <dgm:prSet custT="1"/>
      <dgm:spPr/>
      <dgm:t>
        <a:bodyPr/>
        <a:lstStyle/>
        <a:p>
          <a:pPr latinLnBrk="1"/>
          <a:r>
            <a:rPr lang="en-US" altLang="ko-KR" sz="1200" b="1" dirty="0"/>
            <a:t>E. J. Kim</a:t>
          </a:r>
          <a:endParaRPr lang="ko-KR" altLang="en-US" sz="1200" b="1" dirty="0"/>
        </a:p>
      </dgm:t>
    </dgm:pt>
    <dgm:pt modelId="{D21138EE-4C84-43B1-98A4-C61D9E8474CB}">
      <dgm:prSet phldrT="[텍스트]" custT="1"/>
      <dgm:spPr/>
      <dgm:t>
        <a:bodyPr/>
        <a:lstStyle/>
        <a:p>
          <a:pPr latinLnBrk="1"/>
          <a:r>
            <a:rPr lang="en-US" altLang="ko-KR" sz="1800" b="1" dirty="0"/>
            <a:t>HIM</a:t>
          </a:r>
          <a:endParaRPr lang="ko-KR" altLang="en-US" sz="1800" b="1" dirty="0"/>
        </a:p>
      </dgm:t>
    </dgm:pt>
    <dgm:pt modelId="{A4CCE508-91B3-4998-A97E-99139C4F7055}" type="parTrans" cxnId="{5D8FE9F4-1E48-4846-A3B5-977C193CEB39}">
      <dgm:prSet/>
      <dgm:spPr/>
      <dgm:t>
        <a:bodyPr/>
        <a:lstStyle/>
        <a:p>
          <a:pPr latinLnBrk="1"/>
          <a:endParaRPr lang="ko-KR" altLang="en-US"/>
        </a:p>
      </dgm:t>
    </dgm:pt>
    <dgm:pt modelId="{16332DDC-A74F-4353-B87E-39FD7AE5A71E}" type="sibTrans" cxnId="{5D8FE9F4-1E48-4846-A3B5-977C193CEB39}">
      <dgm:prSet custT="1"/>
      <dgm:spPr/>
      <dgm:t>
        <a:bodyPr/>
        <a:lstStyle/>
        <a:p>
          <a:pPr latinLnBrk="1"/>
          <a:r>
            <a:rPr lang="en-US" altLang="ko-KR" sz="1200" b="1" dirty="0"/>
            <a:t>C. H. Hyun</a:t>
          </a:r>
        </a:p>
        <a:p>
          <a:pPr latinLnBrk="1"/>
          <a:r>
            <a:rPr lang="en-US" altLang="ko-KR" sz="1200" b="1" dirty="0"/>
            <a:t>M. J. </a:t>
          </a:r>
          <a:r>
            <a:rPr lang="en-US" altLang="ko-KR" sz="1200" b="1" dirty="0" err="1"/>
            <a:t>Kweon</a:t>
          </a:r>
          <a:endParaRPr lang="en-US" altLang="ko-KR" sz="1200" b="1" dirty="0"/>
        </a:p>
      </dgm:t>
    </dgm:pt>
    <dgm:pt modelId="{11C08C68-7FAF-4496-8BE0-105D64836439}">
      <dgm:prSet phldrT="[텍스트]" custT="1"/>
      <dgm:spPr/>
      <dgm:t>
        <a:bodyPr/>
        <a:lstStyle/>
        <a:p>
          <a:pPr latinLnBrk="1"/>
          <a:r>
            <a:rPr lang="en-US" altLang="ko-KR" sz="1800" b="1" dirty="0" err="1"/>
            <a:t>HaPhy</a:t>
          </a:r>
          <a:endParaRPr lang="ko-KR" altLang="en-US" sz="1800" b="1" dirty="0"/>
        </a:p>
      </dgm:t>
    </dgm:pt>
    <dgm:pt modelId="{65CD084B-7E5E-4BE3-B73B-FA8F48F1630B}" type="parTrans" cxnId="{CF1FED8F-3D83-4459-816A-F7E080B327FD}">
      <dgm:prSet/>
      <dgm:spPr/>
      <dgm:t>
        <a:bodyPr/>
        <a:lstStyle/>
        <a:p>
          <a:pPr latinLnBrk="1"/>
          <a:endParaRPr lang="ko-KR" altLang="en-US"/>
        </a:p>
      </dgm:t>
    </dgm:pt>
    <dgm:pt modelId="{B8FA6BDB-9E8F-4602-AC7D-42AEC82E25B5}" type="sibTrans" cxnId="{CF1FED8F-3D83-4459-816A-F7E080B327FD}">
      <dgm:prSet custT="1"/>
      <dgm:spPr/>
      <dgm:t>
        <a:bodyPr/>
        <a:lstStyle/>
        <a:p>
          <a:pPr latinLnBrk="1"/>
          <a:r>
            <a:rPr lang="en-US" altLang="ko-KR" sz="1200" b="1" dirty="0"/>
            <a:t>S. H. Choi</a:t>
          </a:r>
        </a:p>
        <a:p>
          <a:pPr latinLnBrk="1"/>
          <a:r>
            <a:rPr lang="en-US" altLang="ko-KR" sz="1200" b="1" dirty="0"/>
            <a:t>Y. Oh</a:t>
          </a:r>
        </a:p>
        <a:p>
          <a:pPr latinLnBrk="1"/>
          <a:r>
            <a:rPr lang="en-US" altLang="ko-KR" sz="1200" b="1" dirty="0"/>
            <a:t>J. K. </a:t>
          </a:r>
          <a:r>
            <a:rPr lang="en-US" altLang="ko-KR" sz="1200" b="1" dirty="0" err="1"/>
            <a:t>Ahn</a:t>
          </a:r>
          <a:endParaRPr lang="ko-KR" altLang="en-US" sz="1200" b="1" dirty="0"/>
        </a:p>
      </dgm:t>
    </dgm:pt>
    <dgm:pt modelId="{380D4363-16A6-4589-884F-494E11F79AE4}">
      <dgm:prSet phldrT="[텍스트]" custT="1"/>
      <dgm:spPr/>
      <dgm:t>
        <a:bodyPr/>
        <a:lstStyle/>
        <a:p>
          <a:pPr latinLnBrk="1"/>
          <a:r>
            <a:rPr lang="en-US" altLang="ko-KR" sz="1800" b="1" dirty="0"/>
            <a:t>LENS</a:t>
          </a:r>
          <a:endParaRPr lang="ko-KR" altLang="en-US" sz="1800" b="1" dirty="0"/>
        </a:p>
      </dgm:t>
    </dgm:pt>
    <dgm:pt modelId="{AF34A717-E9B5-4B3F-A59B-80076A8F90B4}" type="parTrans" cxnId="{C6A8EBAA-E438-44B2-AEAA-96420B9E1994}">
      <dgm:prSet/>
      <dgm:spPr/>
      <dgm:t>
        <a:bodyPr/>
        <a:lstStyle/>
        <a:p>
          <a:pPr latinLnBrk="1"/>
          <a:endParaRPr lang="ko-KR" altLang="en-US"/>
        </a:p>
      </dgm:t>
    </dgm:pt>
    <dgm:pt modelId="{80A5E7F9-5FB3-44D0-A5D4-5A8E7365E514}" type="sibTrans" cxnId="{C6A8EBAA-E438-44B2-AEAA-96420B9E1994}">
      <dgm:prSet custT="1"/>
      <dgm:spPr/>
      <dgm:t>
        <a:bodyPr/>
        <a:lstStyle/>
        <a:p>
          <a:pPr latinLnBrk="1"/>
          <a:r>
            <a:rPr lang="en-US" altLang="ko-KR" sz="1200" b="1" dirty="0"/>
            <a:t>K. </a:t>
          </a:r>
          <a:r>
            <a:rPr lang="en-US" altLang="ko-KR" sz="1200" b="1" dirty="0" err="1"/>
            <a:t>Chae</a:t>
          </a:r>
          <a:endParaRPr lang="en-US" altLang="ko-KR" sz="1200" b="1" dirty="0"/>
        </a:p>
        <a:p>
          <a:pPr latinLnBrk="1"/>
          <a:r>
            <a:rPr lang="en-US" altLang="ko-KR" sz="1200" b="1" dirty="0"/>
            <a:t>K. S. Choi</a:t>
          </a:r>
        </a:p>
        <a:p>
          <a:pPr latinLnBrk="1"/>
          <a:r>
            <a:rPr lang="en-US" altLang="ko-KR" sz="1200" b="1" dirty="0"/>
            <a:t>Y. Kim</a:t>
          </a:r>
          <a:endParaRPr lang="ko-KR" altLang="en-US" sz="1200" b="1" dirty="0"/>
        </a:p>
      </dgm:t>
    </dgm:pt>
    <dgm:pt modelId="{92E2AFDA-25A3-4AD1-B995-95611B74A013}" type="asst">
      <dgm:prSet phldrT="[텍스트]" custT="1"/>
      <dgm:spPr/>
      <dgm:t>
        <a:bodyPr/>
        <a:lstStyle/>
        <a:p>
          <a:pPr latinLnBrk="1"/>
          <a:r>
            <a:rPr lang="en-US" altLang="ko-KR" sz="1800" b="1" dirty="0" err="1"/>
            <a:t>ANPhA</a:t>
          </a:r>
          <a:r>
            <a:rPr lang="en-US" altLang="ko-KR" sz="1800" b="1" dirty="0"/>
            <a:t> Committee </a:t>
          </a:r>
          <a:endParaRPr lang="ko-KR" altLang="en-US" sz="1800" b="1" dirty="0"/>
        </a:p>
      </dgm:t>
    </dgm:pt>
    <dgm:pt modelId="{5F7F41B5-FD0D-4A11-AD83-F61178F25AC8}" type="parTrans" cxnId="{5D4AF892-DC29-489C-ADF4-86DCC78CD182}">
      <dgm:prSet/>
      <dgm:spPr/>
      <dgm:t>
        <a:bodyPr/>
        <a:lstStyle/>
        <a:p>
          <a:pPr latinLnBrk="1"/>
          <a:endParaRPr lang="ko-KR" altLang="en-US"/>
        </a:p>
      </dgm:t>
    </dgm:pt>
    <dgm:pt modelId="{0D35AE47-0E56-499B-A161-20FD0FA70EB1}" type="sibTrans" cxnId="{5D4AF892-DC29-489C-ADF4-86DCC78CD182}">
      <dgm:prSet custT="1"/>
      <dgm:spPr/>
      <dgm:t>
        <a:bodyPr/>
        <a:lstStyle/>
        <a:p>
          <a:pPr latinLnBrk="1">
            <a:lnSpc>
              <a:spcPts val="800"/>
            </a:lnSpc>
          </a:pPr>
          <a:r>
            <a:rPr lang="en-US" altLang="ko-KR" sz="1200" b="1" dirty="0"/>
            <a:t>K. I. Hahn, B. Hong, M. K. </a:t>
          </a:r>
          <a:r>
            <a:rPr lang="en-US" altLang="ko-KR" sz="1200" b="1" dirty="0" err="1"/>
            <a:t>Cheoun</a:t>
          </a:r>
          <a:r>
            <a:rPr lang="en-US" altLang="ko-KR" sz="1200" b="1" dirty="0"/>
            <a:t> </a:t>
          </a:r>
          <a:endParaRPr lang="ko-KR" altLang="en-US" sz="1200" b="1" dirty="0"/>
        </a:p>
      </dgm:t>
    </dgm:pt>
    <dgm:pt modelId="{BE596AFD-649E-4CAD-9D1E-AE71958C41F2}">
      <dgm:prSet phldrT="[텍스트]" custT="1"/>
      <dgm:spPr/>
      <dgm:t>
        <a:bodyPr/>
        <a:lstStyle/>
        <a:p>
          <a:pPr latinLnBrk="1"/>
          <a:r>
            <a:rPr lang="en-US" altLang="ko-KR" sz="1800" b="1" dirty="0"/>
            <a:t>Applications</a:t>
          </a:r>
          <a:endParaRPr lang="ko-KR" altLang="en-US" sz="1800" b="1" dirty="0"/>
        </a:p>
      </dgm:t>
    </dgm:pt>
    <dgm:pt modelId="{8DA6ABB4-0192-4B9E-95B2-10291290D244}" type="parTrans" cxnId="{DDD4F350-CE28-4BD7-91A8-9C05682F8606}">
      <dgm:prSet/>
      <dgm:spPr/>
      <dgm:t>
        <a:bodyPr/>
        <a:lstStyle/>
        <a:p>
          <a:pPr latinLnBrk="1"/>
          <a:endParaRPr lang="ko-KR" altLang="en-US"/>
        </a:p>
      </dgm:t>
    </dgm:pt>
    <dgm:pt modelId="{36B0848A-C7C2-449B-B842-FF92DBBCCD1F}" type="sibTrans" cxnId="{DDD4F350-CE28-4BD7-91A8-9C05682F8606}">
      <dgm:prSet custT="1"/>
      <dgm:spPr/>
      <dgm:t>
        <a:bodyPr/>
        <a:lstStyle/>
        <a:p>
          <a:pPr latinLnBrk="1"/>
          <a:r>
            <a:rPr lang="en-US" altLang="ko-KR" sz="1200" b="1" dirty="0"/>
            <a:t>K. Cho</a:t>
          </a:r>
        </a:p>
        <a:p>
          <a:pPr latinLnBrk="1"/>
          <a:r>
            <a:rPr lang="en-US" altLang="ko-KR" sz="1200" b="1" dirty="0"/>
            <a:t>H. S. Park</a:t>
          </a:r>
          <a:endParaRPr lang="ko-KR" altLang="en-US" sz="1200" b="1" dirty="0"/>
        </a:p>
      </dgm:t>
    </dgm:pt>
    <dgm:pt modelId="{8464A763-57F5-4A32-A3FA-BDB4065010A3}">
      <dgm:prSet phldrT="[텍스트]" custT="1"/>
      <dgm:spPr/>
      <dgm:t>
        <a:bodyPr anchor="b"/>
        <a:lstStyle/>
        <a:p>
          <a:pPr latinLnBrk="1">
            <a:lnSpc>
              <a:spcPts val="1800"/>
            </a:lnSpc>
          </a:pPr>
          <a:r>
            <a:rPr lang="en-US" altLang="ko-KR" sz="1800" b="1" dirty="0"/>
            <a:t>International Relations</a:t>
          </a:r>
          <a:endParaRPr lang="ko-KR" altLang="en-US" sz="1800" b="1" dirty="0"/>
        </a:p>
      </dgm:t>
    </dgm:pt>
    <dgm:pt modelId="{A3F720A6-B17E-49DF-9A06-C6C811F03BAB}" type="parTrans" cxnId="{716250EF-3A15-471C-937B-2609AF2C7E18}">
      <dgm:prSet/>
      <dgm:spPr/>
      <dgm:t>
        <a:bodyPr/>
        <a:lstStyle/>
        <a:p>
          <a:pPr latinLnBrk="1"/>
          <a:endParaRPr lang="ko-KR" altLang="en-US"/>
        </a:p>
      </dgm:t>
    </dgm:pt>
    <dgm:pt modelId="{1634174A-5954-4FD1-8549-4ADAF24A0129}" type="sibTrans" cxnId="{716250EF-3A15-471C-937B-2609AF2C7E18}">
      <dgm:prSet custT="1"/>
      <dgm:spPr/>
      <dgm:t>
        <a:bodyPr/>
        <a:lstStyle/>
        <a:p>
          <a:pPr latinLnBrk="1"/>
          <a:r>
            <a:rPr lang="en-US" altLang="ko-KR" sz="1200" b="1" dirty="0"/>
            <a:t>Y. K. </a:t>
          </a:r>
          <a:r>
            <a:rPr lang="en-US" altLang="ko-KR" sz="1200" b="1" dirty="0" err="1"/>
            <a:t>Kwon</a:t>
          </a:r>
          <a:endParaRPr lang="en-US" altLang="ko-KR" sz="1200" b="1" dirty="0"/>
        </a:p>
        <a:p>
          <a:pPr latinLnBrk="1"/>
          <a:r>
            <a:rPr lang="en-US" altLang="ko-KR" sz="1200" b="1" dirty="0"/>
            <a:t>H. J. Lee</a:t>
          </a:r>
        </a:p>
      </dgm:t>
    </dgm:pt>
    <dgm:pt modelId="{D2BB6EC0-C37D-436D-8713-893183C6164E}" type="pres">
      <dgm:prSet presAssocID="{E8A359FD-9FEB-4B0E-B0BF-B4CED68A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363493B-2D5F-4F3E-A09D-B5C074F42DA8}" type="pres">
      <dgm:prSet presAssocID="{2AF96FB8-58F6-4931-A830-3E02586A8F0B}" presName="hierRoot1" presStyleCnt="0">
        <dgm:presLayoutVars>
          <dgm:hierBranch val="init"/>
        </dgm:presLayoutVars>
      </dgm:prSet>
      <dgm:spPr/>
    </dgm:pt>
    <dgm:pt modelId="{E734C987-8EDC-4162-9FAD-A0A0395A4AB3}" type="pres">
      <dgm:prSet presAssocID="{2AF96FB8-58F6-4931-A830-3E02586A8F0B}" presName="rootComposite1" presStyleCnt="0"/>
      <dgm:spPr/>
    </dgm:pt>
    <dgm:pt modelId="{1876B229-FACE-4D66-8CB1-87D61B7A2E65}" type="pres">
      <dgm:prSet presAssocID="{2AF96FB8-58F6-4931-A830-3E02586A8F0B}" presName="rootText1" presStyleLbl="node0" presStyleIdx="0" presStyleCnt="1" custLinFactY="-21391" custLinFactNeighborY="-100000">
        <dgm:presLayoutVars>
          <dgm:chMax/>
          <dgm:chPref val="3"/>
        </dgm:presLayoutVars>
      </dgm:prSet>
      <dgm:spPr/>
    </dgm:pt>
    <dgm:pt modelId="{73238B69-309B-4A68-965A-193CF9E63F0F}" type="pres">
      <dgm:prSet presAssocID="{2AF96FB8-58F6-4931-A830-3E02586A8F0B}" presName="titleText1" presStyleLbl="fgAcc0" presStyleIdx="0" presStyleCnt="1" custScaleY="168724" custLinFactY="-121403" custLinFactNeighborY="-200000">
        <dgm:presLayoutVars>
          <dgm:chMax val="0"/>
          <dgm:chPref val="0"/>
        </dgm:presLayoutVars>
      </dgm:prSet>
      <dgm:spPr/>
    </dgm:pt>
    <dgm:pt modelId="{D0C9DB2B-3807-46C4-87BC-B74D1F4C0137}" type="pres">
      <dgm:prSet presAssocID="{2AF96FB8-58F6-4931-A830-3E02586A8F0B}" presName="rootConnector1" presStyleLbl="node1" presStyleIdx="0" presStyleCnt="5"/>
      <dgm:spPr/>
    </dgm:pt>
    <dgm:pt modelId="{4721E2FA-77ED-4D86-9D96-C86332D9AF04}" type="pres">
      <dgm:prSet presAssocID="{2AF96FB8-58F6-4931-A830-3E02586A8F0B}" presName="hierChild2" presStyleCnt="0"/>
      <dgm:spPr/>
    </dgm:pt>
    <dgm:pt modelId="{CE200090-C228-482E-81D4-6FC4CF63BCB5}" type="pres">
      <dgm:prSet presAssocID="{A4CCE508-91B3-4998-A97E-99139C4F7055}" presName="Name37" presStyleLbl="parChTrans1D2" presStyleIdx="0" presStyleCnt="7"/>
      <dgm:spPr/>
    </dgm:pt>
    <dgm:pt modelId="{CC36C424-D2AE-4F11-9857-77BFB6B8ADE8}" type="pres">
      <dgm:prSet presAssocID="{D21138EE-4C84-43B1-98A4-C61D9E8474CB}" presName="hierRoot2" presStyleCnt="0">
        <dgm:presLayoutVars>
          <dgm:hierBranch val="init"/>
        </dgm:presLayoutVars>
      </dgm:prSet>
      <dgm:spPr/>
    </dgm:pt>
    <dgm:pt modelId="{85C7558C-EFD4-46D6-96F7-AA1A59E06B8E}" type="pres">
      <dgm:prSet presAssocID="{D21138EE-4C84-43B1-98A4-C61D9E8474CB}" presName="rootComposite" presStyleCnt="0"/>
      <dgm:spPr/>
    </dgm:pt>
    <dgm:pt modelId="{78CACD68-82EC-4729-932E-8C03DEC05FF9}" type="pres">
      <dgm:prSet presAssocID="{D21138EE-4C84-43B1-98A4-C61D9E8474CB}" presName="rootText" presStyleLbl="node1" presStyleIdx="0" presStyleCnt="5">
        <dgm:presLayoutVars>
          <dgm:chMax/>
          <dgm:chPref val="3"/>
        </dgm:presLayoutVars>
      </dgm:prSet>
      <dgm:spPr/>
    </dgm:pt>
    <dgm:pt modelId="{4D060F9C-1D7F-45C7-9078-7EA97644AA69}" type="pres">
      <dgm:prSet presAssocID="{D21138EE-4C84-43B1-98A4-C61D9E8474CB}" presName="titleText2" presStyleLbl="fgAcc1" presStyleIdx="0" presStyleCnt="5" custScaleY="359066" custLinFactY="100000" custLinFactNeighborY="100002">
        <dgm:presLayoutVars>
          <dgm:chMax val="0"/>
          <dgm:chPref val="0"/>
        </dgm:presLayoutVars>
      </dgm:prSet>
      <dgm:spPr/>
    </dgm:pt>
    <dgm:pt modelId="{068CE945-4288-40A1-8F99-1994DF161C2C}" type="pres">
      <dgm:prSet presAssocID="{D21138EE-4C84-43B1-98A4-C61D9E8474CB}" presName="rootConnector" presStyleLbl="node2" presStyleIdx="0" presStyleCnt="0"/>
      <dgm:spPr/>
    </dgm:pt>
    <dgm:pt modelId="{2932B450-BA61-4422-8FF4-D23A8FC42971}" type="pres">
      <dgm:prSet presAssocID="{D21138EE-4C84-43B1-98A4-C61D9E8474CB}" presName="hierChild4" presStyleCnt="0"/>
      <dgm:spPr/>
    </dgm:pt>
    <dgm:pt modelId="{BF46C638-213A-4B8A-B1FA-47E6DC8C486A}" type="pres">
      <dgm:prSet presAssocID="{D21138EE-4C84-43B1-98A4-C61D9E8474CB}" presName="hierChild5" presStyleCnt="0"/>
      <dgm:spPr/>
    </dgm:pt>
    <dgm:pt modelId="{16C38E1E-4E82-4A51-AECD-6ADBAC0CAFBA}" type="pres">
      <dgm:prSet presAssocID="{65CD084B-7E5E-4BE3-B73B-FA8F48F1630B}" presName="Name37" presStyleLbl="parChTrans1D2" presStyleIdx="1" presStyleCnt="7"/>
      <dgm:spPr/>
    </dgm:pt>
    <dgm:pt modelId="{AD0F8529-1266-49DA-98C9-1F212F40B78F}" type="pres">
      <dgm:prSet presAssocID="{11C08C68-7FAF-4496-8BE0-105D64836439}" presName="hierRoot2" presStyleCnt="0">
        <dgm:presLayoutVars>
          <dgm:hierBranch val="init"/>
        </dgm:presLayoutVars>
      </dgm:prSet>
      <dgm:spPr/>
    </dgm:pt>
    <dgm:pt modelId="{EADA50D2-2888-47A9-BCDA-E2F7D8F08829}" type="pres">
      <dgm:prSet presAssocID="{11C08C68-7FAF-4496-8BE0-105D64836439}" presName="rootComposite" presStyleCnt="0"/>
      <dgm:spPr/>
    </dgm:pt>
    <dgm:pt modelId="{DCF7DFB1-37B1-4728-BB5F-5CAE121A9BBB}" type="pres">
      <dgm:prSet presAssocID="{11C08C68-7FAF-4496-8BE0-105D64836439}" presName="rootText" presStyleLbl="node1" presStyleIdx="1" presStyleCnt="5">
        <dgm:presLayoutVars>
          <dgm:chMax/>
          <dgm:chPref val="3"/>
        </dgm:presLayoutVars>
      </dgm:prSet>
      <dgm:spPr/>
    </dgm:pt>
    <dgm:pt modelId="{17DEED6F-E7CE-4852-B6D8-5C41B7AE3AE1}" type="pres">
      <dgm:prSet presAssocID="{11C08C68-7FAF-4496-8BE0-105D64836439}" presName="titleText2" presStyleLbl="fgAcc1" presStyleIdx="1" presStyleCnt="5" custScaleY="488523" custLinFactY="100000" custLinFactNeighborX="-62" custLinFactNeighborY="161577">
        <dgm:presLayoutVars>
          <dgm:chMax val="0"/>
          <dgm:chPref val="0"/>
        </dgm:presLayoutVars>
      </dgm:prSet>
      <dgm:spPr/>
    </dgm:pt>
    <dgm:pt modelId="{E45B74EE-3072-49BE-B5ED-A7B53B3BBFF0}" type="pres">
      <dgm:prSet presAssocID="{11C08C68-7FAF-4496-8BE0-105D64836439}" presName="rootConnector" presStyleLbl="node2" presStyleIdx="0" presStyleCnt="0"/>
      <dgm:spPr/>
    </dgm:pt>
    <dgm:pt modelId="{FE9B1D9B-7E1A-4E1A-B3A6-00539F12AFAB}" type="pres">
      <dgm:prSet presAssocID="{11C08C68-7FAF-4496-8BE0-105D64836439}" presName="hierChild4" presStyleCnt="0"/>
      <dgm:spPr/>
    </dgm:pt>
    <dgm:pt modelId="{8EB848C3-0F25-4541-B0D0-9F904264E0BF}" type="pres">
      <dgm:prSet presAssocID="{11C08C68-7FAF-4496-8BE0-105D64836439}" presName="hierChild5" presStyleCnt="0"/>
      <dgm:spPr/>
    </dgm:pt>
    <dgm:pt modelId="{54947ED1-E45A-47B5-BDBF-6681A535B230}" type="pres">
      <dgm:prSet presAssocID="{AF34A717-E9B5-4B3F-A59B-80076A8F90B4}" presName="Name37" presStyleLbl="parChTrans1D2" presStyleIdx="2" presStyleCnt="7"/>
      <dgm:spPr/>
    </dgm:pt>
    <dgm:pt modelId="{3D1F4301-2ED3-442D-AB26-342F5C4D6E71}" type="pres">
      <dgm:prSet presAssocID="{380D4363-16A6-4589-884F-494E11F79AE4}" presName="hierRoot2" presStyleCnt="0">
        <dgm:presLayoutVars>
          <dgm:hierBranch val="init"/>
        </dgm:presLayoutVars>
      </dgm:prSet>
      <dgm:spPr/>
    </dgm:pt>
    <dgm:pt modelId="{BB54AE5E-28F6-4D19-BA29-3497DA0E176F}" type="pres">
      <dgm:prSet presAssocID="{380D4363-16A6-4589-884F-494E11F79AE4}" presName="rootComposite" presStyleCnt="0"/>
      <dgm:spPr/>
    </dgm:pt>
    <dgm:pt modelId="{9D2FEC9C-3254-4D9D-A727-B3139ACA91F4}" type="pres">
      <dgm:prSet presAssocID="{380D4363-16A6-4589-884F-494E11F79AE4}" presName="rootText" presStyleLbl="node1" presStyleIdx="2" presStyleCnt="5">
        <dgm:presLayoutVars>
          <dgm:chMax/>
          <dgm:chPref val="3"/>
        </dgm:presLayoutVars>
      </dgm:prSet>
      <dgm:spPr/>
    </dgm:pt>
    <dgm:pt modelId="{8CA6A322-6181-4B49-B211-9C0ABED93751}" type="pres">
      <dgm:prSet presAssocID="{380D4363-16A6-4589-884F-494E11F79AE4}" presName="titleText2" presStyleLbl="fgAcc1" presStyleIdx="2" presStyleCnt="5" custScaleY="488541" custLinFactY="100000" custLinFactNeighborX="1596" custLinFactNeighborY="165013">
        <dgm:presLayoutVars>
          <dgm:chMax val="0"/>
          <dgm:chPref val="0"/>
        </dgm:presLayoutVars>
      </dgm:prSet>
      <dgm:spPr/>
    </dgm:pt>
    <dgm:pt modelId="{9C5A9017-C41D-45F2-AC92-1F45DE6F8709}" type="pres">
      <dgm:prSet presAssocID="{380D4363-16A6-4589-884F-494E11F79AE4}" presName="rootConnector" presStyleLbl="node2" presStyleIdx="0" presStyleCnt="0"/>
      <dgm:spPr/>
    </dgm:pt>
    <dgm:pt modelId="{68BEF1F3-D0ED-4CE9-A6C8-70145D4755E2}" type="pres">
      <dgm:prSet presAssocID="{380D4363-16A6-4589-884F-494E11F79AE4}" presName="hierChild4" presStyleCnt="0"/>
      <dgm:spPr/>
    </dgm:pt>
    <dgm:pt modelId="{AABB601D-049C-41AA-B584-FBE9BCB2D110}" type="pres">
      <dgm:prSet presAssocID="{380D4363-16A6-4589-884F-494E11F79AE4}" presName="hierChild5" presStyleCnt="0"/>
      <dgm:spPr/>
    </dgm:pt>
    <dgm:pt modelId="{09014AE7-6E0C-4E4B-A21A-27AA09CAF53D}" type="pres">
      <dgm:prSet presAssocID="{8DA6ABB4-0192-4B9E-95B2-10291290D244}" presName="Name37" presStyleLbl="parChTrans1D2" presStyleIdx="3" presStyleCnt="7"/>
      <dgm:spPr/>
    </dgm:pt>
    <dgm:pt modelId="{8563E754-E173-49C5-BA60-42FB99093013}" type="pres">
      <dgm:prSet presAssocID="{BE596AFD-649E-4CAD-9D1E-AE71958C41F2}" presName="hierRoot2" presStyleCnt="0">
        <dgm:presLayoutVars>
          <dgm:hierBranch val="init"/>
        </dgm:presLayoutVars>
      </dgm:prSet>
      <dgm:spPr/>
    </dgm:pt>
    <dgm:pt modelId="{F3EAEEDB-D77E-4888-A36F-CEBC63481351}" type="pres">
      <dgm:prSet presAssocID="{BE596AFD-649E-4CAD-9D1E-AE71958C41F2}" presName="rootComposite" presStyleCnt="0"/>
      <dgm:spPr/>
    </dgm:pt>
    <dgm:pt modelId="{32C6180D-F2C1-4ED4-A507-7491E28A11B0}" type="pres">
      <dgm:prSet presAssocID="{BE596AFD-649E-4CAD-9D1E-AE71958C41F2}" presName="rootText" presStyleLbl="node1" presStyleIdx="3" presStyleCnt="5" custScaleX="126018">
        <dgm:presLayoutVars>
          <dgm:chMax/>
          <dgm:chPref val="3"/>
        </dgm:presLayoutVars>
      </dgm:prSet>
      <dgm:spPr/>
    </dgm:pt>
    <dgm:pt modelId="{6E8AEA7A-C851-426C-9A89-E6457D5DBE2F}" type="pres">
      <dgm:prSet presAssocID="{BE596AFD-649E-4CAD-9D1E-AE71958C41F2}" presName="titleText2" presStyleLbl="fgAcc1" presStyleIdx="3" presStyleCnt="5" custScaleY="352676" custLinFactY="95592" custLinFactNeighborX="2932" custLinFactNeighborY="100000">
        <dgm:presLayoutVars>
          <dgm:chMax val="0"/>
          <dgm:chPref val="0"/>
        </dgm:presLayoutVars>
      </dgm:prSet>
      <dgm:spPr/>
    </dgm:pt>
    <dgm:pt modelId="{70F8C420-1B70-46C6-A606-C46E443A5422}" type="pres">
      <dgm:prSet presAssocID="{BE596AFD-649E-4CAD-9D1E-AE71958C41F2}" presName="rootConnector" presStyleLbl="node2" presStyleIdx="0" presStyleCnt="0"/>
      <dgm:spPr/>
    </dgm:pt>
    <dgm:pt modelId="{3C775F70-86A2-4F6C-9CF1-A34D33A5FFCA}" type="pres">
      <dgm:prSet presAssocID="{BE596AFD-649E-4CAD-9D1E-AE71958C41F2}" presName="hierChild4" presStyleCnt="0"/>
      <dgm:spPr/>
    </dgm:pt>
    <dgm:pt modelId="{45BCDAF9-8A54-4D26-976E-F209AF0DDD7B}" type="pres">
      <dgm:prSet presAssocID="{BE596AFD-649E-4CAD-9D1E-AE71958C41F2}" presName="hierChild5" presStyleCnt="0"/>
      <dgm:spPr/>
    </dgm:pt>
    <dgm:pt modelId="{54FF8CB1-12F1-4EC1-B8AD-FCD4BCD36C7F}" type="pres">
      <dgm:prSet presAssocID="{A3F720A6-B17E-49DF-9A06-C6C811F03BAB}" presName="Name37" presStyleLbl="parChTrans1D2" presStyleIdx="4" presStyleCnt="7"/>
      <dgm:spPr/>
    </dgm:pt>
    <dgm:pt modelId="{692B78AC-9740-4893-AD05-0DEA4FF6E1A7}" type="pres">
      <dgm:prSet presAssocID="{8464A763-57F5-4A32-A3FA-BDB4065010A3}" presName="hierRoot2" presStyleCnt="0">
        <dgm:presLayoutVars>
          <dgm:hierBranch val="init"/>
        </dgm:presLayoutVars>
      </dgm:prSet>
      <dgm:spPr/>
    </dgm:pt>
    <dgm:pt modelId="{5450463E-4DC5-49C3-B9BD-5C6090565344}" type="pres">
      <dgm:prSet presAssocID="{8464A763-57F5-4A32-A3FA-BDB4065010A3}" presName="rootComposite" presStyleCnt="0"/>
      <dgm:spPr/>
    </dgm:pt>
    <dgm:pt modelId="{11D837EE-9EAE-4BF6-AE80-DF34D19AAA16}" type="pres">
      <dgm:prSet presAssocID="{8464A763-57F5-4A32-A3FA-BDB4065010A3}" presName="rootText" presStyleLbl="node1" presStyleIdx="4" presStyleCnt="5" custScaleX="137844">
        <dgm:presLayoutVars>
          <dgm:chMax/>
          <dgm:chPref val="3"/>
        </dgm:presLayoutVars>
      </dgm:prSet>
      <dgm:spPr/>
    </dgm:pt>
    <dgm:pt modelId="{69420C86-00E0-4355-9AE7-8B5204FEB2C2}" type="pres">
      <dgm:prSet presAssocID="{8464A763-57F5-4A32-A3FA-BDB4065010A3}" presName="titleText2" presStyleLbl="fgAcc1" presStyleIdx="4" presStyleCnt="5" custScaleY="359131" custLinFactY="98945" custLinFactNeighborX="10952" custLinFactNeighborY="100000">
        <dgm:presLayoutVars>
          <dgm:chMax val="0"/>
          <dgm:chPref val="0"/>
        </dgm:presLayoutVars>
      </dgm:prSet>
      <dgm:spPr/>
    </dgm:pt>
    <dgm:pt modelId="{63BC3B3E-B42D-4785-AEB7-8FCA210F0F1F}" type="pres">
      <dgm:prSet presAssocID="{8464A763-57F5-4A32-A3FA-BDB4065010A3}" presName="rootConnector" presStyleLbl="node2" presStyleIdx="0" presStyleCnt="0"/>
      <dgm:spPr/>
    </dgm:pt>
    <dgm:pt modelId="{4F386A7F-BF97-49F8-A50E-220F915FB71A}" type="pres">
      <dgm:prSet presAssocID="{8464A763-57F5-4A32-A3FA-BDB4065010A3}" presName="hierChild4" presStyleCnt="0"/>
      <dgm:spPr/>
    </dgm:pt>
    <dgm:pt modelId="{F7827625-4D9C-4756-AA63-FB94F96208AD}" type="pres">
      <dgm:prSet presAssocID="{8464A763-57F5-4A32-A3FA-BDB4065010A3}" presName="hierChild5" presStyleCnt="0"/>
      <dgm:spPr/>
    </dgm:pt>
    <dgm:pt modelId="{445DC112-7A61-4057-9BCB-FF49ABEEF4B2}" type="pres">
      <dgm:prSet presAssocID="{2AF96FB8-58F6-4931-A830-3E02586A8F0B}" presName="hierChild3" presStyleCnt="0"/>
      <dgm:spPr/>
    </dgm:pt>
    <dgm:pt modelId="{C1C221E5-67DE-4857-B668-6757583D1AB6}" type="pres">
      <dgm:prSet presAssocID="{76C10C44-A66D-49BD-8067-08325A06C065}" presName="Name96" presStyleLbl="parChTrans1D2" presStyleIdx="5" presStyleCnt="7"/>
      <dgm:spPr/>
    </dgm:pt>
    <dgm:pt modelId="{B2B72F9D-67AE-434F-8918-9B3D855D15D9}" type="pres">
      <dgm:prSet presAssocID="{DF2BD070-7D06-4CF6-BE70-0398E11F9611}" presName="hierRoot3" presStyleCnt="0">
        <dgm:presLayoutVars>
          <dgm:hierBranch val="init"/>
        </dgm:presLayoutVars>
      </dgm:prSet>
      <dgm:spPr/>
    </dgm:pt>
    <dgm:pt modelId="{13378C75-0596-4A11-B5B6-661C0E567FDC}" type="pres">
      <dgm:prSet presAssocID="{DF2BD070-7D06-4CF6-BE70-0398E11F9611}" presName="rootComposite3" presStyleCnt="0"/>
      <dgm:spPr/>
    </dgm:pt>
    <dgm:pt modelId="{C9E95DA8-7EB0-4061-8E2C-FFA02369805F}" type="pres">
      <dgm:prSet presAssocID="{DF2BD070-7D06-4CF6-BE70-0398E11F9611}" presName="rootText3" presStyleLbl="asst1" presStyleIdx="0" presStyleCnt="2" custLinFactY="-21079" custLinFactNeighborX="-37424" custLinFactNeighborY="-100000">
        <dgm:presLayoutVars>
          <dgm:chPref val="3"/>
        </dgm:presLayoutVars>
      </dgm:prSet>
      <dgm:spPr/>
    </dgm:pt>
    <dgm:pt modelId="{DCEED536-4767-4B12-899D-32D4F971AECC}" type="pres">
      <dgm:prSet presAssocID="{DF2BD070-7D06-4CF6-BE70-0398E11F9611}" presName="titleText3" presStyleLbl="fgAcc2" presStyleIdx="0" presStyleCnt="2" custScaleY="140937" custLinFactY="-129510" custLinFactNeighborX="-41581" custLinFactNeighborY="-200000">
        <dgm:presLayoutVars>
          <dgm:chMax val="0"/>
          <dgm:chPref val="0"/>
        </dgm:presLayoutVars>
      </dgm:prSet>
      <dgm:spPr/>
    </dgm:pt>
    <dgm:pt modelId="{AF15230C-6413-48F9-8B3B-42D3D3BED7EF}" type="pres">
      <dgm:prSet presAssocID="{DF2BD070-7D06-4CF6-BE70-0398E11F9611}" presName="rootConnector3" presStyleLbl="asst1" presStyleIdx="0" presStyleCnt="2"/>
      <dgm:spPr/>
    </dgm:pt>
    <dgm:pt modelId="{7DF88AE7-852E-49CA-B4D7-A26B50AE28D5}" type="pres">
      <dgm:prSet presAssocID="{DF2BD070-7D06-4CF6-BE70-0398E11F9611}" presName="hierChild6" presStyleCnt="0"/>
      <dgm:spPr/>
    </dgm:pt>
    <dgm:pt modelId="{E396CE5B-376D-4727-A2CF-AF724B4401FF}" type="pres">
      <dgm:prSet presAssocID="{DF2BD070-7D06-4CF6-BE70-0398E11F9611}" presName="hierChild7" presStyleCnt="0"/>
      <dgm:spPr/>
    </dgm:pt>
    <dgm:pt modelId="{2BED07F4-C49D-4459-80E1-F455F7199261}" type="pres">
      <dgm:prSet presAssocID="{5F7F41B5-FD0D-4A11-AD83-F61178F25AC8}" presName="Name96" presStyleLbl="parChTrans1D2" presStyleIdx="6" presStyleCnt="7"/>
      <dgm:spPr/>
    </dgm:pt>
    <dgm:pt modelId="{0AAB394B-8307-48E5-876B-EA5356212AA9}" type="pres">
      <dgm:prSet presAssocID="{92E2AFDA-25A3-4AD1-B995-95611B74A013}" presName="hierRoot3" presStyleCnt="0">
        <dgm:presLayoutVars>
          <dgm:hierBranch val="init"/>
        </dgm:presLayoutVars>
      </dgm:prSet>
      <dgm:spPr/>
    </dgm:pt>
    <dgm:pt modelId="{30A98A7B-021A-4A6E-9546-9294992F25C9}" type="pres">
      <dgm:prSet presAssocID="{92E2AFDA-25A3-4AD1-B995-95611B74A013}" presName="rootComposite3" presStyleCnt="0"/>
      <dgm:spPr/>
    </dgm:pt>
    <dgm:pt modelId="{56922898-2242-44B7-BE9C-78BC562C40A7}" type="pres">
      <dgm:prSet presAssocID="{92E2AFDA-25A3-4AD1-B995-95611B74A013}" presName="rootText3" presStyleLbl="asst1" presStyleIdx="1" presStyleCnt="2" custScaleX="181570" custLinFactY="-21078" custLinFactNeighborX="31072" custLinFactNeighborY="-100000">
        <dgm:presLayoutVars>
          <dgm:chPref val="3"/>
        </dgm:presLayoutVars>
      </dgm:prSet>
      <dgm:spPr/>
    </dgm:pt>
    <dgm:pt modelId="{0275214D-5695-49A6-A28E-9333C8CFA121}" type="pres">
      <dgm:prSet presAssocID="{92E2AFDA-25A3-4AD1-B995-95611B74A013}" presName="titleText3" presStyleLbl="fgAcc2" presStyleIdx="1" presStyleCnt="2" custScaleX="242499" custScaleY="152162" custLinFactY="-129364" custLinFactNeighborX="76968" custLinFactNeighborY="-200000">
        <dgm:presLayoutVars>
          <dgm:chMax val="0"/>
          <dgm:chPref val="0"/>
        </dgm:presLayoutVars>
      </dgm:prSet>
      <dgm:spPr/>
    </dgm:pt>
    <dgm:pt modelId="{13A5B68A-D8E9-4772-942D-D9FD79D7FA23}" type="pres">
      <dgm:prSet presAssocID="{92E2AFDA-25A3-4AD1-B995-95611B74A013}" presName="rootConnector3" presStyleLbl="asst1" presStyleIdx="1" presStyleCnt="2"/>
      <dgm:spPr/>
    </dgm:pt>
    <dgm:pt modelId="{C3ECD59D-4C14-4BA4-97BE-F59E9A0E58E4}" type="pres">
      <dgm:prSet presAssocID="{92E2AFDA-25A3-4AD1-B995-95611B74A013}" presName="hierChild6" presStyleCnt="0"/>
      <dgm:spPr/>
    </dgm:pt>
    <dgm:pt modelId="{2DE4034A-2DE2-45CD-9070-0819B2360E53}" type="pres">
      <dgm:prSet presAssocID="{92E2AFDA-25A3-4AD1-B995-95611B74A013}" presName="hierChild7" presStyleCnt="0"/>
      <dgm:spPr/>
    </dgm:pt>
  </dgm:ptLst>
  <dgm:cxnLst>
    <dgm:cxn modelId="{7355220D-C590-461E-8010-7CAED24ECFAA}" type="presOf" srcId="{92E2AFDA-25A3-4AD1-B995-95611B74A013}" destId="{56922898-2242-44B7-BE9C-78BC562C40A7}" srcOrd="0" destOrd="0" presId="urn:microsoft.com/office/officeart/2008/layout/NameandTitleOrganizationalChart"/>
    <dgm:cxn modelId="{DDD4F350-CE28-4BD7-91A8-9C05682F8606}" srcId="{2AF96FB8-58F6-4931-A830-3E02586A8F0B}" destId="{BE596AFD-649E-4CAD-9D1E-AE71958C41F2}" srcOrd="5" destOrd="0" parTransId="{8DA6ABB4-0192-4B9E-95B2-10291290D244}" sibTransId="{36B0848A-C7C2-449B-B842-FF92DBBCCD1F}"/>
    <dgm:cxn modelId="{F6A580F2-E7A1-4E87-8E87-2252F610BB6B}" type="presOf" srcId="{11C08C68-7FAF-4496-8BE0-105D64836439}" destId="{DCF7DFB1-37B1-4728-BB5F-5CAE121A9BBB}" srcOrd="0" destOrd="0" presId="urn:microsoft.com/office/officeart/2008/layout/NameandTitleOrganizationalChart"/>
    <dgm:cxn modelId="{2FB7D64E-76F1-4F07-8553-B42228D14175}" type="presOf" srcId="{16332DDC-A74F-4353-B87E-39FD7AE5A71E}" destId="{4D060F9C-1D7F-45C7-9078-7EA97644AA69}" srcOrd="0" destOrd="0" presId="urn:microsoft.com/office/officeart/2008/layout/NameandTitleOrganizationalChart"/>
    <dgm:cxn modelId="{B43925A7-567F-4CED-BAEF-8B856607BC63}" type="presOf" srcId="{1634174A-5954-4FD1-8549-4ADAF24A0129}" destId="{69420C86-00E0-4355-9AE7-8B5204FEB2C2}" srcOrd="0" destOrd="0" presId="urn:microsoft.com/office/officeart/2008/layout/NameandTitleOrganizationalChart"/>
    <dgm:cxn modelId="{22969B30-DE99-4479-A8E8-40C0D19B4634}" type="presOf" srcId="{36B0848A-C7C2-449B-B842-FF92DBBCCD1F}" destId="{6E8AEA7A-C851-426C-9A89-E6457D5DBE2F}" srcOrd="0" destOrd="0" presId="urn:microsoft.com/office/officeart/2008/layout/NameandTitleOrganizationalChart"/>
    <dgm:cxn modelId="{CE9C5FFB-A055-497B-9E59-79E6DC96CAC8}" type="presOf" srcId="{2C57DE75-2B89-42E5-AD60-71D6C6FE9CCB}" destId="{DCEED536-4767-4B12-899D-32D4F971AECC}" srcOrd="0" destOrd="0" presId="urn:microsoft.com/office/officeart/2008/layout/NameandTitleOrganizationalChart"/>
    <dgm:cxn modelId="{00BA111A-C991-4808-A2BF-6A94D06D189A}" type="presOf" srcId="{AF34A717-E9B5-4B3F-A59B-80076A8F90B4}" destId="{54947ED1-E45A-47B5-BDBF-6681A535B230}" srcOrd="0" destOrd="0" presId="urn:microsoft.com/office/officeart/2008/layout/NameandTitleOrganizationalChart"/>
    <dgm:cxn modelId="{86E75FA1-E722-4050-9459-644828200951}" type="presOf" srcId="{80A5E7F9-5FB3-44D0-A5D4-5A8E7365E514}" destId="{8CA6A322-6181-4B49-B211-9C0ABED93751}" srcOrd="0" destOrd="0" presId="urn:microsoft.com/office/officeart/2008/layout/NameandTitleOrganizationalChart"/>
    <dgm:cxn modelId="{5D8FE9F4-1E48-4846-A3B5-977C193CEB39}" srcId="{2AF96FB8-58F6-4931-A830-3E02586A8F0B}" destId="{D21138EE-4C84-43B1-98A4-C61D9E8474CB}" srcOrd="2" destOrd="0" parTransId="{A4CCE508-91B3-4998-A97E-99139C4F7055}" sibTransId="{16332DDC-A74F-4353-B87E-39FD7AE5A71E}"/>
    <dgm:cxn modelId="{5B7C0E3B-983E-4DFC-B8EB-7B145272680D}" type="presOf" srcId="{2AF96FB8-58F6-4931-A830-3E02586A8F0B}" destId="{D0C9DB2B-3807-46C4-87BC-B74D1F4C0137}" srcOrd="1" destOrd="0" presId="urn:microsoft.com/office/officeart/2008/layout/NameandTitleOrganizationalChart"/>
    <dgm:cxn modelId="{7E0E8273-357B-447B-BB4A-3F8B5CAAF704}" type="presOf" srcId="{8464A763-57F5-4A32-A3FA-BDB4065010A3}" destId="{11D837EE-9EAE-4BF6-AE80-DF34D19AAA16}" srcOrd="0" destOrd="0" presId="urn:microsoft.com/office/officeart/2008/layout/NameandTitleOrganizationalChart"/>
    <dgm:cxn modelId="{0831DF8E-13D8-4392-B463-01AA14C09F77}" type="presOf" srcId="{76C10C44-A66D-49BD-8067-08325A06C065}" destId="{C1C221E5-67DE-4857-B668-6757583D1AB6}" srcOrd="0" destOrd="0" presId="urn:microsoft.com/office/officeart/2008/layout/NameandTitleOrganizationalChart"/>
    <dgm:cxn modelId="{CF1FED8F-3D83-4459-816A-F7E080B327FD}" srcId="{2AF96FB8-58F6-4931-A830-3E02586A8F0B}" destId="{11C08C68-7FAF-4496-8BE0-105D64836439}" srcOrd="3" destOrd="0" parTransId="{65CD084B-7E5E-4BE3-B73B-FA8F48F1630B}" sibTransId="{B8FA6BDB-9E8F-4602-AC7D-42AEC82E25B5}"/>
    <dgm:cxn modelId="{DF8D2278-DA69-40CC-8EC2-2C71E397911E}" type="presOf" srcId="{A3F720A6-B17E-49DF-9A06-C6C811F03BAB}" destId="{54FF8CB1-12F1-4EC1-B8AD-FCD4BCD36C7F}" srcOrd="0" destOrd="0" presId="urn:microsoft.com/office/officeart/2008/layout/NameandTitleOrganizationalChart"/>
    <dgm:cxn modelId="{CB68713E-DE5F-44EC-ACCB-2ED2890B87F3}" type="presOf" srcId="{380D4363-16A6-4589-884F-494E11F79AE4}" destId="{9D2FEC9C-3254-4D9D-A727-B3139ACA91F4}" srcOrd="0" destOrd="0" presId="urn:microsoft.com/office/officeart/2008/layout/NameandTitleOrganizationalChart"/>
    <dgm:cxn modelId="{65F321A2-B45B-498E-B61F-004CBD144437}" type="presOf" srcId="{A4CCE508-91B3-4998-A97E-99139C4F7055}" destId="{CE200090-C228-482E-81D4-6FC4CF63BCB5}" srcOrd="0" destOrd="0" presId="urn:microsoft.com/office/officeart/2008/layout/NameandTitleOrganizationalChart"/>
    <dgm:cxn modelId="{4C94F58E-9709-4A96-ADC4-90DB09B7C3EB}" type="presOf" srcId="{B8FA6BDB-9E8F-4602-AC7D-42AEC82E25B5}" destId="{17DEED6F-E7CE-4852-B6D8-5C41B7AE3AE1}" srcOrd="0" destOrd="0" presId="urn:microsoft.com/office/officeart/2008/layout/NameandTitleOrganizationalChart"/>
    <dgm:cxn modelId="{1BED7925-81D5-4002-A42E-581FDA556FBD}" srcId="{2AF96FB8-58F6-4931-A830-3E02586A8F0B}" destId="{DF2BD070-7D06-4CF6-BE70-0398E11F9611}" srcOrd="0" destOrd="0" parTransId="{76C10C44-A66D-49BD-8067-08325A06C065}" sibTransId="{2C57DE75-2B89-42E5-AD60-71D6C6FE9CCB}"/>
    <dgm:cxn modelId="{3F2345FF-9668-4D01-8FAE-21EC4CC22CB6}" type="presOf" srcId="{E8A359FD-9FEB-4B0E-B0BF-B4CED68A02B5}" destId="{D2BB6EC0-C37D-436D-8713-893183C6164E}" srcOrd="0" destOrd="0" presId="urn:microsoft.com/office/officeart/2008/layout/NameandTitleOrganizationalChart"/>
    <dgm:cxn modelId="{BEF3CAF8-A16C-4FE4-952C-05525D24190C}" type="presOf" srcId="{380D4363-16A6-4589-884F-494E11F79AE4}" destId="{9C5A9017-C41D-45F2-AC92-1F45DE6F8709}" srcOrd="1" destOrd="0" presId="urn:microsoft.com/office/officeart/2008/layout/NameandTitleOrganizationalChart"/>
    <dgm:cxn modelId="{EFBB70F5-15ED-4B41-92B7-3552941A698F}" type="presOf" srcId="{8464A763-57F5-4A32-A3FA-BDB4065010A3}" destId="{63BC3B3E-B42D-4785-AEB7-8FCA210F0F1F}" srcOrd="1" destOrd="0" presId="urn:microsoft.com/office/officeart/2008/layout/NameandTitleOrganizationalChart"/>
    <dgm:cxn modelId="{F09DDC41-70A0-4E3E-BC7D-845726EEF644}" type="presOf" srcId="{92E2AFDA-25A3-4AD1-B995-95611B74A013}" destId="{13A5B68A-D8E9-4772-942D-D9FD79D7FA23}" srcOrd="1" destOrd="0" presId="urn:microsoft.com/office/officeart/2008/layout/NameandTitleOrganizationalChart"/>
    <dgm:cxn modelId="{52BCA8C0-3E7A-49D9-97F6-FFA094192274}" type="presOf" srcId="{65CD084B-7E5E-4BE3-B73B-FA8F48F1630B}" destId="{16C38E1E-4E82-4A51-AECD-6ADBAC0CAFBA}" srcOrd="0" destOrd="0" presId="urn:microsoft.com/office/officeart/2008/layout/NameandTitleOrganizationalChart"/>
    <dgm:cxn modelId="{D5CAF799-02BB-4E6D-B5B5-93EBF19C3C7C}" type="presOf" srcId="{0D35AE47-0E56-499B-A161-20FD0FA70EB1}" destId="{0275214D-5695-49A6-A28E-9333C8CFA121}" srcOrd="0" destOrd="0" presId="urn:microsoft.com/office/officeart/2008/layout/NameandTitleOrganizationalChart"/>
    <dgm:cxn modelId="{48F3232A-F126-4C4C-A025-2299C70C7793}" type="presOf" srcId="{D21138EE-4C84-43B1-98A4-C61D9E8474CB}" destId="{78CACD68-82EC-4729-932E-8C03DEC05FF9}" srcOrd="0" destOrd="0" presId="urn:microsoft.com/office/officeart/2008/layout/NameandTitleOrganizationalChart"/>
    <dgm:cxn modelId="{CA69DDF8-FBBD-4560-9896-319A9640B01B}" type="presOf" srcId="{5F7F41B5-FD0D-4A11-AD83-F61178F25AC8}" destId="{2BED07F4-C49D-4459-80E1-F455F7199261}" srcOrd="0" destOrd="0" presId="urn:microsoft.com/office/officeart/2008/layout/NameandTitleOrganizationalChart"/>
    <dgm:cxn modelId="{40D5585B-DE6D-45B6-9DE6-B250CB715ABF}" type="presOf" srcId="{2AF96FB8-58F6-4931-A830-3E02586A8F0B}" destId="{1876B229-FACE-4D66-8CB1-87D61B7A2E65}" srcOrd="0" destOrd="0" presId="urn:microsoft.com/office/officeart/2008/layout/NameandTitleOrganizationalChart"/>
    <dgm:cxn modelId="{B30A0A34-D5F5-4DB2-BD64-C574EC25377A}" type="presOf" srcId="{DF2BD070-7D06-4CF6-BE70-0398E11F9611}" destId="{C9E95DA8-7EB0-4061-8E2C-FFA02369805F}" srcOrd="0" destOrd="0" presId="urn:microsoft.com/office/officeart/2008/layout/NameandTitleOrganizationalChart"/>
    <dgm:cxn modelId="{C6A8EBAA-E438-44B2-AEAA-96420B9E1994}" srcId="{2AF96FB8-58F6-4931-A830-3E02586A8F0B}" destId="{380D4363-16A6-4589-884F-494E11F79AE4}" srcOrd="4" destOrd="0" parTransId="{AF34A717-E9B5-4B3F-A59B-80076A8F90B4}" sibTransId="{80A5E7F9-5FB3-44D0-A5D4-5A8E7365E514}"/>
    <dgm:cxn modelId="{D32B138D-BC80-4C36-A853-B3587C4E40E5}" type="presOf" srcId="{11C08C68-7FAF-4496-8BE0-105D64836439}" destId="{E45B74EE-3072-49BE-B5ED-A7B53B3BBFF0}" srcOrd="1" destOrd="0" presId="urn:microsoft.com/office/officeart/2008/layout/NameandTitleOrganizationalChart"/>
    <dgm:cxn modelId="{6749A808-0BC9-4ED5-9FB8-1B505FC8B823}" type="presOf" srcId="{DF2BD070-7D06-4CF6-BE70-0398E11F9611}" destId="{AF15230C-6413-48F9-8B3B-42D3D3BED7EF}" srcOrd="1" destOrd="0" presId="urn:microsoft.com/office/officeart/2008/layout/NameandTitleOrganizationalChart"/>
    <dgm:cxn modelId="{5D4AF892-DC29-489C-ADF4-86DCC78CD182}" srcId="{2AF96FB8-58F6-4931-A830-3E02586A8F0B}" destId="{92E2AFDA-25A3-4AD1-B995-95611B74A013}" srcOrd="1" destOrd="0" parTransId="{5F7F41B5-FD0D-4A11-AD83-F61178F25AC8}" sibTransId="{0D35AE47-0E56-499B-A161-20FD0FA70EB1}"/>
    <dgm:cxn modelId="{201F3C67-CE7A-48FB-B218-73F47E706663}" type="presOf" srcId="{092A9EEC-0BDB-4F1C-9BD6-E47BEFEF7450}" destId="{73238B69-309B-4A68-965A-193CF9E63F0F}" srcOrd="0" destOrd="0" presId="urn:microsoft.com/office/officeart/2008/layout/NameandTitleOrganizationalChart"/>
    <dgm:cxn modelId="{CA1B1C5F-D851-40BB-83C3-3D1B7114033C}" type="presOf" srcId="{8DA6ABB4-0192-4B9E-95B2-10291290D244}" destId="{09014AE7-6E0C-4E4B-A21A-27AA09CAF53D}" srcOrd="0" destOrd="0" presId="urn:microsoft.com/office/officeart/2008/layout/NameandTitleOrganizationalChart"/>
    <dgm:cxn modelId="{14CB1863-B074-49F9-A540-4E07CA622E29}" type="presOf" srcId="{BE596AFD-649E-4CAD-9D1E-AE71958C41F2}" destId="{32C6180D-F2C1-4ED4-A507-7491E28A11B0}" srcOrd="0" destOrd="0" presId="urn:microsoft.com/office/officeart/2008/layout/NameandTitleOrganizationalChart"/>
    <dgm:cxn modelId="{AB7AA8F7-252E-4E89-AF62-81F409F26AFE}" type="presOf" srcId="{BE596AFD-649E-4CAD-9D1E-AE71958C41F2}" destId="{70F8C420-1B70-46C6-A606-C46E443A5422}" srcOrd="1" destOrd="0" presId="urn:microsoft.com/office/officeart/2008/layout/NameandTitleOrganizationalChart"/>
    <dgm:cxn modelId="{716250EF-3A15-471C-937B-2609AF2C7E18}" srcId="{2AF96FB8-58F6-4931-A830-3E02586A8F0B}" destId="{8464A763-57F5-4A32-A3FA-BDB4065010A3}" srcOrd="6" destOrd="0" parTransId="{A3F720A6-B17E-49DF-9A06-C6C811F03BAB}" sibTransId="{1634174A-5954-4FD1-8549-4ADAF24A0129}"/>
    <dgm:cxn modelId="{1EDE4048-E42C-4B03-82A6-7B4A9917ED05}" type="presOf" srcId="{D21138EE-4C84-43B1-98A4-C61D9E8474CB}" destId="{068CE945-4288-40A1-8F99-1994DF161C2C}" srcOrd="1" destOrd="0" presId="urn:microsoft.com/office/officeart/2008/layout/NameandTitleOrganizationalChart"/>
    <dgm:cxn modelId="{92E6B906-489C-4947-A85B-AB7330612F7A}" srcId="{E8A359FD-9FEB-4B0E-B0BF-B4CED68A02B5}" destId="{2AF96FB8-58F6-4931-A830-3E02586A8F0B}" srcOrd="0" destOrd="0" parTransId="{60910EF0-48DD-4C52-84F3-4EB3C9778AA0}" sibTransId="{092A9EEC-0BDB-4F1C-9BD6-E47BEFEF7450}"/>
    <dgm:cxn modelId="{89958F9E-B876-412A-8390-733CF3489B56}" type="presParOf" srcId="{D2BB6EC0-C37D-436D-8713-893183C6164E}" destId="{A363493B-2D5F-4F3E-A09D-B5C074F42DA8}" srcOrd="0" destOrd="0" presId="urn:microsoft.com/office/officeart/2008/layout/NameandTitleOrganizationalChart"/>
    <dgm:cxn modelId="{3902D844-80E3-44DE-B919-836B9BACA4D0}" type="presParOf" srcId="{A363493B-2D5F-4F3E-A09D-B5C074F42DA8}" destId="{E734C987-8EDC-4162-9FAD-A0A0395A4AB3}" srcOrd="0" destOrd="0" presId="urn:microsoft.com/office/officeart/2008/layout/NameandTitleOrganizationalChart"/>
    <dgm:cxn modelId="{34F2F621-95F1-4F95-8D9B-CB27B35E5D04}" type="presParOf" srcId="{E734C987-8EDC-4162-9FAD-A0A0395A4AB3}" destId="{1876B229-FACE-4D66-8CB1-87D61B7A2E65}" srcOrd="0" destOrd="0" presId="urn:microsoft.com/office/officeart/2008/layout/NameandTitleOrganizationalChart"/>
    <dgm:cxn modelId="{0786A9AC-DF41-4DB9-A9F2-A89FF4F3409D}" type="presParOf" srcId="{E734C987-8EDC-4162-9FAD-A0A0395A4AB3}" destId="{73238B69-309B-4A68-965A-193CF9E63F0F}" srcOrd="1" destOrd="0" presId="urn:microsoft.com/office/officeart/2008/layout/NameandTitleOrganizationalChart"/>
    <dgm:cxn modelId="{41AFA9C3-206A-4A19-A4F6-DDAB8A0D44E4}" type="presParOf" srcId="{E734C987-8EDC-4162-9FAD-A0A0395A4AB3}" destId="{D0C9DB2B-3807-46C4-87BC-B74D1F4C0137}" srcOrd="2" destOrd="0" presId="urn:microsoft.com/office/officeart/2008/layout/NameandTitleOrganizationalChart"/>
    <dgm:cxn modelId="{D03BB9C9-6B93-4829-B2B3-9F3820D3F462}" type="presParOf" srcId="{A363493B-2D5F-4F3E-A09D-B5C074F42DA8}" destId="{4721E2FA-77ED-4D86-9D96-C86332D9AF04}" srcOrd="1" destOrd="0" presId="urn:microsoft.com/office/officeart/2008/layout/NameandTitleOrganizationalChart"/>
    <dgm:cxn modelId="{BA4F155A-277E-49B4-BB6C-D69A5EFF5AAB}" type="presParOf" srcId="{4721E2FA-77ED-4D86-9D96-C86332D9AF04}" destId="{CE200090-C228-482E-81D4-6FC4CF63BCB5}" srcOrd="0" destOrd="0" presId="urn:microsoft.com/office/officeart/2008/layout/NameandTitleOrganizationalChart"/>
    <dgm:cxn modelId="{63216498-7A34-4F6A-97D2-3031C05BD85A}" type="presParOf" srcId="{4721E2FA-77ED-4D86-9D96-C86332D9AF04}" destId="{CC36C424-D2AE-4F11-9857-77BFB6B8ADE8}" srcOrd="1" destOrd="0" presId="urn:microsoft.com/office/officeart/2008/layout/NameandTitleOrganizationalChart"/>
    <dgm:cxn modelId="{2F4B5D71-5F07-431D-8D5B-629286A3BCF8}" type="presParOf" srcId="{CC36C424-D2AE-4F11-9857-77BFB6B8ADE8}" destId="{85C7558C-EFD4-46D6-96F7-AA1A59E06B8E}" srcOrd="0" destOrd="0" presId="urn:microsoft.com/office/officeart/2008/layout/NameandTitleOrganizationalChart"/>
    <dgm:cxn modelId="{78DC728D-D2A7-4EE8-8469-B3AD5266D9BF}" type="presParOf" srcId="{85C7558C-EFD4-46D6-96F7-AA1A59E06B8E}" destId="{78CACD68-82EC-4729-932E-8C03DEC05FF9}" srcOrd="0" destOrd="0" presId="urn:microsoft.com/office/officeart/2008/layout/NameandTitleOrganizationalChart"/>
    <dgm:cxn modelId="{F1CA3FC3-B9CA-42C2-8501-1E58B3AA73F3}" type="presParOf" srcId="{85C7558C-EFD4-46D6-96F7-AA1A59E06B8E}" destId="{4D060F9C-1D7F-45C7-9078-7EA97644AA69}" srcOrd="1" destOrd="0" presId="urn:microsoft.com/office/officeart/2008/layout/NameandTitleOrganizationalChart"/>
    <dgm:cxn modelId="{F5902459-283E-4943-895D-DDEFBC166AA6}" type="presParOf" srcId="{85C7558C-EFD4-46D6-96F7-AA1A59E06B8E}" destId="{068CE945-4288-40A1-8F99-1994DF161C2C}" srcOrd="2" destOrd="0" presId="urn:microsoft.com/office/officeart/2008/layout/NameandTitleOrganizationalChart"/>
    <dgm:cxn modelId="{9409AD3B-9735-41E8-A609-FC792F6D44D1}" type="presParOf" srcId="{CC36C424-D2AE-4F11-9857-77BFB6B8ADE8}" destId="{2932B450-BA61-4422-8FF4-D23A8FC42971}" srcOrd="1" destOrd="0" presId="urn:microsoft.com/office/officeart/2008/layout/NameandTitleOrganizationalChart"/>
    <dgm:cxn modelId="{FE23D0BB-0DE6-4AD4-AE4E-E755CAF1E1DD}" type="presParOf" srcId="{CC36C424-D2AE-4F11-9857-77BFB6B8ADE8}" destId="{BF46C638-213A-4B8A-B1FA-47E6DC8C486A}" srcOrd="2" destOrd="0" presId="urn:microsoft.com/office/officeart/2008/layout/NameandTitleOrganizationalChart"/>
    <dgm:cxn modelId="{06199ABC-50D5-4654-BF64-227911B18231}" type="presParOf" srcId="{4721E2FA-77ED-4D86-9D96-C86332D9AF04}" destId="{16C38E1E-4E82-4A51-AECD-6ADBAC0CAFBA}" srcOrd="2" destOrd="0" presId="urn:microsoft.com/office/officeart/2008/layout/NameandTitleOrganizationalChart"/>
    <dgm:cxn modelId="{C2D6173C-E65F-4B9E-9131-2A82B800FBBD}" type="presParOf" srcId="{4721E2FA-77ED-4D86-9D96-C86332D9AF04}" destId="{AD0F8529-1266-49DA-98C9-1F212F40B78F}" srcOrd="3" destOrd="0" presId="urn:microsoft.com/office/officeart/2008/layout/NameandTitleOrganizationalChart"/>
    <dgm:cxn modelId="{056F2325-D6CC-4E41-B961-C5C4B882B726}" type="presParOf" srcId="{AD0F8529-1266-49DA-98C9-1F212F40B78F}" destId="{EADA50D2-2888-47A9-BCDA-E2F7D8F08829}" srcOrd="0" destOrd="0" presId="urn:microsoft.com/office/officeart/2008/layout/NameandTitleOrganizationalChart"/>
    <dgm:cxn modelId="{4386012C-48F6-42CB-9E93-5EC7C3CEEEF7}" type="presParOf" srcId="{EADA50D2-2888-47A9-BCDA-E2F7D8F08829}" destId="{DCF7DFB1-37B1-4728-BB5F-5CAE121A9BBB}" srcOrd="0" destOrd="0" presId="urn:microsoft.com/office/officeart/2008/layout/NameandTitleOrganizationalChart"/>
    <dgm:cxn modelId="{2E197EF5-E1C0-431D-A9A9-E42089013243}" type="presParOf" srcId="{EADA50D2-2888-47A9-BCDA-E2F7D8F08829}" destId="{17DEED6F-E7CE-4852-B6D8-5C41B7AE3AE1}" srcOrd="1" destOrd="0" presId="urn:microsoft.com/office/officeart/2008/layout/NameandTitleOrganizationalChart"/>
    <dgm:cxn modelId="{2A06B8C6-17C0-49C3-9E2A-0AB9ED60B328}" type="presParOf" srcId="{EADA50D2-2888-47A9-BCDA-E2F7D8F08829}" destId="{E45B74EE-3072-49BE-B5ED-A7B53B3BBFF0}" srcOrd="2" destOrd="0" presId="urn:microsoft.com/office/officeart/2008/layout/NameandTitleOrganizationalChart"/>
    <dgm:cxn modelId="{2526D5FE-C560-490D-9066-669FE23E2751}" type="presParOf" srcId="{AD0F8529-1266-49DA-98C9-1F212F40B78F}" destId="{FE9B1D9B-7E1A-4E1A-B3A6-00539F12AFAB}" srcOrd="1" destOrd="0" presId="urn:microsoft.com/office/officeart/2008/layout/NameandTitleOrganizationalChart"/>
    <dgm:cxn modelId="{3579CB2F-D358-4182-B210-EC4362CA2DC7}" type="presParOf" srcId="{AD0F8529-1266-49DA-98C9-1F212F40B78F}" destId="{8EB848C3-0F25-4541-B0D0-9F904264E0BF}" srcOrd="2" destOrd="0" presId="urn:microsoft.com/office/officeart/2008/layout/NameandTitleOrganizationalChart"/>
    <dgm:cxn modelId="{D2E40ABB-BDB1-4F73-B5EB-BF61C02C3D37}" type="presParOf" srcId="{4721E2FA-77ED-4D86-9D96-C86332D9AF04}" destId="{54947ED1-E45A-47B5-BDBF-6681A535B230}" srcOrd="4" destOrd="0" presId="urn:microsoft.com/office/officeart/2008/layout/NameandTitleOrganizationalChart"/>
    <dgm:cxn modelId="{876CC913-3722-4906-8717-ADE82718AF2D}" type="presParOf" srcId="{4721E2FA-77ED-4D86-9D96-C86332D9AF04}" destId="{3D1F4301-2ED3-442D-AB26-342F5C4D6E71}" srcOrd="5" destOrd="0" presId="urn:microsoft.com/office/officeart/2008/layout/NameandTitleOrganizationalChart"/>
    <dgm:cxn modelId="{6BB7F140-1C91-4F38-A87D-F9CE80D7B271}" type="presParOf" srcId="{3D1F4301-2ED3-442D-AB26-342F5C4D6E71}" destId="{BB54AE5E-28F6-4D19-BA29-3497DA0E176F}" srcOrd="0" destOrd="0" presId="urn:microsoft.com/office/officeart/2008/layout/NameandTitleOrganizationalChart"/>
    <dgm:cxn modelId="{BC6ACC29-704C-4A5A-81BE-2AB3E1298079}" type="presParOf" srcId="{BB54AE5E-28F6-4D19-BA29-3497DA0E176F}" destId="{9D2FEC9C-3254-4D9D-A727-B3139ACA91F4}" srcOrd="0" destOrd="0" presId="urn:microsoft.com/office/officeart/2008/layout/NameandTitleOrganizationalChart"/>
    <dgm:cxn modelId="{12BEECAA-D157-4804-A2F6-F505C17E218A}" type="presParOf" srcId="{BB54AE5E-28F6-4D19-BA29-3497DA0E176F}" destId="{8CA6A322-6181-4B49-B211-9C0ABED93751}" srcOrd="1" destOrd="0" presId="urn:microsoft.com/office/officeart/2008/layout/NameandTitleOrganizationalChart"/>
    <dgm:cxn modelId="{453FC02E-F936-464F-8217-1F8C87124737}" type="presParOf" srcId="{BB54AE5E-28F6-4D19-BA29-3497DA0E176F}" destId="{9C5A9017-C41D-45F2-AC92-1F45DE6F8709}" srcOrd="2" destOrd="0" presId="urn:microsoft.com/office/officeart/2008/layout/NameandTitleOrganizationalChart"/>
    <dgm:cxn modelId="{25059A4C-983C-43EC-89FE-4A249275AA27}" type="presParOf" srcId="{3D1F4301-2ED3-442D-AB26-342F5C4D6E71}" destId="{68BEF1F3-D0ED-4CE9-A6C8-70145D4755E2}" srcOrd="1" destOrd="0" presId="urn:microsoft.com/office/officeart/2008/layout/NameandTitleOrganizationalChart"/>
    <dgm:cxn modelId="{F80B56B8-2349-4D58-A727-C2A4E43234E5}" type="presParOf" srcId="{3D1F4301-2ED3-442D-AB26-342F5C4D6E71}" destId="{AABB601D-049C-41AA-B584-FBE9BCB2D110}" srcOrd="2" destOrd="0" presId="urn:microsoft.com/office/officeart/2008/layout/NameandTitleOrganizationalChart"/>
    <dgm:cxn modelId="{0157E89E-DF9B-439A-9B8F-6F453E1AA67A}" type="presParOf" srcId="{4721E2FA-77ED-4D86-9D96-C86332D9AF04}" destId="{09014AE7-6E0C-4E4B-A21A-27AA09CAF53D}" srcOrd="6" destOrd="0" presId="urn:microsoft.com/office/officeart/2008/layout/NameandTitleOrganizationalChart"/>
    <dgm:cxn modelId="{1D5321AC-CB9B-4260-BF90-445EDECA504E}" type="presParOf" srcId="{4721E2FA-77ED-4D86-9D96-C86332D9AF04}" destId="{8563E754-E173-49C5-BA60-42FB99093013}" srcOrd="7" destOrd="0" presId="urn:microsoft.com/office/officeart/2008/layout/NameandTitleOrganizationalChart"/>
    <dgm:cxn modelId="{C6271B74-B329-458E-AB5F-51ABE9105598}" type="presParOf" srcId="{8563E754-E173-49C5-BA60-42FB99093013}" destId="{F3EAEEDB-D77E-4888-A36F-CEBC63481351}" srcOrd="0" destOrd="0" presId="urn:microsoft.com/office/officeart/2008/layout/NameandTitleOrganizationalChart"/>
    <dgm:cxn modelId="{CB0C86FF-094D-436C-A003-3CD4CBB4F509}" type="presParOf" srcId="{F3EAEEDB-D77E-4888-A36F-CEBC63481351}" destId="{32C6180D-F2C1-4ED4-A507-7491E28A11B0}" srcOrd="0" destOrd="0" presId="urn:microsoft.com/office/officeart/2008/layout/NameandTitleOrganizationalChart"/>
    <dgm:cxn modelId="{58AB21D3-E262-441C-BF30-BCE4C0D46760}" type="presParOf" srcId="{F3EAEEDB-D77E-4888-A36F-CEBC63481351}" destId="{6E8AEA7A-C851-426C-9A89-E6457D5DBE2F}" srcOrd="1" destOrd="0" presId="urn:microsoft.com/office/officeart/2008/layout/NameandTitleOrganizationalChart"/>
    <dgm:cxn modelId="{DE388BE5-6A2D-4E41-9E6D-8083454D9353}" type="presParOf" srcId="{F3EAEEDB-D77E-4888-A36F-CEBC63481351}" destId="{70F8C420-1B70-46C6-A606-C46E443A5422}" srcOrd="2" destOrd="0" presId="urn:microsoft.com/office/officeart/2008/layout/NameandTitleOrganizationalChart"/>
    <dgm:cxn modelId="{F06E4ADA-E3F0-42BE-A6C1-BF85C07A8B14}" type="presParOf" srcId="{8563E754-E173-49C5-BA60-42FB99093013}" destId="{3C775F70-86A2-4F6C-9CF1-A34D33A5FFCA}" srcOrd="1" destOrd="0" presId="urn:microsoft.com/office/officeart/2008/layout/NameandTitleOrganizationalChart"/>
    <dgm:cxn modelId="{18D482C0-52C3-4A91-9FEB-546953D96AC2}" type="presParOf" srcId="{8563E754-E173-49C5-BA60-42FB99093013}" destId="{45BCDAF9-8A54-4D26-976E-F209AF0DDD7B}" srcOrd="2" destOrd="0" presId="urn:microsoft.com/office/officeart/2008/layout/NameandTitleOrganizationalChart"/>
    <dgm:cxn modelId="{35939A23-95C1-4F84-9E83-B851E5567611}" type="presParOf" srcId="{4721E2FA-77ED-4D86-9D96-C86332D9AF04}" destId="{54FF8CB1-12F1-4EC1-B8AD-FCD4BCD36C7F}" srcOrd="8" destOrd="0" presId="urn:microsoft.com/office/officeart/2008/layout/NameandTitleOrganizationalChart"/>
    <dgm:cxn modelId="{F4BAE3F8-2046-4864-A42E-059093D22B50}" type="presParOf" srcId="{4721E2FA-77ED-4D86-9D96-C86332D9AF04}" destId="{692B78AC-9740-4893-AD05-0DEA4FF6E1A7}" srcOrd="9" destOrd="0" presId="urn:microsoft.com/office/officeart/2008/layout/NameandTitleOrganizationalChart"/>
    <dgm:cxn modelId="{499FFA33-5F24-4B65-A0CD-90766A81F69B}" type="presParOf" srcId="{692B78AC-9740-4893-AD05-0DEA4FF6E1A7}" destId="{5450463E-4DC5-49C3-B9BD-5C6090565344}" srcOrd="0" destOrd="0" presId="urn:microsoft.com/office/officeart/2008/layout/NameandTitleOrganizationalChart"/>
    <dgm:cxn modelId="{E1B38CBA-5811-44A0-AA87-B52ED36309B7}" type="presParOf" srcId="{5450463E-4DC5-49C3-B9BD-5C6090565344}" destId="{11D837EE-9EAE-4BF6-AE80-DF34D19AAA16}" srcOrd="0" destOrd="0" presId="urn:microsoft.com/office/officeart/2008/layout/NameandTitleOrganizationalChart"/>
    <dgm:cxn modelId="{8BC18451-E48C-4257-B954-5181A0FB009C}" type="presParOf" srcId="{5450463E-4DC5-49C3-B9BD-5C6090565344}" destId="{69420C86-00E0-4355-9AE7-8B5204FEB2C2}" srcOrd="1" destOrd="0" presId="urn:microsoft.com/office/officeart/2008/layout/NameandTitleOrganizationalChart"/>
    <dgm:cxn modelId="{76AE6136-5133-4E32-8D02-5B41C9E40338}" type="presParOf" srcId="{5450463E-4DC5-49C3-B9BD-5C6090565344}" destId="{63BC3B3E-B42D-4785-AEB7-8FCA210F0F1F}" srcOrd="2" destOrd="0" presId="urn:microsoft.com/office/officeart/2008/layout/NameandTitleOrganizationalChart"/>
    <dgm:cxn modelId="{27AB5C3C-8E4E-433F-B7D0-D755903869E2}" type="presParOf" srcId="{692B78AC-9740-4893-AD05-0DEA4FF6E1A7}" destId="{4F386A7F-BF97-49F8-A50E-220F915FB71A}" srcOrd="1" destOrd="0" presId="urn:microsoft.com/office/officeart/2008/layout/NameandTitleOrganizationalChart"/>
    <dgm:cxn modelId="{A7E8FCCA-71F7-4DA0-A319-7C98196658BB}" type="presParOf" srcId="{692B78AC-9740-4893-AD05-0DEA4FF6E1A7}" destId="{F7827625-4D9C-4756-AA63-FB94F96208AD}" srcOrd="2" destOrd="0" presId="urn:microsoft.com/office/officeart/2008/layout/NameandTitleOrganizationalChart"/>
    <dgm:cxn modelId="{1FAFA073-C367-4E0A-84DD-55AC186D6C0A}" type="presParOf" srcId="{A363493B-2D5F-4F3E-A09D-B5C074F42DA8}" destId="{445DC112-7A61-4057-9BCB-FF49ABEEF4B2}" srcOrd="2" destOrd="0" presId="urn:microsoft.com/office/officeart/2008/layout/NameandTitleOrganizationalChart"/>
    <dgm:cxn modelId="{03E61F73-1CEE-405B-BC95-33D10FB11E40}" type="presParOf" srcId="{445DC112-7A61-4057-9BCB-FF49ABEEF4B2}" destId="{C1C221E5-67DE-4857-B668-6757583D1AB6}" srcOrd="0" destOrd="0" presId="urn:microsoft.com/office/officeart/2008/layout/NameandTitleOrganizationalChart"/>
    <dgm:cxn modelId="{439FC7A5-F247-4CC1-BCC0-472D336895F4}" type="presParOf" srcId="{445DC112-7A61-4057-9BCB-FF49ABEEF4B2}" destId="{B2B72F9D-67AE-434F-8918-9B3D855D15D9}" srcOrd="1" destOrd="0" presId="urn:microsoft.com/office/officeart/2008/layout/NameandTitleOrganizationalChart"/>
    <dgm:cxn modelId="{215DBFAD-15F0-4057-B846-6DAC10874B66}" type="presParOf" srcId="{B2B72F9D-67AE-434F-8918-9B3D855D15D9}" destId="{13378C75-0596-4A11-B5B6-661C0E567FDC}" srcOrd="0" destOrd="0" presId="urn:microsoft.com/office/officeart/2008/layout/NameandTitleOrganizationalChart"/>
    <dgm:cxn modelId="{FFA193F5-BA0A-43C7-B81E-890DCA23C87A}" type="presParOf" srcId="{13378C75-0596-4A11-B5B6-661C0E567FDC}" destId="{C9E95DA8-7EB0-4061-8E2C-FFA02369805F}" srcOrd="0" destOrd="0" presId="urn:microsoft.com/office/officeart/2008/layout/NameandTitleOrganizationalChart"/>
    <dgm:cxn modelId="{0EB0A15C-7C5E-4A13-BB7E-E91FCBE70958}" type="presParOf" srcId="{13378C75-0596-4A11-B5B6-661C0E567FDC}" destId="{DCEED536-4767-4B12-899D-32D4F971AECC}" srcOrd="1" destOrd="0" presId="urn:microsoft.com/office/officeart/2008/layout/NameandTitleOrganizationalChart"/>
    <dgm:cxn modelId="{D6CEABC8-99E5-4133-9AA5-1884203DE305}" type="presParOf" srcId="{13378C75-0596-4A11-B5B6-661C0E567FDC}" destId="{AF15230C-6413-48F9-8B3B-42D3D3BED7EF}" srcOrd="2" destOrd="0" presId="urn:microsoft.com/office/officeart/2008/layout/NameandTitleOrganizationalChart"/>
    <dgm:cxn modelId="{EECBE0E0-B841-47FD-B3C2-1C5DDD291022}" type="presParOf" srcId="{B2B72F9D-67AE-434F-8918-9B3D855D15D9}" destId="{7DF88AE7-852E-49CA-B4D7-A26B50AE28D5}" srcOrd="1" destOrd="0" presId="urn:microsoft.com/office/officeart/2008/layout/NameandTitleOrganizationalChart"/>
    <dgm:cxn modelId="{24197292-3A1F-4B25-9FB3-D1CE6676638B}" type="presParOf" srcId="{B2B72F9D-67AE-434F-8918-9B3D855D15D9}" destId="{E396CE5B-376D-4727-A2CF-AF724B4401FF}" srcOrd="2" destOrd="0" presId="urn:microsoft.com/office/officeart/2008/layout/NameandTitleOrganizationalChart"/>
    <dgm:cxn modelId="{529D5663-E160-4239-8754-06FCBEF6C01B}" type="presParOf" srcId="{445DC112-7A61-4057-9BCB-FF49ABEEF4B2}" destId="{2BED07F4-C49D-4459-80E1-F455F7199261}" srcOrd="2" destOrd="0" presId="urn:microsoft.com/office/officeart/2008/layout/NameandTitleOrganizationalChart"/>
    <dgm:cxn modelId="{72841218-021F-456B-B34F-AB29E3741786}" type="presParOf" srcId="{445DC112-7A61-4057-9BCB-FF49ABEEF4B2}" destId="{0AAB394B-8307-48E5-876B-EA5356212AA9}" srcOrd="3" destOrd="0" presId="urn:microsoft.com/office/officeart/2008/layout/NameandTitleOrganizationalChart"/>
    <dgm:cxn modelId="{13DCA55F-A88A-4D08-AC07-6BC67931D256}" type="presParOf" srcId="{0AAB394B-8307-48E5-876B-EA5356212AA9}" destId="{30A98A7B-021A-4A6E-9546-9294992F25C9}" srcOrd="0" destOrd="0" presId="urn:microsoft.com/office/officeart/2008/layout/NameandTitleOrganizationalChart"/>
    <dgm:cxn modelId="{ED082ABA-CF77-4480-80A0-86D0FE38D8E5}" type="presParOf" srcId="{30A98A7B-021A-4A6E-9546-9294992F25C9}" destId="{56922898-2242-44B7-BE9C-78BC562C40A7}" srcOrd="0" destOrd="0" presId="urn:microsoft.com/office/officeart/2008/layout/NameandTitleOrganizationalChart"/>
    <dgm:cxn modelId="{BE03A17A-4674-49C9-B7F8-B4C17C76D24B}" type="presParOf" srcId="{30A98A7B-021A-4A6E-9546-9294992F25C9}" destId="{0275214D-5695-49A6-A28E-9333C8CFA121}" srcOrd="1" destOrd="0" presId="urn:microsoft.com/office/officeart/2008/layout/NameandTitleOrganizationalChart"/>
    <dgm:cxn modelId="{60E7FCC9-60DF-4BFE-9102-07792A852D2D}" type="presParOf" srcId="{30A98A7B-021A-4A6E-9546-9294992F25C9}" destId="{13A5B68A-D8E9-4772-942D-D9FD79D7FA23}" srcOrd="2" destOrd="0" presId="urn:microsoft.com/office/officeart/2008/layout/NameandTitleOrganizationalChart"/>
    <dgm:cxn modelId="{809E05D0-7A71-4747-AB1A-9AC567426003}" type="presParOf" srcId="{0AAB394B-8307-48E5-876B-EA5356212AA9}" destId="{C3ECD59D-4C14-4BA4-97BE-F59E9A0E58E4}" srcOrd="1" destOrd="0" presId="urn:microsoft.com/office/officeart/2008/layout/NameandTitleOrganizationalChart"/>
    <dgm:cxn modelId="{8C6AB468-2885-4974-8BDD-FE837E1B5217}" type="presParOf" srcId="{0AAB394B-8307-48E5-876B-EA5356212AA9}" destId="{2DE4034A-2DE2-45CD-9070-0819B2360E53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D07F4-C49D-4459-80E1-F455F7199261}">
      <dsp:nvSpPr>
        <dsp:cNvPr id="0" name=""/>
        <dsp:cNvSpPr/>
      </dsp:nvSpPr>
      <dsp:spPr>
        <a:xfrm>
          <a:off x="4294664" y="705326"/>
          <a:ext cx="636651" cy="765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5267"/>
              </a:lnTo>
              <a:lnTo>
                <a:pt x="636651" y="765267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221E5-67DE-4857-B668-6757583D1AB6}">
      <dsp:nvSpPr>
        <dsp:cNvPr id="0" name=""/>
        <dsp:cNvSpPr/>
      </dsp:nvSpPr>
      <dsp:spPr>
        <a:xfrm>
          <a:off x="3620766" y="705326"/>
          <a:ext cx="673897" cy="765260"/>
        </a:xfrm>
        <a:custGeom>
          <a:avLst/>
          <a:gdLst/>
          <a:ahLst/>
          <a:cxnLst/>
          <a:rect l="0" t="0" r="0" b="0"/>
          <a:pathLst>
            <a:path>
              <a:moveTo>
                <a:pt x="673897" y="0"/>
              </a:moveTo>
              <a:lnTo>
                <a:pt x="673897" y="765260"/>
              </a:lnTo>
              <a:lnTo>
                <a:pt x="0" y="76526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F8CB1-12F1-4EC1-B8AD-FCD4BCD36C7F}">
      <dsp:nvSpPr>
        <dsp:cNvPr id="0" name=""/>
        <dsp:cNvSpPr/>
      </dsp:nvSpPr>
      <dsp:spPr>
        <a:xfrm>
          <a:off x="4294664" y="705326"/>
          <a:ext cx="3478388" cy="2285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573"/>
              </a:lnTo>
              <a:lnTo>
                <a:pt x="3478388" y="2136573"/>
              </a:lnTo>
              <a:lnTo>
                <a:pt x="3478388" y="22859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014AE7-6E0C-4E4B-A21A-27AA09CAF53D}">
      <dsp:nvSpPr>
        <dsp:cNvPr id="0" name=""/>
        <dsp:cNvSpPr/>
      </dsp:nvSpPr>
      <dsp:spPr>
        <a:xfrm>
          <a:off x="4294664" y="705326"/>
          <a:ext cx="1548461" cy="2285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6573"/>
              </a:lnTo>
              <a:lnTo>
                <a:pt x="1548461" y="2136573"/>
              </a:lnTo>
              <a:lnTo>
                <a:pt x="1548461" y="22859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947ED1-E45A-47B5-BDBF-6681A535B230}">
      <dsp:nvSpPr>
        <dsp:cNvPr id="0" name=""/>
        <dsp:cNvSpPr/>
      </dsp:nvSpPr>
      <dsp:spPr>
        <a:xfrm>
          <a:off x="4023510" y="705326"/>
          <a:ext cx="271154" cy="2285942"/>
        </a:xfrm>
        <a:custGeom>
          <a:avLst/>
          <a:gdLst/>
          <a:ahLst/>
          <a:cxnLst/>
          <a:rect l="0" t="0" r="0" b="0"/>
          <a:pathLst>
            <a:path>
              <a:moveTo>
                <a:pt x="271154" y="0"/>
              </a:moveTo>
              <a:lnTo>
                <a:pt x="271154" y="2136573"/>
              </a:lnTo>
              <a:lnTo>
                <a:pt x="0" y="2136573"/>
              </a:lnTo>
              <a:lnTo>
                <a:pt x="0" y="22859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38E1E-4E82-4A51-AECD-6ADBAC0CAFBA}">
      <dsp:nvSpPr>
        <dsp:cNvPr id="0" name=""/>
        <dsp:cNvSpPr/>
      </dsp:nvSpPr>
      <dsp:spPr>
        <a:xfrm>
          <a:off x="2364737" y="705326"/>
          <a:ext cx="1929926" cy="2285942"/>
        </a:xfrm>
        <a:custGeom>
          <a:avLst/>
          <a:gdLst/>
          <a:ahLst/>
          <a:cxnLst/>
          <a:rect l="0" t="0" r="0" b="0"/>
          <a:pathLst>
            <a:path>
              <a:moveTo>
                <a:pt x="1929926" y="0"/>
              </a:moveTo>
              <a:lnTo>
                <a:pt x="1929926" y="2136573"/>
              </a:lnTo>
              <a:lnTo>
                <a:pt x="0" y="2136573"/>
              </a:lnTo>
              <a:lnTo>
                <a:pt x="0" y="22859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200090-C228-482E-81D4-6FC4CF63BCB5}">
      <dsp:nvSpPr>
        <dsp:cNvPr id="0" name=""/>
        <dsp:cNvSpPr/>
      </dsp:nvSpPr>
      <dsp:spPr>
        <a:xfrm>
          <a:off x="705964" y="705326"/>
          <a:ext cx="3588699" cy="2285942"/>
        </a:xfrm>
        <a:custGeom>
          <a:avLst/>
          <a:gdLst/>
          <a:ahLst/>
          <a:cxnLst/>
          <a:rect l="0" t="0" r="0" b="0"/>
          <a:pathLst>
            <a:path>
              <a:moveTo>
                <a:pt x="3588699" y="0"/>
              </a:moveTo>
              <a:lnTo>
                <a:pt x="3588699" y="2136573"/>
              </a:lnTo>
              <a:lnTo>
                <a:pt x="0" y="2136573"/>
              </a:lnTo>
              <a:lnTo>
                <a:pt x="0" y="2285942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76B229-FACE-4D66-8CB1-87D61B7A2E65}">
      <dsp:nvSpPr>
        <dsp:cNvPr id="0" name=""/>
        <dsp:cNvSpPr/>
      </dsp:nvSpPr>
      <dsp:spPr>
        <a:xfrm>
          <a:off x="3676466" y="65175"/>
          <a:ext cx="1236396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/>
            <a:t>Chair</a:t>
          </a:r>
          <a:endParaRPr lang="ko-KR" altLang="en-US" sz="1800" b="1" kern="1200" dirty="0"/>
        </a:p>
      </dsp:txBody>
      <dsp:txXfrm>
        <a:off x="3676466" y="65175"/>
        <a:ext cx="1236396" cy="640151"/>
      </dsp:txXfrm>
    </dsp:sp>
    <dsp:sp modelId="{73238B69-309B-4A68-965A-193CF9E63F0F}">
      <dsp:nvSpPr>
        <dsp:cNvPr id="0" name=""/>
        <dsp:cNvSpPr/>
      </dsp:nvSpPr>
      <dsp:spPr>
        <a:xfrm>
          <a:off x="3923745" y="581011"/>
          <a:ext cx="1112756" cy="36002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B. Hong</a:t>
          </a:r>
          <a:endParaRPr lang="ko-KR" altLang="en-US" sz="1200" b="1" kern="1200" dirty="0"/>
        </a:p>
      </dsp:txBody>
      <dsp:txXfrm>
        <a:off x="3923745" y="581011"/>
        <a:ext cx="1112756" cy="360029"/>
      </dsp:txXfrm>
    </dsp:sp>
    <dsp:sp modelId="{78CACD68-82EC-4729-932E-8C03DEC05FF9}">
      <dsp:nvSpPr>
        <dsp:cNvPr id="0" name=""/>
        <dsp:cNvSpPr/>
      </dsp:nvSpPr>
      <dsp:spPr>
        <a:xfrm>
          <a:off x="87766" y="2991268"/>
          <a:ext cx="1236396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/>
            <a:t>HIM</a:t>
          </a:r>
          <a:endParaRPr lang="ko-KR" altLang="en-US" sz="1800" b="1" kern="1200" dirty="0"/>
        </a:p>
      </dsp:txBody>
      <dsp:txXfrm>
        <a:off x="87766" y="2991268"/>
        <a:ext cx="1236396" cy="640151"/>
      </dsp:txXfrm>
    </dsp:sp>
    <dsp:sp modelId="{4D060F9C-1D7F-45C7-9078-7EA97644AA69}">
      <dsp:nvSpPr>
        <dsp:cNvPr id="0" name=""/>
        <dsp:cNvSpPr/>
      </dsp:nvSpPr>
      <dsp:spPr>
        <a:xfrm>
          <a:off x="335045" y="3639533"/>
          <a:ext cx="1112756" cy="76618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C. H. Hyun</a:t>
          </a:r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M. J. </a:t>
          </a:r>
          <a:r>
            <a:rPr lang="en-US" altLang="ko-KR" sz="1200" b="1" kern="1200" dirty="0" err="1"/>
            <a:t>Kweon</a:t>
          </a:r>
          <a:endParaRPr lang="en-US" altLang="ko-KR" sz="1200" b="1" kern="1200" dirty="0"/>
        </a:p>
      </dsp:txBody>
      <dsp:txXfrm>
        <a:off x="335045" y="3639533"/>
        <a:ext cx="1112756" cy="766188"/>
      </dsp:txXfrm>
    </dsp:sp>
    <dsp:sp modelId="{DCF7DFB1-37B1-4728-BB5F-5CAE121A9BBB}">
      <dsp:nvSpPr>
        <dsp:cNvPr id="0" name=""/>
        <dsp:cNvSpPr/>
      </dsp:nvSpPr>
      <dsp:spPr>
        <a:xfrm>
          <a:off x="1746539" y="2991268"/>
          <a:ext cx="1236396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 err="1"/>
            <a:t>HaPhy</a:t>
          </a:r>
          <a:endParaRPr lang="ko-KR" altLang="en-US" sz="1800" b="1" kern="1200" dirty="0"/>
        </a:p>
      </dsp:txBody>
      <dsp:txXfrm>
        <a:off x="1746539" y="2991268"/>
        <a:ext cx="1236396" cy="640151"/>
      </dsp:txXfrm>
    </dsp:sp>
    <dsp:sp modelId="{17DEED6F-E7CE-4852-B6D8-5C41B7AE3AE1}">
      <dsp:nvSpPr>
        <dsp:cNvPr id="0" name=""/>
        <dsp:cNvSpPr/>
      </dsp:nvSpPr>
      <dsp:spPr>
        <a:xfrm>
          <a:off x="1993128" y="3632804"/>
          <a:ext cx="1112756" cy="104242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S. H. Choi</a:t>
          </a:r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Y. Oh</a:t>
          </a:r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J. K. </a:t>
          </a:r>
          <a:r>
            <a:rPr lang="en-US" altLang="ko-KR" sz="1200" b="1" kern="1200" dirty="0" err="1"/>
            <a:t>Ahn</a:t>
          </a:r>
          <a:endParaRPr lang="ko-KR" altLang="en-US" sz="1200" b="1" kern="1200" dirty="0"/>
        </a:p>
      </dsp:txBody>
      <dsp:txXfrm>
        <a:off x="1993128" y="3632804"/>
        <a:ext cx="1112756" cy="1042428"/>
      </dsp:txXfrm>
    </dsp:sp>
    <dsp:sp modelId="{9D2FEC9C-3254-4D9D-A727-B3139ACA91F4}">
      <dsp:nvSpPr>
        <dsp:cNvPr id="0" name=""/>
        <dsp:cNvSpPr/>
      </dsp:nvSpPr>
      <dsp:spPr>
        <a:xfrm>
          <a:off x="3405312" y="2991268"/>
          <a:ext cx="1236396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/>
            <a:t>LENS</a:t>
          </a:r>
          <a:endParaRPr lang="ko-KR" altLang="en-US" sz="1800" b="1" kern="1200" dirty="0"/>
        </a:p>
      </dsp:txBody>
      <dsp:txXfrm>
        <a:off x="3405312" y="2991268"/>
        <a:ext cx="1236396" cy="640151"/>
      </dsp:txXfrm>
    </dsp:sp>
    <dsp:sp modelId="{8CA6A322-6181-4B49-B211-9C0ABED93751}">
      <dsp:nvSpPr>
        <dsp:cNvPr id="0" name=""/>
        <dsp:cNvSpPr/>
      </dsp:nvSpPr>
      <dsp:spPr>
        <a:xfrm>
          <a:off x="3670350" y="3640116"/>
          <a:ext cx="1112756" cy="104246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K. </a:t>
          </a:r>
          <a:r>
            <a:rPr lang="en-US" altLang="ko-KR" sz="1200" b="1" kern="1200" dirty="0" err="1"/>
            <a:t>Chae</a:t>
          </a:r>
          <a:endParaRPr lang="en-US" altLang="ko-KR" sz="1200" b="1" kern="1200" dirty="0"/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K. S. Choi</a:t>
          </a:r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Y. Kim</a:t>
          </a:r>
          <a:endParaRPr lang="ko-KR" altLang="en-US" sz="1200" b="1" kern="1200" dirty="0"/>
        </a:p>
      </dsp:txBody>
      <dsp:txXfrm>
        <a:off x="3670350" y="3640116"/>
        <a:ext cx="1112756" cy="1042466"/>
      </dsp:txXfrm>
    </dsp:sp>
    <dsp:sp modelId="{32C6180D-F2C1-4ED4-A507-7491E28A11B0}">
      <dsp:nvSpPr>
        <dsp:cNvPr id="0" name=""/>
        <dsp:cNvSpPr/>
      </dsp:nvSpPr>
      <dsp:spPr>
        <a:xfrm>
          <a:off x="5064084" y="2991268"/>
          <a:ext cx="1558081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/>
            <a:t>Applications</a:t>
          </a:r>
          <a:endParaRPr lang="ko-KR" altLang="en-US" sz="1800" b="1" kern="1200" dirty="0"/>
        </a:p>
      </dsp:txBody>
      <dsp:txXfrm>
        <a:off x="5064084" y="2991268"/>
        <a:ext cx="1558081" cy="640151"/>
      </dsp:txXfrm>
    </dsp:sp>
    <dsp:sp modelId="{6E8AEA7A-C851-426C-9A89-E6457D5DBE2F}">
      <dsp:nvSpPr>
        <dsp:cNvPr id="0" name=""/>
        <dsp:cNvSpPr/>
      </dsp:nvSpPr>
      <dsp:spPr>
        <a:xfrm>
          <a:off x="5504832" y="3636940"/>
          <a:ext cx="1112756" cy="75255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K. Cho</a:t>
          </a:r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H. S. Park</a:t>
          </a:r>
          <a:endParaRPr lang="ko-KR" altLang="en-US" sz="1200" b="1" kern="1200" dirty="0"/>
        </a:p>
      </dsp:txBody>
      <dsp:txXfrm>
        <a:off x="5504832" y="3636940"/>
        <a:ext cx="1112756" cy="752553"/>
      </dsp:txXfrm>
    </dsp:sp>
    <dsp:sp modelId="{11D837EE-9EAE-4BF6-AE80-DF34D19AAA16}">
      <dsp:nvSpPr>
        <dsp:cNvPr id="0" name=""/>
        <dsp:cNvSpPr/>
      </dsp:nvSpPr>
      <dsp:spPr>
        <a:xfrm>
          <a:off x="6920903" y="2991268"/>
          <a:ext cx="1704297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b" anchorCtr="0">
          <a:noAutofit/>
        </a:bodyPr>
        <a:lstStyle/>
        <a:p>
          <a:pPr marL="0" lvl="0" indent="0" algn="ctr" defTabSz="800100" latinLnBrk="1">
            <a:lnSpc>
              <a:spcPts val="1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/>
            <a:t>International Relations</a:t>
          </a:r>
          <a:endParaRPr lang="ko-KR" altLang="en-US" sz="1800" b="1" kern="1200" dirty="0"/>
        </a:p>
      </dsp:txBody>
      <dsp:txXfrm>
        <a:off x="6920903" y="2991268"/>
        <a:ext cx="1704297" cy="640151"/>
      </dsp:txXfrm>
    </dsp:sp>
    <dsp:sp modelId="{69420C86-00E0-4355-9AE7-8B5204FEB2C2}">
      <dsp:nvSpPr>
        <dsp:cNvPr id="0" name=""/>
        <dsp:cNvSpPr/>
      </dsp:nvSpPr>
      <dsp:spPr>
        <a:xfrm>
          <a:off x="7524002" y="3637208"/>
          <a:ext cx="1112756" cy="76632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Y. K. </a:t>
          </a:r>
          <a:r>
            <a:rPr lang="en-US" altLang="ko-KR" sz="1200" b="1" kern="1200" dirty="0" err="1"/>
            <a:t>Kwon</a:t>
          </a:r>
          <a:endParaRPr lang="en-US" altLang="ko-KR" sz="1200" b="1" kern="1200" dirty="0"/>
        </a:p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H. J. Lee</a:t>
          </a:r>
        </a:p>
      </dsp:txBody>
      <dsp:txXfrm>
        <a:off x="7524002" y="3637208"/>
        <a:ext cx="1112756" cy="766326"/>
      </dsp:txXfrm>
    </dsp:sp>
    <dsp:sp modelId="{C9E95DA8-7EB0-4061-8E2C-FFA02369805F}">
      <dsp:nvSpPr>
        <dsp:cNvPr id="0" name=""/>
        <dsp:cNvSpPr/>
      </dsp:nvSpPr>
      <dsp:spPr>
        <a:xfrm>
          <a:off x="2384370" y="1150511"/>
          <a:ext cx="1236396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/>
            <a:t>Secretary</a:t>
          </a:r>
          <a:endParaRPr lang="ko-KR" altLang="en-US" sz="1800" b="1" kern="1200" dirty="0"/>
        </a:p>
      </dsp:txBody>
      <dsp:txXfrm>
        <a:off x="2384370" y="1150511"/>
        <a:ext cx="1236396" cy="640151"/>
      </dsp:txXfrm>
    </dsp:sp>
    <dsp:sp modelId="{DCEED536-4767-4B12-899D-32D4F971AECC}">
      <dsp:nvSpPr>
        <dsp:cNvPr id="0" name=""/>
        <dsp:cNvSpPr/>
      </dsp:nvSpPr>
      <dsp:spPr>
        <a:xfrm>
          <a:off x="2631663" y="1676698"/>
          <a:ext cx="1112756" cy="30073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E. J. Kim</a:t>
          </a:r>
          <a:endParaRPr lang="ko-KR" altLang="en-US" sz="1200" b="1" kern="1200" dirty="0"/>
        </a:p>
      </dsp:txBody>
      <dsp:txXfrm>
        <a:off x="2631663" y="1676698"/>
        <a:ext cx="1112756" cy="300736"/>
      </dsp:txXfrm>
    </dsp:sp>
    <dsp:sp modelId="{56922898-2242-44B7-BE9C-78BC562C40A7}">
      <dsp:nvSpPr>
        <dsp:cNvPr id="0" name=""/>
        <dsp:cNvSpPr/>
      </dsp:nvSpPr>
      <dsp:spPr>
        <a:xfrm>
          <a:off x="4931315" y="1150517"/>
          <a:ext cx="2244924" cy="6401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90332" numCol="1" spcCol="1270" anchor="ctr" anchorCtr="0">
          <a:noAutofit/>
        </a:bodyPr>
        <a:lstStyle/>
        <a:p>
          <a:pPr marL="0" lvl="0" indent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800" b="1" kern="1200" dirty="0" err="1"/>
            <a:t>ANPhA</a:t>
          </a:r>
          <a:r>
            <a:rPr lang="en-US" altLang="ko-KR" sz="1800" b="1" kern="1200" dirty="0"/>
            <a:t> Committee </a:t>
          </a:r>
          <a:endParaRPr lang="ko-KR" altLang="en-US" sz="1800" b="1" kern="1200" dirty="0"/>
        </a:p>
      </dsp:txBody>
      <dsp:txXfrm>
        <a:off x="4931315" y="1150517"/>
        <a:ext cx="2244924" cy="640151"/>
      </dsp:txXfrm>
    </dsp:sp>
    <dsp:sp modelId="{0275214D-5695-49A6-A28E-9333C8CFA121}">
      <dsp:nvSpPr>
        <dsp:cNvPr id="0" name=""/>
        <dsp:cNvSpPr/>
      </dsp:nvSpPr>
      <dsp:spPr>
        <a:xfrm>
          <a:off x="5362318" y="1665033"/>
          <a:ext cx="2698423" cy="32468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 latinLnBrk="1">
            <a:lnSpc>
              <a:spcPts val="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ko-KR" sz="1200" b="1" kern="1200" dirty="0"/>
            <a:t>K. I. Hahn, B. Hong, M. K. </a:t>
          </a:r>
          <a:r>
            <a:rPr lang="en-US" altLang="ko-KR" sz="1200" b="1" kern="1200" dirty="0" err="1"/>
            <a:t>Cheoun</a:t>
          </a:r>
          <a:r>
            <a:rPr lang="en-US" altLang="ko-KR" sz="1200" b="1" kern="1200" dirty="0"/>
            <a:t> </a:t>
          </a:r>
          <a:endParaRPr lang="ko-KR" altLang="en-US" sz="1200" b="1" kern="1200" dirty="0"/>
        </a:p>
      </dsp:txBody>
      <dsp:txXfrm>
        <a:off x="5362318" y="1665033"/>
        <a:ext cx="2698423" cy="3246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6D166474-E4CA-47F9-B344-C1BB0BCA255B}" type="datetimeFigureOut">
              <a:rPr lang="ko-KR" altLang="en-US" smtClean="0"/>
              <a:t>2016-11-23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22DB50D8-6E7B-4BD1-A2A6-75962214CA1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129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B50D8-6E7B-4BD1-A2A6-75962214CA1A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343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5EAE-9D75-4F19-96A6-A7E540D4B8C8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2224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85EAE-9D75-4F19-96A6-A7E540D4B8C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60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/>
          </a:bodyPr>
          <a:lstStyle>
            <a:lvl1pPr>
              <a:defRPr sz="5400" u="none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2016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1170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002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16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582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3014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053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37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274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496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6424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8229600" cy="4752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24-25 November 2016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ANPhA 2016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73254-5E58-46DE-8A56-123A268E143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cxnSp>
        <p:nvCxnSpPr>
          <p:cNvPr id="9" name="직선 연결선 8"/>
          <p:cNvCxnSpPr/>
          <p:nvPr userDrawn="1"/>
        </p:nvCxnSpPr>
        <p:spPr>
          <a:xfrm>
            <a:off x="395536" y="6364740"/>
            <a:ext cx="83529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32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1" hangingPunct="1">
        <a:spcBef>
          <a:spcPct val="0"/>
        </a:spcBef>
        <a:buNone/>
        <a:defRPr sz="4400" b="1" u="sng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1" hangingPunct="1">
        <a:spcBef>
          <a:spcPct val="20000"/>
        </a:spcBef>
        <a:buFont typeface="+mj-lt"/>
        <a:buAutoNum type="arabicPeriod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1.png"/><Relationship Id="rId4" Type="http://schemas.openxmlformats.org/officeDocument/2006/relationships/image" Target="../media/image7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6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39552" y="1988840"/>
            <a:ext cx="8064896" cy="1872208"/>
          </a:xfrm>
        </p:spPr>
        <p:txBody>
          <a:bodyPr>
            <a:noAutofit/>
          </a:bodyPr>
          <a:lstStyle/>
          <a:p>
            <a:r>
              <a:rPr lang="en-US" altLang="ko-KR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of Nuclear Physics in Korea</a:t>
            </a:r>
            <a:endParaRPr lang="ko-KR" alt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48796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b="1" dirty="0">
                <a:solidFill>
                  <a:schemeClr val="tx2"/>
                </a:solidFill>
                <a:latin typeface="+mj-lt"/>
              </a:rPr>
              <a:t>The 8</a:t>
            </a:r>
            <a:r>
              <a:rPr lang="en-US" altLang="ko-KR" sz="2200" b="1" baseline="30000" dirty="0">
                <a:solidFill>
                  <a:schemeClr val="tx2"/>
                </a:solidFill>
                <a:latin typeface="+mj-lt"/>
              </a:rPr>
              <a:t>th</a:t>
            </a:r>
            <a:r>
              <a:rPr lang="en-US" altLang="ko-KR" sz="2200" b="1" dirty="0">
                <a:solidFill>
                  <a:schemeClr val="tx2"/>
                </a:solidFill>
                <a:latin typeface="+mj-lt"/>
              </a:rPr>
              <a:t> Asian Nuclear Physics Association Symposium</a:t>
            </a:r>
          </a:p>
          <a:p>
            <a:pPr algn="ctr"/>
            <a:r>
              <a:rPr lang="en-US" altLang="ko-KR" sz="2200" b="1" dirty="0">
                <a:solidFill>
                  <a:schemeClr val="tx2"/>
                </a:solidFill>
                <a:latin typeface="+mj-lt"/>
              </a:rPr>
              <a:t>(</a:t>
            </a:r>
            <a:r>
              <a:rPr lang="en-US" altLang="ko-KR" sz="2200" b="1" dirty="0" err="1">
                <a:solidFill>
                  <a:schemeClr val="tx2"/>
                </a:solidFill>
                <a:latin typeface="+mj-lt"/>
              </a:rPr>
              <a:t>ANPhA</a:t>
            </a:r>
            <a:r>
              <a:rPr lang="en-US" altLang="ko-KR" sz="2200" b="1" dirty="0">
                <a:solidFill>
                  <a:schemeClr val="tx2"/>
                </a:solidFill>
                <a:latin typeface="+mj-lt"/>
              </a:rPr>
              <a:t> 2016)</a:t>
            </a:r>
          </a:p>
          <a:p>
            <a:pPr algn="ctr"/>
            <a:r>
              <a:rPr lang="en-US" altLang="ko-KR" sz="2200" dirty="0">
                <a:solidFill>
                  <a:schemeClr val="tx2"/>
                </a:solidFill>
                <a:latin typeface="+mj-lt"/>
              </a:rPr>
              <a:t>Tohoku University, Sendai, Japan, 24-25 November, 2016</a:t>
            </a:r>
            <a:endParaRPr lang="ko-KR" altLang="en-US" sz="2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</a:t>
            </a:fld>
            <a:endParaRPr lang="ko-KR" altLang="en-US"/>
          </a:p>
        </p:txBody>
      </p:sp>
      <p:sp>
        <p:nvSpPr>
          <p:cNvPr id="9" name="부제목 2"/>
          <p:cNvSpPr txBox="1">
            <a:spLocks/>
          </p:cNvSpPr>
          <p:nvPr/>
        </p:nvSpPr>
        <p:spPr>
          <a:xfrm>
            <a:off x="1385910" y="4140388"/>
            <a:ext cx="6400800" cy="1160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1" hangingPunct="1">
              <a:spcBef>
                <a:spcPct val="20000"/>
              </a:spcBef>
              <a:buFont typeface="+mj-lt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Byungsik Hong  </a:t>
            </a:r>
          </a:p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(Korea University)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90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Inner Tracking System Upgrade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7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6096" y="4169287"/>
            <a:ext cx="3096344" cy="1707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2012-Aug-02-ALICE_3D_v0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64088" y="980728"/>
            <a:ext cx="3779912" cy="287120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" name="Table 75"/>
          <p:cNvGraphicFramePr/>
          <p:nvPr/>
        </p:nvGraphicFramePr>
        <p:xfrm>
          <a:off x="683568" y="3114654"/>
          <a:ext cx="3902539" cy="3239378"/>
        </p:xfrm>
        <a:graphic>
          <a:graphicData uri="http://schemas.openxmlformats.org/drawingml/2006/table">
            <a:tbl>
              <a:tblPr firstRow="1" firstCol="1"/>
              <a:tblGrid>
                <a:gridCol w="1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39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1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81">
                <a:tc>
                  <a:txBody>
                    <a:bodyPr/>
                    <a:lstStyle/>
                    <a:p>
                      <a:pPr lvl="0" algn="ctr" defTabSz="457200" latinLnBrk="0">
                        <a:defRPr sz="2400" b="0">
                          <a:latin typeface="Helvetica Neue"/>
                          <a:ea typeface="Helvetica Neue"/>
                          <a:cs typeface="Helvetica Neue"/>
                        </a:defRPr>
                      </a:pPr>
                      <a:endParaRPr sz="1600" dirty="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325D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Current ITS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325D6B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New ITS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325D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19"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# of l</a:t>
                      </a: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ayers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C4C6C6"/>
                      </a:solidFill>
                      <a:miter lim="400000"/>
                    </a:lnR>
                    <a:lnB w="25400">
                      <a:solidFill>
                        <a:srgbClr val="C4C6C6"/>
                      </a:solidFill>
                      <a:miter lim="400000"/>
                    </a:lnB>
                    <a:solidFill>
                      <a:srgbClr val="E8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4C6C6"/>
                      </a:solidFill>
                      <a:miter lim="400000"/>
                    </a:lnL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7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919"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Inner radius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C4C6C6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solidFill>
                      <a:srgbClr val="E8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3.9 cm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4C6C6"/>
                      </a:solidFill>
                      <a:miter lim="400000"/>
                    </a:lnL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2.3 cm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919"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Pipe radius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C4C6C6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solidFill>
                      <a:srgbClr val="E8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2.9 cm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4C6C6"/>
                      </a:solidFill>
                      <a:miter lim="400000"/>
                    </a:lnL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1.9 cm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Innermost layer thickness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C4C6C6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solidFill>
                      <a:srgbClr val="E8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1.14% X</a:t>
                      </a:r>
                      <a:r>
                        <a:rPr sz="1600" baseline="-5999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4C6C6"/>
                      </a:solidFill>
                      <a:miter lim="400000"/>
                    </a:lnL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0.3% X</a:t>
                      </a:r>
                      <a:r>
                        <a:rPr sz="1600" baseline="-5999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Innermost layer pixel </a:t>
                      </a:r>
                      <a:r>
                        <a:rPr lang="en-US"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s</a:t>
                      </a: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ize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C4C6C6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solidFill>
                      <a:srgbClr val="E8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50x425 μm</a:t>
                      </a:r>
                      <a:r>
                        <a:rPr sz="1600" baseline="31999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4C6C6"/>
                      </a:solidFill>
                      <a:miter lim="400000"/>
                    </a:lnL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28x28 μm</a:t>
                      </a:r>
                      <a:r>
                        <a:rPr sz="1600" baseline="31999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25400">
                      <a:solidFill>
                        <a:srgbClr val="C4C6C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lvl="0" algn="ctr" defTabSz="457200" latinLnBrk="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Max. </a:t>
                      </a:r>
                      <a:r>
                        <a:rPr sz="1600" dirty="0" err="1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PbPb</a:t>
                      </a: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 readout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C4C6C6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E8E9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1 kHz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C4C6C6"/>
                      </a:solidFill>
                      <a:miter lim="400000"/>
                    </a:lnL>
                    <a:lnT w="25400">
                      <a:solidFill>
                        <a:srgbClr val="C4C6C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 defTabSz="457200" latinLnBrk="0">
                        <a:defRPr sz="1800"/>
                      </a:pPr>
                      <a:r>
                        <a:rPr sz="1600" dirty="0">
                          <a:solidFill>
                            <a:srgbClr val="444444"/>
                          </a:solidFill>
                          <a:latin typeface="+mn-lt"/>
                          <a:ea typeface="Helvetica Neue"/>
                          <a:cs typeface="Helvetica Neue"/>
                        </a:rPr>
                        <a:t>100 kHz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C4C6C6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Shape 77"/>
          <p:cNvSpPr/>
          <p:nvPr/>
        </p:nvSpPr>
        <p:spPr>
          <a:xfrm>
            <a:off x="4716016" y="5878433"/>
            <a:ext cx="237626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l" defTabSz="457200" latinLnBrk="0">
              <a:spcBef>
                <a:spcPts val="1200"/>
              </a:spcBef>
              <a:buSzPct val="100000"/>
              <a:defRPr sz="1800"/>
            </a:pPr>
            <a:r>
              <a:rPr lang="en-US" sz="1400" dirty="0">
                <a:ea typeface="Helvetica Neue"/>
                <a:cs typeface="Helvetica Neue"/>
                <a:sym typeface="Helvetica Neue"/>
              </a:rPr>
              <a:t>MAPS: </a:t>
            </a:r>
            <a:r>
              <a:rPr sz="1400" dirty="0">
                <a:solidFill>
                  <a:srgbClr val="FF2600"/>
                </a:solidFill>
                <a:ea typeface="Helvetica Neue"/>
                <a:cs typeface="Helvetica Neue"/>
                <a:sym typeface="Helvetica Neue"/>
              </a:rPr>
              <a:t>M</a:t>
            </a:r>
            <a:r>
              <a:rPr sz="1400" dirty="0">
                <a:ea typeface="Helvetica Neue"/>
                <a:cs typeface="Helvetica Neue"/>
                <a:sym typeface="Helvetica Neue"/>
              </a:rPr>
              <a:t>onolithic</a:t>
            </a:r>
            <a:r>
              <a:rPr sz="1400" dirty="0">
                <a:solidFill>
                  <a:srgbClr val="FF2600"/>
                </a:solidFill>
                <a:ea typeface="Helvetica Neue"/>
                <a:cs typeface="Helvetica Neue"/>
                <a:sym typeface="Helvetica Neue"/>
              </a:rPr>
              <a:t> A</a:t>
            </a:r>
            <a:r>
              <a:rPr sz="1400" dirty="0">
                <a:ea typeface="Helvetica Neue"/>
                <a:cs typeface="Helvetica Neue"/>
                <a:sym typeface="Helvetica Neue"/>
              </a:rPr>
              <a:t>ctive</a:t>
            </a:r>
            <a:r>
              <a:rPr sz="1400" dirty="0">
                <a:solidFill>
                  <a:srgbClr val="FF2600"/>
                </a:solidFill>
                <a:ea typeface="Helvetica Neue"/>
                <a:cs typeface="Helvetica Neue"/>
                <a:sym typeface="Helvetica Neue"/>
              </a:rPr>
              <a:t> P</a:t>
            </a:r>
            <a:r>
              <a:rPr sz="1400" dirty="0">
                <a:ea typeface="Helvetica Neue"/>
                <a:cs typeface="Helvetica Neue"/>
                <a:sym typeface="Helvetica Neue"/>
              </a:rPr>
              <a:t>ixel</a:t>
            </a:r>
            <a:r>
              <a:rPr sz="1400" dirty="0">
                <a:solidFill>
                  <a:srgbClr val="FF2600"/>
                </a:solidFill>
                <a:ea typeface="Helvetica Neue"/>
                <a:cs typeface="Helvetica Neue"/>
                <a:sym typeface="Helvetica Neue"/>
              </a:rPr>
              <a:t> S</a:t>
            </a:r>
            <a:r>
              <a:rPr sz="1400" dirty="0">
                <a:ea typeface="Helvetica Neue"/>
                <a:cs typeface="Helvetica Neue"/>
                <a:sym typeface="Helvetica Neue"/>
              </a:rPr>
              <a:t>ensor</a:t>
            </a:r>
            <a:r>
              <a:rPr sz="1400" dirty="0">
                <a:solidFill>
                  <a:srgbClr val="FF2600"/>
                </a:solidFill>
                <a:ea typeface="Helvetica Neue"/>
                <a:cs typeface="Helvetica Neue"/>
                <a:sym typeface="Helvetica Neue"/>
              </a:rPr>
              <a:t> T</a:t>
            </a:r>
            <a:r>
              <a:rPr sz="1400" dirty="0">
                <a:ea typeface="Helvetica Neue"/>
                <a:cs typeface="Helvetica Neue"/>
                <a:sym typeface="Helvetica Neue"/>
              </a:rPr>
              <a:t>echnology</a:t>
            </a:r>
            <a:endParaRPr sz="1400" dirty="0">
              <a:solidFill>
                <a:srgbClr val="FF2600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Shape 78"/>
          <p:cNvSpPr/>
          <p:nvPr/>
        </p:nvSpPr>
        <p:spPr>
          <a:xfrm flipH="1" flipV="1">
            <a:off x="6588224" y="2472689"/>
            <a:ext cx="216024" cy="1649568"/>
          </a:xfrm>
          <a:prstGeom prst="line">
            <a:avLst/>
          </a:prstGeom>
          <a:ln w="25400">
            <a:solidFill>
              <a:srgbClr val="FF0000"/>
            </a:solidFill>
            <a:miter lim="400000"/>
            <a:tailEnd type="arrow" w="med" len="lg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hape 76"/>
              <p:cNvSpPr/>
              <p:nvPr/>
            </p:nvSpPr>
            <p:spPr>
              <a:xfrm>
                <a:off x="323529" y="980728"/>
                <a:ext cx="4896544" cy="20467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anchor="ctr">
                <a:spAutoFit/>
              </a:bodyPr>
              <a:lstStyle/>
              <a:p>
                <a:pPr marL="450850" lvl="0" indent="-450850" algn="l" defTabSz="457200">
                  <a:spcBef>
                    <a:spcPts val="500"/>
                  </a:spcBef>
                  <a:buSzPct val="125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dirty="0">
                    <a:ea typeface="Helvetica Neue"/>
                    <a:cs typeface="Helvetica Neue"/>
                    <a:sym typeface="Helvetica Neue"/>
                  </a:rPr>
                  <a:t>Goals of new ITS design </a:t>
                </a:r>
              </a:p>
              <a:p>
                <a:pPr marL="450850" lvl="1" indent="-222250" algn="l" defTabSz="457200">
                  <a:spcBef>
                    <a:spcPts val="500"/>
                  </a:spcBef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sz="1600" dirty="0">
                    <a:ea typeface="Helvetica Neue"/>
                    <a:cs typeface="Helvetica Neue"/>
                    <a:sym typeface="Helvetica Neue"/>
                  </a:rPr>
                  <a:t>Improve the vertex resolution (x3)</a:t>
                </a:r>
              </a:p>
              <a:p>
                <a:pPr marL="450850" lvl="1" indent="-222250" algn="l" defTabSz="457200">
                  <a:spcBef>
                    <a:spcPts val="500"/>
                  </a:spcBef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sz="1600" dirty="0">
                    <a:ea typeface="Helvetica Neue"/>
                    <a:cs typeface="Helvetica Neue"/>
                    <a:sym typeface="Helvetica Neue"/>
                  </a:rPr>
                  <a:t>High efficiency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ko-KR" sz="1600" i="1" smtClean="0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ko-KR" altLang="ar-AE" sz="16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𝑝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ar-AE" sz="1600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sz="1600" dirty="0">
                    <a:ea typeface="Helvetica Neue"/>
                    <a:cs typeface="Helvetica Neue"/>
                    <a:sym typeface="Helvetica Neue"/>
                  </a:rPr>
                  <a:t>resolution (x10)</a:t>
                </a:r>
              </a:p>
              <a:p>
                <a:pPr marL="450850" lvl="1" indent="-222250" algn="l" defTabSz="457200">
                  <a:spcBef>
                    <a:spcPts val="500"/>
                  </a:spcBef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sz="1600" dirty="0">
                    <a:ea typeface="Helvetica Neue"/>
                    <a:cs typeface="Helvetica Neue"/>
                    <a:sym typeface="Helvetica Neue"/>
                  </a:rPr>
                  <a:t>Fast readout: 50 kHz (</a:t>
                </a:r>
                <a:r>
                  <a:rPr lang="en-US" sz="1600" dirty="0" err="1">
                    <a:ea typeface="Helvetica Neue"/>
                    <a:cs typeface="Helvetica Neue"/>
                    <a:sym typeface="Helvetica Neue"/>
                  </a:rPr>
                  <a:t>PbPb</a:t>
                </a:r>
                <a:r>
                  <a:rPr lang="en-US" sz="1600" dirty="0">
                    <a:ea typeface="Helvetica Neue"/>
                    <a:cs typeface="Helvetica Neue"/>
                    <a:sym typeface="Helvetica Neue"/>
                  </a:rPr>
                  <a:t>), 400 kHz (pp)</a:t>
                </a:r>
              </a:p>
              <a:p>
                <a:pPr marL="450850" lvl="1" indent="-222250" algn="l" defTabSz="457200">
                  <a:spcBef>
                    <a:spcPts val="500"/>
                  </a:spcBef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sz="1600" dirty="0">
                    <a:ea typeface="Helvetica Neue"/>
                    <a:cs typeface="Helvetica Neue"/>
                    <a:sym typeface="Helvetica Neue"/>
                  </a:rPr>
                  <a:t>Fast insertion/removal</a:t>
                </a:r>
              </a:p>
              <a:p>
                <a:pPr marL="450850" lvl="1" indent="-222250" algn="l" defTabSz="457200">
                  <a:spcBef>
                    <a:spcPts val="500"/>
                  </a:spcBef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endParaRPr lang="en-US" sz="800" dirty="0">
                  <a:ea typeface="Helvetica Neue"/>
                  <a:cs typeface="Helvetica Neue"/>
                  <a:sym typeface="Helvetica Neue"/>
                </a:endParaRPr>
              </a:p>
              <a:p>
                <a:pPr marL="114300" indent="-342900" defTabSz="457200">
                  <a:spcBef>
                    <a:spcPts val="500"/>
                  </a:spcBef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dirty="0">
                    <a:ea typeface="Helvetica Neue"/>
                    <a:cs typeface="Helvetica Neue"/>
                    <a:sym typeface="Helvetica Neue"/>
                  </a:rPr>
                  <a:t>Features of new ITS</a:t>
                </a:r>
                <a:endParaRPr dirty="0">
                  <a:ea typeface="Helvetica Neue"/>
                  <a:cs typeface="Helvetica Neue"/>
                  <a:sym typeface="Helvetica Neue"/>
                </a:endParaRPr>
              </a:p>
            </p:txBody>
          </p:sp>
        </mc:Choice>
        <mc:Fallback xmlns="">
          <p:sp>
            <p:nvSpPr>
              <p:cNvPr id="12" name="Shap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9" y="980728"/>
                <a:ext cx="4896544" cy="2046714"/>
              </a:xfrm>
              <a:prstGeom prst="rect">
                <a:avLst/>
              </a:prstGeom>
              <a:blipFill>
                <a:blip r:embed="rId4"/>
                <a:stretch>
                  <a:fillRect l="-3861" t="-8333" b="-71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9689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Setup for Chip Characterization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11</a:t>
            </a:fld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179512" y="980729"/>
            <a:ext cx="8568952" cy="2880319"/>
            <a:chOff x="35496" y="908721"/>
            <a:chExt cx="8568952" cy="2880319"/>
          </a:xfrm>
        </p:grpSpPr>
        <p:pic>
          <p:nvPicPr>
            <p:cNvPr id="7" name="pasted-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99593" y="1022578"/>
              <a:ext cx="4752527" cy="276646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bh_fig10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802166" y="908721"/>
              <a:ext cx="2802282" cy="22322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91"/>
            <p:cNvSpPr/>
            <p:nvPr/>
          </p:nvSpPr>
          <p:spPr>
            <a:xfrm rot="16200000">
              <a:off x="-636707" y="1652932"/>
              <a:ext cx="1754776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/>
              </a:pPr>
              <a:r>
                <a:rPr sz="2000" dirty="0">
                  <a:latin typeface="+mn-lt"/>
                </a:rPr>
                <a:t>Lab test setup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07504" y="3933056"/>
            <a:ext cx="8907313" cy="2423294"/>
            <a:chOff x="-14833" y="3933056"/>
            <a:chExt cx="8907313" cy="2423294"/>
          </a:xfrm>
        </p:grpSpPr>
        <p:pic>
          <p:nvPicPr>
            <p:cNvPr id="8" name="bh_fig8.png"/>
            <p:cNvPicPr/>
            <p:nvPr/>
          </p:nvPicPr>
          <p:blipFill rotWithShape="1">
            <a:blip r:embed="rId4">
              <a:extLst/>
            </a:blip>
            <a:srcRect t="8624" r="40392" b="12728"/>
            <a:stretch/>
          </p:blipFill>
          <p:spPr>
            <a:xfrm>
              <a:off x="395537" y="4005064"/>
              <a:ext cx="3456384" cy="188986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bh_fig9.pn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923928" y="4005064"/>
              <a:ext cx="4968552" cy="235128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92"/>
            <p:cNvSpPr/>
            <p:nvPr/>
          </p:nvSpPr>
          <p:spPr>
            <a:xfrm rot="16200000">
              <a:off x="-804857" y="4723080"/>
              <a:ext cx="1990417" cy="41036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24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 b="0"/>
              </a:pPr>
              <a:r>
                <a:rPr sz="2000" b="0" dirty="0">
                  <a:latin typeface="+mn-lt"/>
                </a:rPr>
                <a:t>Beam test setup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814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3600" dirty="0">
                <a:solidFill>
                  <a:schemeClr val="tx1"/>
                </a:solidFill>
              </a:rPr>
              <a:t>Mass Chip Test and Module Assembly Center in Korea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8" name="FullSizeRender-6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5897" y="1881505"/>
            <a:ext cx="5508104" cy="4108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h_fig1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6" y="4320392"/>
            <a:ext cx="3626712" cy="201622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98"/>
          <p:cNvSpPr/>
          <p:nvPr/>
        </p:nvSpPr>
        <p:spPr>
          <a:xfrm>
            <a:off x="731513" y="1196752"/>
            <a:ext cx="293069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r" latinLnBrk="0">
              <a:defRPr sz="1800"/>
            </a:pPr>
            <a:r>
              <a:rPr dirty="0">
                <a:ea typeface="Helvetica Neue"/>
                <a:cs typeface="Helvetica Neue"/>
                <a:sym typeface="Helvetica Neue"/>
              </a:rPr>
              <a:t>Mass chip test &amp; </a:t>
            </a:r>
          </a:p>
          <a:p>
            <a:pPr lvl="0" algn="r" latinLnBrk="0">
              <a:defRPr sz="1800"/>
            </a:pPr>
            <a:r>
              <a:rPr dirty="0">
                <a:ea typeface="Helvetica Neue"/>
                <a:cs typeface="Helvetica Neue"/>
                <a:sym typeface="Helvetica Neue"/>
              </a:rPr>
              <a:t>Module assembly machine</a:t>
            </a:r>
          </a:p>
        </p:txBody>
      </p:sp>
      <p:pic>
        <p:nvPicPr>
          <p:cNvPr id="11" name="bh_fig1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79712" y="1860996"/>
            <a:ext cx="1656184" cy="2432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01"/>
          <p:cNvSpPr/>
          <p:nvPr/>
        </p:nvSpPr>
        <p:spPr>
          <a:xfrm flipV="1">
            <a:off x="2339752" y="2924944"/>
            <a:ext cx="504056" cy="1395448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arrow" w="lg" len="lg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14" name="Shape 103"/>
          <p:cNvSpPr/>
          <p:nvPr/>
        </p:nvSpPr>
        <p:spPr>
          <a:xfrm>
            <a:off x="5652120" y="1471136"/>
            <a:ext cx="145988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 b="0"/>
            </a:pPr>
            <a:r>
              <a:rPr sz="2000" b="0" dirty="0">
                <a:latin typeface="+mn-lt"/>
              </a:rPr>
              <a:t>Clean room</a:t>
            </a:r>
          </a:p>
        </p:txBody>
      </p:sp>
    </p:spTree>
    <p:extLst>
      <p:ext uri="{BB962C8B-B14F-4D97-AF65-F5344CB8AC3E}">
        <p14:creationId xmlns:p14="http://schemas.microsoft.com/office/powerpoint/2010/main" val="758636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Korea in CMS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78904" y="1268760"/>
            <a:ext cx="7077472" cy="4392488"/>
          </a:xfrm>
        </p:spPr>
        <p:txBody>
          <a:bodyPr>
            <a:normAutofit fontScale="70000" lnSpcReduction="20000"/>
          </a:bodyPr>
          <a:lstStyle/>
          <a:p>
            <a:pPr>
              <a:buFont typeface="맑은 고딕" panose="020B0503020000020004" pitchFamily="50" charset="-127"/>
              <a:buChar char="□"/>
            </a:pPr>
            <a:r>
              <a:rPr lang="en-US" altLang="ko-KR" sz="3400" dirty="0"/>
              <a:t>Analysis topics</a:t>
            </a:r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Quarkonium production in </a:t>
            </a:r>
            <a:r>
              <a:rPr lang="en-US" altLang="ko-KR" dirty="0" err="1"/>
              <a:t>pPb</a:t>
            </a:r>
            <a:r>
              <a:rPr lang="en-US" altLang="ko-KR" dirty="0"/>
              <a:t> and </a:t>
            </a:r>
            <a:r>
              <a:rPr lang="en-US" altLang="ko-KR" dirty="0" err="1"/>
              <a:t>PbPb</a:t>
            </a:r>
            <a:endParaRPr lang="en-US" altLang="ko-KR" dirty="0"/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Azimuthal anisotropy of quarkonium in </a:t>
            </a:r>
            <a:r>
              <a:rPr lang="en-US" altLang="ko-KR" dirty="0" err="1"/>
              <a:t>PbPb</a:t>
            </a:r>
            <a:endParaRPr lang="en-US" altLang="ko-KR" dirty="0"/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Upsilon</a:t>
            </a:r>
            <a:r>
              <a:rPr lang="ko-KR" altLang="en-US" dirty="0"/>
              <a:t> </a:t>
            </a:r>
            <a:r>
              <a:rPr lang="en-US" altLang="ko-KR" dirty="0"/>
              <a:t>production in </a:t>
            </a:r>
            <a:r>
              <a:rPr lang="en-US" altLang="ko-KR" dirty="0" err="1"/>
              <a:t>PbPb</a:t>
            </a:r>
            <a:endParaRPr lang="en-US" altLang="ko-KR" dirty="0"/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B production in </a:t>
            </a:r>
            <a:r>
              <a:rPr lang="en-US" altLang="ko-KR" dirty="0" err="1"/>
              <a:t>pPb</a:t>
            </a:r>
            <a:endParaRPr lang="en-US" altLang="ko-KR" dirty="0"/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Isolated photons in </a:t>
            </a:r>
            <a:r>
              <a:rPr lang="en-US" altLang="ko-KR" dirty="0" err="1"/>
              <a:t>PbPb</a:t>
            </a:r>
            <a:endParaRPr lang="en-US" altLang="ko-KR" dirty="0"/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Jet-photon correlation in </a:t>
            </a:r>
            <a:r>
              <a:rPr lang="en-US" altLang="ko-KR" dirty="0" err="1"/>
              <a:t>PbPb</a:t>
            </a:r>
            <a:endParaRPr lang="en-US" altLang="ko-KR" dirty="0"/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Pomerons in ultraperipheral collisions</a:t>
            </a:r>
          </a:p>
          <a:p>
            <a:pPr lvl="1">
              <a:buFont typeface="맑은 고딕" panose="020B0503020000020004" pitchFamily="50" charset="-127"/>
              <a:buChar char="–"/>
            </a:pPr>
            <a:endParaRPr lang="en-US" altLang="ko-KR" sz="1100" dirty="0"/>
          </a:p>
          <a:p>
            <a:pPr>
              <a:buFont typeface="맑은 고딕" panose="020B0503020000020004" pitchFamily="50" charset="-127"/>
              <a:buChar char="□"/>
            </a:pPr>
            <a:r>
              <a:rPr lang="en-US" altLang="ko-KR" sz="3400" dirty="0"/>
              <a:t>Hardware contribution</a:t>
            </a:r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Forward RPC upgrade</a:t>
            </a:r>
          </a:p>
          <a:p>
            <a:pPr lvl="1">
              <a:buFont typeface="맑은 고딕" panose="020B0503020000020004" pitchFamily="50" charset="-127"/>
              <a:buChar char="–"/>
            </a:pPr>
            <a:r>
              <a:rPr lang="en-US" altLang="ko-KR" dirty="0"/>
              <a:t>High-rate muon trigger with GEM </a:t>
            </a:r>
          </a:p>
          <a:p>
            <a:pPr lvl="1">
              <a:buFont typeface="맑은 고딕" panose="020B0503020000020004" pitchFamily="50" charset="-127"/>
              <a:buChar char="–"/>
            </a:pPr>
            <a:endParaRPr lang="en-US" altLang="ko-KR" sz="1100" dirty="0"/>
          </a:p>
          <a:p>
            <a:pPr>
              <a:buFont typeface="맑은 고딕" panose="020B0503020000020004" pitchFamily="50" charset="-127"/>
              <a:buChar char="□"/>
            </a:pPr>
            <a:r>
              <a:rPr lang="en-US" altLang="ko-KR" sz="3400" dirty="0"/>
              <a:t>Some highlights in the next slides</a:t>
            </a:r>
            <a:endParaRPr lang="ko-KR" altLang="en-US" sz="3400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281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ko-KR" b="1" dirty="0"/>
                  <a:t>Prompt &amp; </a:t>
                </a:r>
                <a:r>
                  <a:rPr lang="en-US" altLang="ko-KR" b="1" dirty="0" err="1"/>
                  <a:t>Nonprompt</a:t>
                </a:r>
                <a:r>
                  <a:rPr lang="en-US" altLang="ko-KR" b="1" dirty="0"/>
                  <a:t>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ko-KR" altLang="en-US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14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390194"/>
            <a:ext cx="6344713" cy="2947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>
                <a:spLocks noGrp="1"/>
              </p:cNvSpPr>
              <p:nvPr>
                <p:ph sz="half" idx="1"/>
              </p:nvPr>
            </p:nvSpPr>
            <p:spPr>
              <a:xfrm>
                <a:off x="5004048" y="1196752"/>
                <a:ext cx="3801348" cy="1194992"/>
              </a:xfrm>
            </p:spPr>
            <p:txBody>
              <a:bodyPr>
                <a:noAutofit/>
              </a:bodyPr>
              <a:lstStyle/>
              <a:p>
                <a:pPr marL="342900" indent="-342900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>
                    <a:latin typeface="+mn-lt"/>
                  </a:rPr>
                  <a:t>Simultaneous fit method</a:t>
                </a:r>
              </a:p>
              <a:p>
                <a:pPr marL="542925" lvl="1" indent="-271463"/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1800" b="0" i="1" smtClean="0"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ko-KR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1800" b="0" i="1" smtClean="0">
                            <a:latin typeface="Cambria Math"/>
                          </a:rPr>
                          <m:t>𝜇</m:t>
                        </m:r>
                      </m:e>
                      <m:sup>
                        <m:r>
                          <a:rPr lang="en-US" altLang="ko-KR" sz="1800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sz="1800" dirty="0"/>
                  <a:t> invariant mass</a:t>
                </a:r>
              </a:p>
              <a:p>
                <a:pPr marL="542925" lvl="1" indent="-271463"/>
                <a:r>
                  <a:rPr lang="en-US" altLang="ko-KR" sz="1800" dirty="0"/>
                  <a:t>Pseudo-proper decay length</a:t>
                </a:r>
              </a:p>
            </p:txBody>
          </p:sp>
        </mc:Choice>
        <mc:Fallback xmlns="">
          <p:sp>
            <p:nvSpPr>
              <p:cNvPr id="8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004048" y="1196752"/>
                <a:ext cx="3801348" cy="1194992"/>
              </a:xfrm>
              <a:blipFill>
                <a:blip r:embed="rId5"/>
                <a:stretch>
                  <a:fillRect l="-2247" t="-612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그룹 8"/>
          <p:cNvGrpSpPr/>
          <p:nvPr/>
        </p:nvGrpSpPr>
        <p:grpSpPr>
          <a:xfrm>
            <a:off x="5060980" y="2429576"/>
            <a:ext cx="3729340" cy="870264"/>
            <a:chOff x="1252043" y="5403224"/>
            <a:chExt cx="3765667" cy="818928"/>
          </a:xfrm>
        </p:grpSpPr>
        <p:pic>
          <p:nvPicPr>
            <p:cNvPr id="10" name="Picture 3" descr="Screen shot 2011-05-20 at 12.49.40 AM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9478" y="5403224"/>
              <a:ext cx="2088232" cy="818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1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6728732"/>
                </p:ext>
              </p:extLst>
            </p:nvPr>
          </p:nvGraphicFramePr>
          <p:xfrm>
            <a:off x="1252043" y="5431116"/>
            <a:ext cx="1511674" cy="6579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574" name="Equation" r:id="rId7" imgW="876300" imgH="444500" progId="Equation.3">
                    <p:embed/>
                  </p:oleObj>
                </mc:Choice>
                <mc:Fallback>
                  <p:oleObj name="Equation" r:id="rId7" imgW="876300" imgH="444500" progId="Equation.3">
                    <p:embed/>
                    <p:pic>
                      <p:nvPicPr>
                        <p:cNvPr id="33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52043" y="5431116"/>
                          <a:ext cx="1511674" cy="65798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22046" y="2091046"/>
                <a:ext cx="106311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solidFill>
                      <a:schemeClr val="tx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Inclusive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6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𝑱</m:t>
                      </m:r>
                      <m:r>
                        <a:rPr lang="en-US" altLang="ko-KR" sz="16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/</m:t>
                      </m:r>
                      <m:r>
                        <a:rPr lang="ko-KR" altLang="en-US" sz="1600" b="1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𝝍</m:t>
                      </m:r>
                    </m:oMath>
                  </m:oMathPara>
                </a14:m>
                <a:endParaRPr lang="ko-KR" altLang="en-US" sz="1600" b="1" dirty="0">
                  <a:solidFill>
                    <a:schemeClr val="tx2">
                      <a:lumMod val="75000"/>
                    </a:schemeClr>
                  </a:solidFill>
                  <a:latin typeface="Symbol" pitchFamily="18" charset="2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46" y="2091046"/>
                <a:ext cx="1063112" cy="584775"/>
              </a:xfrm>
              <a:prstGeom prst="rect">
                <a:avLst/>
              </a:prstGeom>
              <a:blipFill>
                <a:blip r:embed="rId9"/>
                <a:stretch>
                  <a:fillRect l="-2299" t="-3125" r="-1724" b="-729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그룹 12"/>
          <p:cNvGrpSpPr/>
          <p:nvPr/>
        </p:nvGrpSpPr>
        <p:grpSpPr>
          <a:xfrm>
            <a:off x="1620512" y="1550528"/>
            <a:ext cx="1710431" cy="1596250"/>
            <a:chOff x="1440879" y="1434984"/>
            <a:chExt cx="1710431" cy="15962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905380" y="1434984"/>
                  <a:ext cx="902811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Prompt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𝑱</m:t>
                        </m:r>
                        <m:r>
                          <a:rPr lang="en-US" altLang="ko-KR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/</m:t>
                        </m:r>
                        <m:r>
                          <a:rPr lang="ko-KR" altLang="en-US" sz="1600" b="1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𝝍</m:t>
                        </m:r>
                      </m:oMath>
                    </m:oMathPara>
                  </a14:m>
                  <a:endParaRPr lang="ko-KR" alt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ymbol" pitchFamily="18" charset="2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380" y="1434984"/>
                  <a:ext cx="902811" cy="584775"/>
                </a:xfrm>
                <a:prstGeom prst="rect">
                  <a:avLst/>
                </a:prstGeom>
                <a:blipFill>
                  <a:blip r:embed="rId10"/>
                  <a:stretch>
                    <a:fillRect l="-2027" t="-3125" r="-2703" b="-729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584055" y="2200237"/>
                  <a:ext cx="1567255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Non-prompt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ko-KR" sz="1600" b="1" i="1" smtClean="0">
                          <a:solidFill>
                            <a:srgbClr val="FF0000"/>
                          </a:solidFill>
                          <a:latin typeface="Cambria Math"/>
                          <a:cs typeface="Arial" pitchFamily="34" charset="0"/>
                        </a:rPr>
                        <m:t>𝑱</m:t>
                      </m:r>
                      <m:r>
                        <a:rPr lang="en-US" altLang="ko-KR" sz="1600" b="1" i="1" smtClean="0">
                          <a:solidFill>
                            <a:srgbClr val="FF0000"/>
                          </a:solidFill>
                          <a:latin typeface="Cambria Math"/>
                          <a:cs typeface="Arial" pitchFamily="34" charset="0"/>
                        </a:rPr>
                        <m:t>/</m:t>
                      </m:r>
                      <m:r>
                        <a:rPr lang="ko-KR" altLang="en-US" sz="1600" b="1" i="1" smtClean="0">
                          <a:solidFill>
                            <a:srgbClr val="FF0000"/>
                          </a:solidFill>
                          <a:latin typeface="Cambria Math"/>
                          <a:cs typeface="Arial" pitchFamily="34" charset="0"/>
                        </a:rPr>
                        <m:t>𝝍</m:t>
                      </m:r>
                    </m:oMath>
                  </a14:m>
                  <a:r>
                    <a:rPr lang="en-US" altLang="ko-KR" sz="16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 from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altLang="ko-KR" sz="1600" b="1" i="1" smtClean="0">
                          <a:solidFill>
                            <a:srgbClr val="FF0000"/>
                          </a:solidFill>
                          <a:latin typeface="Cambria Math"/>
                          <a:cs typeface="Arial" pitchFamily="34" charset="0"/>
                        </a:rPr>
                        <m:t>𝑩</m:t>
                      </m:r>
                    </m:oMath>
                  </a14:m>
                  <a:r>
                    <a:rPr lang="en-US" altLang="ko-KR" sz="1600" b="1" dirty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 decays</a:t>
                  </a:r>
                  <a:endParaRPr lang="ko-KR" altLang="en-US" sz="1600" b="1" dirty="0">
                    <a:solidFill>
                      <a:srgbClr val="FF0000"/>
                    </a:solidFill>
                    <a:latin typeface="Symbol" pitchFamily="18" charset="2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055" y="2200237"/>
                  <a:ext cx="1567255" cy="830997"/>
                </a:xfrm>
                <a:prstGeom prst="rect">
                  <a:avLst/>
                </a:prstGeom>
                <a:blipFill>
                  <a:blip r:embed="rId11"/>
                  <a:stretch>
                    <a:fillRect t="-2206" b="-882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왼쪽 중괄호 15"/>
            <p:cNvSpPr/>
            <p:nvPr/>
          </p:nvSpPr>
          <p:spPr>
            <a:xfrm>
              <a:off x="1440879" y="1768189"/>
              <a:ext cx="252094" cy="926638"/>
            </a:xfrm>
            <a:prstGeom prst="leftBrace">
              <a:avLst/>
            </a:prstGeom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3266957" y="1163653"/>
            <a:ext cx="1665083" cy="1479069"/>
            <a:chOff x="2616922" y="29834"/>
            <a:chExt cx="1665083" cy="14790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155410" y="29834"/>
                  <a:ext cx="766555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altLang="ko-KR" sz="1600" b="1" dirty="0">
                      <a:solidFill>
                        <a:schemeClr val="accent3">
                          <a:lumMod val="5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Direct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𝑱</m:t>
                        </m:r>
                        <m:r>
                          <a:rPr lang="en-US" altLang="ko-KR" sz="16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/</m:t>
                        </m:r>
                        <m:r>
                          <a:rPr lang="ko-KR" altLang="en-US" sz="16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𝝍</m:t>
                        </m:r>
                      </m:oMath>
                    </m:oMathPara>
                  </a14:m>
                  <a:endParaRPr lang="ko-KR" altLang="en-US" sz="1600" b="1" dirty="0">
                    <a:solidFill>
                      <a:schemeClr val="accent3">
                        <a:lumMod val="50000"/>
                      </a:schemeClr>
                    </a:solidFill>
                    <a:latin typeface="Symbol" pitchFamily="18" charset="2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5410" y="29834"/>
                  <a:ext cx="766555" cy="584775"/>
                </a:xfrm>
                <a:prstGeom prst="rect">
                  <a:avLst/>
                </a:prstGeom>
                <a:blipFill>
                  <a:blip r:embed="rId12"/>
                  <a:stretch>
                    <a:fillRect l="-2381" t="-3125" r="-3175" b="-729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왼쪽 중괄호 18"/>
            <p:cNvSpPr/>
            <p:nvPr/>
          </p:nvSpPr>
          <p:spPr>
            <a:xfrm>
              <a:off x="2616922" y="280992"/>
              <a:ext cx="316919" cy="927805"/>
            </a:xfrm>
            <a:prstGeom prst="leftBrac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41845" y="677906"/>
              <a:ext cx="14401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rgbClr val="33CC33"/>
                  </a:solidFill>
                  <a:latin typeface="Arial" pitchFamily="34" charset="0"/>
                  <a:cs typeface="Arial" pitchFamily="34" charset="0"/>
                </a:rPr>
                <a:t>Feed-down </a:t>
              </a:r>
              <a:br>
                <a:rPr lang="en-US" altLang="ko-KR" sz="1600" b="1" dirty="0">
                  <a:solidFill>
                    <a:srgbClr val="33CC33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600" b="1" dirty="0">
                  <a:solidFill>
                    <a:srgbClr val="33CC33"/>
                  </a:solidFill>
                  <a:latin typeface="Arial" pitchFamily="34" charset="0"/>
                  <a:cs typeface="Arial" pitchFamily="34" charset="0"/>
                </a:rPr>
                <a:t>from</a:t>
              </a:r>
              <a:br>
                <a:rPr lang="en-US" altLang="ko-KR" sz="1600" b="1" dirty="0">
                  <a:solidFill>
                    <a:srgbClr val="33CC33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altLang="ko-KR" sz="1600" b="1" i="1" dirty="0" err="1">
                  <a:solidFill>
                    <a:srgbClr val="33CC33"/>
                  </a:solidFill>
                  <a:latin typeface="Symbol" pitchFamily="18" charset="2"/>
                  <a:cs typeface="Arial" pitchFamily="34" charset="0"/>
                </a:rPr>
                <a:t>y</a:t>
              </a:r>
              <a:r>
                <a:rPr lang="en-US" altLang="ko-KR" sz="1600" b="1" i="1" dirty="0">
                  <a:solidFill>
                    <a:srgbClr val="33CC33"/>
                  </a:solidFill>
                  <a:latin typeface="Arial"/>
                  <a:cs typeface="Arial"/>
                </a:rPr>
                <a:t>′</a:t>
              </a:r>
              <a:r>
                <a:rPr lang="en-US" altLang="ko-KR" sz="1600" b="1" dirty="0">
                  <a:solidFill>
                    <a:srgbClr val="33CC33"/>
                  </a:solidFill>
                  <a:latin typeface="Arial"/>
                  <a:cs typeface="Arial"/>
                </a:rPr>
                <a:t> and </a:t>
              </a:r>
              <a:r>
                <a:rPr lang="en-US" altLang="ko-KR" sz="1600" b="1" i="1" dirty="0">
                  <a:solidFill>
                    <a:srgbClr val="33CC33"/>
                  </a:solidFill>
                  <a:latin typeface="Symbol" pitchFamily="18" charset="2"/>
                  <a:cs typeface="Arial"/>
                </a:rPr>
                <a:t>c</a:t>
              </a:r>
              <a:r>
                <a:rPr lang="en-US" altLang="ko-KR" sz="1600" b="1" i="1" baseline="-25000" dirty="0">
                  <a:solidFill>
                    <a:srgbClr val="33CC33"/>
                  </a:solidFill>
                  <a:latin typeface="Arial"/>
                  <a:cs typeface="Arial"/>
                </a:rPr>
                <a:t>c</a:t>
              </a:r>
              <a:endParaRPr lang="ko-KR" altLang="en-US" sz="1600" b="1" i="1" baseline="-25000" dirty="0">
                <a:solidFill>
                  <a:srgbClr val="33CC33"/>
                </a:solidFill>
                <a:latin typeface="Symbol" pitchFamily="18" charset="2"/>
                <a:cs typeface="Arial" pitchFamily="34" charset="0"/>
              </a:endParaRPr>
            </a:p>
          </p:txBody>
        </p:sp>
      </p:grpSp>
      <p:sp>
        <p:nvSpPr>
          <p:cNvPr id="21" name="모서리가 둥근 직사각형 2"/>
          <p:cNvSpPr/>
          <p:nvPr/>
        </p:nvSpPr>
        <p:spPr>
          <a:xfrm>
            <a:off x="539552" y="1124744"/>
            <a:ext cx="4320480" cy="2055133"/>
          </a:xfrm>
          <a:prstGeom prst="roundRect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85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altLang="ko-KR" dirty="0"/>
                  <a:t> in </a:t>
                </a:r>
                <a:r>
                  <a:rPr lang="en-US" altLang="ko-KR" dirty="0" err="1"/>
                  <a:t>PbPb</a:t>
                </a:r>
                <a:r>
                  <a:rPr lang="en-US" altLang="ko-KR" dirty="0"/>
                  <a:t> 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80" y="1268760"/>
            <a:ext cx="2765344" cy="26530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0800" y="925868"/>
            <a:ext cx="398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Submitted to EPJC, arXiv:1610.00613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592" y="1266412"/>
            <a:ext cx="2798799" cy="268510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092" y="1247616"/>
            <a:ext cx="2848380" cy="2732672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3" y="4077072"/>
            <a:ext cx="2784517" cy="267140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81" y="4043875"/>
            <a:ext cx="2854871" cy="273890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45" y="4043875"/>
            <a:ext cx="2879827" cy="27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ko-KR" altLang="en-US" i="1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US" altLang="ko-KR" dirty="0"/>
                  <a:t> in </a:t>
                </a:r>
                <a:r>
                  <a:rPr lang="en-US" altLang="ko-KR" dirty="0" err="1"/>
                  <a:t>pPb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1052736"/>
            <a:ext cx="2512788" cy="255620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55972"/>
            <a:ext cx="2614246" cy="265334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18" y="1025398"/>
            <a:ext cx="2585988" cy="263057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34" y="3645024"/>
            <a:ext cx="2650686" cy="2673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908720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CMS-HIN-14-009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24128" y="1469292"/>
                <a:ext cx="3211392" cy="1671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d>
                      <m:dPr>
                        <m:ctrlPr>
                          <a:rPr lang="en-US" altLang="ko-KR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ko-KR" sz="2400" b="0" dirty="0"/>
                  <a:t>   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ko-KR" altLang="en-US" sz="2400" i="1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ko-KR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ko-KR" sz="2400" i="1">
                            <a:latin typeface="Cambria Math" panose="02040503050406030204" pitchFamily="18" charset="0"/>
                          </a:rPr>
                          <m:t>𝑑𝑦</m:t>
                        </m:r>
                      </m:num>
                      <m:den>
                        <m:sSup>
                          <m:sSup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ko-KR" alt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ko-KR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&lt;0</m:t>
                            </m:r>
                          </m:e>
                        </m:d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ko-KR" sz="24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</m:oMath>
                </a14:m>
                <a:r>
                  <a:rPr lang="en-US" altLang="ko-KR" sz="24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altLang="ko-KR" sz="2400" b="0" dirty="0"/>
                  <a:t>    </a:t>
                </a:r>
                <a14:m>
                  <m:oMath xmlns:m="http://schemas.openxmlformats.org/officeDocument/2006/math">
                    <m:r>
                      <a:rPr lang="en-US" altLang="ko-K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Small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region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Large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ko-KR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altLang="ko-KR" sz="2400" b="0" i="0" smtClean="0">
                            <a:latin typeface="Cambria Math" panose="02040503050406030204" pitchFamily="18" charset="0"/>
                          </a:rPr>
                          <m:t>region</m:t>
                        </m:r>
                      </m:den>
                    </m:f>
                  </m:oMath>
                </a14:m>
                <a:r>
                  <a:rPr lang="ko-KR" altLang="en-US" sz="2400" dirty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469292"/>
                <a:ext cx="3211392" cy="1671676"/>
              </a:xfrm>
              <a:prstGeom prst="rect">
                <a:avLst/>
              </a:prstGeom>
              <a:blipFill>
                <a:blip r:embed="rId7"/>
                <a:stretch>
                  <a:fillRect l="-569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66291" y="3415125"/>
                <a:ext cx="3442213" cy="2534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5738" indent="-185738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d>
                      <m:d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ko-KR" altLang="en-US" sz="2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ko-KR" altLang="en-US" sz="2000" dirty="0"/>
                  <a:t> </a:t>
                </a:r>
                <a:r>
                  <a:rPr lang="en-US" altLang="ko-KR" sz="2000" dirty="0"/>
                  <a:t>&lt; 1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ko-KR" altLang="en-US" sz="2000" dirty="0"/>
                  <a:t> </a:t>
                </a:r>
                <a:r>
                  <a:rPr lang="en-US" altLang="ko-KR" sz="2000" dirty="0"/>
                  <a:t>with little rapidity dependence</a:t>
                </a:r>
              </a:p>
              <a:p>
                <a:pPr marL="185738" indent="-185738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  <m:d>
                      <m:d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ko-KR" altLang="en-US" sz="2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ko-KR" altLang="en-US" sz="2000" dirty="0"/>
                  <a:t> </a:t>
                </a:r>
                <a:r>
                  <a:rPr lang="en-US" altLang="ko-KR" sz="2000" dirty="0"/>
                  <a:t>decreases with event activity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altLang="ko-KR" sz="2000" dirty="0"/>
              </a:p>
              <a:p>
                <a:pPr marL="555625" lvl="1" indent="-285750">
                  <a:buFont typeface="Cambria Math" panose="02040503050406030204" pitchFamily="18" charset="0"/>
                  <a:buChar char="‒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𝐻𝐹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ko-KR" altLang="en-US" b="0" i="1" smtClean="0"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&gt;4</m:t>
                        </m:r>
                      </m:sup>
                    </m:sSubSup>
                  </m:oMath>
                </a14:m>
                <a:r>
                  <a:rPr lang="en-US" altLang="ko-KR" dirty="0"/>
                  <a:t>: Transverse energy measured in forward (4 &lt;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ko-KR" altLang="en-US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altLang="ko-KR" dirty="0"/>
                  <a:t> &lt; 5.2) 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291" y="3415125"/>
                <a:ext cx="3442213" cy="2534155"/>
              </a:xfrm>
              <a:prstGeom prst="rect">
                <a:avLst/>
              </a:prstGeom>
              <a:blipFill>
                <a:blip r:embed="rId8"/>
                <a:stretch>
                  <a:fillRect l="-1596" t="-1202" b="-264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297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ko-KR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ko-KR" dirty="0">
                    <a:solidFill>
                      <a:schemeClr val="tx1"/>
                    </a:solidFill>
                  </a:rPr>
                  <a:t>in </a:t>
                </a:r>
                <a:r>
                  <a:rPr lang="en-US" altLang="ko-KR" dirty="0" err="1">
                    <a:solidFill>
                      <a:schemeClr val="tx1"/>
                    </a:solidFill>
                  </a:rPr>
                  <a:t>pPb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265D-A082-481A-9989-1E40C2DB7E8D}" type="slidenum">
              <a:rPr lang="ko-KR" altLang="en-US" smtClean="0"/>
              <a:pPr/>
              <a:t>17</a:t>
            </a:fld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576519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PRL 116, 032301 (2016)</a:t>
            </a:r>
            <a:endParaRPr lang="ko-KR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9030" y="3962404"/>
                <a:ext cx="3591336" cy="711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ko-KR" alt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 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ko-KR" altLang="en-US" sz="2000" dirty="0"/>
                  <a:t>  </a:t>
                </a:r>
                <a:r>
                  <a:rPr lang="en-US" altLang="ko-KR" sz="2000" dirty="0"/>
                  <a:t>with 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19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030" y="3962404"/>
                <a:ext cx="3591336" cy="711413"/>
              </a:xfrm>
              <a:prstGeom prst="rect">
                <a:avLst/>
              </a:prstGeom>
              <a:blipFill>
                <a:blip r:embed="rId4"/>
                <a:stretch>
                  <a:fillRect l="-1698" t="-65812" b="-564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908859" y="4724402"/>
                <a:ext cx="4247316" cy="7114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ko-KR" alt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892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→ 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ko-KR" altLang="en-US" sz="2000" dirty="0"/>
                  <a:t>  </a:t>
                </a:r>
                <a:r>
                  <a:rPr lang="en-US" altLang="ko-KR" sz="2000" dirty="0"/>
                  <a:t>with 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24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24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859" y="4724402"/>
                <a:ext cx="4247316" cy="711413"/>
              </a:xfrm>
              <a:prstGeom prst="rect">
                <a:avLst/>
              </a:prstGeom>
              <a:blipFill>
                <a:blip r:embed="rId5"/>
                <a:stretch>
                  <a:fillRect l="-1435" t="-65812" b="-5641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18930" y="5486405"/>
                <a:ext cx="3604585" cy="721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ko-KR" alt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den>
                    </m:f>
                    <m:r>
                      <a:rPr lang="ko-KR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o-KR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ko-KR" altLang="en-US" sz="2000" dirty="0"/>
                  <a:t>  </a:t>
                </a:r>
                <a:r>
                  <a:rPr lang="en-US" altLang="ko-KR" sz="2000" dirty="0"/>
                  <a:t>with 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27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8930" y="5486405"/>
                <a:ext cx="3604585" cy="721416"/>
              </a:xfrm>
              <a:prstGeom prst="rect">
                <a:avLst/>
              </a:prstGeom>
              <a:blipFill>
                <a:blip r:embed="rId6"/>
                <a:stretch>
                  <a:fillRect l="-1861" t="-63559" b="-5678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0" y="987616"/>
            <a:ext cx="8719931" cy="278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2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altLang="ko-KR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altLang="ko-KR" dirty="0">
                    <a:solidFill>
                      <a:schemeClr val="tx1"/>
                    </a:solidFill>
                  </a:rPr>
                  <a:t> in </a:t>
                </a:r>
                <a:r>
                  <a:rPr lang="en-US" altLang="ko-KR" dirty="0" err="1">
                    <a:solidFill>
                      <a:schemeClr val="tx1"/>
                    </a:solidFill>
                  </a:rPr>
                  <a:t>pPb</a:t>
                </a:r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B265D-A082-481A-9989-1E40C2DB7E8D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2" y="896903"/>
            <a:ext cx="8515350" cy="2716773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0" y="3619160"/>
            <a:ext cx="8507899" cy="27040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6176" y="476672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/>
              <a:t>PRL 116, 032301 (2016)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873961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/>
                </a:solidFill>
              </a:rPr>
              <a:t>Current RPC System in CMS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19</a:t>
            </a:fld>
            <a:endParaRPr lang="ko-KR" alt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860032" y="954224"/>
            <a:ext cx="3898776" cy="10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4256" tIns="72128" rIns="144256" bIns="72128" anchor="ctr"/>
          <a:lstStyle/>
          <a:p>
            <a:pPr algn="ctr" defTabSz="1443038">
              <a:spcAft>
                <a:spcPts val="600"/>
              </a:spcAft>
            </a:pPr>
            <a:r>
              <a:rPr lang="en-US" altLang="ko-K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Barrel RPCs </a:t>
            </a:r>
          </a:p>
          <a:p>
            <a:pPr defTabSz="1443038"/>
            <a:r>
              <a:rPr lang="en-US" altLang="ko-KR" sz="1600" dirty="0"/>
              <a:t>   -  6 stations (layers)</a:t>
            </a:r>
          </a:p>
          <a:p>
            <a:pPr defTabSz="1443038"/>
            <a:r>
              <a:rPr lang="en-US" altLang="ko-KR" sz="1600" dirty="0"/>
              <a:t>   -  Fully covering up to </a:t>
            </a:r>
            <a:r>
              <a:rPr lang="en-US" altLang="ko-KR" sz="1600" dirty="0">
                <a:sym typeface="Symbol" pitchFamily="18" charset="2"/>
              </a:rPr>
              <a:t></a:t>
            </a:r>
            <a:r>
              <a:rPr lang="en-US" altLang="ko-KR" sz="1600" dirty="0"/>
              <a:t>  = 0.8 </a:t>
            </a:r>
          </a:p>
          <a:p>
            <a:pPr defTabSz="1443038"/>
            <a:r>
              <a:rPr lang="en-US" altLang="ko-KR" sz="1600" dirty="0"/>
              <a:t>   -  Partially covering up to </a:t>
            </a:r>
            <a:r>
              <a:rPr lang="en-US" altLang="ko-KR" sz="1600" dirty="0">
                <a:sym typeface="Symbol" pitchFamily="18" charset="2"/>
              </a:rPr>
              <a:t></a:t>
            </a:r>
            <a:r>
              <a:rPr lang="en-US" altLang="ko-KR" sz="1600" dirty="0"/>
              <a:t> ~ 1.2 </a:t>
            </a:r>
          </a:p>
        </p:txBody>
      </p:sp>
      <p:sp>
        <p:nvSpPr>
          <p:cNvPr id="15" name="날짜 개체 틀 127"/>
          <p:cNvSpPr txBox="1">
            <a:spLocks/>
          </p:cNvSpPr>
          <p:nvPr/>
        </p:nvSpPr>
        <p:spPr>
          <a:xfrm>
            <a:off x="5236095" y="5804706"/>
            <a:ext cx="24765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914400" rtl="0" eaLnBrk="1" latinLnBrk="1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A0E667-78B9-4F3F-8F6B-EC5BA9DDE790}" type="datetime2">
              <a:rPr lang="en-US" altLang="ko-KR" smtClean="0"/>
              <a:pPr/>
              <a:t>Wednesday, November 23, 2016</a:t>
            </a:fld>
            <a:endParaRPr lang="ko-KR" altLang="en-US"/>
          </a:p>
        </p:txBody>
      </p:sp>
      <p:grpSp>
        <p:nvGrpSpPr>
          <p:cNvPr id="18" name="그룹 17"/>
          <p:cNvGrpSpPr/>
          <p:nvPr/>
        </p:nvGrpSpPr>
        <p:grpSpPr>
          <a:xfrm>
            <a:off x="601216" y="2034344"/>
            <a:ext cx="7499175" cy="4320480"/>
            <a:chOff x="996982" y="2113631"/>
            <a:chExt cx="7733242" cy="4627737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83768" y="2113631"/>
              <a:ext cx="6192688" cy="4627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5590942" y="2877694"/>
              <a:ext cx="1357322" cy="324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44256" tIns="72128" rIns="144256" bIns="72128" anchor="ctr"/>
            <a:lstStyle/>
            <a:p>
              <a:pPr defTabSz="1443038"/>
              <a:r>
                <a:rPr lang="en-US" altLang="ko-KR" sz="1800" b="1" dirty="0">
                  <a:solidFill>
                    <a:srgbClr val="002060"/>
                  </a:solidFill>
                  <a:cs typeface="Times New Roman" pitchFamily="18" charset="0"/>
                </a:rPr>
                <a:t>Barrel RPCs</a:t>
              </a:r>
            </a:p>
          </p:txBody>
        </p:sp>
        <p:cxnSp>
          <p:nvCxnSpPr>
            <p:cNvPr id="21" name="직선 연결선 20"/>
            <p:cNvCxnSpPr/>
            <p:nvPr/>
          </p:nvCxnSpPr>
          <p:spPr>
            <a:xfrm rot="10800000">
              <a:off x="4752619" y="4896276"/>
              <a:ext cx="3845403" cy="1693364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/>
            <p:nvPr/>
          </p:nvCxnSpPr>
          <p:spPr>
            <a:xfrm rot="10800000" flipV="1">
              <a:off x="5554661" y="5383549"/>
              <a:ext cx="1312427" cy="6961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모서리가 둥근 직사각형 100"/>
            <p:cNvSpPr/>
            <p:nvPr/>
          </p:nvSpPr>
          <p:spPr>
            <a:xfrm>
              <a:off x="6867089" y="5174718"/>
              <a:ext cx="1087357" cy="444041"/>
            </a:xfrm>
            <a:prstGeom prst="roundRect">
              <a:avLst/>
            </a:prstGeom>
            <a:noFill/>
            <a:ln>
              <a:solidFill>
                <a:srgbClr val="33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rgbClr val="002060"/>
                  </a:solidFill>
                  <a:ea typeface="굴림" pitchFamily="50" charset="-127"/>
                  <a:cs typeface="Times New Roman" pitchFamily="18" charset="0"/>
                </a:rPr>
                <a:t>GE1/1</a:t>
              </a:r>
              <a:endParaRPr lang="ko-KR" altLang="en-US" sz="1600" b="1" dirty="0">
                <a:solidFill>
                  <a:srgbClr val="002060"/>
                </a:solidFill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24" name="모서리가 둥근 직사각형 101"/>
            <p:cNvSpPr/>
            <p:nvPr/>
          </p:nvSpPr>
          <p:spPr>
            <a:xfrm>
              <a:off x="996982" y="4829920"/>
              <a:ext cx="2693684" cy="1680061"/>
            </a:xfrm>
            <a:prstGeom prst="roundRect">
              <a:avLst/>
            </a:prstGeom>
            <a:noFill/>
            <a:ln w="44450">
              <a:solidFill>
                <a:srgbClr val="3399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800" b="1" dirty="0">
                <a:solidFill>
                  <a:srgbClr val="003399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>
                <a:lnSpc>
                  <a:spcPct val="70000"/>
                </a:lnSpc>
              </a:pPr>
              <a:endParaRPr lang="en-US" altLang="ko-KR" sz="1800" b="1" dirty="0">
                <a:solidFill>
                  <a:srgbClr val="C00000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>
                <a:lnSpc>
                  <a:spcPct val="70000"/>
                </a:lnSpc>
              </a:pPr>
              <a:endParaRPr lang="en-US" altLang="ko-KR" sz="1800" b="1" dirty="0">
                <a:solidFill>
                  <a:srgbClr val="C00000"/>
                </a:solidFill>
                <a:latin typeface="Calibri" pitchFamily="34" charset="0"/>
                <a:ea typeface="굴림" pitchFamily="50" charset="-127"/>
                <a:cs typeface="Times New Roman" pitchFamily="18" charset="0"/>
              </a:endParaRPr>
            </a:p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cs typeface="Times New Roman" pitchFamily="18" charset="0"/>
                </a:rPr>
                <a:t>High-</a:t>
              </a:r>
              <a:r>
                <a:rPr lang="el-GR" altLang="ko-KR" sz="1600" b="1" dirty="0">
                  <a:solidFill>
                    <a:schemeClr val="tx1"/>
                  </a:solidFill>
                  <a:cs typeface="Times New Roman" pitchFamily="18" charset="0"/>
                </a:rPr>
                <a:t>η</a:t>
              </a:r>
              <a:r>
                <a:rPr lang="en-US" altLang="ko-KR" sz="1600" b="1" dirty="0">
                  <a:solidFill>
                    <a:schemeClr val="tx1"/>
                  </a:solidFill>
                  <a:cs typeface="Times New Roman" pitchFamily="18" charset="0"/>
                </a:rPr>
                <a:t> Forward </a:t>
              </a:r>
            </a:p>
            <a:p>
              <a:pPr algn="ctr"/>
              <a:r>
                <a:rPr lang="en-US" altLang="ko-KR" sz="1600" b="1" dirty="0">
                  <a:solidFill>
                    <a:schemeClr val="tx1"/>
                  </a:solidFill>
                  <a:cs typeface="Times New Roman" pitchFamily="18" charset="0"/>
                </a:rPr>
                <a:t>RPCs (Plan)</a:t>
              </a:r>
              <a:endParaRPr lang="ko-KR" altLang="en-US" sz="1600" b="1" dirty="0">
                <a:solidFill>
                  <a:schemeClr val="tx1"/>
                </a:solidFill>
                <a:cs typeface="Times New Roman" pitchFamily="18" charset="0"/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522187" y="2893256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RE1/3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522187" y="4165532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RE1/2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4145270" y="2893256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RE2/3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4145270" y="4156363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RE2/2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3165285" y="2884086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RE3/3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3165285" y="4147193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RE3/2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2655445" y="2884086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RE4/3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2655445" y="4156363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RE4/2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4230098" y="4904761"/>
              <a:ext cx="595035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RE2/1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3165285" y="4904761"/>
              <a:ext cx="771678" cy="276999"/>
            </a:xfrm>
            <a:prstGeom prst="rect">
              <a:avLst/>
            </a:prstGeom>
            <a:noFill/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RE3/1</a:t>
              </a:r>
              <a:endParaRPr lang="ko-KR" altLang="en-US" sz="1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>
              <a:off x="4716016" y="2659566"/>
              <a:ext cx="0" cy="104775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auto">
            <a:xfrm>
              <a:off x="4716016" y="3782164"/>
              <a:ext cx="0" cy="89807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>
              <a:off x="4355976" y="2659566"/>
              <a:ext cx="0" cy="104775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8" name="Line 14"/>
            <p:cNvSpPr>
              <a:spLocks noChangeShapeType="1"/>
            </p:cNvSpPr>
            <p:nvPr/>
          </p:nvSpPr>
          <p:spPr bwMode="auto">
            <a:xfrm>
              <a:off x="4355976" y="3782164"/>
              <a:ext cx="0" cy="89807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9" name="Line 14"/>
            <p:cNvSpPr>
              <a:spLocks noChangeShapeType="1"/>
            </p:cNvSpPr>
            <p:nvPr/>
          </p:nvSpPr>
          <p:spPr bwMode="auto">
            <a:xfrm>
              <a:off x="3409280" y="2659566"/>
              <a:ext cx="0" cy="1047757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0" name="Line 14"/>
            <p:cNvSpPr>
              <a:spLocks noChangeShapeType="1"/>
            </p:cNvSpPr>
            <p:nvPr/>
          </p:nvSpPr>
          <p:spPr bwMode="auto">
            <a:xfrm>
              <a:off x="3409280" y="3782164"/>
              <a:ext cx="0" cy="898078"/>
            </a:xfrm>
            <a:prstGeom prst="line">
              <a:avLst/>
            </a:prstGeom>
            <a:noFill/>
            <a:ln w="635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1" name="Line 14"/>
            <p:cNvSpPr>
              <a:spLocks noChangeShapeType="1"/>
            </p:cNvSpPr>
            <p:nvPr/>
          </p:nvSpPr>
          <p:spPr bwMode="auto">
            <a:xfrm>
              <a:off x="2915816" y="2626082"/>
              <a:ext cx="0" cy="1047757"/>
            </a:xfrm>
            <a:prstGeom prst="line">
              <a:avLst/>
            </a:prstGeom>
            <a:noFill/>
            <a:ln w="635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2" name="Line 14"/>
            <p:cNvSpPr>
              <a:spLocks noChangeShapeType="1"/>
            </p:cNvSpPr>
            <p:nvPr/>
          </p:nvSpPr>
          <p:spPr bwMode="auto">
            <a:xfrm>
              <a:off x="2915816" y="3778210"/>
              <a:ext cx="0" cy="898078"/>
            </a:xfrm>
            <a:prstGeom prst="line">
              <a:avLst/>
            </a:prstGeom>
            <a:noFill/>
            <a:ln w="635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3" name="Line 14"/>
            <p:cNvSpPr>
              <a:spLocks noChangeShapeType="1"/>
            </p:cNvSpPr>
            <p:nvPr/>
          </p:nvSpPr>
          <p:spPr bwMode="auto">
            <a:xfrm>
              <a:off x="3383825" y="4736015"/>
              <a:ext cx="0" cy="694161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4" name="Line 14"/>
            <p:cNvSpPr>
              <a:spLocks noChangeShapeType="1"/>
            </p:cNvSpPr>
            <p:nvPr/>
          </p:nvSpPr>
          <p:spPr bwMode="auto">
            <a:xfrm>
              <a:off x="2938292" y="4813144"/>
              <a:ext cx="0" cy="673558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5" name="Line 14"/>
            <p:cNvSpPr>
              <a:spLocks noChangeShapeType="1"/>
            </p:cNvSpPr>
            <p:nvPr/>
          </p:nvSpPr>
          <p:spPr bwMode="auto">
            <a:xfrm>
              <a:off x="5586952" y="5251745"/>
              <a:ext cx="0" cy="523879"/>
            </a:xfrm>
            <a:prstGeom prst="line">
              <a:avLst/>
            </a:prstGeom>
            <a:noFill/>
            <a:ln w="6350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1400" b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46" name="모서리가 둥근 직사각형 123"/>
            <p:cNvSpPr/>
            <p:nvPr/>
          </p:nvSpPr>
          <p:spPr>
            <a:xfrm>
              <a:off x="2195736" y="2295573"/>
              <a:ext cx="6534488" cy="2479919"/>
            </a:xfrm>
            <a:prstGeom prst="roundRect">
              <a:avLst/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70000"/>
                </a:lnSpc>
              </a:pPr>
              <a:r>
                <a:rPr lang="en-US" altLang="ko-KR" sz="1800" b="1" dirty="0">
                  <a:solidFill>
                    <a:schemeClr val="tx1"/>
                  </a:solidFill>
                  <a:latin typeface="Calibri" pitchFamily="34" charset="0"/>
                  <a:ea typeface="굴림" pitchFamily="50" charset="-127"/>
                  <a:cs typeface="Times New Roman" pitchFamily="18" charset="0"/>
                </a:rPr>
                <a:t>                        </a:t>
              </a:r>
              <a:r>
                <a:rPr lang="en-US" altLang="ko-KR" sz="16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Low-</a:t>
              </a:r>
              <a:r>
                <a:rPr lang="el-GR" altLang="ko-KR" sz="16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η</a:t>
              </a:r>
              <a:endParaRPr lang="en-US" altLang="ko-KR" sz="1600" b="1" dirty="0">
                <a:solidFill>
                  <a:schemeClr val="tx1"/>
                </a:solidFill>
                <a:ea typeface="굴림" pitchFamily="50" charset="-127"/>
                <a:cs typeface="Times New Roman" pitchFamily="18" charset="0"/>
              </a:endParaRPr>
            </a:p>
            <a:p>
              <a:pPr>
                <a:lnSpc>
                  <a:spcPct val="70000"/>
                </a:lnSpc>
              </a:pPr>
              <a:r>
                <a:rPr lang="en-US" altLang="ko-KR" sz="16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                Forward     </a:t>
              </a:r>
            </a:p>
            <a:p>
              <a:pPr>
                <a:lnSpc>
                  <a:spcPct val="70000"/>
                </a:lnSpc>
              </a:pPr>
              <a:r>
                <a:rPr lang="en-US" altLang="ko-KR" sz="16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                   RPCs</a:t>
              </a:r>
              <a:endParaRPr lang="ko-KR" altLang="en-US" sz="1600" b="1" dirty="0">
                <a:solidFill>
                  <a:schemeClr val="tx1"/>
                </a:solidFill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47" name="모서리가 둥근 직사각형 124"/>
            <p:cNvSpPr/>
            <p:nvPr/>
          </p:nvSpPr>
          <p:spPr>
            <a:xfrm>
              <a:off x="1860420" y="2459914"/>
              <a:ext cx="1152128" cy="2220327"/>
            </a:xfrm>
            <a:prstGeom prst="roundRect">
              <a:avLst/>
            </a:prstGeom>
            <a:noFill/>
            <a:ln w="44450">
              <a:solidFill>
                <a:srgbClr val="3399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rgbClr val="C00000"/>
                  </a:solidFill>
                  <a:ea typeface="굴림" pitchFamily="50" charset="-127"/>
                  <a:cs typeface="Times New Roman" pitchFamily="18" charset="0"/>
                </a:rPr>
                <a:t>4</a:t>
              </a:r>
              <a:r>
                <a:rPr lang="en-US" altLang="ko-KR" sz="1600" b="1" baseline="30000" dirty="0">
                  <a:solidFill>
                    <a:srgbClr val="C00000"/>
                  </a:solidFill>
                  <a:ea typeface="굴림" pitchFamily="50" charset="-127"/>
                  <a:cs typeface="Times New Roman" pitchFamily="18" charset="0"/>
                </a:rPr>
                <a:t>th</a:t>
              </a:r>
              <a:r>
                <a:rPr lang="en-US" altLang="ko-KR" sz="1600" b="1" dirty="0">
                  <a:solidFill>
                    <a:srgbClr val="C00000"/>
                  </a:solidFill>
                  <a:ea typeface="굴림" pitchFamily="50" charset="-127"/>
                  <a:cs typeface="Times New Roman" pitchFamily="18" charset="0"/>
                </a:rPr>
                <a:t>  Station</a:t>
              </a:r>
            </a:p>
            <a:p>
              <a:pPr algn="ctr">
                <a:lnSpc>
                  <a:spcPct val="70000"/>
                </a:lnSpc>
              </a:pPr>
              <a:endParaRPr lang="en-US" altLang="ko-KR" sz="1300" b="1" dirty="0">
                <a:solidFill>
                  <a:srgbClr val="C00000"/>
                </a:solidFill>
                <a:ea typeface="굴림" pitchFamily="50" charset="-127"/>
                <a:cs typeface="Times New Roman" pitchFamily="18" charset="0"/>
              </a:endParaRP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via PHASE I 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upgrade</a:t>
              </a:r>
            </a:p>
            <a:p>
              <a:pPr algn="ctr"/>
              <a:r>
                <a:rPr lang="en-US" altLang="ko-KR" sz="1400" b="1" dirty="0">
                  <a:solidFill>
                    <a:schemeClr val="tx1"/>
                  </a:solidFill>
                  <a:ea typeface="굴림" pitchFamily="50" charset="-127"/>
                  <a:cs typeface="Times New Roman" pitchFamily="18" charset="0"/>
                </a:rPr>
                <a:t>  (2014) </a:t>
              </a:r>
            </a:p>
          </p:txBody>
        </p:sp>
        <p:sp>
          <p:nvSpPr>
            <p:cNvPr id="48" name="모서리가 둥근 직사각형 125"/>
            <p:cNvSpPr/>
            <p:nvPr/>
          </p:nvSpPr>
          <p:spPr>
            <a:xfrm>
              <a:off x="1898714" y="4890273"/>
              <a:ext cx="1087357" cy="4440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rgbClr val="002060"/>
                  </a:solidFill>
                  <a:ea typeface="굴림" pitchFamily="50" charset="-127"/>
                  <a:cs typeface="Times New Roman" pitchFamily="18" charset="0"/>
                </a:rPr>
                <a:t>RE4/1</a:t>
              </a:r>
              <a:endParaRPr lang="ko-KR" altLang="en-US" sz="1600" b="1" dirty="0">
                <a:solidFill>
                  <a:srgbClr val="002060"/>
                </a:solidFill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49" name="모서리가 둥근 직사각형 126"/>
            <p:cNvSpPr/>
            <p:nvPr/>
          </p:nvSpPr>
          <p:spPr>
            <a:xfrm>
              <a:off x="2789781" y="5353047"/>
              <a:ext cx="1087357" cy="44404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b="1" dirty="0">
                  <a:solidFill>
                    <a:srgbClr val="002060"/>
                  </a:solidFill>
                  <a:ea typeface="굴림" pitchFamily="50" charset="-127"/>
                  <a:cs typeface="Times New Roman" pitchFamily="18" charset="0"/>
                </a:rPr>
                <a:t>RE3/1</a:t>
              </a:r>
              <a:endParaRPr lang="ko-KR" altLang="en-US" sz="1600" b="1" dirty="0">
                <a:solidFill>
                  <a:srgbClr val="002060"/>
                </a:solidFill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50" name="모서리가 둥근 직사각형 43"/>
            <p:cNvSpPr/>
            <p:nvPr/>
          </p:nvSpPr>
          <p:spPr>
            <a:xfrm>
              <a:off x="4427984" y="2348880"/>
              <a:ext cx="533527" cy="3523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RE1</a:t>
              </a:r>
              <a:endParaRPr lang="ko-KR" altLang="en-US" sz="12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51" name="모서리가 둥근 직사각형 44"/>
            <p:cNvSpPr/>
            <p:nvPr/>
          </p:nvSpPr>
          <p:spPr>
            <a:xfrm>
              <a:off x="3923929" y="2348880"/>
              <a:ext cx="648072" cy="3523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RE2</a:t>
              </a:r>
              <a:endParaRPr lang="ko-KR" altLang="en-US" sz="12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52" name="모서리가 둥근 직사각형 45"/>
            <p:cNvSpPr/>
            <p:nvPr/>
          </p:nvSpPr>
          <p:spPr>
            <a:xfrm>
              <a:off x="3131840" y="2348880"/>
              <a:ext cx="648072" cy="35237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>
                  <a:solidFill>
                    <a:srgbClr val="002060"/>
                  </a:solidFill>
                  <a:latin typeface="Georgia" pitchFamily="18" charset="0"/>
                  <a:ea typeface="굴림" pitchFamily="50" charset="-127"/>
                  <a:cs typeface="Times New Roman" pitchFamily="18" charset="0"/>
                </a:rPr>
                <a:t>RE3</a:t>
              </a:r>
              <a:endParaRPr lang="ko-KR" altLang="en-US" sz="1200" b="1" dirty="0">
                <a:solidFill>
                  <a:srgbClr val="002060"/>
                </a:solidFill>
                <a:latin typeface="Georgia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</p:grpSp>
      <p:sp>
        <p:nvSpPr>
          <p:cNvPr id="53" name="Line 14"/>
          <p:cNvSpPr>
            <a:spLocks noChangeShapeType="1"/>
          </p:cNvSpPr>
          <p:nvPr/>
        </p:nvSpPr>
        <p:spPr bwMode="auto">
          <a:xfrm>
            <a:off x="3851919" y="4770648"/>
            <a:ext cx="0" cy="489096"/>
          </a:xfrm>
          <a:prstGeom prst="line">
            <a:avLst/>
          </a:prstGeom>
          <a:noFill/>
          <a:ln w="635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1400" b="1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4" name="모서리가 둥근 직사각형 51"/>
          <p:cNvSpPr/>
          <p:nvPr/>
        </p:nvSpPr>
        <p:spPr>
          <a:xfrm>
            <a:off x="3419871" y="5202696"/>
            <a:ext cx="1054445" cy="414559"/>
          </a:xfrm>
          <a:prstGeom prst="roundRect">
            <a:avLst/>
          </a:prstGeom>
          <a:noFill/>
          <a:ln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rgbClr val="002060"/>
                </a:solidFill>
                <a:ea typeface="굴림" pitchFamily="50" charset="-127"/>
                <a:cs typeface="Times New Roman" pitchFamily="18" charset="0"/>
              </a:rPr>
              <a:t>GE2/1</a:t>
            </a:r>
            <a:endParaRPr lang="ko-KR" altLang="en-US" sz="1600" b="1" dirty="0">
              <a:solidFill>
                <a:srgbClr val="002060"/>
              </a:solidFill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55" name="Rectangle 10"/>
          <p:cNvSpPr>
            <a:spLocks noChangeArrowheads="1"/>
          </p:cNvSpPr>
          <p:nvPr/>
        </p:nvSpPr>
        <p:spPr bwMode="auto">
          <a:xfrm>
            <a:off x="179512" y="921972"/>
            <a:ext cx="47513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44256" tIns="72128" rIns="144256" bIns="72128" anchor="ctr"/>
          <a:lstStyle/>
          <a:p>
            <a:pPr algn="ctr" defTabSz="1443038">
              <a:spcAft>
                <a:spcPts val="600"/>
              </a:spcAft>
            </a:pPr>
            <a:r>
              <a:rPr lang="en-US" altLang="ko-KR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Endcap</a:t>
            </a:r>
            <a:r>
              <a:rPr lang="en-US" altLang="ko-K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RPCs     </a:t>
            </a:r>
          </a:p>
          <a:p>
            <a:pPr defTabSz="1443038"/>
            <a:r>
              <a:rPr lang="en-US" altLang="ko-KR" sz="1600" dirty="0"/>
              <a:t>   - 2 wings (RE+, RE-) </a:t>
            </a:r>
          </a:p>
          <a:p>
            <a:pPr defTabSz="1443038"/>
            <a:r>
              <a:rPr lang="en-US" altLang="ko-KR" sz="1600" dirty="0"/>
              <a:t>   - 4 stations (RE1, RE2, RE3, RE4) in each wing</a:t>
            </a:r>
          </a:p>
          <a:p>
            <a:pPr defTabSz="1443038"/>
            <a:r>
              <a:rPr lang="en-US" altLang="ko-KR" sz="1600" dirty="0"/>
              <a:t>   - Covering 0.92 &lt; </a:t>
            </a:r>
            <a:r>
              <a:rPr lang="en-US" altLang="ko-KR" sz="1600" dirty="0">
                <a:sym typeface="Symbol" pitchFamily="18" charset="2"/>
              </a:rPr>
              <a:t></a:t>
            </a:r>
            <a:r>
              <a:rPr lang="en-US" altLang="ko-KR" sz="1600" dirty="0"/>
              <a:t> &lt;2.1     </a:t>
            </a:r>
          </a:p>
        </p:txBody>
      </p:sp>
    </p:spTree>
    <p:extLst>
      <p:ext uri="{BB962C8B-B14F-4D97-AF65-F5344CB8AC3E}">
        <p14:creationId xmlns:p14="http://schemas.microsoft.com/office/powerpoint/2010/main" val="138773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Division of Nuclear Physics in the Korean Physical Society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</a:t>
            </a:fld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179512" y="1556792"/>
            <a:ext cx="8712968" cy="4959350"/>
            <a:chOff x="179512" y="1397000"/>
            <a:chExt cx="8712968" cy="4959350"/>
          </a:xfrm>
        </p:grpSpPr>
        <p:graphicFrame>
          <p:nvGraphicFramePr>
            <p:cNvPr id="7" name="다이어그램 6"/>
            <p:cNvGraphicFramePr/>
            <p:nvPr>
              <p:extLst>
                <p:ext uri="{D42A27DB-BD31-4B8C-83A1-F6EECF244321}">
                  <p14:modId xmlns:p14="http://schemas.microsoft.com/office/powerpoint/2010/main" val="2484404671"/>
                </p:ext>
              </p:extLst>
            </p:nvPr>
          </p:nvGraphicFramePr>
          <p:xfrm>
            <a:off x="179512" y="1397000"/>
            <a:ext cx="8712968" cy="495935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059832" y="3501008"/>
              <a:ext cx="2808312" cy="504056"/>
            </a:xfrm>
            <a:prstGeom prst="rect">
              <a:avLst/>
            </a:prstGeom>
            <a:solidFill>
              <a:schemeClr val="lt1">
                <a:hueOff val="0"/>
                <a:satOff val="0"/>
                <a:lumOff val="0"/>
              </a:schemeClr>
            </a:solidFill>
            <a:ln w="25400">
              <a:solidFill>
                <a:srgbClr val="AE4845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15" tIns="18415" rIns="18415" bIns="115415" numCol="1" spcCol="1270" anchor="b" anchorCtr="0">
              <a:noAutofit/>
            </a:bodyPr>
            <a:lstStyle/>
            <a:p>
              <a:pPr marL="0" lvl="0" indent="0" algn="ctr" defTabSz="128905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ko-KR" b="1" dirty="0">
                  <a:solidFill>
                    <a:schemeClr val="tx1"/>
                  </a:solidFill>
                </a:rPr>
                <a:t>Executive Committee</a:t>
              </a:r>
              <a:endParaRPr lang="ko-KR" altLang="en-US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542" y="1700808"/>
            <a:ext cx="34803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400" b="1" dirty="0"/>
              <a:t>HIM: Relativistic Heavy-Ion Collisions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400" b="1" dirty="0" err="1"/>
              <a:t>HaPhy</a:t>
            </a:r>
            <a:r>
              <a:rPr lang="en-US" altLang="ko-KR" sz="1400" b="1" dirty="0"/>
              <a:t>: Hadron Physics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altLang="ko-KR" sz="1400" b="1" dirty="0"/>
              <a:t>LENS: Low-Energy Nuclear Science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5487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Phase II: Upgrade of CMS RPC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20</a:t>
            </a:fld>
            <a:endParaRPr lang="ko-KR" altLang="en-US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95536" y="980728"/>
            <a:ext cx="8291264" cy="254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spcAft>
                <a:spcPts val="200"/>
              </a:spcAft>
              <a:buFont typeface="맑은 고딕" panose="020B0503020000020004" pitchFamily="50" charset="-127"/>
              <a:buChar char="□"/>
            </a:pPr>
            <a:r>
              <a:rPr lang="en-US" altLang="ko-KR" sz="2000" spc="-50" dirty="0"/>
              <a:t>Current ENDCAP composed of 4 RPC stations covering 1.1 &lt;</a:t>
            </a:r>
            <a:r>
              <a:rPr lang="en-US" altLang="ko-KR" sz="2000" spc="-50" dirty="0">
                <a:sym typeface="Symbol" pitchFamily="18" charset="2"/>
              </a:rPr>
              <a:t>&lt; 1.6</a:t>
            </a:r>
            <a:r>
              <a:rPr lang="en-US" altLang="ko-KR" sz="2000" spc="-50" dirty="0"/>
              <a:t> </a:t>
            </a:r>
            <a:r>
              <a:rPr lang="en-US" altLang="ko-KR" sz="2000" u="sng" spc="-50" dirty="0"/>
              <a:t>  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r>
              <a:rPr lang="en-US" altLang="ko-KR" spc="-50" dirty="0"/>
              <a:t>Trigger efficiency of the muon system is still low due to absence of the RPC in 1.6 &lt;</a:t>
            </a:r>
            <a:r>
              <a:rPr lang="en-US" altLang="ko-KR" spc="-50" dirty="0">
                <a:sym typeface="Symbol" pitchFamily="18" charset="2"/>
              </a:rPr>
              <a:t>&lt; 2.4</a:t>
            </a:r>
            <a:r>
              <a:rPr lang="en-US" altLang="ko-KR" spc="-50" dirty="0"/>
              <a:t> range.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endParaRPr lang="en-US" altLang="ko-KR" sz="800" spc="-50" dirty="0"/>
          </a:p>
          <a:p>
            <a:pPr marL="342900" indent="-342900">
              <a:buFont typeface="맑은 고딕" panose="020B0503020000020004" pitchFamily="50" charset="-127"/>
              <a:buChar char="□"/>
            </a:pPr>
            <a:r>
              <a:rPr lang="en-US" altLang="ko-KR" sz="2000" spc="-50" dirty="0"/>
              <a:t>Completion of 36 RE3/1 and 36 RE4/1 RPCs together with GE0, GE1/1, and GE2/1, before LS3 (2024). 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r>
              <a:rPr lang="en-US" altLang="ko-KR" spc="-50" dirty="0"/>
              <a:t>2015 – 2017: Confirmation of detector technology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r>
              <a:rPr lang="en-US" altLang="ko-KR" spc="-50" dirty="0"/>
              <a:t>2017 – 2018: Pre-productions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r>
              <a:rPr lang="en-US" altLang="ko-KR" spc="-50" dirty="0"/>
              <a:t>2019 – 2023: Detector productions, installation, and integrations  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947810" y="3966155"/>
            <a:ext cx="40081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>
                <a:solidFill>
                  <a:srgbClr val="009999"/>
                </a:solidFill>
              </a:rPr>
              <a:t>RPC Trigger Efficiencies </a:t>
            </a:r>
          </a:p>
          <a:p>
            <a:pPr algn="just"/>
            <a:r>
              <a:rPr lang="en-US" altLang="ko-KR" sz="1600" dirty="0">
                <a:solidFill>
                  <a:srgbClr val="C00000"/>
                </a:solidFill>
              </a:rPr>
              <a:t>RED: requiring 3/4 with a new 4</a:t>
            </a:r>
            <a:r>
              <a:rPr lang="en-US" altLang="ko-KR" sz="1600" baseline="30000" dirty="0">
                <a:solidFill>
                  <a:srgbClr val="C00000"/>
                </a:solidFill>
              </a:rPr>
              <a:t>th</a:t>
            </a:r>
            <a:r>
              <a:rPr lang="en-US" altLang="ko-KR" sz="1600" dirty="0">
                <a:solidFill>
                  <a:srgbClr val="C00000"/>
                </a:solidFill>
              </a:rPr>
              <a:t> station</a:t>
            </a:r>
          </a:p>
          <a:p>
            <a:pPr algn="just"/>
            <a:r>
              <a:rPr lang="en-US" altLang="ko-KR" sz="1600" dirty="0">
                <a:solidFill>
                  <a:srgbClr val="003399"/>
                </a:solidFill>
              </a:rPr>
              <a:t>BLUE: requiring 3/3 with 3 stations</a:t>
            </a:r>
            <a:endParaRPr lang="ko-KR" altLang="en-US" sz="1600" dirty="0"/>
          </a:p>
        </p:txBody>
      </p:sp>
      <p:grpSp>
        <p:nvGrpSpPr>
          <p:cNvPr id="9" name="그룹 8"/>
          <p:cNvGrpSpPr/>
          <p:nvPr/>
        </p:nvGrpSpPr>
        <p:grpSpPr>
          <a:xfrm>
            <a:off x="971600" y="3573016"/>
            <a:ext cx="3964468" cy="2650794"/>
            <a:chOff x="5364088" y="4293096"/>
            <a:chExt cx="3669741" cy="230425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64088" y="4293096"/>
              <a:ext cx="3669741" cy="2304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직선 연결선 10"/>
            <p:cNvCxnSpPr/>
            <p:nvPr/>
          </p:nvCxnSpPr>
          <p:spPr>
            <a:xfrm>
              <a:off x="6228184" y="4293096"/>
              <a:ext cx="0" cy="2304256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연결선 11"/>
            <p:cNvCxnSpPr/>
            <p:nvPr/>
          </p:nvCxnSpPr>
          <p:spPr>
            <a:xfrm>
              <a:off x="8316416" y="4293096"/>
              <a:ext cx="0" cy="2304256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타원 12"/>
            <p:cNvSpPr/>
            <p:nvPr/>
          </p:nvSpPr>
          <p:spPr>
            <a:xfrm>
              <a:off x="6444208" y="4365104"/>
              <a:ext cx="1872208" cy="1584176"/>
            </a:xfrm>
            <a:prstGeom prst="ellipse">
              <a:avLst/>
            </a:prstGeom>
            <a:solidFill>
              <a:schemeClr val="accent1">
                <a:alpha val="36000"/>
              </a:schemeClr>
            </a:solidFill>
            <a:ln w="254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Candara" panose="020E0502030303020204" pitchFamily="34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7164288" y="5229200"/>
              <a:ext cx="331191" cy="3210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>
                  <a:solidFill>
                    <a:srgbClr val="003399"/>
                  </a:solidFill>
                  <a:latin typeface="Candara" panose="020E0502030303020204" pitchFamily="34" charset="0"/>
                </a:rPr>
                <a:t>!!!</a:t>
              </a:r>
              <a:endParaRPr lang="ko-KR" altLang="en-US" dirty="0">
                <a:latin typeface="Candara" panose="020E0502030303020204" pitchFamily="34" charset="0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3448414" y="4392252"/>
            <a:ext cx="1444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00FF"/>
                </a:solidFill>
              </a:rPr>
              <a:t>Before 2014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259632" y="3563724"/>
            <a:ext cx="1286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0000FF"/>
                </a:solidFill>
              </a:rPr>
              <a:t>After 2014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822237" y="5454225"/>
            <a:ext cx="1922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Endcap RPCs only</a:t>
            </a:r>
          </a:p>
        </p:txBody>
      </p:sp>
    </p:spTree>
    <p:extLst>
      <p:ext uri="{BB962C8B-B14F-4D97-AF65-F5344CB8AC3E}">
        <p14:creationId xmlns:p14="http://schemas.microsoft.com/office/powerpoint/2010/main" val="200087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>
                <a:solidFill>
                  <a:schemeClr val="tx1"/>
                </a:solidFill>
              </a:rPr>
              <a:t>Phase II: Extension of Endcap Muon Trigger System 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7" name="_x318958920" descr="EMB0000201c3a8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5"/>
            <a:ext cx="8172400" cy="51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3779912" y="1268760"/>
            <a:ext cx="744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ppleGothic" pitchFamily="1" charset="-127"/>
              </a:rPr>
              <a:t>GE1/1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772102" y="1304972"/>
            <a:ext cx="7441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ppleGothic" pitchFamily="1" charset="-127"/>
              </a:rPr>
              <a:t>GE2/1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cxnSp>
        <p:nvCxnSpPr>
          <p:cNvPr id="10" name="직선 화살표 연결선 9"/>
          <p:cNvCxnSpPr/>
          <p:nvPr/>
        </p:nvCxnSpPr>
        <p:spPr>
          <a:xfrm>
            <a:off x="5616624" y="1844824"/>
            <a:ext cx="448305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아래쪽 화살표 15"/>
          <p:cNvSpPr/>
          <p:nvPr/>
        </p:nvSpPr>
        <p:spPr>
          <a:xfrm>
            <a:off x="4032448" y="1700808"/>
            <a:ext cx="288032" cy="206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910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ko-KR" dirty="0">
                    <a:solidFill>
                      <a:schemeClr val="tx1"/>
                    </a:solidFill>
                    <a:latin typeface="+mn-lt"/>
                    <a:ea typeface=""/>
                    <a:cs typeface="Arial" panose="020B0604020202020204" pitchFamily="34" charset="0"/>
                  </a:rPr>
                  <a:t>R&amp;D for high-</a:t>
                </a:r>
                <a14:m>
                  <m:oMath xmlns:m="http://schemas.openxmlformats.org/officeDocument/2006/math">
                    <m:r>
                      <a:rPr lang="ko-KR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"/>
                        <a:cs typeface="Arial" panose="020B0604020202020204" pitchFamily="34" charset="0"/>
                      </a:rPr>
                      <m:t>𝜼</m:t>
                    </m:r>
                  </m:oMath>
                </a14:m>
                <a:r>
                  <a:rPr lang="en-US" altLang="ko-KR" dirty="0">
                    <a:solidFill>
                      <a:schemeClr val="tx1"/>
                    </a:solidFill>
                    <a:latin typeface="+mn-lt"/>
                    <a:ea typeface="바탕"/>
                    <a:cs typeface="Arial" panose="020B0604020202020204" pitchFamily="34" charset="0"/>
                  </a:rPr>
                  <a:t> CMS RPCs</a:t>
                </a:r>
                <a:endParaRPr lang="ko-KR" altLang="en-US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22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직사각형 6"/>
              <p:cNvSpPr/>
              <p:nvPr/>
            </p:nvSpPr>
            <p:spPr>
              <a:xfrm>
                <a:off x="4283968" y="980728"/>
                <a:ext cx="4896544" cy="907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H4 beam line at GIF++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Activity = 1.4 </a:t>
                </a:r>
                <a:r>
                  <a:rPr lang="en-US" altLang="ko-KR" sz="1600" dirty="0" err="1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TBq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(</a:t>
                </a:r>
                <a:r>
                  <a:rPr lang="en-US" altLang="ko-KR" sz="1600" baseline="300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137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Cs)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Maximum </a:t>
                </a:r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l-GR" altLang="ko-KR" sz="1600" i="1" dirty="0">
                    <a:ea typeface="바탕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rate at the test position~1.5 kHz cm</a:t>
                </a:r>
                <a:r>
                  <a:rPr lang="en-US" altLang="ko-KR" sz="1600" baseline="300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-2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직사각형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980728"/>
                <a:ext cx="4896544" cy="907941"/>
              </a:xfrm>
              <a:prstGeom prst="rect">
                <a:avLst/>
              </a:prstGeom>
              <a:blipFill>
                <a:blip r:embed="rId3"/>
                <a:stretch>
                  <a:fillRect l="-747" t="-2013" b="-73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/>
              <p:cNvSpPr/>
              <p:nvPr/>
            </p:nvSpPr>
            <p:spPr>
              <a:xfrm>
                <a:off x="107504" y="980728"/>
                <a:ext cx="4176464" cy="907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200-mCi </a:t>
                </a:r>
                <a:r>
                  <a:rPr lang="en-US" altLang="ko-KR" sz="1600" baseline="300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137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Cs at Korea University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Current activity = 5.55 </a:t>
                </a:r>
                <a:r>
                  <a:rPr lang="en-US" altLang="ko-KR" sz="1600" dirty="0" err="1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GBq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Maximum </a:t>
                </a:r>
                <a14:m>
                  <m:oMath xmlns:m="http://schemas.openxmlformats.org/officeDocument/2006/math">
                    <m:r>
                      <a:rPr lang="ko-KR" altLang="en-US" sz="160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rate at 37 cm~1.4 kHz cm</a:t>
                </a:r>
                <a:r>
                  <a:rPr lang="en-US" altLang="ko-KR" sz="1600" baseline="300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-2</a:t>
                </a:r>
                <a:r>
                  <a:rPr lang="en-US" altLang="ko-KR" sz="1600" dirty="0">
                    <a:ea typeface="맑은 고딕" panose="020B0503020000020004" pitchFamily="50" charset="-127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980728"/>
                <a:ext cx="4176464" cy="907941"/>
              </a:xfrm>
              <a:prstGeom prst="rect">
                <a:avLst/>
              </a:prstGeom>
              <a:blipFill>
                <a:blip r:embed="rId4"/>
                <a:stretch>
                  <a:fillRect l="-876" t="-2013" b="-738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64733"/>
            <a:ext cx="2543066" cy="372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32514"/>
            <a:ext cx="3775649" cy="21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_x348528720" descr="EMB0000219c2b7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437" y="3645024"/>
            <a:ext cx="3223346" cy="271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굽은 화살표 13"/>
          <p:cNvSpPr/>
          <p:nvPr/>
        </p:nvSpPr>
        <p:spPr>
          <a:xfrm rot="16200000" flipV="1">
            <a:off x="6705352" y="4067956"/>
            <a:ext cx="1025883" cy="104411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13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tx1"/>
                </a:solidFill>
              </a:rPr>
              <a:t>Experimental Status of LENS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23</a:t>
            </a:fld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226446"/>
              </p:ext>
            </p:extLst>
          </p:nvPr>
        </p:nvGraphicFramePr>
        <p:xfrm>
          <a:off x="395536" y="1142014"/>
          <a:ext cx="8448600" cy="4663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864">
                  <a:extLst>
                    <a:ext uri="{9D8B030D-6E8A-4147-A177-3AD203B41FA5}">
                      <a16:colId xmlns:a16="http://schemas.microsoft.com/office/drawing/2014/main" val="13715919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189201494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756727687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3181503754"/>
                    </a:ext>
                  </a:extLst>
                </a:gridCol>
              </a:tblGrid>
              <a:tr h="54845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Subject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Accelerator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Experiment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Participating institutes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850186"/>
                  </a:ext>
                </a:extLst>
              </a:tr>
              <a:tr h="64008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Nuclear Astrophysics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RIBF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CRIB</a:t>
                      </a:r>
                    </a:p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SAMURAI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err="1">
                          <a:latin typeface="+mn-lt"/>
                        </a:rPr>
                        <a:t>Ewha</a:t>
                      </a:r>
                      <a:r>
                        <a:rPr lang="en-US" altLang="ko-KR" sz="1800" baseline="0" dirty="0">
                          <a:latin typeface="+mn-lt"/>
                        </a:rPr>
                        <a:t>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Womans</a:t>
                      </a:r>
                      <a:r>
                        <a:rPr lang="en-US" altLang="ko-KR" sz="1800" baseline="0" dirty="0">
                          <a:latin typeface="+mn-lt"/>
                        </a:rPr>
                        <a:t>, IBS, 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Sungkyunkwan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6487317"/>
                  </a:ext>
                </a:extLst>
              </a:tr>
              <a:tr h="4354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RAON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KOBRA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IBS, </a:t>
                      </a:r>
                      <a:r>
                        <a:rPr lang="en-US" altLang="ko-KR" sz="1800" baseline="0" dirty="0">
                          <a:latin typeface="+mn-lt"/>
                        </a:rPr>
                        <a:t>Chung-Ang, </a:t>
                      </a:r>
                      <a:r>
                        <a:rPr lang="en-US" altLang="ko-KR" sz="1800" dirty="0" err="1">
                          <a:latin typeface="+mn-lt"/>
                        </a:rPr>
                        <a:t>Ewha</a:t>
                      </a:r>
                      <a:r>
                        <a:rPr lang="en-US" altLang="ko-KR" sz="1800" dirty="0">
                          <a:latin typeface="+mn-lt"/>
                        </a:rPr>
                        <a:t> </a:t>
                      </a:r>
                      <a:r>
                        <a:rPr lang="en-US" altLang="ko-KR" sz="1800" dirty="0" err="1">
                          <a:latin typeface="+mn-lt"/>
                        </a:rPr>
                        <a:t>Womans</a:t>
                      </a:r>
                      <a:r>
                        <a:rPr lang="en-US" altLang="ko-KR" sz="1800" dirty="0">
                          <a:latin typeface="+mn-lt"/>
                        </a:rPr>
                        <a:t>,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Hanyang</a:t>
                      </a:r>
                      <a:r>
                        <a:rPr lang="en-US" altLang="ko-KR" sz="1800" baseline="0" dirty="0">
                          <a:latin typeface="+mn-lt"/>
                        </a:rPr>
                        <a:t>,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Hoseo</a:t>
                      </a:r>
                      <a:r>
                        <a:rPr lang="en-US" altLang="ko-KR" sz="1800" baseline="0" dirty="0">
                          <a:latin typeface="+mn-lt"/>
                        </a:rPr>
                        <a:t>,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Kyungbook</a:t>
                      </a:r>
                      <a:r>
                        <a:rPr lang="en-US" altLang="ko-KR" sz="1800" baseline="0" dirty="0">
                          <a:latin typeface="+mn-lt"/>
                        </a:rPr>
                        <a:t> Nat., </a:t>
                      </a:r>
                      <a:r>
                        <a:rPr lang="en-US" altLang="ko-KR" sz="1800" dirty="0" err="1">
                          <a:latin typeface="+mn-lt"/>
                        </a:rPr>
                        <a:t>Sungkyunkwan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615016"/>
                  </a:ext>
                </a:extLst>
              </a:tr>
              <a:tr h="753242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Nuclear Structure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3051634"/>
                  </a:ext>
                </a:extLst>
              </a:tr>
              <a:tr h="91440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>
                          <a:latin typeface="+mn-lt"/>
                        </a:rPr>
                        <a:t>RIBF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EURICA</a:t>
                      </a:r>
                    </a:p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SAMURAI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800" dirty="0" err="1">
                          <a:latin typeface="+mn-lt"/>
                        </a:rPr>
                        <a:t>Ewha</a:t>
                      </a:r>
                      <a:r>
                        <a:rPr lang="en-US" altLang="ko-KR" sz="1800" dirty="0">
                          <a:latin typeface="+mn-lt"/>
                        </a:rPr>
                        <a:t> </a:t>
                      </a:r>
                      <a:r>
                        <a:rPr lang="en-US" altLang="ko-KR" sz="1800" dirty="0" err="1">
                          <a:latin typeface="+mn-lt"/>
                        </a:rPr>
                        <a:t>Womans</a:t>
                      </a:r>
                      <a:r>
                        <a:rPr lang="en-US" altLang="ko-KR" sz="1800" dirty="0">
                          <a:latin typeface="+mn-lt"/>
                        </a:rPr>
                        <a:t>, </a:t>
                      </a:r>
                      <a:r>
                        <a:rPr lang="en-US" altLang="ko-KR" sz="1800" dirty="0" err="1">
                          <a:latin typeface="+mn-lt"/>
                        </a:rPr>
                        <a:t>Hoseo</a:t>
                      </a:r>
                      <a:r>
                        <a:rPr lang="en-US" altLang="ko-KR" sz="1800" dirty="0">
                          <a:latin typeface="+mn-lt"/>
                        </a:rPr>
                        <a:t>, IBS,</a:t>
                      </a:r>
                      <a:r>
                        <a:rPr lang="en-US" altLang="ko-KR" sz="1800" baseline="0" dirty="0">
                          <a:latin typeface="+mn-lt"/>
                        </a:rPr>
                        <a:t> Korea, </a:t>
                      </a:r>
                      <a:r>
                        <a:rPr lang="en-US" altLang="ko-KR" sz="1800" dirty="0">
                          <a:latin typeface="+mn-lt"/>
                        </a:rPr>
                        <a:t>Seoul Nat.,</a:t>
                      </a:r>
                      <a:r>
                        <a:rPr lang="en-US" altLang="ko-KR" sz="1800" baseline="0" dirty="0">
                          <a:latin typeface="+mn-lt"/>
                        </a:rPr>
                        <a:t>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Sungkyunkwan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22991"/>
                  </a:ext>
                </a:extLst>
              </a:tr>
              <a:tr h="365760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Nuclear Matter (Symmetry energy)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RIBF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 err="1">
                          <a:latin typeface="+mn-lt"/>
                        </a:rPr>
                        <a:t>S</a:t>
                      </a:r>
                      <a:r>
                        <a:rPr lang="en-US" altLang="ko-KR" sz="1800" dirty="0" err="1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altLang="ko-KR" sz="1800" dirty="0" err="1">
                          <a:latin typeface="+mn-lt"/>
                        </a:rPr>
                        <a:t>RIT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Korea, IBS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551118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NSCL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Korea, IBS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897424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RAON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dirty="0">
                          <a:latin typeface="+mn-lt"/>
                        </a:rPr>
                        <a:t>LAMPS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aseline="0" dirty="0">
                          <a:latin typeface="+mn-lt"/>
                        </a:rPr>
                        <a:t>Korea, IBS, </a:t>
                      </a:r>
                      <a:r>
                        <a:rPr lang="en-US" altLang="ko-KR" sz="1800" dirty="0" err="1">
                          <a:latin typeface="+mn-lt"/>
                        </a:rPr>
                        <a:t>Chonbuk</a:t>
                      </a:r>
                      <a:r>
                        <a:rPr lang="en-US" altLang="ko-KR" sz="1800" dirty="0">
                          <a:latin typeface="+mn-lt"/>
                        </a:rPr>
                        <a:t> Nat., </a:t>
                      </a:r>
                      <a:r>
                        <a:rPr lang="en-US" altLang="ko-KR" sz="1800" dirty="0" err="1">
                          <a:latin typeface="+mn-lt"/>
                        </a:rPr>
                        <a:t>Chonnam</a:t>
                      </a:r>
                      <a:r>
                        <a:rPr lang="en-US" altLang="ko-KR" sz="1800" dirty="0">
                          <a:latin typeface="+mn-lt"/>
                        </a:rPr>
                        <a:t> Nat.,</a:t>
                      </a:r>
                      <a:r>
                        <a:rPr lang="en-US" altLang="ko-KR" sz="1800" baseline="0" dirty="0">
                          <a:latin typeface="+mn-lt"/>
                        </a:rPr>
                        <a:t> </a:t>
                      </a:r>
                      <a:r>
                        <a:rPr lang="en-US" altLang="ko-KR" sz="1800" baseline="0" dirty="0" err="1">
                          <a:latin typeface="+mn-lt"/>
                        </a:rPr>
                        <a:t>Inha</a:t>
                      </a:r>
                      <a:endParaRPr lang="ko-KR" altLang="en-US" sz="1800" dirty="0">
                        <a:latin typeface="+mn-lt"/>
                      </a:endParaRP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64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05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Break-Out Reactions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04056" y="1493783"/>
            <a:ext cx="3635896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 typeface="맑은 고딕" panose="020B0503020000020004" pitchFamily="50" charset="-127"/>
              <a:buChar char="□"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</a:rPr>
              <a:t>CRIB</a:t>
            </a:r>
          </a:p>
          <a:p>
            <a:pPr marL="450850" lvl="1" indent="-185738" eaLnBrk="0" fontAlgn="base" latinLnBrk="0" hangingPunct="0">
              <a:spcBef>
                <a:spcPct val="0"/>
              </a:spcBef>
              <a:spcAft>
                <a:spcPct val="0"/>
              </a:spcAft>
              <a:buFont typeface="맑은 고딕" panose="020B0503020000020004" pitchFamily="50" charset="-127"/>
              <a:buChar char="–"/>
            </a:pPr>
            <a:r>
              <a:rPr kumimoji="0" lang="en-US" altLang="ko-KR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 panose="020B0503020000020004" pitchFamily="50" charset="-127"/>
              </a:rPr>
              <a:t>14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 panose="020B0503020000020004" pitchFamily="50" charset="-127"/>
              </a:rPr>
              <a:t>O(</a:t>
            </a:r>
            <a:r>
              <a:rPr kumimoji="0" lang="el-GR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α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,p)</a:t>
            </a:r>
            <a:r>
              <a:rPr kumimoji="0" lang="en-US" altLang="ko-KR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 panose="020B0503020000020004" pitchFamily="50" charset="-127"/>
              </a:rPr>
              <a:t>17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맑은 고딕" panose="020B0503020000020004" pitchFamily="50" charset="-127"/>
              </a:rPr>
              <a:t>F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 and </a:t>
            </a:r>
            <a:r>
              <a:rPr lang="en-US" altLang="ko-KR" baseline="30000" dirty="0">
                <a:solidFill>
                  <a:srgbClr val="000000"/>
                </a:solidFill>
              </a:rPr>
              <a:t>15</a:t>
            </a:r>
            <a:r>
              <a:rPr lang="en-US" altLang="ko-KR" dirty="0">
                <a:solidFill>
                  <a:srgbClr val="000000"/>
                </a:solidFill>
              </a:rPr>
              <a:t>O(</a:t>
            </a:r>
            <a:r>
              <a:rPr lang="el-GR" altLang="ko-KR" dirty="0">
                <a:solidFill>
                  <a:srgbClr val="000000"/>
                </a:solidFill>
                <a:ea typeface="굴림"/>
              </a:rPr>
              <a:t>α</a:t>
            </a:r>
            <a:r>
              <a:rPr lang="en-US" altLang="ko-KR" dirty="0">
                <a:solidFill>
                  <a:srgbClr val="000000"/>
                </a:solidFill>
                <a:ea typeface="굴림"/>
              </a:rPr>
              <a:t>,g)</a:t>
            </a:r>
            <a:r>
              <a:rPr lang="en-US" altLang="ko-KR" baseline="30000" dirty="0">
                <a:solidFill>
                  <a:srgbClr val="000000"/>
                </a:solidFill>
              </a:rPr>
              <a:t>19</a:t>
            </a:r>
            <a:r>
              <a:rPr lang="en-US" altLang="ko-KR" dirty="0">
                <a:solidFill>
                  <a:srgbClr val="000000"/>
                </a:solidFill>
              </a:rPr>
              <a:t>Ne</a:t>
            </a:r>
            <a:r>
              <a:rPr lang="en-US" altLang="ko-KR" dirty="0">
                <a:solidFill>
                  <a:srgbClr val="000000"/>
                </a:solidFill>
                <a:ea typeface="굴림"/>
              </a:rPr>
              <a:t>, from HCNO cycle to the </a:t>
            </a:r>
            <a:r>
              <a:rPr lang="en-US" altLang="ko-KR" dirty="0" err="1">
                <a:solidFill>
                  <a:srgbClr val="000000"/>
                </a:solidFill>
                <a:ea typeface="굴림"/>
              </a:rPr>
              <a:t>rp</a:t>
            </a:r>
            <a:r>
              <a:rPr lang="en-US" altLang="ko-KR" dirty="0">
                <a:solidFill>
                  <a:srgbClr val="000000"/>
                </a:solidFill>
                <a:ea typeface="굴림"/>
              </a:rPr>
              <a:t>-process</a:t>
            </a:r>
            <a:endParaRPr kumimoji="0" lang="en-US" altLang="ko-K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맑은 고딕" panose="020B0503020000020004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말풍선: 사각형 11"/>
          <p:cNvSpPr/>
          <p:nvPr/>
        </p:nvSpPr>
        <p:spPr>
          <a:xfrm>
            <a:off x="539552" y="1480531"/>
            <a:ext cx="3635896" cy="1287145"/>
          </a:xfrm>
          <a:prstGeom prst="wedgeRectCallout">
            <a:avLst>
              <a:gd name="adj1" fmla="val 62633"/>
              <a:gd name="adj2" fmla="val -32221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89107" y="971436"/>
            <a:ext cx="366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K. I. Hahn @ </a:t>
            </a:r>
            <a:r>
              <a:rPr lang="en-US" altLang="ko-KR" dirty="0" err="1"/>
              <a:t>Ehwa</a:t>
            </a:r>
            <a:r>
              <a:rPr lang="en-US" altLang="ko-KR" dirty="0"/>
              <a:t> </a:t>
            </a:r>
            <a:r>
              <a:rPr lang="en-US" altLang="ko-KR" dirty="0" err="1"/>
              <a:t>Womans</a:t>
            </a:r>
            <a:r>
              <a:rPr lang="en-US" altLang="ko-KR" dirty="0"/>
              <a:t> Univ.</a:t>
            </a:r>
            <a:endParaRPr lang="ko-KR" altLang="en-US" dirty="0"/>
          </a:p>
        </p:txBody>
      </p:sp>
      <p:grpSp>
        <p:nvGrpSpPr>
          <p:cNvPr id="23" name="그룹 10"/>
          <p:cNvGrpSpPr/>
          <p:nvPr/>
        </p:nvGrpSpPr>
        <p:grpSpPr>
          <a:xfrm>
            <a:off x="16432" y="2978949"/>
            <a:ext cx="4987616" cy="3330371"/>
            <a:chOff x="218198" y="450713"/>
            <a:chExt cx="7949387" cy="5978683"/>
          </a:xfrm>
        </p:grpSpPr>
        <p:pic>
          <p:nvPicPr>
            <p:cNvPr id="24" name="그림 23" descr="view of CRIB_v2.PNG"/>
            <p:cNvPicPr>
              <a:picLocks noChangeAspect="1"/>
            </p:cNvPicPr>
            <p:nvPr/>
          </p:nvPicPr>
          <p:blipFill rotWithShape="1">
            <a:blip r:embed="rId2"/>
            <a:srcRect l="2491" r="3400"/>
            <a:stretch/>
          </p:blipFill>
          <p:spPr>
            <a:xfrm>
              <a:off x="218198" y="1000107"/>
              <a:ext cx="7949387" cy="542928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347320" y="450713"/>
              <a:ext cx="1609658" cy="171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prstClr val="black"/>
                  </a:solidFill>
                </a:rPr>
                <a:t>Primary target </a:t>
              </a:r>
              <a:r>
                <a:rPr lang="en-US" sz="1400" b="1" dirty="0">
                  <a:solidFill>
                    <a:prstClr val="black"/>
                  </a:solidFill>
                </a:rPr>
                <a:t>H</a:t>
              </a:r>
              <a:r>
                <a:rPr lang="en-US" sz="1400" b="1" baseline="-25000" dirty="0">
                  <a:solidFill>
                    <a:prstClr val="black"/>
                  </a:solidFill>
                </a:rPr>
                <a:t>2,</a:t>
              </a:r>
              <a:r>
                <a:rPr lang="ko-KR" altLang="en-US" sz="1400" b="1" dirty="0">
                  <a:solidFill>
                    <a:prstClr val="black"/>
                  </a:solidFill>
                </a:rPr>
                <a:t> </a:t>
              </a:r>
              <a:endParaRPr lang="en-US" altLang="ko-KR" sz="1400" b="1" dirty="0">
                <a:solidFill>
                  <a:prstClr val="black"/>
                </a:solidFill>
              </a:endParaRPr>
            </a:p>
            <a:p>
              <a:r>
                <a:rPr lang="en-US" sz="1400" b="1" dirty="0">
                  <a:solidFill>
                    <a:prstClr val="black"/>
                  </a:solidFill>
                </a:rPr>
                <a:t>400 </a:t>
              </a:r>
              <a:r>
                <a:rPr lang="en-US" sz="1400" b="1" dirty="0" err="1">
                  <a:solidFill>
                    <a:prstClr val="black"/>
                  </a:solidFill>
                </a:rPr>
                <a:t>torr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r>
                <a:rPr lang="en-US" sz="1400" b="1" dirty="0">
                  <a:solidFill>
                    <a:prstClr val="black"/>
                  </a:solidFill>
                </a:rPr>
                <a:t>80K</a:t>
              </a:r>
              <a:r>
                <a:rPr lang="en-US" sz="1400" baseline="-25000" dirty="0">
                  <a:solidFill>
                    <a:prstClr val="black"/>
                  </a:solidFill>
                </a:rPr>
                <a:t> </a:t>
              </a:r>
              <a:endParaRPr lang="ko-KR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06393" y="4279407"/>
              <a:ext cx="1529777" cy="497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prstClr val="black"/>
                  </a:solidFill>
                </a:rPr>
                <a:t>Wien filter</a:t>
              </a:r>
              <a:endParaRPr lang="ko-KR" altLang="en-US" sz="1200" b="1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294066">
              <a:off x="2346060" y="5057405"/>
              <a:ext cx="2172182" cy="939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>
                  <a:solidFill>
                    <a:prstClr val="black"/>
                  </a:solidFill>
                </a:rPr>
                <a:t>Secondary  </a:t>
              </a:r>
              <a:br>
                <a:rPr lang="en-US" altLang="ko-KR" sz="1400" b="1" dirty="0">
                  <a:solidFill>
                    <a:prstClr val="black"/>
                  </a:solidFill>
                </a:rPr>
              </a:br>
              <a:r>
                <a:rPr lang="en-US" sz="1400" b="1" baseline="30000" dirty="0">
                  <a:solidFill>
                    <a:prstClr val="black"/>
                  </a:solidFill>
                </a:rPr>
                <a:t>14</a:t>
              </a:r>
              <a:r>
                <a:rPr lang="en-US" sz="1400" b="1" dirty="0">
                  <a:solidFill>
                    <a:prstClr val="black"/>
                  </a:solidFill>
                </a:rPr>
                <a:t>O</a:t>
              </a:r>
              <a:r>
                <a:rPr lang="en-US" altLang="ko-KR" sz="1400" b="1" dirty="0">
                  <a:solidFill>
                    <a:prstClr val="black"/>
                  </a:solidFill>
                </a:rPr>
                <a:t> (RI) beam</a:t>
              </a:r>
              <a:endParaRPr lang="ko-KR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469253">
              <a:off x="5506045" y="543078"/>
              <a:ext cx="2272278" cy="1712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baseline="30000" dirty="0">
                  <a:solidFill>
                    <a:prstClr val="black"/>
                  </a:solidFill>
                </a:rPr>
                <a:t>1</a:t>
              </a:r>
              <a:r>
                <a:rPr lang="en-US" sz="1400" b="1" baseline="30000" dirty="0">
                  <a:solidFill>
                    <a:prstClr val="black"/>
                  </a:solidFill>
                </a:rPr>
                <a:t>4</a:t>
              </a:r>
              <a:r>
                <a:rPr lang="en-US" sz="1400" b="1" dirty="0">
                  <a:solidFill>
                    <a:prstClr val="black"/>
                  </a:solidFill>
                </a:rPr>
                <a:t>N</a:t>
              </a:r>
              <a:r>
                <a:rPr lang="en-US" altLang="ko-KR" sz="1400" b="1" dirty="0">
                  <a:solidFill>
                    <a:prstClr val="black"/>
                  </a:solidFill>
                </a:rPr>
                <a:t> beam @ 8.4 MeV/u from the AVF cyclotron</a:t>
              </a:r>
              <a:endParaRPr lang="ko-KR" altLang="en-US" sz="14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4818103" y="948950"/>
            <a:ext cx="4286068" cy="3128122"/>
            <a:chOff x="596771" y="2066695"/>
            <a:chExt cx="4309593" cy="2894671"/>
          </a:xfrm>
        </p:grpSpPr>
        <p:pic>
          <p:nvPicPr>
            <p:cNvPr id="8" name="Picture 4" descr="cno_cycles_rp_web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930"/>
            <a:stretch/>
          </p:blipFill>
          <p:spPr>
            <a:xfrm>
              <a:off x="596771" y="2066695"/>
              <a:ext cx="4309593" cy="2894671"/>
            </a:xfrm>
            <a:prstGeom prst="rect">
              <a:avLst/>
            </a:prstGeom>
          </p:spPr>
        </p:pic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1577681" y="2654505"/>
              <a:ext cx="1136542" cy="361348"/>
            </a:xfrm>
            <a:prstGeom prst="line">
              <a:avLst/>
            </a:prstGeom>
            <a:noFill/>
            <a:ln w="76200">
              <a:solidFill>
                <a:srgbClr val="FF0066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759562" y="4725144"/>
            <a:ext cx="25568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aseline="30000" dirty="0"/>
              <a:t>14</a:t>
            </a:r>
            <a:r>
              <a:rPr lang="en-US" altLang="ko-KR" sz="2400" dirty="0"/>
              <a:t>O+</a:t>
            </a:r>
            <a:r>
              <a:rPr lang="en-US" altLang="ko-KR" sz="2400" baseline="30000" dirty="0"/>
              <a:t>4</a:t>
            </a:r>
            <a:r>
              <a:rPr lang="en-US" altLang="ko-KR" sz="2400" dirty="0"/>
              <a:t>He results:</a:t>
            </a:r>
          </a:p>
          <a:p>
            <a:r>
              <a:rPr lang="en-US" altLang="ko-KR" dirty="0"/>
              <a:t>Recently</a:t>
            </a:r>
            <a:r>
              <a:rPr lang="ko-KR" altLang="en-US" dirty="0"/>
              <a:t> </a:t>
            </a:r>
            <a:r>
              <a:rPr lang="en-US" altLang="ko-KR" dirty="0"/>
              <a:t>published in </a:t>
            </a:r>
          </a:p>
          <a:p>
            <a:pPr marL="342900" indent="-342900">
              <a:buAutoNum type="alphaUcPeriod"/>
            </a:pPr>
            <a:r>
              <a:rPr lang="en-US" altLang="ko-KR" dirty="0"/>
              <a:t>Kim et al., </a:t>
            </a:r>
          </a:p>
          <a:p>
            <a:r>
              <a:rPr lang="en-US" altLang="ko-KR" dirty="0"/>
              <a:t>PRC 92, 035801 (2015)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52451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Break-Out Reactions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25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32291" t="19485" r="17901" b="14564"/>
          <a:stretch/>
        </p:blipFill>
        <p:spPr>
          <a:xfrm>
            <a:off x="1547664" y="1772816"/>
            <a:ext cx="6093809" cy="453650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539552" y="1023700"/>
            <a:ext cx="84249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맑은 고딕" panose="020B0503020000020004" pitchFamily="50" charset="-127"/>
              <a:buChar char="□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</a:rPr>
              <a:t>SAMURAI</a:t>
            </a:r>
            <a:endParaRPr lang="en-US" altLang="ko-KR" sz="2000" dirty="0">
              <a:solidFill>
                <a:prstClr val="black"/>
              </a:solidFill>
              <a:ea typeface="맑은 고딕" panose="020B0503020000020004" pitchFamily="50" charset="-127"/>
            </a:endParaRPr>
          </a:p>
          <a:p>
            <a:pPr marL="542925" lvl="1" indent="-185738" eaLnBrk="0" fontAlgn="base" latinLnBrk="0" hangingPunct="0">
              <a:spcBef>
                <a:spcPct val="0"/>
              </a:spcBef>
              <a:spcAft>
                <a:spcPct val="0"/>
              </a:spcAft>
              <a:buFont typeface="맑은 고딕" panose="020B0503020000020004" pitchFamily="50" charset="-127"/>
              <a:buChar char="–"/>
              <a:defRPr/>
            </a:pPr>
            <a:r>
              <a:rPr kumimoji="0" lang="en-US" altLang="ko-KR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67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Se beam on Be target to study the </a:t>
            </a:r>
            <a:r>
              <a:rPr kumimoji="0" lang="en-US" altLang="ko-KR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rp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-process and the structure</a:t>
            </a:r>
            <a:r>
              <a:rPr kumimoji="0" lang="en-US" altLang="ko-KR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 of </a:t>
            </a:r>
            <a:r>
              <a:rPr kumimoji="0" lang="en-US" altLang="ko-KR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66</a:t>
            </a: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굴림"/>
              </a:rPr>
              <a:t>Se</a:t>
            </a:r>
            <a:endParaRPr kumimoji="0" lang="en-US" altLang="ko-K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5828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Plan at KOBRA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26</a:t>
            </a:fld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51315"/>
            <a:ext cx="4003513" cy="246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25152"/>
            <a:ext cx="1981514" cy="136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807333"/>
            <a:ext cx="1944216" cy="136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918012"/>
            <a:ext cx="8186766" cy="6480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맑은 고딕" panose="020B0503020000020004" pitchFamily="50" charset="-127"/>
              <a:buChar char="□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ea typeface="굴림" pitchFamily="50" charset="-127"/>
                <a:cs typeface="Times New Roman" panose="02020603050405020304" pitchFamily="18" charset="0"/>
              </a:rPr>
              <a:t>Unstable nuclei play a key role in the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굴림" pitchFamily="50" charset="-127"/>
                <a:cs typeface="Times New Roman" panose="02020603050405020304" pitchFamily="18" charset="0"/>
              </a:rPr>
              <a:t>nucleosynthesis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83568" y="1278052"/>
            <a:ext cx="6552728" cy="56677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ea typeface="굴림" pitchFamily="50" charset="-127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ea typeface="굴림" pitchFamily="50" charset="-127"/>
                <a:cs typeface="Times New Roman" panose="02020603050405020304" pitchFamily="18" charset="0"/>
              </a:rPr>
              <a:t>Accurate nuclear reaction rates are indispensable.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399120" y="4355812"/>
            <a:ext cx="8709384" cy="1809492"/>
            <a:chOff x="399120" y="4355812"/>
            <a:chExt cx="8709384" cy="1809492"/>
          </a:xfrm>
        </p:grpSpPr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399120" y="4355812"/>
              <a:ext cx="8709384" cy="648072"/>
            </a:xfrm>
            <a:prstGeom prst="rect">
              <a:avLst/>
            </a:prstGeom>
          </p:spPr>
          <p:txBody>
            <a:bodyPr/>
            <a:lstStyle/>
            <a:p>
              <a:pPr marL="342900" marR="0" lvl="0" indent="-342900" algn="l" defTabSz="914400" rtl="0" eaLnBrk="1" fontAlgn="auto" latinLnBrk="1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맑은 고딕" panose="020B0503020000020004" pitchFamily="50" charset="-127"/>
                <a:buChar char="□"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ea typeface="굴림" pitchFamily="50" charset="-127"/>
                  <a:cs typeface="Times New Roman" panose="02020603050405020304" pitchFamily="18" charset="0"/>
                </a:rPr>
                <a:t>Future plan</a:t>
              </a:r>
              <a:r>
                <a:rPr lang="en-US" sz="2000" dirty="0">
                  <a:solidFill>
                    <a:srgbClr val="113F71"/>
                  </a:solidFill>
                  <a:ea typeface="굴림" pitchFamily="50" charset="-127"/>
                  <a:cs typeface="Times New Roman" panose="02020603050405020304" pitchFamily="18" charset="0"/>
                </a:rPr>
                <a:t> with the KOBRA collaboration  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ea typeface="굴림" pitchFamily="50" charset="-127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0027" y="4859868"/>
              <a:ext cx="5830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- 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Breakout reactions: </a:t>
              </a:r>
              <a:r>
                <a:rPr kumimoji="0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14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O(α,p)</a:t>
              </a:r>
              <a:r>
                <a:rPr kumimoji="0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17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F, </a:t>
              </a:r>
              <a:r>
                <a:rPr kumimoji="0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18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Ne(α,p)</a:t>
              </a:r>
              <a:r>
                <a:rPr kumimoji="0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21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Mg, </a:t>
              </a:r>
              <a:r>
                <a:rPr kumimoji="0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15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O(α,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/>
                  <a:cs typeface="Times New Roman" panose="02020603050405020304" pitchFamily="18" charset="0"/>
                </a:rPr>
                <a:t>g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)</a:t>
              </a:r>
              <a:r>
                <a:rPr kumimoji="0" lang="en-US" altLang="ja-JP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19</a:t>
              </a:r>
              <a:r>
                <a:rPr kumimoji="0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ＭＳ Ｐゴシック"/>
                  <a:cs typeface="Times New Roman" panose="02020603050405020304" pitchFamily="18" charset="0"/>
                </a:rPr>
                <a:t>Ne 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맑은 고딕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0630" y="5147900"/>
              <a:ext cx="58855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- </a:t>
              </a: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rp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-process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: 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(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p,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맑은 고딕"/>
                  <a:cs typeface="Times New Roman" panose="02020603050405020304" pitchFamily="18" charset="0"/>
                </a:rPr>
                <a:t>g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) reaction 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rates under explosive hydrogen burning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3F71"/>
                </a:solidFill>
                <a:effectLst/>
                <a:uLnTx/>
                <a:uFillTx/>
                <a:latin typeface="Times New Roman" pitchFamily="18" charset="0"/>
                <a:ea typeface="맑은 고딕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11560" y="5795972"/>
              <a:ext cx="7871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- </a:t>
              </a: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맑은 고딕"/>
                  <a:cs typeface="Times New Roman" panose="02020603050405020304" pitchFamily="18" charset="0"/>
                </a:rPr>
                <a:t>a</a:t>
              </a:r>
              <a:r>
                <a:rPr kumimoji="0" lang="en-US" altLang="ko-K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p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-process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: 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(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맑은 고딕"/>
                  <a:cs typeface="Times New Roman" panose="02020603050405020304" pitchFamily="18" charset="0"/>
                </a:rPr>
                <a:t>a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,p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) reaction rates for waiting point nuclei in XRBs - </a:t>
              </a:r>
              <a:r>
                <a:rPr kumimoji="0" lang="en-US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22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Mg, </a:t>
              </a:r>
              <a:r>
                <a:rPr kumimoji="0" lang="en-US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26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Si, </a:t>
              </a:r>
              <a:r>
                <a:rPr kumimoji="0" lang="en-US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30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S, </a:t>
              </a:r>
              <a:r>
                <a:rPr kumimoji="0" lang="en-US" altLang="ko-KR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34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Ar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맑은 고딕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027" y="5472144"/>
              <a:ext cx="6863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- </a:t>
              </a:r>
              <a:r>
                <a:rPr kumimoji="0" lang="en-US" altLang="ko-K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s-, r-process</a:t>
              </a:r>
              <a:r>
                <a:rPr kumimoji="0" lang="en-US" altLang="ko-K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: 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(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n,</a:t>
              </a:r>
              <a:r>
                <a:rPr kumimoji="0" lang="en-US" altLang="ko-K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맑은 고딕"/>
                  <a:cs typeface="Times New Roman" panose="02020603050405020304" pitchFamily="18" charset="0"/>
                </a:rPr>
                <a:t>g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) reaction </a:t>
              </a: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3F71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anose="02020603050405020304" pitchFamily="18" charset="0"/>
                </a:rPr>
                <a:t>rates along the path, r-process waiting point nuclei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맑은 고딕"/>
                <a:cs typeface="Times New Roman" panose="02020603050405020304" pitchFamily="18" charset="0"/>
              </a:endParaRPr>
            </a:p>
          </p:txBody>
        </p:sp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5"/>
            <a:srcRect l="24806" t="29000" r="49207" b="53150"/>
            <a:stretch/>
          </p:blipFill>
          <p:spPr>
            <a:xfrm>
              <a:off x="7181957" y="4422772"/>
              <a:ext cx="1317680" cy="509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846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i="1" dirty="0">
                <a:solidFill>
                  <a:sysClr val="windowText" lastClr="000000"/>
                </a:solidFill>
                <a:latin typeface="Symbol" panose="05050102010706020507" pitchFamily="18" charset="2"/>
              </a:rPr>
              <a:t>a-</a:t>
            </a:r>
            <a:r>
              <a:rPr lang="en-US" altLang="ko-KR" dirty="0">
                <a:solidFill>
                  <a:sysClr val="windowText" lastClr="000000"/>
                </a:solidFill>
              </a:rPr>
              <a:t>Cluster Structure of </a:t>
            </a:r>
            <a:r>
              <a:rPr lang="en-US" altLang="ko-KR" baseline="30000" dirty="0">
                <a:solidFill>
                  <a:sysClr val="windowText" lastClr="000000"/>
                </a:solidFill>
              </a:rPr>
              <a:t>22</a:t>
            </a:r>
            <a:r>
              <a:rPr lang="en-US" altLang="ko-KR" dirty="0">
                <a:solidFill>
                  <a:sysClr val="windowText" lastClr="000000"/>
                </a:solidFill>
              </a:rPr>
              <a:t>Mg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27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139952" y="1574790"/>
            <a:ext cx="4826646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600"/>
              </a:lnSpc>
              <a:buFont typeface="맑은 고딕" panose="020B0503020000020004" pitchFamily="50" charset="-127"/>
              <a:buChar char="□"/>
            </a:pPr>
            <a:r>
              <a:rPr lang="en-US" altLang="ko-KR" i="1" dirty="0">
                <a:latin typeface="Symbol" panose="05050102010706020507" pitchFamily="18" charset="2"/>
              </a:rPr>
              <a:t>a</a:t>
            </a:r>
            <a:r>
              <a:rPr lang="en-US" altLang="ko-KR" dirty="0"/>
              <a:t>-cluster structure can be characterized by </a:t>
            </a:r>
            <a:r>
              <a:rPr lang="en-US" altLang="ko-KR" i="1" dirty="0"/>
              <a:t>E</a:t>
            </a:r>
            <a:r>
              <a:rPr lang="en-US" altLang="ko-KR" dirty="0"/>
              <a:t> levels with</a:t>
            </a:r>
            <a:r>
              <a:rPr lang="en-US" altLang="ko-KR" b="1" dirty="0"/>
              <a:t> </a:t>
            </a:r>
            <a:r>
              <a:rPr lang="en-US" altLang="ko-KR" dirty="0"/>
              <a:t>large reduced </a:t>
            </a:r>
            <a:r>
              <a:rPr lang="en-US" altLang="ko-KR" i="1" dirty="0">
                <a:latin typeface="Symbol" pitchFamily="18" charset="2"/>
              </a:rPr>
              <a:t>a</a:t>
            </a:r>
            <a:r>
              <a:rPr lang="en-US" altLang="ko-KR" dirty="0"/>
              <a:t> widths</a:t>
            </a:r>
          </a:p>
          <a:p>
            <a:pPr marL="285750" indent="-285750">
              <a:lnSpc>
                <a:spcPts val="26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Mostly for 4N nuclei with N=Z </a:t>
            </a:r>
          </a:p>
          <a:p>
            <a:pPr lvl="1">
              <a:lnSpc>
                <a:spcPts val="2600"/>
              </a:lnSpc>
            </a:pPr>
            <a:r>
              <a:rPr lang="en-US" altLang="ko-KR" dirty="0"/>
              <a:t>(</a:t>
            </a:r>
            <a:r>
              <a:rPr lang="en-US" altLang="ko-KR" baseline="30000" dirty="0"/>
              <a:t>8</a:t>
            </a:r>
            <a:r>
              <a:rPr lang="en-US" altLang="ko-KR" dirty="0"/>
              <a:t>Be, </a:t>
            </a:r>
            <a:r>
              <a:rPr lang="en-US" altLang="ko-KR" baseline="30000" dirty="0"/>
              <a:t>12</a:t>
            </a:r>
            <a:r>
              <a:rPr lang="en-US" altLang="ko-KR" dirty="0"/>
              <a:t>C, </a:t>
            </a:r>
            <a:r>
              <a:rPr lang="en-US" altLang="ko-KR" baseline="30000" dirty="0"/>
              <a:t>16</a:t>
            </a:r>
            <a:r>
              <a:rPr lang="en-US" altLang="ko-KR" dirty="0"/>
              <a:t>O, </a:t>
            </a:r>
            <a:r>
              <a:rPr lang="en-US" altLang="ko-KR" baseline="30000" dirty="0"/>
              <a:t>20</a:t>
            </a:r>
            <a:r>
              <a:rPr lang="en-US" altLang="ko-KR" dirty="0"/>
              <a:t>Ne, …) </a:t>
            </a:r>
          </a:p>
          <a:p>
            <a:pPr marL="285750" indent="-285750">
              <a:lnSpc>
                <a:spcPts val="26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Extended to some neutron-rich nuclei</a:t>
            </a:r>
          </a:p>
          <a:p>
            <a:pPr lvl="1">
              <a:lnSpc>
                <a:spcPts val="2600"/>
              </a:lnSpc>
            </a:pPr>
            <a:r>
              <a:rPr lang="en-US" altLang="ko-KR" dirty="0"/>
              <a:t>(</a:t>
            </a:r>
            <a:r>
              <a:rPr lang="en-US" altLang="ko-KR" baseline="30000" dirty="0"/>
              <a:t>10</a:t>
            </a:r>
            <a:r>
              <a:rPr lang="en-US" altLang="ko-KR" dirty="0"/>
              <a:t>Be, </a:t>
            </a:r>
            <a:r>
              <a:rPr lang="en-US" altLang="ko-KR" baseline="30000" dirty="0"/>
              <a:t>11</a:t>
            </a:r>
            <a:r>
              <a:rPr lang="en-US" altLang="ko-KR" dirty="0"/>
              <a:t>B, </a:t>
            </a:r>
            <a:r>
              <a:rPr lang="en-US" altLang="ko-KR" baseline="30000" dirty="0"/>
              <a:t>12</a:t>
            </a:r>
            <a:r>
              <a:rPr lang="en-US" altLang="ko-KR" dirty="0"/>
              <a:t>Be, </a:t>
            </a:r>
            <a:r>
              <a:rPr lang="en-US" altLang="ko-KR" baseline="30000" dirty="0"/>
              <a:t>16</a:t>
            </a:r>
            <a:r>
              <a:rPr lang="en-US" altLang="ko-KR" dirty="0"/>
              <a:t>C, </a:t>
            </a:r>
            <a:r>
              <a:rPr lang="en-US" altLang="ko-KR" baseline="30000" dirty="0"/>
              <a:t>18</a:t>
            </a:r>
            <a:r>
              <a:rPr lang="en-US" altLang="ko-KR" dirty="0"/>
              <a:t>O, </a:t>
            </a:r>
            <a:r>
              <a:rPr lang="en-US" altLang="ko-KR" baseline="30000" dirty="0"/>
              <a:t>22</a:t>
            </a:r>
            <a:r>
              <a:rPr lang="en-US" altLang="ko-KR" dirty="0"/>
              <a:t>Ne, …)</a:t>
            </a:r>
          </a:p>
          <a:p>
            <a:pPr marL="285750" indent="-285750">
              <a:lnSpc>
                <a:spcPts val="26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Rare information on proton-rich nuclei:</a:t>
            </a:r>
          </a:p>
          <a:p>
            <a:pPr lvl="1">
              <a:lnSpc>
                <a:spcPts val="2600"/>
              </a:lnSpc>
            </a:pPr>
            <a:r>
              <a:rPr lang="en-US" altLang="ko-KR" dirty="0"/>
              <a:t>(</a:t>
            </a:r>
            <a:r>
              <a:rPr lang="en-US" altLang="ko-KR" baseline="30000" dirty="0"/>
              <a:t>11</a:t>
            </a:r>
            <a:r>
              <a:rPr lang="en-US" altLang="ko-KR" dirty="0"/>
              <a:t>C, </a:t>
            </a:r>
            <a:r>
              <a:rPr lang="en-US" altLang="ko-KR" baseline="30000" dirty="0"/>
              <a:t>18</a:t>
            </a:r>
            <a:r>
              <a:rPr lang="en-US" altLang="ko-KR" dirty="0"/>
              <a:t>Ne, </a:t>
            </a:r>
            <a:r>
              <a:rPr lang="en-US" altLang="ko-KR" baseline="30000" dirty="0"/>
              <a:t>22</a:t>
            </a:r>
            <a:r>
              <a:rPr lang="en-US" altLang="ko-KR" dirty="0"/>
              <a:t>Mg, …)</a:t>
            </a:r>
          </a:p>
          <a:p>
            <a:pPr marL="285750" indent="-285750">
              <a:lnSpc>
                <a:spcPts val="26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Symmetry holds very well for </a:t>
            </a:r>
            <a:r>
              <a:rPr lang="en-US" altLang="ko-KR" baseline="30000" dirty="0"/>
              <a:t>11</a:t>
            </a:r>
            <a:r>
              <a:rPr lang="en-US" altLang="ko-KR" dirty="0"/>
              <a:t>C and </a:t>
            </a:r>
            <a:r>
              <a:rPr lang="en-US" altLang="ko-KR" baseline="30000" dirty="0"/>
              <a:t>11</a:t>
            </a:r>
            <a:r>
              <a:rPr lang="en-US" altLang="ko-KR" dirty="0"/>
              <a:t>B in terms of the </a:t>
            </a:r>
            <a:r>
              <a:rPr lang="en-US" altLang="ko-KR" i="1" dirty="0">
                <a:latin typeface="Symbol" panose="05050102010706020507" pitchFamily="18" charset="2"/>
              </a:rPr>
              <a:t>a</a:t>
            </a:r>
            <a:r>
              <a:rPr lang="en-US" altLang="ko-KR" dirty="0"/>
              <a:t>-cluster structure (left)</a:t>
            </a:r>
            <a:endParaRPr lang="ko-KR" altLang="en-US" dirty="0"/>
          </a:p>
        </p:txBody>
      </p:sp>
      <p:grpSp>
        <p:nvGrpSpPr>
          <p:cNvPr id="8" name="Group 15"/>
          <p:cNvGrpSpPr/>
          <p:nvPr/>
        </p:nvGrpSpPr>
        <p:grpSpPr>
          <a:xfrm>
            <a:off x="251520" y="1074112"/>
            <a:ext cx="3864867" cy="4419329"/>
            <a:chOff x="125484" y="1138120"/>
            <a:chExt cx="3864867" cy="4419329"/>
          </a:xfrm>
        </p:grpSpPr>
        <p:sp>
          <p:nvSpPr>
            <p:cNvPr id="9" name="TextBox 8"/>
            <p:cNvSpPr txBox="1"/>
            <p:nvPr/>
          </p:nvSpPr>
          <p:spPr>
            <a:xfrm>
              <a:off x="125484" y="5141951"/>
              <a:ext cx="345638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solidFill>
                    <a:srgbClr val="FF0000"/>
                  </a:solidFill>
                </a:rPr>
                <a:t>M. Freer </a:t>
              </a:r>
              <a:r>
                <a:rPr lang="en-US" altLang="ko-KR" sz="1400" i="1" dirty="0">
                  <a:solidFill>
                    <a:srgbClr val="FF0000"/>
                  </a:solidFill>
                </a:rPr>
                <a:t>et al</a:t>
              </a:r>
              <a:r>
                <a:rPr lang="en-US" altLang="ko-KR" sz="1400" dirty="0">
                  <a:solidFill>
                    <a:srgbClr val="FF0000"/>
                  </a:solidFill>
                </a:rPr>
                <a:t>., PRC </a:t>
              </a:r>
              <a:r>
                <a:rPr lang="en-US" altLang="ko-KR" sz="1400" b="1" dirty="0">
                  <a:solidFill>
                    <a:srgbClr val="FF0000"/>
                  </a:solidFill>
                </a:rPr>
                <a:t>85</a:t>
              </a:r>
              <a:r>
                <a:rPr lang="en-US" altLang="ko-KR" sz="1400" dirty="0">
                  <a:solidFill>
                    <a:srgbClr val="FF0000"/>
                  </a:solidFill>
                </a:rPr>
                <a:t>, 014304 (2012)</a:t>
              </a:r>
              <a:endParaRPr lang="ko-KR" alt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734" y="1138120"/>
              <a:ext cx="3847617" cy="4104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150685" y="3082335"/>
              <a:ext cx="769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baseline="30000" dirty="0">
                  <a:solidFill>
                    <a:srgbClr val="FF0000"/>
                  </a:solidFill>
                </a:rPr>
                <a:t>7</a:t>
              </a:r>
              <a:r>
                <a:rPr lang="en-US" altLang="ko-KR" b="1" dirty="0">
                  <a:solidFill>
                    <a:srgbClr val="FF0000"/>
                  </a:solidFill>
                </a:rPr>
                <a:t>Li+</a:t>
              </a:r>
              <a:r>
                <a:rPr lang="en-US" altLang="ko-KR" b="1" i="1" dirty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endParaRPr lang="ko-KR" altLang="en-US" b="1" i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05000" y="121012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baseline="30000" dirty="0">
                  <a:solidFill>
                    <a:srgbClr val="FF0000"/>
                  </a:solidFill>
                </a:rPr>
                <a:t>7</a:t>
              </a:r>
              <a:r>
                <a:rPr lang="en-US" altLang="ko-KR" b="1" dirty="0">
                  <a:solidFill>
                    <a:srgbClr val="FF0000"/>
                  </a:solidFill>
                </a:rPr>
                <a:t>Be+</a:t>
              </a:r>
              <a:r>
                <a:rPr lang="en-US" altLang="ko-KR" b="1" i="1" dirty="0">
                  <a:solidFill>
                    <a:srgbClr val="FF0000"/>
                  </a:solidFill>
                  <a:latin typeface="Symbol" pitchFamily="18" charset="2"/>
                </a:rPr>
                <a:t>a</a:t>
              </a:r>
              <a:endParaRPr lang="ko-KR" altLang="en-US" b="1" i="1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8770" y="5493441"/>
            <a:ext cx="377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30000" dirty="0"/>
              <a:t>7</a:t>
            </a:r>
            <a:r>
              <a:rPr lang="en-US" altLang="ko-KR" dirty="0"/>
              <a:t>Be(</a:t>
            </a:r>
            <a:r>
              <a:rPr lang="en-US" altLang="ko-KR" i="1" dirty="0" err="1">
                <a:latin typeface="Symbol" panose="05050102010706020507" pitchFamily="18" charset="2"/>
              </a:rPr>
              <a:t>a</a:t>
            </a:r>
            <a:r>
              <a:rPr lang="en-US" altLang="ko-KR" i="1" dirty="0" err="1"/>
              <a:t>,</a:t>
            </a:r>
            <a:r>
              <a:rPr lang="en-US" altLang="ko-KR" i="1" dirty="0" err="1">
                <a:latin typeface="Symbol" panose="05050102010706020507" pitchFamily="18" charset="2"/>
              </a:rPr>
              <a:t>a</a:t>
            </a:r>
            <a:r>
              <a:rPr lang="en-US" altLang="ko-KR" dirty="0"/>
              <a:t>)</a:t>
            </a:r>
            <a:r>
              <a:rPr lang="en-US" altLang="ko-KR" baseline="30000" dirty="0"/>
              <a:t>7</a:t>
            </a:r>
            <a:r>
              <a:rPr lang="en-US" altLang="ko-KR" dirty="0"/>
              <a:t>Be measurement in inverse kinematics @ HRIBF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43364" y="1115452"/>
            <a:ext cx="358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K. </a:t>
            </a:r>
            <a:r>
              <a:rPr lang="en-US" altLang="ko-KR" dirty="0" err="1"/>
              <a:t>Chae</a:t>
            </a:r>
            <a:r>
              <a:rPr lang="en-US" altLang="ko-KR" dirty="0"/>
              <a:t> @ </a:t>
            </a:r>
            <a:r>
              <a:rPr lang="en-US" altLang="ko-KR" dirty="0" err="1"/>
              <a:t>Sungkyunkwan</a:t>
            </a:r>
            <a:r>
              <a:rPr lang="en-US" altLang="ko-KR" dirty="0"/>
              <a:t> Univ.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5155" y="5149641"/>
            <a:ext cx="52393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ko-KR" dirty="0">
                <a:solidFill>
                  <a:srgbClr val="0000FF"/>
                </a:solidFill>
              </a:rPr>
              <a:t>(Q) Does the symmetry hold for </a:t>
            </a:r>
            <a:r>
              <a:rPr lang="en-US" altLang="ko-KR" baseline="30000" dirty="0">
                <a:solidFill>
                  <a:srgbClr val="0000FF"/>
                </a:solidFill>
              </a:rPr>
              <a:t>22</a:t>
            </a:r>
            <a:r>
              <a:rPr lang="en-US" altLang="ko-KR" dirty="0">
                <a:solidFill>
                  <a:srgbClr val="0000FF"/>
                </a:solidFill>
              </a:rPr>
              <a:t>Ne and </a:t>
            </a:r>
            <a:r>
              <a:rPr lang="en-US" altLang="ko-KR" baseline="30000" dirty="0">
                <a:solidFill>
                  <a:srgbClr val="0000FF"/>
                </a:solidFill>
              </a:rPr>
              <a:t>22</a:t>
            </a:r>
            <a:r>
              <a:rPr lang="en-US" altLang="ko-KR" dirty="0">
                <a:solidFill>
                  <a:srgbClr val="0000FF"/>
                </a:solidFill>
              </a:rPr>
              <a:t>Mg?</a:t>
            </a:r>
          </a:p>
          <a:p>
            <a:pPr marL="357188">
              <a:lnSpc>
                <a:spcPts val="2600"/>
              </a:lnSpc>
            </a:pPr>
            <a:r>
              <a:rPr lang="en-US" altLang="ko-KR" dirty="0"/>
              <a:t>We can answer this question by measuring the </a:t>
            </a:r>
            <a:r>
              <a:rPr lang="en-US" altLang="ko-KR" baseline="30000" dirty="0">
                <a:solidFill>
                  <a:srgbClr val="FF0000"/>
                </a:solidFill>
              </a:rPr>
              <a:t>18</a:t>
            </a:r>
            <a:r>
              <a:rPr lang="en-US" altLang="ko-KR" dirty="0">
                <a:solidFill>
                  <a:srgbClr val="FF0000"/>
                </a:solidFill>
              </a:rPr>
              <a:t>Ne(</a:t>
            </a:r>
            <a:r>
              <a:rPr lang="en-US" altLang="ko-KR" i="1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ko-KR" i="1" dirty="0" err="1">
                <a:solidFill>
                  <a:srgbClr val="FF0000"/>
                </a:solidFill>
              </a:rPr>
              <a:t>,</a:t>
            </a:r>
            <a:r>
              <a:rPr lang="en-US" altLang="ko-KR" i="1" dirty="0" err="1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ko-KR" dirty="0">
                <a:solidFill>
                  <a:srgbClr val="FF0000"/>
                </a:solidFill>
              </a:rPr>
              <a:t>)</a:t>
            </a:r>
            <a:r>
              <a:rPr lang="en-US" altLang="ko-KR" baseline="30000" dirty="0">
                <a:solidFill>
                  <a:srgbClr val="FF0000"/>
                </a:solidFill>
              </a:rPr>
              <a:t>18</a:t>
            </a:r>
            <a:r>
              <a:rPr lang="en-US" altLang="ko-KR" dirty="0">
                <a:solidFill>
                  <a:srgbClr val="FF0000"/>
                </a:solidFill>
              </a:rPr>
              <a:t>Ne</a:t>
            </a:r>
            <a:r>
              <a:rPr lang="en-US" altLang="ko-KR" dirty="0"/>
              <a:t> scatterings!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7592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aseline="30000" dirty="0">
                <a:solidFill>
                  <a:sysClr val="windowText" lastClr="000000"/>
                </a:solidFill>
              </a:rPr>
              <a:t>18</a:t>
            </a:r>
            <a:r>
              <a:rPr lang="en-US" altLang="ko-KR" dirty="0">
                <a:solidFill>
                  <a:sysClr val="windowText" lastClr="000000"/>
                </a:solidFill>
              </a:rPr>
              <a:t>Ne(</a:t>
            </a:r>
            <a:r>
              <a:rPr lang="en-US" altLang="ko-KR" i="1" dirty="0" err="1">
                <a:solidFill>
                  <a:sysClr val="windowText" lastClr="000000"/>
                </a:solidFill>
                <a:latin typeface="Symbol" panose="05050102010706020507" pitchFamily="18" charset="2"/>
              </a:rPr>
              <a:t>a,a</a:t>
            </a:r>
            <a:r>
              <a:rPr lang="en-US" altLang="ko-KR" dirty="0">
                <a:solidFill>
                  <a:sysClr val="windowText" lastClr="000000"/>
                </a:solidFill>
              </a:rPr>
              <a:t>)</a:t>
            </a:r>
            <a:r>
              <a:rPr lang="en-US" altLang="ko-KR" baseline="30000" dirty="0">
                <a:solidFill>
                  <a:sysClr val="windowText" lastClr="000000"/>
                </a:solidFill>
              </a:rPr>
              <a:t>18</a:t>
            </a:r>
            <a:r>
              <a:rPr lang="en-US" altLang="ko-KR" dirty="0">
                <a:solidFill>
                  <a:sysClr val="windowText" lastClr="000000"/>
                </a:solidFill>
              </a:rPr>
              <a:t>Ne at CRIB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28</a:t>
            </a:fld>
            <a:endParaRPr lang="ko-KR" altLang="en-US"/>
          </a:p>
        </p:txBody>
      </p:sp>
      <p:grpSp>
        <p:nvGrpSpPr>
          <p:cNvPr id="7" name="Group 4"/>
          <p:cNvGrpSpPr/>
          <p:nvPr/>
        </p:nvGrpSpPr>
        <p:grpSpPr>
          <a:xfrm>
            <a:off x="539552" y="1254973"/>
            <a:ext cx="8035392" cy="2678083"/>
            <a:chOff x="539552" y="2053927"/>
            <a:chExt cx="8035392" cy="2678083"/>
          </a:xfrm>
        </p:grpSpPr>
        <p:sp>
          <p:nvSpPr>
            <p:cNvPr id="8" name="직사각형 43"/>
            <p:cNvSpPr/>
            <p:nvPr/>
          </p:nvSpPr>
          <p:spPr>
            <a:xfrm>
              <a:off x="7365873" y="2053927"/>
              <a:ext cx="45719" cy="7559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56"/>
            <p:cNvSpPr/>
            <p:nvPr/>
          </p:nvSpPr>
          <p:spPr>
            <a:xfrm>
              <a:off x="7463928" y="2053927"/>
              <a:ext cx="181351" cy="7559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74" t="16100" r="28411" b="21286"/>
            <a:stretch/>
          </p:blipFill>
          <p:spPr>
            <a:xfrm>
              <a:off x="5107451" y="2098082"/>
              <a:ext cx="3467493" cy="263276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Content Placeholder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2098082"/>
              <a:ext cx="4559352" cy="26339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</p:spPr>
        </p:pic>
        <p:sp>
          <p:nvSpPr>
            <p:cNvPr id="13" name="폭발 1 15"/>
            <p:cNvSpPr/>
            <p:nvPr/>
          </p:nvSpPr>
          <p:spPr>
            <a:xfrm>
              <a:off x="3322526" y="3478615"/>
              <a:ext cx="936104" cy="1003568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F3</a:t>
              </a:r>
              <a:endParaRPr lang="ko-KR" alt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74310" y="4221088"/>
            <a:ext cx="86341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□"/>
            </a:pPr>
            <a:r>
              <a:rPr lang="en-US" altLang="ko-KR" sz="2000" baseline="30000" dirty="0"/>
              <a:t>16</a:t>
            </a:r>
            <a:r>
              <a:rPr lang="en-US" altLang="ko-KR" sz="2000" dirty="0"/>
              <a:t>O primary beam from the AVF cyclotron</a:t>
            </a:r>
          </a:p>
          <a:p>
            <a:pPr marL="285750" indent="-285750">
              <a:buFont typeface="맑은 고딕" panose="020B0503020000020004" pitchFamily="50" charset="-127"/>
              <a:buChar char="□"/>
            </a:pPr>
            <a:r>
              <a:rPr lang="en-US" altLang="ko-KR" sz="2000" baseline="30000" dirty="0"/>
              <a:t>18</a:t>
            </a:r>
            <a:r>
              <a:rPr lang="en-US" altLang="ko-KR" sz="2000" dirty="0"/>
              <a:t>Ne beams are produced by the </a:t>
            </a:r>
            <a:r>
              <a:rPr lang="en-US" altLang="ko-KR" sz="2000" baseline="30000" dirty="0"/>
              <a:t>16</a:t>
            </a:r>
            <a:r>
              <a:rPr lang="en-US" altLang="ko-KR" sz="2000" dirty="0"/>
              <a:t>O(</a:t>
            </a:r>
            <a:r>
              <a:rPr lang="en-US" altLang="ko-KR" sz="2000" baseline="30000" dirty="0"/>
              <a:t>3</a:t>
            </a:r>
            <a:r>
              <a:rPr lang="en-US" altLang="ko-KR" sz="2000" dirty="0"/>
              <a:t>He,</a:t>
            </a:r>
            <a:r>
              <a:rPr lang="en-US" altLang="ko-KR" sz="2000" i="1" dirty="0"/>
              <a:t>n</a:t>
            </a:r>
            <a:r>
              <a:rPr lang="en-US" altLang="ko-KR" sz="2000" dirty="0"/>
              <a:t>)</a:t>
            </a:r>
            <a:r>
              <a:rPr lang="en-US" altLang="ko-KR" sz="2000" baseline="30000" dirty="0"/>
              <a:t>18</a:t>
            </a:r>
            <a:r>
              <a:rPr lang="en-US" altLang="ko-KR" sz="2000" dirty="0"/>
              <a:t>Ne reaction.</a:t>
            </a:r>
          </a:p>
          <a:p>
            <a:pPr marL="742950" lvl="1" indent="-285750">
              <a:buFont typeface="맑은 고딕" panose="020B0503020000020004" pitchFamily="50" charset="-127"/>
              <a:buChar char="–"/>
            </a:pPr>
            <a:r>
              <a:rPr lang="en-US" altLang="ko-KR" sz="2000" dirty="0"/>
              <a:t>Beam intensity ~ 3*10</a:t>
            </a:r>
            <a:r>
              <a:rPr lang="en-US" altLang="ko-KR" sz="2000" baseline="30000" dirty="0"/>
              <a:t>5</a:t>
            </a:r>
            <a:r>
              <a:rPr lang="en-US" altLang="ko-KR" sz="2000" dirty="0"/>
              <a:t> </a:t>
            </a:r>
            <a:r>
              <a:rPr lang="en-US" altLang="ko-KR" sz="2000" dirty="0" err="1"/>
              <a:t>pps</a:t>
            </a:r>
            <a:endParaRPr lang="en-US" altLang="ko-KR" sz="2000" dirty="0"/>
          </a:p>
          <a:p>
            <a:pPr marL="285750" indent="-285750">
              <a:buFont typeface="맑은 고딕" panose="020B0503020000020004" pitchFamily="50" charset="-127"/>
              <a:buChar char="□"/>
            </a:pPr>
            <a:r>
              <a:rPr lang="en-US" altLang="ko-KR" sz="2000" dirty="0"/>
              <a:t>Reaction target chamber filled with ~470 </a:t>
            </a:r>
            <a:r>
              <a:rPr lang="en-US" altLang="ko-KR" sz="2000" dirty="0" err="1"/>
              <a:t>Torr</a:t>
            </a:r>
            <a:r>
              <a:rPr lang="en-US" altLang="ko-KR" sz="2000" dirty="0"/>
              <a:t> </a:t>
            </a:r>
            <a:r>
              <a:rPr lang="en-US" altLang="ko-KR" sz="2000" baseline="30000" dirty="0"/>
              <a:t>4</a:t>
            </a:r>
            <a:r>
              <a:rPr lang="en-US" altLang="ko-KR" sz="2000" dirty="0"/>
              <a:t>He gas (thick target)</a:t>
            </a:r>
          </a:p>
          <a:p>
            <a:pPr marL="285750" indent="-285750">
              <a:buFont typeface="맑은 고딕" panose="020B0503020000020004" pitchFamily="50" charset="-127"/>
              <a:buChar char="□"/>
            </a:pPr>
            <a:r>
              <a:rPr lang="en-US" altLang="ko-KR" sz="2000" dirty="0"/>
              <a:t>Scattered </a:t>
            </a:r>
            <a:r>
              <a:rPr lang="en-US" altLang="ko-KR" sz="2000" i="1" dirty="0">
                <a:latin typeface="Symbol" panose="05050102010706020507" pitchFamily="18" charset="2"/>
              </a:rPr>
              <a:t>a</a:t>
            </a:r>
            <a:r>
              <a:rPr lang="en-US" altLang="ko-KR" sz="2000" dirty="0"/>
              <a:t> particles were detected by two </a:t>
            </a:r>
            <a:r>
              <a:rPr lang="en-US" altLang="ko-KR" sz="2000" i="1" dirty="0">
                <a:latin typeface="Symbol" panose="05050102010706020507" pitchFamily="18" charset="2"/>
              </a:rPr>
              <a:t>D</a:t>
            </a:r>
            <a:r>
              <a:rPr lang="en-US" altLang="ko-KR" sz="2000" i="1" dirty="0"/>
              <a:t>E-E</a:t>
            </a:r>
            <a:r>
              <a:rPr lang="en-US" altLang="ko-KR" sz="2000" dirty="0"/>
              <a:t> telescopes for particle identification</a:t>
            </a:r>
          </a:p>
        </p:txBody>
      </p:sp>
      <p:cxnSp>
        <p:nvCxnSpPr>
          <p:cNvPr id="17" name="직선 화살표 연결선 6"/>
          <p:cNvCxnSpPr/>
          <p:nvPr/>
        </p:nvCxnSpPr>
        <p:spPr>
          <a:xfrm flipH="1" flipV="1">
            <a:off x="2195736" y="1948899"/>
            <a:ext cx="2297415" cy="3999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15816" y="1732746"/>
            <a:ext cx="1469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aseline="30000" dirty="0">
                <a:solidFill>
                  <a:srgbClr val="FF0000"/>
                </a:solidFill>
              </a:rPr>
              <a:t>16</a:t>
            </a:r>
            <a:r>
              <a:rPr lang="en-US" altLang="ko-KR" sz="2000" dirty="0">
                <a:solidFill>
                  <a:srgbClr val="FF0000"/>
                </a:solidFill>
              </a:rPr>
              <a:t>O beam</a:t>
            </a:r>
          </a:p>
        </p:txBody>
      </p:sp>
    </p:spTree>
    <p:extLst>
      <p:ext uri="{BB962C8B-B14F-4D97-AF65-F5344CB8AC3E}">
        <p14:creationId xmlns:p14="http://schemas.microsoft.com/office/powerpoint/2010/main" val="169831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aseline="30000" dirty="0">
                <a:solidFill>
                  <a:sysClr val="windowText" lastClr="000000"/>
                </a:solidFill>
              </a:rPr>
              <a:t>18</a:t>
            </a:r>
            <a:r>
              <a:rPr lang="en-US" altLang="ko-KR" dirty="0">
                <a:solidFill>
                  <a:sysClr val="windowText" lastClr="000000"/>
                </a:solidFill>
              </a:rPr>
              <a:t>Ne(</a:t>
            </a:r>
            <a:r>
              <a:rPr lang="en-US" altLang="ko-KR" i="1" dirty="0" err="1">
                <a:solidFill>
                  <a:sysClr val="windowText" lastClr="000000"/>
                </a:solidFill>
                <a:latin typeface="Symbol" panose="05050102010706020507" pitchFamily="18" charset="2"/>
              </a:rPr>
              <a:t>a,a</a:t>
            </a:r>
            <a:r>
              <a:rPr lang="en-US" altLang="ko-KR" dirty="0">
                <a:solidFill>
                  <a:sysClr val="windowText" lastClr="000000"/>
                </a:solidFill>
              </a:rPr>
              <a:t>)</a:t>
            </a:r>
            <a:r>
              <a:rPr lang="en-US" altLang="ko-KR" baseline="30000" dirty="0">
                <a:solidFill>
                  <a:sysClr val="windowText" lastClr="000000"/>
                </a:solidFill>
              </a:rPr>
              <a:t>18</a:t>
            </a:r>
            <a:r>
              <a:rPr lang="en-US" altLang="ko-KR" dirty="0">
                <a:solidFill>
                  <a:sysClr val="windowText" lastClr="000000"/>
                </a:solidFill>
              </a:rPr>
              <a:t>Ne Results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29</a:t>
            </a:fld>
            <a:endParaRPr lang="ko-KR" altLang="en-US"/>
          </a:p>
        </p:txBody>
      </p:sp>
      <p:grpSp>
        <p:nvGrpSpPr>
          <p:cNvPr id="7" name="Group 1"/>
          <p:cNvGrpSpPr/>
          <p:nvPr/>
        </p:nvGrpSpPr>
        <p:grpSpPr>
          <a:xfrm>
            <a:off x="251520" y="1196752"/>
            <a:ext cx="4824536" cy="4795596"/>
            <a:chOff x="457200" y="1190834"/>
            <a:chExt cx="5111497" cy="5270138"/>
          </a:xfrm>
        </p:grpSpPr>
        <p:pic>
          <p:nvPicPr>
            <p:cNvPr id="8" name="그림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7" t="19551" r="16029" b="51095"/>
            <a:stretch/>
          </p:blipFill>
          <p:spPr>
            <a:xfrm>
              <a:off x="457201" y="1190834"/>
              <a:ext cx="5111496" cy="2598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880670" y="2187765"/>
              <a:ext cx="1459154" cy="7102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aseline="30000" dirty="0"/>
                <a:t>18</a:t>
              </a:r>
              <a:r>
                <a:rPr lang="en-US" altLang="ko-KR" dirty="0"/>
                <a:t>Ne(</a:t>
              </a:r>
              <a:r>
                <a:rPr lang="en-US" altLang="ko-KR" i="1" dirty="0" err="1">
                  <a:latin typeface="Symbol" panose="05050102010706020507" pitchFamily="18" charset="2"/>
                </a:rPr>
                <a:t>a</a:t>
              </a:r>
              <a:r>
                <a:rPr lang="en-US" altLang="ko-KR" i="1" dirty="0" err="1"/>
                <a:t>,</a:t>
              </a:r>
              <a:r>
                <a:rPr lang="en-US" altLang="ko-KR" i="1" dirty="0" err="1">
                  <a:latin typeface="Symbol" panose="05050102010706020507" pitchFamily="18" charset="2"/>
                </a:rPr>
                <a:t>a</a:t>
              </a:r>
              <a:r>
                <a:rPr lang="en-US" altLang="ko-KR" dirty="0"/>
                <a:t>)</a:t>
              </a:r>
            </a:p>
            <a:p>
              <a:r>
                <a:rPr lang="en-US" altLang="ko-KR" baseline="30000" dirty="0">
                  <a:solidFill>
                    <a:srgbClr val="FF0000"/>
                  </a:solidFill>
                </a:rPr>
                <a:t>18</a:t>
              </a:r>
              <a:r>
                <a:rPr lang="en-US" altLang="ko-KR" dirty="0">
                  <a:solidFill>
                    <a:srgbClr val="FF0000"/>
                  </a:solidFill>
                </a:rPr>
                <a:t>Ne(</a:t>
              </a:r>
              <a:r>
                <a:rPr lang="en-US" altLang="ko-KR" baseline="30000" dirty="0">
                  <a:solidFill>
                    <a:srgbClr val="FF0000"/>
                  </a:solidFill>
                </a:rPr>
                <a:t>40</a:t>
              </a:r>
              <a:r>
                <a:rPr lang="en-US" altLang="ko-KR" dirty="0">
                  <a:solidFill>
                    <a:srgbClr val="FF0000"/>
                  </a:solidFill>
                </a:rPr>
                <a:t>Ar,</a:t>
              </a:r>
              <a:r>
                <a:rPr lang="en-US" altLang="ko-KR" i="1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US" altLang="ko-KR" dirty="0">
                  <a:solidFill>
                    <a:srgbClr val="FF0000"/>
                  </a:solidFill>
                </a:rPr>
                <a:t>)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pic>
          <p:nvPicPr>
            <p:cNvPr id="10" name="그림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7" t="48298" r="16029" b="22726"/>
            <a:stretch/>
          </p:blipFill>
          <p:spPr>
            <a:xfrm>
              <a:off x="457200" y="3862766"/>
              <a:ext cx="5111496" cy="25982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5280600" y="1340768"/>
            <a:ext cx="3611880" cy="4682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400"/>
              </a:lnSpc>
              <a:buFont typeface="맑은 고딕" panose="020B0503020000020004" pitchFamily="50" charset="-127"/>
              <a:buChar char="□"/>
            </a:pPr>
            <a:r>
              <a:rPr lang="en-US" altLang="ko-KR" baseline="30000" dirty="0"/>
              <a:t>18</a:t>
            </a:r>
            <a:r>
              <a:rPr lang="en-US" altLang="ko-KR" dirty="0"/>
              <a:t>Ne(</a:t>
            </a:r>
            <a:r>
              <a:rPr lang="en-US" altLang="ko-KR" i="1" dirty="0" err="1">
                <a:latin typeface="Symbol" panose="05050102010706020507" pitchFamily="18" charset="2"/>
              </a:rPr>
              <a:t>a,a</a:t>
            </a:r>
            <a:r>
              <a:rPr lang="en-US" altLang="ko-KR" dirty="0"/>
              <a:t>) measurement and </a:t>
            </a:r>
            <a:r>
              <a:rPr lang="en-US" altLang="ko-KR" baseline="30000" dirty="0">
                <a:solidFill>
                  <a:srgbClr val="FF0000"/>
                </a:solidFill>
              </a:rPr>
              <a:t>18</a:t>
            </a:r>
            <a:r>
              <a:rPr lang="en-US" altLang="ko-KR" dirty="0">
                <a:solidFill>
                  <a:srgbClr val="FF0000"/>
                </a:solidFill>
              </a:rPr>
              <a:t>Ne(</a:t>
            </a:r>
            <a:r>
              <a:rPr lang="en-US" altLang="ko-KR" baseline="30000" dirty="0">
                <a:solidFill>
                  <a:srgbClr val="FF0000"/>
                </a:solidFill>
              </a:rPr>
              <a:t>40</a:t>
            </a:r>
            <a:r>
              <a:rPr lang="en-US" altLang="ko-KR" dirty="0">
                <a:solidFill>
                  <a:srgbClr val="FF0000"/>
                </a:solidFill>
              </a:rPr>
              <a:t>Ar,</a:t>
            </a:r>
            <a:r>
              <a:rPr lang="en-US" altLang="ko-KR" i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ko-KR" dirty="0">
                <a:solidFill>
                  <a:srgbClr val="FF0000"/>
                </a:solidFill>
              </a:rPr>
              <a:t>) background run</a:t>
            </a:r>
          </a:p>
          <a:p>
            <a:pPr marL="285750" indent="-285750">
              <a:lnSpc>
                <a:spcPts val="24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The background run was performed to see if the detected </a:t>
            </a:r>
            <a:r>
              <a:rPr lang="en-US" altLang="ko-KR" dirty="0">
                <a:latin typeface="Symbol" panose="05050102010706020507" pitchFamily="18" charset="2"/>
              </a:rPr>
              <a:t>a</a:t>
            </a:r>
            <a:r>
              <a:rPr lang="en-US" altLang="ko-KR" dirty="0"/>
              <a:t> particles were originated from contaminations</a:t>
            </a:r>
          </a:p>
          <a:p>
            <a:pPr marL="285750" indent="-285750">
              <a:lnSpc>
                <a:spcPts val="2400"/>
              </a:lnSpc>
              <a:buFont typeface="맑은 고딕" panose="020B0503020000020004" pitchFamily="50" charset="-127"/>
              <a:buChar char="□"/>
            </a:pPr>
            <a:endParaRPr lang="en-US" altLang="ko-KR" dirty="0"/>
          </a:p>
          <a:p>
            <a:pPr marL="285750" indent="-285750">
              <a:lnSpc>
                <a:spcPts val="24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After the background event subtraction, </a:t>
            </a:r>
            <a:r>
              <a:rPr lang="en-US" altLang="ko-KR" b="1" dirty="0">
                <a:solidFill>
                  <a:srgbClr val="FF0000"/>
                </a:solidFill>
              </a:rPr>
              <a:t>four resonances in </a:t>
            </a:r>
            <a:r>
              <a:rPr lang="en-US" altLang="ko-KR" b="1" baseline="30000" dirty="0">
                <a:solidFill>
                  <a:srgbClr val="FF0000"/>
                </a:solidFill>
              </a:rPr>
              <a:t>22</a:t>
            </a:r>
            <a:r>
              <a:rPr lang="en-US" altLang="ko-KR" b="1" dirty="0">
                <a:solidFill>
                  <a:srgbClr val="FF0000"/>
                </a:solidFill>
              </a:rPr>
              <a:t>Mg </a:t>
            </a:r>
            <a:r>
              <a:rPr lang="en-US" altLang="ko-KR" dirty="0"/>
              <a:t>were identified!</a:t>
            </a:r>
          </a:p>
          <a:p>
            <a:pPr marL="285750" indent="-285750">
              <a:lnSpc>
                <a:spcPts val="2400"/>
              </a:lnSpc>
              <a:buFont typeface="맑은 고딕" panose="020B0503020000020004" pitchFamily="50" charset="-127"/>
              <a:buChar char="□"/>
            </a:pPr>
            <a:r>
              <a:rPr lang="en-US" altLang="ko-KR" dirty="0"/>
              <a:t>They will be compared with the reaction cross section with R-matrix calculation to extract resonance parameters.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4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Korean Nuclear Physics Community in Numbers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3744416"/>
          </a:xfrm>
        </p:spPr>
        <p:txBody>
          <a:bodyPr>
            <a:normAutofit fontScale="85000" lnSpcReduction="10000"/>
          </a:bodyPr>
          <a:lstStyle/>
          <a:p>
            <a:r>
              <a:rPr lang="en-US" altLang="ko-KR" dirty="0"/>
              <a:t>Total # of </a:t>
            </a:r>
            <a:r>
              <a:rPr lang="en-US" altLang="ko-KR" dirty="0">
                <a:solidFill>
                  <a:srgbClr val="FF0000"/>
                </a:solidFill>
              </a:rPr>
              <a:t>active</a:t>
            </a:r>
            <a:r>
              <a:rPr lang="en-US" altLang="ko-KR" dirty="0"/>
              <a:t> professors in Universities: 44</a:t>
            </a:r>
          </a:p>
          <a:p>
            <a:pPr lvl="1"/>
            <a:r>
              <a:rPr lang="en-US" altLang="ko-KR" dirty="0"/>
              <a:t>Experimentalists : Theorists = 19 : 25</a:t>
            </a:r>
          </a:p>
          <a:p>
            <a:pPr lvl="1"/>
            <a:r>
              <a:rPr lang="en-US" altLang="ko-KR" dirty="0"/>
              <a:t>Male : Female = 39 : 5</a:t>
            </a:r>
          </a:p>
          <a:p>
            <a:pPr lvl="1"/>
            <a:r>
              <a:rPr lang="en-US" altLang="ko-KR" dirty="0"/>
              <a:t>National Univ. : Private Univ. = 17 : 27</a:t>
            </a:r>
          </a:p>
          <a:p>
            <a:pPr lvl="1"/>
            <a:endParaRPr lang="en-US" altLang="ko-KR" sz="900" dirty="0"/>
          </a:p>
          <a:p>
            <a:r>
              <a:rPr lang="en-US" altLang="ko-KR" dirty="0"/>
              <a:t>Research staffs with permanent appointment in Laboratories: &gt;20 (No exact statistics)</a:t>
            </a:r>
          </a:p>
          <a:p>
            <a:endParaRPr lang="en-US" altLang="ko-KR" sz="900" dirty="0"/>
          </a:p>
          <a:p>
            <a:r>
              <a:rPr lang="en-US" altLang="ko-KR" dirty="0"/>
              <a:t>Non-permanent staffs (including postdocs) + Students : No statistics 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985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KOBRA @ RAON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30</a:t>
            </a:fld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5292080" y="1604127"/>
            <a:ext cx="3672408" cy="2544953"/>
            <a:chOff x="656835" y="882856"/>
            <a:chExt cx="7460896" cy="5361064"/>
          </a:xfrm>
        </p:grpSpPr>
        <p:cxnSp>
          <p:nvCxnSpPr>
            <p:cNvPr id="8" name="직선 연결선 7"/>
            <p:cNvCxnSpPr>
              <a:stCxn id="36" idx="2"/>
              <a:endCxn id="30" idx="3"/>
            </p:cNvCxnSpPr>
            <p:nvPr/>
          </p:nvCxnSpPr>
          <p:spPr>
            <a:xfrm flipH="1" flipV="1">
              <a:off x="5934156" y="4573962"/>
              <a:ext cx="180667" cy="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/>
            <p:nvPr/>
          </p:nvCxnSpPr>
          <p:spPr>
            <a:xfrm flipV="1">
              <a:off x="1292973" y="4561911"/>
              <a:ext cx="3657795" cy="2410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원호 9"/>
            <p:cNvSpPr/>
            <p:nvPr/>
          </p:nvSpPr>
          <p:spPr>
            <a:xfrm rot="10800000">
              <a:off x="6829520" y="4067232"/>
              <a:ext cx="890227" cy="956578"/>
            </a:xfrm>
            <a:prstGeom prst="arc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11" name="직선 연결선 10"/>
            <p:cNvCxnSpPr>
              <a:endCxn id="30" idx="1"/>
            </p:cNvCxnSpPr>
            <p:nvPr/>
          </p:nvCxnSpPr>
          <p:spPr>
            <a:xfrm>
              <a:off x="4671736" y="4561911"/>
              <a:ext cx="1047957" cy="1205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직사각형 11"/>
            <p:cNvSpPr/>
            <p:nvPr/>
          </p:nvSpPr>
          <p:spPr>
            <a:xfrm>
              <a:off x="1083449" y="2177478"/>
              <a:ext cx="100974" cy="12569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13" name="직선 연결선 12"/>
            <p:cNvCxnSpPr/>
            <p:nvPr/>
          </p:nvCxnSpPr>
          <p:spPr>
            <a:xfrm>
              <a:off x="1131419" y="882856"/>
              <a:ext cx="2520" cy="294314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>
              <a:off x="1570652" y="4076077"/>
              <a:ext cx="576563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원호 14"/>
            <p:cNvSpPr/>
            <p:nvPr/>
          </p:nvSpPr>
          <p:spPr>
            <a:xfrm rot="11805893">
              <a:off x="1136540" y="3377298"/>
              <a:ext cx="646234" cy="744629"/>
            </a:xfrm>
            <a:prstGeom prst="arc">
              <a:avLst>
                <a:gd name="adj1" fmla="val 16153456"/>
                <a:gd name="adj2" fmla="val 33644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1045766" y="3602119"/>
              <a:ext cx="176345" cy="1807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1083449" y="1721905"/>
              <a:ext cx="100974" cy="303715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1083451" y="1415819"/>
              <a:ext cx="100974" cy="154228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1083449" y="958785"/>
              <a:ext cx="100974" cy="307547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656835" y="1068553"/>
              <a:ext cx="159035" cy="151858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491135" y="1055071"/>
              <a:ext cx="159035" cy="151858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22" name="직선 연결선 21"/>
            <p:cNvCxnSpPr>
              <a:stCxn id="20" idx="0"/>
            </p:cNvCxnSpPr>
            <p:nvPr/>
          </p:nvCxnSpPr>
          <p:spPr>
            <a:xfrm flipV="1">
              <a:off x="736352" y="882856"/>
              <a:ext cx="0" cy="18569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/>
            <p:cNvCxnSpPr>
              <a:stCxn id="21" idx="0"/>
            </p:cNvCxnSpPr>
            <p:nvPr/>
          </p:nvCxnSpPr>
          <p:spPr>
            <a:xfrm flipV="1">
              <a:off x="1570652" y="882856"/>
              <a:ext cx="0" cy="17221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/>
            <p:nvPr/>
          </p:nvCxnSpPr>
          <p:spPr>
            <a:xfrm>
              <a:off x="736352" y="882856"/>
              <a:ext cx="834300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직사각형 24"/>
            <p:cNvSpPr/>
            <p:nvPr/>
          </p:nvSpPr>
          <p:spPr>
            <a:xfrm>
              <a:off x="1292974" y="4030156"/>
              <a:ext cx="4022738" cy="9641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26" name="직선 연결선 25"/>
            <p:cNvCxnSpPr/>
            <p:nvPr/>
          </p:nvCxnSpPr>
          <p:spPr>
            <a:xfrm>
              <a:off x="6227354" y="4076077"/>
              <a:ext cx="526452" cy="35331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6723226" y="4433502"/>
              <a:ext cx="238556" cy="228444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8" name="원호 27"/>
            <p:cNvSpPr/>
            <p:nvPr/>
          </p:nvSpPr>
          <p:spPr>
            <a:xfrm>
              <a:off x="6670483" y="5023812"/>
              <a:ext cx="1208296" cy="961711"/>
            </a:xfrm>
            <a:prstGeom prst="arc">
              <a:avLst>
                <a:gd name="adj1" fmla="val 16200000"/>
                <a:gd name="adj2" fmla="val 172427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29" name="직선 연결선 28"/>
            <p:cNvCxnSpPr>
              <a:stCxn id="25" idx="3"/>
              <a:endCxn id="30" idx="0"/>
            </p:cNvCxnSpPr>
            <p:nvPr/>
          </p:nvCxnSpPr>
          <p:spPr>
            <a:xfrm>
              <a:off x="5315712" y="4078365"/>
              <a:ext cx="511213" cy="36386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/>
            <p:cNvSpPr/>
            <p:nvPr/>
          </p:nvSpPr>
          <p:spPr>
            <a:xfrm>
              <a:off x="5719693" y="4442228"/>
              <a:ext cx="214463" cy="26346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420059" y="4519290"/>
              <a:ext cx="1940364" cy="96417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32" name="직선 연결선 31"/>
            <p:cNvCxnSpPr/>
            <p:nvPr/>
          </p:nvCxnSpPr>
          <p:spPr>
            <a:xfrm flipH="1">
              <a:off x="1131419" y="3782902"/>
              <a:ext cx="4" cy="83280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>
              <a:stCxn id="25" idx="1"/>
            </p:cNvCxnSpPr>
            <p:nvPr/>
          </p:nvCxnSpPr>
          <p:spPr>
            <a:xfrm>
              <a:off x="1292974" y="4078365"/>
              <a:ext cx="0" cy="51685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직사각형 33"/>
            <p:cNvSpPr/>
            <p:nvPr/>
          </p:nvSpPr>
          <p:spPr>
            <a:xfrm>
              <a:off x="656835" y="4443361"/>
              <a:ext cx="636138" cy="61941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7271054" y="5484632"/>
              <a:ext cx="846677" cy="75928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6" name="타원 35"/>
            <p:cNvSpPr/>
            <p:nvPr/>
          </p:nvSpPr>
          <p:spPr>
            <a:xfrm>
              <a:off x="6114823" y="4484692"/>
              <a:ext cx="186750" cy="1785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37" name="직선 연결선 36"/>
            <p:cNvCxnSpPr>
              <a:endCxn id="39" idx="0"/>
            </p:cNvCxnSpPr>
            <p:nvPr/>
          </p:nvCxnSpPr>
          <p:spPr>
            <a:xfrm flipH="1">
              <a:off x="4336179" y="4570570"/>
              <a:ext cx="2814" cy="5644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직사각형 37"/>
            <p:cNvSpPr/>
            <p:nvPr/>
          </p:nvSpPr>
          <p:spPr>
            <a:xfrm>
              <a:off x="4534833" y="4491568"/>
              <a:ext cx="159035" cy="151858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256661" y="5135046"/>
              <a:ext cx="159035" cy="151858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5315711" y="4498035"/>
              <a:ext cx="159035" cy="151858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1" name="직사각형 40"/>
            <p:cNvSpPr/>
            <p:nvPr/>
          </p:nvSpPr>
          <p:spPr>
            <a:xfrm flipH="1" flipV="1">
              <a:off x="3655011" y="4525754"/>
              <a:ext cx="253181" cy="96417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2" name="직사각형 41"/>
            <p:cNvSpPr/>
            <p:nvPr/>
          </p:nvSpPr>
          <p:spPr>
            <a:xfrm flipH="1" flipV="1">
              <a:off x="4090295" y="4517637"/>
              <a:ext cx="126591" cy="104534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4969190" y="4492008"/>
              <a:ext cx="159035" cy="151858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4" name="직사각형 43"/>
            <p:cNvSpPr/>
            <p:nvPr/>
          </p:nvSpPr>
          <p:spPr>
            <a:xfrm rot="5400000" flipH="1" flipV="1">
              <a:off x="4215301" y="4821260"/>
              <a:ext cx="241756" cy="100974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5703104" y="47941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/>
            <p:nvPr/>
          </p:nvCxnSpPr>
          <p:spPr>
            <a:xfrm>
              <a:off x="6835736" y="4075686"/>
              <a:ext cx="526452" cy="35331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flipH="1">
              <a:off x="5220072" y="5023810"/>
              <a:ext cx="1921724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직사각형 47"/>
            <p:cNvSpPr/>
            <p:nvPr/>
          </p:nvSpPr>
          <p:spPr>
            <a:xfrm>
              <a:off x="6670483" y="4946159"/>
              <a:ext cx="159036" cy="17543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49" name="직선 연결선 48"/>
            <p:cNvCxnSpPr/>
            <p:nvPr/>
          </p:nvCxnSpPr>
          <p:spPr>
            <a:xfrm flipV="1">
              <a:off x="5220072" y="4576355"/>
              <a:ext cx="0" cy="44745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직사각형 49"/>
            <p:cNvSpPr/>
            <p:nvPr/>
          </p:nvSpPr>
          <p:spPr>
            <a:xfrm>
              <a:off x="4708970" y="4908144"/>
              <a:ext cx="270938" cy="23101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51" name="직선 연결선 50"/>
            <p:cNvCxnSpPr>
              <a:endCxn id="50" idx="0"/>
            </p:cNvCxnSpPr>
            <p:nvPr/>
          </p:nvCxnSpPr>
          <p:spPr>
            <a:xfrm>
              <a:off x="4844439" y="4570570"/>
              <a:ext cx="0" cy="33757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/>
            <p:cNvCxnSpPr>
              <a:endCxn id="50" idx="3"/>
            </p:cNvCxnSpPr>
            <p:nvPr/>
          </p:nvCxnSpPr>
          <p:spPr>
            <a:xfrm flipH="1" flipV="1">
              <a:off x="4979908" y="5023652"/>
              <a:ext cx="240164" cy="1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직선 화살표 연결선 69"/>
          <p:cNvCxnSpPr/>
          <p:nvPr/>
        </p:nvCxnSpPr>
        <p:spPr>
          <a:xfrm flipH="1">
            <a:off x="5392892" y="3284984"/>
            <a:ext cx="2391232" cy="65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5400000">
            <a:off x="5359442" y="23400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SCL1 </a:t>
            </a:r>
            <a:endParaRPr lang="ko-KR" altLang="en-US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156176" y="27145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SCL2 </a:t>
            </a:r>
            <a:endParaRPr lang="ko-KR" altLang="en-US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5868144" y="33569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SCL3 </a:t>
            </a:r>
            <a:endParaRPr lang="ko-KR" altLang="en-US" b="1" dirty="0"/>
          </a:p>
        </p:txBody>
      </p:sp>
      <p:sp>
        <p:nvSpPr>
          <p:cNvPr id="74" name="TextBox 73"/>
          <p:cNvSpPr txBox="1"/>
          <p:nvPr/>
        </p:nvSpPr>
        <p:spPr>
          <a:xfrm>
            <a:off x="5796136" y="15170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ECR </a:t>
            </a:r>
            <a:endParaRPr lang="ko-KR" altLang="en-US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6804248" y="36772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ECR </a:t>
            </a:r>
            <a:endParaRPr lang="ko-KR" altLang="en-US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7668344" y="29156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ISOL </a:t>
            </a:r>
            <a:endParaRPr lang="ko-KR" altLang="en-US" b="1" dirty="0"/>
          </a:p>
        </p:txBody>
      </p:sp>
      <p:cxnSp>
        <p:nvCxnSpPr>
          <p:cNvPr id="80" name="꺾인 연결선 79"/>
          <p:cNvCxnSpPr/>
          <p:nvPr/>
        </p:nvCxnSpPr>
        <p:spPr>
          <a:xfrm rot="10800000">
            <a:off x="5483981" y="3441357"/>
            <a:ext cx="1529275" cy="253419"/>
          </a:xfrm>
          <a:prstGeom prst="bentConnector3">
            <a:avLst>
              <a:gd name="adj1" fmla="val 1169"/>
            </a:avLst>
          </a:prstGeom>
          <a:ln w="38100">
            <a:solidFill>
              <a:srgbClr val="00B0F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꺾인 연결선 84"/>
          <p:cNvCxnSpPr>
            <a:stCxn id="21" idx="1"/>
          </p:cNvCxnSpPr>
          <p:nvPr/>
        </p:nvCxnSpPr>
        <p:spPr>
          <a:xfrm rot="10800000" flipV="1">
            <a:off x="5420612" y="1721924"/>
            <a:ext cx="282128" cy="1738944"/>
          </a:xfrm>
          <a:prstGeom prst="bentConnector2">
            <a:avLst/>
          </a:prstGeom>
          <a:ln w="38100">
            <a:solidFill>
              <a:srgbClr val="00B0F0"/>
            </a:soli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4" name="그룹 93"/>
          <p:cNvGrpSpPr/>
          <p:nvPr/>
        </p:nvGrpSpPr>
        <p:grpSpPr>
          <a:xfrm>
            <a:off x="6785558" y="1412776"/>
            <a:ext cx="2084225" cy="718339"/>
            <a:chOff x="6761895" y="836712"/>
            <a:chExt cx="2084225" cy="718339"/>
          </a:xfrm>
        </p:grpSpPr>
        <p:cxnSp>
          <p:nvCxnSpPr>
            <p:cNvPr id="90" name="직선 연결선 89"/>
            <p:cNvCxnSpPr/>
            <p:nvPr/>
          </p:nvCxnSpPr>
          <p:spPr>
            <a:xfrm flipV="1">
              <a:off x="6876256" y="836712"/>
              <a:ext cx="756000" cy="5310"/>
            </a:xfrm>
            <a:prstGeom prst="line">
              <a:avLst/>
            </a:prstGeom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6761895" y="908720"/>
              <a:ext cx="20842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00B0F0"/>
                  </a:solidFill>
                </a:rPr>
                <a:t>Stable ion beams</a:t>
              </a:r>
            </a:p>
            <a:p>
              <a:r>
                <a:rPr lang="en-US" altLang="ko-KR" b="1" dirty="0">
                  <a:solidFill>
                    <a:srgbClr val="00B0F0"/>
                  </a:solidFill>
                </a:rPr>
                <a:t>via SCL1 or SCL3</a:t>
              </a:r>
              <a:endParaRPr lang="ko-KR" altLang="en-US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97" name="그룹 96"/>
          <p:cNvGrpSpPr/>
          <p:nvPr/>
        </p:nvGrpSpPr>
        <p:grpSpPr>
          <a:xfrm>
            <a:off x="6809604" y="2271562"/>
            <a:ext cx="2226892" cy="437358"/>
            <a:chOff x="6785941" y="1695498"/>
            <a:chExt cx="2226892" cy="437358"/>
          </a:xfrm>
        </p:grpSpPr>
        <p:cxnSp>
          <p:nvCxnSpPr>
            <p:cNvPr id="92" name="직선 연결선 91"/>
            <p:cNvCxnSpPr/>
            <p:nvPr/>
          </p:nvCxnSpPr>
          <p:spPr>
            <a:xfrm flipV="1">
              <a:off x="6892466" y="1695498"/>
              <a:ext cx="756000" cy="531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>
              <a:off x="6785941" y="1763524"/>
              <a:ext cx="2226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RIB via ISOL+SCL3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6444208" y="908720"/>
            <a:ext cx="111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(RAON)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6" name="그룹 65"/>
          <p:cNvGrpSpPr/>
          <p:nvPr/>
        </p:nvGrpSpPr>
        <p:grpSpPr>
          <a:xfrm rot="16200000">
            <a:off x="925851" y="-40167"/>
            <a:ext cx="3708581" cy="4886276"/>
            <a:chOff x="868813" y="922186"/>
            <a:chExt cx="3708581" cy="4886276"/>
          </a:xfrm>
        </p:grpSpPr>
        <p:pic>
          <p:nvPicPr>
            <p:cNvPr id="88" name="그림 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01" t="9799" r="36254" b="4899"/>
            <a:stretch/>
          </p:blipFill>
          <p:spPr>
            <a:xfrm>
              <a:off x="965206" y="1102763"/>
              <a:ext cx="3229443" cy="4536056"/>
            </a:xfrm>
            <a:prstGeom prst="rect">
              <a:avLst/>
            </a:prstGeom>
          </p:spPr>
        </p:pic>
        <p:sp>
          <p:nvSpPr>
            <p:cNvPr id="89" name="직사각형 88"/>
            <p:cNvSpPr/>
            <p:nvPr/>
          </p:nvSpPr>
          <p:spPr>
            <a:xfrm rot="5400000">
              <a:off x="2409619" y="3651023"/>
              <a:ext cx="8178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Stage 1</a:t>
              </a:r>
              <a:endParaRPr lang="ko-KR" altLang="en-US" sz="1600" b="1" dirty="0">
                <a:solidFill>
                  <a:srgbClr val="113F71"/>
                </a:solidFill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 rot="5400000">
              <a:off x="849491" y="2265412"/>
              <a:ext cx="11379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Stage 2 </a:t>
              </a:r>
              <a:r>
                <a:rPr lang="en-US" altLang="ko-KR" sz="16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(Optiona1)</a:t>
              </a:r>
              <a:endParaRPr lang="ko-KR" altLang="en-US" sz="1600" dirty="0">
                <a:solidFill>
                  <a:srgbClr val="113F71"/>
                </a:solidFill>
              </a:endParaRPr>
            </a:p>
          </p:txBody>
        </p:sp>
        <p:sp>
          <p:nvSpPr>
            <p:cNvPr id="96" name="모서리가 둥근 직사각형 9"/>
            <p:cNvSpPr/>
            <p:nvPr/>
          </p:nvSpPr>
          <p:spPr>
            <a:xfrm>
              <a:off x="899593" y="922188"/>
              <a:ext cx="2481756" cy="1094723"/>
            </a:xfrm>
            <a:prstGeom prst="roundRect">
              <a:avLst>
                <a:gd name="adj" fmla="val 5453"/>
              </a:avLst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>
                <a:solidFill>
                  <a:srgbClr val="FFFFFF"/>
                </a:solidFill>
              </a:endParaRPr>
            </a:p>
          </p:txBody>
        </p:sp>
        <p:sp>
          <p:nvSpPr>
            <p:cNvPr id="102" name="직사각형 101"/>
            <p:cNvSpPr/>
            <p:nvPr/>
          </p:nvSpPr>
          <p:spPr>
            <a:xfrm rot="5400000">
              <a:off x="941069" y="4448965"/>
              <a:ext cx="89321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Primary beams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cxnSp>
          <p:nvCxnSpPr>
            <p:cNvPr id="103" name="직선 화살표 연결선 102"/>
            <p:cNvCxnSpPr/>
            <p:nvPr/>
          </p:nvCxnSpPr>
          <p:spPr>
            <a:xfrm>
              <a:off x="1152022" y="5015321"/>
              <a:ext cx="817792" cy="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직사각형 103"/>
            <p:cNvSpPr/>
            <p:nvPr/>
          </p:nvSpPr>
          <p:spPr>
            <a:xfrm rot="5400000">
              <a:off x="1587288" y="3975883"/>
              <a:ext cx="896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 chamber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cxnSp>
          <p:nvCxnSpPr>
            <p:cNvPr id="105" name="직선 화살표 연결선 104"/>
            <p:cNvCxnSpPr/>
            <p:nvPr/>
          </p:nvCxnSpPr>
          <p:spPr>
            <a:xfrm>
              <a:off x="2084080" y="4513617"/>
              <a:ext cx="0" cy="380686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직선 화살표 연결선 105"/>
            <p:cNvCxnSpPr/>
            <p:nvPr/>
          </p:nvCxnSpPr>
          <p:spPr>
            <a:xfrm flipH="1" flipV="1">
              <a:off x="3069244" y="2307356"/>
              <a:ext cx="337139" cy="135825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직사각형 106"/>
            <p:cNvSpPr/>
            <p:nvPr/>
          </p:nvSpPr>
          <p:spPr>
            <a:xfrm rot="4591392">
              <a:off x="2660165" y="2888638"/>
              <a:ext cx="869149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 beams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cxnSp>
          <p:nvCxnSpPr>
            <p:cNvPr id="108" name="직선 화살표 연결선 107"/>
            <p:cNvCxnSpPr/>
            <p:nvPr/>
          </p:nvCxnSpPr>
          <p:spPr>
            <a:xfrm flipV="1">
              <a:off x="2569790" y="1870741"/>
              <a:ext cx="512157" cy="419530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직사각형 108"/>
            <p:cNvSpPr/>
            <p:nvPr/>
          </p:nvSpPr>
          <p:spPr>
            <a:xfrm rot="5400000">
              <a:off x="1726893" y="2186565"/>
              <a:ext cx="915619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Reaction target chamber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cxnSp>
          <p:nvCxnSpPr>
            <p:cNvPr id="110" name="직선 화살표 연결선 109"/>
            <p:cNvCxnSpPr/>
            <p:nvPr/>
          </p:nvCxnSpPr>
          <p:spPr>
            <a:xfrm flipH="1" flipV="1">
              <a:off x="3149634" y="4921900"/>
              <a:ext cx="365615" cy="285805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직사각형 110"/>
            <p:cNvSpPr/>
            <p:nvPr/>
          </p:nvSpPr>
          <p:spPr>
            <a:xfrm rot="5400000">
              <a:off x="3407863" y="5004363"/>
              <a:ext cx="86953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dump chamber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2" name="직사각형 111"/>
            <p:cNvSpPr/>
            <p:nvPr/>
          </p:nvSpPr>
          <p:spPr>
            <a:xfrm rot="5400000">
              <a:off x="3587876" y="2156833"/>
              <a:ext cx="5809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Wien Filter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3" name="직사각형 112"/>
            <p:cNvSpPr/>
            <p:nvPr/>
          </p:nvSpPr>
          <p:spPr>
            <a:xfrm rot="5400000">
              <a:off x="1864725" y="5161001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F0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4" name="직사각형 113"/>
            <p:cNvSpPr/>
            <p:nvPr/>
          </p:nvSpPr>
          <p:spPr>
            <a:xfrm rot="5400000">
              <a:off x="3456967" y="4548353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F1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5" name="직사각형 114"/>
            <p:cNvSpPr/>
            <p:nvPr/>
          </p:nvSpPr>
          <p:spPr>
            <a:xfrm rot="5400000">
              <a:off x="3619674" y="2879144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F2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 rot="5400000">
              <a:off x="3303428" y="1679824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F3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7" name="직사각형 116"/>
            <p:cNvSpPr/>
            <p:nvPr/>
          </p:nvSpPr>
          <p:spPr>
            <a:xfrm rot="5400000">
              <a:off x="2201726" y="955207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F4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sp>
          <p:nvSpPr>
            <p:cNvPr id="118" name="직사각형 117"/>
            <p:cNvSpPr/>
            <p:nvPr/>
          </p:nvSpPr>
          <p:spPr>
            <a:xfrm rot="5400000">
              <a:off x="835792" y="1387253"/>
              <a:ext cx="373820" cy="30777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F5</a:t>
              </a:r>
              <a:endParaRPr lang="ko-KR" altLang="en-US" sz="1400" dirty="0">
                <a:solidFill>
                  <a:srgbClr val="113F71"/>
                </a:solidFill>
              </a:endParaRPr>
            </a:p>
          </p:txBody>
        </p:sp>
        <p:pic>
          <p:nvPicPr>
            <p:cNvPr id="11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1" b="5493"/>
            <a:stretch/>
          </p:blipFill>
          <p:spPr bwMode="auto">
            <a:xfrm rot="5400000">
              <a:off x="3700404" y="1132241"/>
              <a:ext cx="812483" cy="941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0" name="직사각형 119"/>
          <p:cNvSpPr/>
          <p:nvPr/>
        </p:nvSpPr>
        <p:spPr>
          <a:xfrm>
            <a:off x="-14091" y="4565446"/>
            <a:ext cx="4367838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buFont typeface="맑은 고딕" panose="020B0503020000020004" pitchFamily="50" charset="-127"/>
              <a:buChar char="□"/>
            </a:pP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Stage 1</a:t>
            </a:r>
          </a:p>
          <a:p>
            <a:pPr marL="357188" lvl="1" indent="-171450">
              <a:buFont typeface="맑은 고딕" panose="020B0503020000020004" pitchFamily="50" charset="-127"/>
              <a:buChar char="–"/>
            </a:pPr>
            <a:r>
              <a:rPr lang="en-US" altLang="ko-KR" sz="1600" dirty="0">
                <a:solidFill>
                  <a:srgbClr val="0000FF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Production mode</a:t>
            </a:r>
            <a:r>
              <a:rPr lang="en-US" altLang="ko-KR" sz="1600" dirty="0">
                <a:ea typeface="Microsoft Sans Serif" panose="020B0604020202020204" pitchFamily="34" charset="0"/>
                <a:cs typeface="Times New Roman" panose="02020603050405020304" pitchFamily="18" charset="0"/>
              </a:rPr>
              <a:t>: RIB up to ~25 MeV/u</a:t>
            </a:r>
          </a:p>
          <a:p>
            <a:pPr marL="450850" lvl="2" indent="-187325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altLang="ko-KR" sz="1600" dirty="0" err="1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p,n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), (</a:t>
            </a:r>
            <a:r>
              <a:rPr lang="en-US" altLang="ko-KR" sz="1600" dirty="0" err="1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d,p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), (</a:t>
            </a:r>
            <a:r>
              <a:rPr lang="en-US" altLang="ko-KR" sz="1600" dirty="0" err="1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d,n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), (</a:t>
            </a:r>
            <a:r>
              <a:rPr lang="en-US" altLang="ko-KR" sz="1600" baseline="300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3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He,n) at a few MeV/u</a:t>
            </a:r>
          </a:p>
          <a:p>
            <a:pPr marL="450850" lvl="2" indent="-187325">
              <a:buFont typeface="Wingdings" panose="05000000000000000000" pitchFamily="2" charset="2"/>
              <a:buChar char="§"/>
            </a:pP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Multi-nucleon transfer reactions at 25 MeV/u </a:t>
            </a:r>
          </a:p>
          <a:p>
            <a:pPr marL="357188" lvl="1" indent="-171450">
              <a:buFont typeface="맑은 고딕" panose="020B0503020000020004" pitchFamily="50" charset="-127"/>
              <a:buChar char="–"/>
            </a:pPr>
            <a:r>
              <a:rPr lang="en-US" altLang="ko-KR" sz="1600" dirty="0">
                <a:solidFill>
                  <a:srgbClr val="FF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Radiative capture mode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: Recoil mass separator at about 1 MeV/u</a:t>
            </a:r>
          </a:p>
        </p:txBody>
      </p:sp>
      <p:sp>
        <p:nvSpPr>
          <p:cNvPr id="67" name="직각 삼각형 66"/>
          <p:cNvSpPr/>
          <p:nvPr/>
        </p:nvSpPr>
        <p:spPr>
          <a:xfrm rot="2308035" flipV="1">
            <a:off x="4819562" y="3303195"/>
            <a:ext cx="575679" cy="182588"/>
          </a:xfrm>
          <a:prstGeom prst="rt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직사각형 120"/>
          <p:cNvSpPr/>
          <p:nvPr/>
        </p:nvSpPr>
        <p:spPr>
          <a:xfrm>
            <a:off x="4211960" y="4300640"/>
            <a:ext cx="4948551" cy="206210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맑은 고딕" panose="020B0503020000020004" pitchFamily="50" charset="-127"/>
              <a:buChar char="□"/>
            </a:pP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Stage 1+Stage 2</a:t>
            </a:r>
          </a:p>
          <a:p>
            <a:pPr marL="357188" lvl="1" indent="-171450">
              <a:buFont typeface="맑은 고딕" panose="020B0503020000020004" pitchFamily="50" charset="-127"/>
              <a:buChar char="–"/>
            </a:pPr>
            <a:r>
              <a:rPr lang="en-US" altLang="ko-KR" sz="1600" dirty="0">
                <a:ea typeface="Microsoft Sans Serif" panose="020B0604020202020204" pitchFamily="34" charset="0"/>
                <a:cs typeface="Times New Roman" panose="02020603050405020304" pitchFamily="18" charset="0"/>
              </a:rPr>
              <a:t>High-resolution separator at a few~25 MeV/u: primary beam dispersion matching of stage 1</a:t>
            </a:r>
          </a:p>
          <a:p>
            <a:pPr marL="357188" lvl="1" indent="-171450">
              <a:buFont typeface="맑은 고딕" panose="020B0503020000020004" pitchFamily="50" charset="-127"/>
              <a:buChar char="–"/>
            </a:pP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Recoil mass separator at ~1 MeV/u: radiative capture mode (</a:t>
            </a:r>
            <a:r>
              <a:rPr lang="en-US" altLang="ko-KR" sz="1600" dirty="0">
                <a:solidFill>
                  <a:srgbClr val="00B05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under discussion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 marL="357188" lvl="1" indent="-171450">
              <a:buFont typeface="맑은 고딕" panose="020B0503020000020004" pitchFamily="50" charset="-127"/>
              <a:buChar char="–"/>
            </a:pP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RI beam production and dispersion matching: secondary beam dispersion matching mode (</a:t>
            </a:r>
            <a:r>
              <a:rPr lang="en-US" altLang="ko-KR" sz="1600" dirty="0">
                <a:solidFill>
                  <a:srgbClr val="00B05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under discussion</a:t>
            </a:r>
            <a:r>
              <a:rPr lang="en-US" altLang="ko-KR" sz="1600" dirty="0">
                <a:solidFill>
                  <a:srgbClr val="000000"/>
                </a:solidFill>
                <a:ea typeface="Microsoft Sans Serif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192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31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486" y="1100566"/>
            <a:ext cx="2820843" cy="253003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498" y="3904130"/>
            <a:ext cx="2745958" cy="240986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94" y="3202400"/>
            <a:ext cx="4519170" cy="1483392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48" y="1229536"/>
            <a:ext cx="4781062" cy="1545035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06" y="4800464"/>
            <a:ext cx="4490957" cy="1477952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1493781" y="539388"/>
            <a:ext cx="27901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 beam Production mode</a:t>
            </a:r>
          </a:p>
        </p:txBody>
      </p:sp>
      <p:sp>
        <p:nvSpPr>
          <p:cNvPr id="14" name="직사각형 13"/>
          <p:cNvSpPr/>
          <p:nvPr/>
        </p:nvSpPr>
        <p:spPr>
          <a:xfrm>
            <a:off x="6064329" y="495500"/>
            <a:ext cx="2540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Radiative capture mode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497256" y="2696008"/>
            <a:ext cx="48188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</a:t>
            </a: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using 40 MeV/u </a:t>
            </a: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beam with Be target</a:t>
            </a:r>
          </a:p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(homogeneous degrader at F1)</a:t>
            </a:r>
            <a:endParaRPr lang="ko-KR" altLang="en-US" sz="1400" dirty="0"/>
          </a:p>
        </p:txBody>
      </p:sp>
      <p:sp>
        <p:nvSpPr>
          <p:cNvPr id="16" name="직사각형 15"/>
          <p:cNvSpPr/>
          <p:nvPr/>
        </p:nvSpPr>
        <p:spPr>
          <a:xfrm>
            <a:off x="370978" y="916633"/>
            <a:ext cx="4937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of </a:t>
            </a: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using 30 MeV/u </a:t>
            </a: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 beam with Be target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5757477" y="3623143"/>
            <a:ext cx="2502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As(p,</a:t>
            </a:r>
            <a:r>
              <a:rPr lang="el-GR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ϒ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at 1.8 MeV/u</a:t>
            </a:r>
            <a:endParaRPr lang="ko-KR" altLang="en-US" sz="1400" dirty="0"/>
          </a:p>
        </p:txBody>
      </p:sp>
      <p:sp>
        <p:nvSpPr>
          <p:cNvPr id="18" name="직사각형 17"/>
          <p:cNvSpPr/>
          <p:nvPr/>
        </p:nvSpPr>
        <p:spPr>
          <a:xfrm>
            <a:off x="5751825" y="792789"/>
            <a:ext cx="2557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l-GR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ϒ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ko-K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at 0.16 MeV/u</a:t>
            </a:r>
            <a:endParaRPr lang="ko-KR" altLang="en-US" sz="1400" dirty="0"/>
          </a:p>
        </p:txBody>
      </p:sp>
      <p:sp>
        <p:nvSpPr>
          <p:cNvPr id="19" name="제목 18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564784"/>
          </a:xfrm>
        </p:spPr>
        <p:txBody>
          <a:bodyPr>
            <a:normAutofit fontScale="90000"/>
          </a:bodyPr>
          <a:lstStyle/>
          <a:p>
            <a:r>
              <a:rPr lang="en-US" altLang="ko-KR" sz="3200" dirty="0"/>
              <a:t>Case study using Monte-Carlo simulation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19253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Physics Program of KOBRA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32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9799" r="36254" b="4899"/>
          <a:stretch/>
        </p:blipFill>
        <p:spPr>
          <a:xfrm>
            <a:off x="5429702" y="1269208"/>
            <a:ext cx="3229443" cy="4536056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870853" y="3730865"/>
            <a:ext cx="737702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1</a:t>
            </a:r>
            <a:endParaRPr lang="ko-KR" altLang="en-US" sz="1400" b="1" dirty="0">
              <a:solidFill>
                <a:srgbClr val="113F7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886882" y="1866913"/>
            <a:ext cx="153439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 2 </a:t>
            </a:r>
            <a:r>
              <a:rPr lang="en-US" altLang="ko-KR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(Option 1)</a:t>
            </a:r>
            <a:endParaRPr lang="ko-KR" altLang="en-US" sz="1400" dirty="0">
              <a:solidFill>
                <a:srgbClr val="113F71"/>
              </a:solidFill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5364088" y="1269208"/>
            <a:ext cx="2481756" cy="914147"/>
          </a:xfrm>
          <a:prstGeom prst="roundRect">
            <a:avLst>
              <a:gd name="adj" fmla="val 5453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397468" y="4893623"/>
            <a:ext cx="1055097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beam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>
            <a:off x="5616518" y="5181766"/>
            <a:ext cx="81779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직사각형 12"/>
          <p:cNvSpPr/>
          <p:nvPr/>
        </p:nvSpPr>
        <p:spPr>
          <a:xfrm>
            <a:off x="5960935" y="4427572"/>
            <a:ext cx="1145763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chamber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cxnSp>
        <p:nvCxnSpPr>
          <p:cNvPr id="14" name="직선 화살표 연결선 13"/>
          <p:cNvCxnSpPr/>
          <p:nvPr/>
        </p:nvCxnSpPr>
        <p:spPr>
          <a:xfrm>
            <a:off x="6548576" y="4680062"/>
            <a:ext cx="0" cy="38068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 flipH="1" flipV="1">
            <a:off x="7533740" y="2473801"/>
            <a:ext cx="337139" cy="135825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/>
          <p:cNvSpPr/>
          <p:nvPr/>
        </p:nvSpPr>
        <p:spPr>
          <a:xfrm>
            <a:off x="6944865" y="3064383"/>
            <a:ext cx="77136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 beams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cxnSp>
        <p:nvCxnSpPr>
          <p:cNvPr id="17" name="직선 화살표 연결선 16"/>
          <p:cNvCxnSpPr/>
          <p:nvPr/>
        </p:nvCxnSpPr>
        <p:spPr>
          <a:xfrm flipV="1">
            <a:off x="7034286" y="2037186"/>
            <a:ext cx="512157" cy="41953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5981219" y="2349814"/>
            <a:ext cx="133946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target chamber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 flipH="1" flipV="1">
            <a:off x="7614130" y="5088345"/>
            <a:ext cx="365615" cy="28580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/>
          <p:cNvSpPr/>
          <p:nvPr/>
        </p:nvSpPr>
        <p:spPr>
          <a:xfrm>
            <a:off x="7435587" y="5383928"/>
            <a:ext cx="143661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Bam dump chamber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7956103" y="2349814"/>
            <a:ext cx="88088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Wein Filter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358235" y="5329209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F0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7950477" y="4716562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F1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8113184" y="3047353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F2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796937" y="1848033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F3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6687716" y="1231045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F4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400927" y="1569169"/>
            <a:ext cx="346570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endParaRPr lang="ko-KR" altLang="en-US" sz="1200" dirty="0">
              <a:solidFill>
                <a:srgbClr val="113F7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직사각형 29"/>
              <p:cNvSpPr/>
              <p:nvPr/>
            </p:nvSpPr>
            <p:spPr>
              <a:xfrm>
                <a:off x="207886" y="980728"/>
                <a:ext cx="4971322" cy="5416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Nuclear structure</a:t>
                </a:r>
              </a:p>
              <a:p>
                <a:pPr marL="542925" lvl="1" indent="-277813">
                  <a:buFont typeface="맑은 고딕" panose="020B0503020000020004" pitchFamily="50" charset="-127"/>
                  <a:buChar char="–"/>
                </a:pPr>
                <a:r>
                  <a:rPr lang="en-US" altLang="ko-KR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Shell evolution in p- and n-rich nuclei</a:t>
                </a:r>
              </a:p>
              <a:p>
                <a:pPr marL="622300" lvl="2" indent="-171450">
                  <a:buFont typeface="Wingdings" panose="05000000000000000000" pitchFamily="2" charset="2"/>
                  <a:buChar char="§"/>
                </a:pP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Excitation energy &amp; angular distribution</a:t>
                </a:r>
              </a:p>
              <a:p>
                <a:pPr marL="622300" lvl="2" indent="-171450">
                  <a:buFont typeface="Wingdings" panose="05000000000000000000" pitchFamily="2" charset="2"/>
                  <a:buChar char="§"/>
                </a:pP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Nucleon occupancy in single particle orbit: inelastic scattering, (</a:t>
                </a:r>
                <a:r>
                  <a:rPr lang="en-US" altLang="ko-KR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d,p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) reaction, and nucleon removal reaction, etc.</a:t>
                </a:r>
              </a:p>
              <a:p>
                <a:pPr marL="542925" lvl="1" indent="-277813">
                  <a:buFont typeface="맑은 고딕" panose="020B0503020000020004" pitchFamily="50" charset="-127"/>
                  <a:buChar char="–"/>
                </a:pPr>
                <a:r>
                  <a:rPr lang="en-US" altLang="ko-KR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Soft (and Pygmy) dipole resonances 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using nuclear probe, e.g., </a:t>
                </a:r>
                <a:r>
                  <a:rPr lang="el-GR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α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Ca and </a:t>
                </a:r>
                <a:r>
                  <a:rPr lang="en-US" altLang="ko-KR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Pb</a:t>
                </a:r>
                <a:endParaRPr lang="en-US" altLang="ko-KR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marL="622300" lvl="2" indent="-171450">
                  <a:buFont typeface="Wingdings" panose="05000000000000000000" pitchFamily="2" charset="2"/>
                  <a:buChar char="§"/>
                </a:pP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Excitation energy and angular distributions for bound states (via </a:t>
                </a:r>
                <a:r>
                  <a:rPr lang="en-US" altLang="ko-KR" dirty="0">
                    <a:solidFill>
                      <a:srgbClr val="0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-ray spectroscopy) and unbound states (via missing mass method)</a:t>
                </a:r>
              </a:p>
              <a:p>
                <a:pPr marL="285750" indent="-285750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Times New Roman" panose="02020603050405020304" pitchFamily="18" charset="0"/>
                  </a:rPr>
                  <a:t>Nuclear Astrophysics</a:t>
                </a:r>
              </a:p>
              <a:p>
                <a:pPr marL="542925" lvl="1" indent="-277813">
                  <a:buFont typeface="맑은 고딕" panose="020B0503020000020004" pitchFamily="50" charset="-127"/>
                  <a:buChar char="–"/>
                </a:pPr>
                <a:r>
                  <a:rPr lang="en-US" altLang="ko-KR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Direct measurement of charged-particle capture cross section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e.g., for </a:t>
                </a:r>
                <a:r>
                  <a:rPr lang="en-US" altLang="ko-KR" baseline="30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65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As(</a:t>
                </a:r>
                <a:r>
                  <a:rPr lang="en-US" altLang="ko-KR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p,</a:t>
                </a:r>
                <a:r>
                  <a:rPr lang="en-US" altLang="ko-KR" dirty="0" err="1">
                    <a:solidFill>
                      <a:srgbClr val="0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) and </a:t>
                </a:r>
                <a:r>
                  <a:rPr lang="en-US" altLang="ko-KR" baseline="300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15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O(</a:t>
                </a:r>
                <a:r>
                  <a:rPr lang="el-GR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α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</a:t>
                </a:r>
                <a:r>
                  <a:rPr lang="en-US" altLang="ko-KR" dirty="0">
                    <a:solidFill>
                      <a:srgbClr val="000000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g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) reactions at 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≲</m:t>
                    </m:r>
                  </m:oMath>
                </a14:m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1 MeV/u</a:t>
                </a:r>
              </a:p>
              <a:p>
                <a:pPr marL="542925" lvl="1" indent="-277813">
                  <a:buFont typeface="맑은 고딕" panose="020B0503020000020004" pitchFamily="50" charset="-127"/>
                  <a:buChar char="–"/>
                </a:pPr>
                <a:r>
                  <a:rPr lang="en-US" altLang="ko-KR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Indirect measurement of radiative capture cross section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e.g., for (</a:t>
                </a:r>
                <a:r>
                  <a:rPr lang="en-US" altLang="ko-KR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d,p</a:t>
                </a:r>
                <a:r>
                  <a:rPr lang="en-US" altLang="ko-KR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) reaction at a few MeV/u</a:t>
                </a:r>
              </a:p>
            </p:txBody>
          </p:sp>
        </mc:Choice>
        <mc:Fallback xmlns="">
          <p:sp>
            <p:nvSpPr>
              <p:cNvPr id="30" name="직사각형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6" y="980728"/>
                <a:ext cx="4971322" cy="5416868"/>
              </a:xfrm>
              <a:prstGeom prst="rect">
                <a:avLst/>
              </a:prstGeom>
              <a:blipFill>
                <a:blip r:embed="rId3"/>
                <a:stretch>
                  <a:fillRect l="-1716" t="-1464" r="-1348" b="-90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1" b="5493"/>
          <a:stretch/>
        </p:blipFill>
        <p:spPr bwMode="auto">
          <a:xfrm>
            <a:off x="8112926" y="1147173"/>
            <a:ext cx="812483" cy="9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421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Schedule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33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05706"/>
            <a:ext cx="7607261" cy="51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4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LAMPS @ RAON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34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01" y="2884184"/>
            <a:ext cx="5137703" cy="3425136"/>
          </a:xfrm>
          <a:prstGeom prst="rect">
            <a:avLst/>
          </a:prstGeom>
        </p:spPr>
      </p:pic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grpSp>
        <p:nvGrpSpPr>
          <p:cNvPr id="91" name="그룹 90"/>
          <p:cNvGrpSpPr/>
          <p:nvPr/>
        </p:nvGrpSpPr>
        <p:grpSpPr>
          <a:xfrm>
            <a:off x="251520" y="1604127"/>
            <a:ext cx="3672408" cy="2544953"/>
            <a:chOff x="251520" y="1604127"/>
            <a:chExt cx="3672408" cy="2544953"/>
          </a:xfrm>
        </p:grpSpPr>
        <p:cxnSp>
          <p:nvCxnSpPr>
            <p:cNvPr id="9" name="직선 연결선 8"/>
            <p:cNvCxnSpPr>
              <a:stCxn id="37" idx="2"/>
              <a:endCxn id="31" idx="3"/>
            </p:cNvCxnSpPr>
            <p:nvPr/>
          </p:nvCxnSpPr>
          <p:spPr>
            <a:xfrm flipH="1" flipV="1">
              <a:off x="2849127" y="3356334"/>
              <a:ext cx="88928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직선 연결선 9"/>
            <p:cNvCxnSpPr/>
            <p:nvPr/>
          </p:nvCxnSpPr>
          <p:spPr>
            <a:xfrm flipV="1">
              <a:off x="564640" y="3350613"/>
              <a:ext cx="1800443" cy="11444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원호 10"/>
            <p:cNvSpPr/>
            <p:nvPr/>
          </p:nvSpPr>
          <p:spPr>
            <a:xfrm rot="10800000">
              <a:off x="3289844" y="3115784"/>
              <a:ext cx="438188" cy="454098"/>
            </a:xfrm>
            <a:prstGeom prst="arc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12" name="직선 연결선 11"/>
            <p:cNvCxnSpPr>
              <a:endCxn id="31" idx="1"/>
            </p:cNvCxnSpPr>
            <p:nvPr/>
          </p:nvCxnSpPr>
          <p:spPr>
            <a:xfrm>
              <a:off x="2227738" y="3350613"/>
              <a:ext cx="515826" cy="572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직사각형 12"/>
            <p:cNvSpPr/>
            <p:nvPr/>
          </p:nvSpPr>
          <p:spPr>
            <a:xfrm>
              <a:off x="461508" y="2218698"/>
              <a:ext cx="49702" cy="59669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14" name="직선 연결선 13"/>
            <p:cNvCxnSpPr/>
            <p:nvPr/>
          </p:nvCxnSpPr>
          <p:spPr>
            <a:xfrm>
              <a:off x="485120" y="1604127"/>
              <a:ext cx="1240" cy="139714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/>
            <p:nvPr/>
          </p:nvCxnSpPr>
          <p:spPr>
            <a:xfrm>
              <a:off x="701320" y="3119982"/>
              <a:ext cx="2837965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원호 15"/>
            <p:cNvSpPr/>
            <p:nvPr/>
          </p:nvSpPr>
          <p:spPr>
            <a:xfrm rot="11805893">
              <a:off x="487641" y="2788265"/>
              <a:ext cx="318090" cy="353483"/>
            </a:xfrm>
            <a:prstGeom prst="arc">
              <a:avLst>
                <a:gd name="adj1" fmla="val 16153456"/>
                <a:gd name="adj2" fmla="val 33644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42960" y="2894990"/>
              <a:ext cx="86801" cy="85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461508" y="2002432"/>
              <a:ext cx="49702" cy="144177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461509" y="1857130"/>
              <a:ext cx="49702" cy="73214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61508" y="1640171"/>
              <a:ext cx="49702" cy="145996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251520" y="1692279"/>
              <a:ext cx="78280" cy="7208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662180" y="1685879"/>
              <a:ext cx="78280" cy="72089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23" name="직선 연결선 22"/>
            <p:cNvCxnSpPr>
              <a:stCxn id="21" idx="0"/>
            </p:cNvCxnSpPr>
            <p:nvPr/>
          </p:nvCxnSpPr>
          <p:spPr>
            <a:xfrm flipV="1">
              <a:off x="290660" y="1604127"/>
              <a:ext cx="0" cy="8815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/>
            <p:cNvCxnSpPr>
              <a:stCxn id="22" idx="0"/>
            </p:cNvCxnSpPr>
            <p:nvPr/>
          </p:nvCxnSpPr>
          <p:spPr>
            <a:xfrm flipV="1">
              <a:off x="701320" y="1604127"/>
              <a:ext cx="0" cy="81752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/>
            <p:cNvCxnSpPr/>
            <p:nvPr/>
          </p:nvCxnSpPr>
          <p:spPr>
            <a:xfrm>
              <a:off x="290660" y="1604127"/>
              <a:ext cx="410660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직사각형 25"/>
            <p:cNvSpPr/>
            <p:nvPr/>
          </p:nvSpPr>
          <p:spPr>
            <a:xfrm>
              <a:off x="564641" y="3098183"/>
              <a:ext cx="1980075" cy="457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2993445" y="3119982"/>
              <a:ext cx="259131" cy="16772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>
            <a:xfrm>
              <a:off x="3237524" y="3289656"/>
              <a:ext cx="117422" cy="10844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29" name="원호 28"/>
            <p:cNvSpPr/>
            <p:nvPr/>
          </p:nvSpPr>
          <p:spPr>
            <a:xfrm>
              <a:off x="3211562" y="3569882"/>
              <a:ext cx="594748" cy="456534"/>
            </a:xfrm>
            <a:prstGeom prst="arc">
              <a:avLst>
                <a:gd name="adj1" fmla="val 16200000"/>
                <a:gd name="adj2" fmla="val 172427"/>
              </a:avLst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30" name="직선 연결선 29"/>
            <p:cNvCxnSpPr>
              <a:stCxn id="26" idx="3"/>
              <a:endCxn id="31" idx="0"/>
            </p:cNvCxnSpPr>
            <p:nvPr/>
          </p:nvCxnSpPr>
          <p:spPr>
            <a:xfrm>
              <a:off x="2544716" y="3121068"/>
              <a:ext cx="251630" cy="17273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직사각형 30"/>
            <p:cNvSpPr/>
            <p:nvPr/>
          </p:nvSpPr>
          <p:spPr>
            <a:xfrm>
              <a:off x="2743564" y="3293798"/>
              <a:ext cx="105563" cy="12507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627195" y="3330380"/>
              <a:ext cx="955087" cy="4577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33" name="직선 연결선 32"/>
            <p:cNvCxnSpPr/>
            <p:nvPr/>
          </p:nvCxnSpPr>
          <p:spPr>
            <a:xfrm flipH="1">
              <a:off x="485120" y="2980809"/>
              <a:ext cx="2" cy="39534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>
              <a:stCxn id="26" idx="1"/>
            </p:cNvCxnSpPr>
            <p:nvPr/>
          </p:nvCxnSpPr>
          <p:spPr>
            <a:xfrm>
              <a:off x="564641" y="3121068"/>
              <a:ext cx="0" cy="24535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직사각형 34"/>
            <p:cNvSpPr/>
            <p:nvPr/>
          </p:nvSpPr>
          <p:spPr>
            <a:xfrm>
              <a:off x="251520" y="3294336"/>
              <a:ext cx="313120" cy="29404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3507176" y="3788638"/>
              <a:ext cx="416752" cy="36044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37" name="타원 36"/>
            <p:cNvSpPr/>
            <p:nvPr/>
          </p:nvSpPr>
          <p:spPr>
            <a:xfrm>
              <a:off x="2938055" y="3313956"/>
              <a:ext cx="91922" cy="847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38" name="직선 연결선 37"/>
            <p:cNvCxnSpPr>
              <a:endCxn id="40" idx="0"/>
            </p:cNvCxnSpPr>
            <p:nvPr/>
          </p:nvCxnSpPr>
          <p:spPr>
            <a:xfrm flipH="1">
              <a:off x="2062570" y="3354723"/>
              <a:ext cx="1385" cy="26796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직사각형 38"/>
            <p:cNvSpPr/>
            <p:nvPr/>
          </p:nvSpPr>
          <p:spPr>
            <a:xfrm>
              <a:off x="2160351" y="3317220"/>
              <a:ext cx="78280" cy="72089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023429" y="3622686"/>
              <a:ext cx="78280" cy="72089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2544716" y="3320290"/>
              <a:ext cx="78280" cy="72089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2" name="직사각형 41"/>
            <p:cNvSpPr/>
            <p:nvPr/>
          </p:nvSpPr>
          <p:spPr>
            <a:xfrm flipH="1" flipV="1">
              <a:off x="1727285" y="3333449"/>
              <a:ext cx="124621" cy="45770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3" name="직사각형 42"/>
            <p:cNvSpPr/>
            <p:nvPr/>
          </p:nvSpPr>
          <p:spPr>
            <a:xfrm flipH="1" flipV="1">
              <a:off x="1941540" y="3329595"/>
              <a:ext cx="62311" cy="49623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2374151" y="3317429"/>
              <a:ext cx="78280" cy="72089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sp>
          <p:nvSpPr>
            <p:cNvPr id="45" name="직사각형 44"/>
            <p:cNvSpPr/>
            <p:nvPr/>
          </p:nvSpPr>
          <p:spPr>
            <a:xfrm rot="5400000" flipH="1" flipV="1">
              <a:off x="2005188" y="3472844"/>
              <a:ext cx="114764" cy="49702"/>
            </a:xfrm>
            <a:prstGeom prst="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46" name="직선 연결선 45"/>
            <p:cNvCxnSpPr/>
            <p:nvPr/>
          </p:nvCxnSpPr>
          <p:spPr>
            <a:xfrm>
              <a:off x="2735398" y="346086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>
              <a:off x="3292903" y="3119797"/>
              <a:ext cx="259131" cy="16772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 flipH="1">
              <a:off x="2497640" y="3569881"/>
              <a:ext cx="945912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직사각형 48"/>
            <p:cNvSpPr/>
            <p:nvPr/>
          </p:nvSpPr>
          <p:spPr>
            <a:xfrm>
              <a:off x="3211562" y="3533019"/>
              <a:ext cx="78281" cy="83281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50" name="직선 연결선 49"/>
            <p:cNvCxnSpPr/>
            <p:nvPr/>
          </p:nvCxnSpPr>
          <p:spPr>
            <a:xfrm flipV="1">
              <a:off x="2497640" y="3357470"/>
              <a:ext cx="0" cy="21241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/>
            <p:cNvSpPr/>
            <p:nvPr/>
          </p:nvSpPr>
          <p:spPr>
            <a:xfrm>
              <a:off x="2246065" y="3514973"/>
              <a:ext cx="133361" cy="10966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cxnSp>
          <p:nvCxnSpPr>
            <p:cNvPr id="52" name="직선 연결선 51"/>
            <p:cNvCxnSpPr>
              <a:endCxn id="51" idx="0"/>
            </p:cNvCxnSpPr>
            <p:nvPr/>
          </p:nvCxnSpPr>
          <p:spPr>
            <a:xfrm>
              <a:off x="2312746" y="3354723"/>
              <a:ext cx="0" cy="1602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/>
            <p:cNvCxnSpPr>
              <a:endCxn id="51" idx="3"/>
            </p:cNvCxnSpPr>
            <p:nvPr/>
          </p:nvCxnSpPr>
          <p:spPr>
            <a:xfrm flipH="1" flipV="1">
              <a:off x="2379426" y="3569806"/>
              <a:ext cx="118214" cy="7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직선 화살표 연결선 53"/>
          <p:cNvCxnSpPr/>
          <p:nvPr/>
        </p:nvCxnSpPr>
        <p:spPr>
          <a:xfrm flipH="1">
            <a:off x="539552" y="3271732"/>
            <a:ext cx="2232000" cy="65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5400000">
            <a:off x="318882" y="23400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SCL1 </a:t>
            </a:r>
            <a:endParaRPr lang="ko-KR" alt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1115616" y="271457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SCL2 </a:t>
            </a:r>
            <a:endParaRPr lang="ko-KR" altLang="en-US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827584" y="335699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SCL3 </a:t>
            </a:r>
            <a:endParaRPr lang="ko-KR" altLang="en-US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755576" y="151702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ECR </a:t>
            </a:r>
            <a:endParaRPr lang="ko-KR" alt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1763688" y="3677260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ECR </a:t>
            </a:r>
            <a:endParaRPr lang="ko-KR" altLang="en-US" b="1" dirty="0"/>
          </a:p>
        </p:txBody>
      </p:sp>
      <p:grpSp>
        <p:nvGrpSpPr>
          <p:cNvPr id="63" name="그룹 62"/>
          <p:cNvGrpSpPr/>
          <p:nvPr/>
        </p:nvGrpSpPr>
        <p:grpSpPr>
          <a:xfrm>
            <a:off x="1493963" y="1679592"/>
            <a:ext cx="5116529" cy="436030"/>
            <a:chOff x="6761895" y="842022"/>
            <a:chExt cx="5116529" cy="436030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6876256" y="842022"/>
              <a:ext cx="720000" cy="5639"/>
            </a:xfrm>
            <a:prstGeom prst="line">
              <a:avLst/>
            </a:prstGeom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6761895" y="908720"/>
              <a:ext cx="5116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00B0F0"/>
                  </a:solidFill>
                </a:rPr>
                <a:t>Stable ion beams to IF target via SCL1+SCL2</a:t>
              </a:r>
              <a:endParaRPr lang="ko-KR" altLang="en-US" b="1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6" name="그룹 65"/>
          <p:cNvGrpSpPr/>
          <p:nvPr/>
        </p:nvGrpSpPr>
        <p:grpSpPr>
          <a:xfrm>
            <a:off x="1475656" y="2191612"/>
            <a:ext cx="4254113" cy="432048"/>
            <a:chOff x="6785941" y="1700808"/>
            <a:chExt cx="4254113" cy="432048"/>
          </a:xfrm>
        </p:grpSpPr>
        <p:cxnSp>
          <p:nvCxnSpPr>
            <p:cNvPr id="67" name="직선 연결선 66"/>
            <p:cNvCxnSpPr/>
            <p:nvPr/>
          </p:nvCxnSpPr>
          <p:spPr>
            <a:xfrm>
              <a:off x="6892466" y="1700808"/>
              <a:ext cx="720000" cy="6491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6785941" y="1763524"/>
              <a:ext cx="4254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RIB to IF target via ISOL+SCL3+SCL2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709079" y="2929109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ISOL </a:t>
            </a:r>
            <a:endParaRPr lang="ko-KR" altLang="en-US" b="1" dirty="0"/>
          </a:p>
        </p:txBody>
      </p:sp>
      <p:grpSp>
        <p:nvGrpSpPr>
          <p:cNvPr id="93" name="그룹 92"/>
          <p:cNvGrpSpPr/>
          <p:nvPr/>
        </p:nvGrpSpPr>
        <p:grpSpPr>
          <a:xfrm>
            <a:off x="564285" y="1746312"/>
            <a:ext cx="3791691" cy="2602525"/>
            <a:chOff x="564285" y="1746312"/>
            <a:chExt cx="3791691" cy="2602525"/>
          </a:xfrm>
        </p:grpSpPr>
        <p:sp>
          <p:nvSpPr>
            <p:cNvPr id="85" name="원호 84"/>
            <p:cNvSpPr/>
            <p:nvPr/>
          </p:nvSpPr>
          <p:spPr>
            <a:xfrm>
              <a:off x="2146140" y="3042374"/>
              <a:ext cx="1129716" cy="789714"/>
            </a:xfrm>
            <a:prstGeom prst="arc">
              <a:avLst>
                <a:gd name="adj1" fmla="val 16200000"/>
                <a:gd name="adj2" fmla="val 21040424"/>
              </a:avLst>
            </a:prstGeom>
            <a:ln w="38100"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5" name="연결선: 꺾임 74"/>
            <p:cNvCxnSpPr/>
            <p:nvPr/>
          </p:nvCxnSpPr>
          <p:spPr>
            <a:xfrm rot="10800000" flipH="1" flipV="1">
              <a:off x="564285" y="1746312"/>
              <a:ext cx="2250869" cy="1296349"/>
            </a:xfrm>
            <a:prstGeom prst="bentConnector3">
              <a:avLst>
                <a:gd name="adj1" fmla="val 441"/>
              </a:avLst>
            </a:prstGeom>
            <a:ln w="38100">
              <a:solidFill>
                <a:srgbClr val="00CCFF"/>
              </a:solidFill>
              <a:prstDash val="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원호 85"/>
            <p:cNvSpPr/>
            <p:nvPr/>
          </p:nvSpPr>
          <p:spPr>
            <a:xfrm flipH="1" flipV="1">
              <a:off x="3260411" y="2930897"/>
              <a:ext cx="1095565" cy="670937"/>
            </a:xfrm>
            <a:prstGeom prst="arc">
              <a:avLst>
                <a:gd name="adj1" fmla="val 17880857"/>
                <a:gd name="adj2" fmla="val 21040424"/>
              </a:avLst>
            </a:prstGeom>
            <a:ln w="38100">
              <a:solidFill>
                <a:srgbClr val="00CC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" name="원호 87"/>
            <p:cNvSpPr/>
            <p:nvPr/>
          </p:nvSpPr>
          <p:spPr>
            <a:xfrm rot="1635839">
              <a:off x="3168000" y="3559123"/>
              <a:ext cx="635675" cy="789714"/>
            </a:xfrm>
            <a:prstGeom prst="arc">
              <a:avLst>
                <a:gd name="adj1" fmla="val 16200000"/>
                <a:gd name="adj2" fmla="val 21040424"/>
              </a:avLst>
            </a:prstGeom>
            <a:ln w="38100">
              <a:solidFill>
                <a:srgbClr val="00CCFF"/>
              </a:solidFill>
              <a:prstDash val="dash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94" name="직선 화살표 연결선 93"/>
          <p:cNvCxnSpPr/>
          <p:nvPr/>
        </p:nvCxnSpPr>
        <p:spPr>
          <a:xfrm flipH="1">
            <a:off x="539552" y="2996952"/>
            <a:ext cx="2232000" cy="65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8" name="그룹 97"/>
          <p:cNvGrpSpPr/>
          <p:nvPr/>
        </p:nvGrpSpPr>
        <p:grpSpPr>
          <a:xfrm>
            <a:off x="2146140" y="2880000"/>
            <a:ext cx="2209836" cy="1417940"/>
            <a:chOff x="2218148" y="2877684"/>
            <a:chExt cx="2209836" cy="1417940"/>
          </a:xfrm>
        </p:grpSpPr>
        <p:sp>
          <p:nvSpPr>
            <p:cNvPr id="95" name="원호 94"/>
            <p:cNvSpPr/>
            <p:nvPr/>
          </p:nvSpPr>
          <p:spPr>
            <a:xfrm>
              <a:off x="2218148" y="2989161"/>
              <a:ext cx="1129716" cy="789714"/>
            </a:xfrm>
            <a:prstGeom prst="arc">
              <a:avLst>
                <a:gd name="adj1" fmla="val 16200000"/>
                <a:gd name="adj2" fmla="val 21040424"/>
              </a:avLst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원호 95"/>
            <p:cNvSpPr/>
            <p:nvPr/>
          </p:nvSpPr>
          <p:spPr>
            <a:xfrm flipH="1" flipV="1">
              <a:off x="3332419" y="2877684"/>
              <a:ext cx="1095565" cy="670937"/>
            </a:xfrm>
            <a:prstGeom prst="arc">
              <a:avLst>
                <a:gd name="adj1" fmla="val 17880857"/>
                <a:gd name="adj2" fmla="val 21040424"/>
              </a:avLst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원호 96"/>
            <p:cNvSpPr/>
            <p:nvPr/>
          </p:nvSpPr>
          <p:spPr>
            <a:xfrm rot="1635839">
              <a:off x="3240008" y="3505910"/>
              <a:ext cx="635675" cy="789714"/>
            </a:xfrm>
            <a:prstGeom prst="arc">
              <a:avLst>
                <a:gd name="adj1" fmla="val 16200000"/>
                <a:gd name="adj2" fmla="val 21040424"/>
              </a:avLst>
            </a:prstGeom>
            <a:ln w="38100">
              <a:solidFill>
                <a:srgbClr val="FF0000"/>
              </a:solidFill>
              <a:prstDash val="dash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07" name="직선 연결선 106"/>
          <p:cNvCxnSpPr/>
          <p:nvPr/>
        </p:nvCxnSpPr>
        <p:spPr>
          <a:xfrm flipV="1">
            <a:off x="539552" y="2996984"/>
            <a:ext cx="0" cy="288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51028" y="1084674"/>
            <a:ext cx="111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(RAON)</a:t>
            </a:r>
            <a:endPara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말풍선: 사각형 60"/>
          <p:cNvSpPr/>
          <p:nvPr/>
        </p:nvSpPr>
        <p:spPr>
          <a:xfrm rot="16200000" flipV="1">
            <a:off x="4813631" y="2033446"/>
            <a:ext cx="3512931" cy="5076815"/>
          </a:xfrm>
          <a:prstGeom prst="wedgeRectCallout">
            <a:avLst>
              <a:gd name="adj1" fmla="val 13398"/>
              <a:gd name="adj2" fmla="val 5388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9" name="그룹 68"/>
          <p:cNvGrpSpPr/>
          <p:nvPr/>
        </p:nvGrpSpPr>
        <p:grpSpPr>
          <a:xfrm>
            <a:off x="107504" y="4293096"/>
            <a:ext cx="2430696" cy="1270226"/>
            <a:chOff x="107504" y="4710080"/>
            <a:chExt cx="2430696" cy="1270226"/>
          </a:xfrm>
        </p:grpSpPr>
        <p:grpSp>
          <p:nvGrpSpPr>
            <p:cNvPr id="8" name="그룹 7"/>
            <p:cNvGrpSpPr/>
            <p:nvPr/>
          </p:nvGrpSpPr>
          <p:grpSpPr>
            <a:xfrm>
              <a:off x="107504" y="4828570"/>
              <a:ext cx="2430696" cy="1090511"/>
              <a:chOff x="547538" y="4932172"/>
              <a:chExt cx="3428052" cy="1471530"/>
            </a:xfrm>
          </p:grpSpPr>
          <p:pic>
            <p:nvPicPr>
              <p:cNvPr id="79" name="그림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319"/>
              <a:stretch/>
            </p:blipFill>
            <p:spPr>
              <a:xfrm>
                <a:off x="547538" y="4932172"/>
                <a:ext cx="2968797" cy="1087943"/>
              </a:xfrm>
              <a:prstGeom prst="rect">
                <a:avLst/>
              </a:prstGeom>
            </p:spPr>
          </p:pic>
          <p:sp>
            <p:nvSpPr>
              <p:cNvPr id="80" name="TextBox 79"/>
              <p:cNvSpPr txBox="1"/>
              <p:nvPr/>
            </p:nvSpPr>
            <p:spPr>
              <a:xfrm>
                <a:off x="2211395" y="6029921"/>
                <a:ext cx="1764195" cy="373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200" dirty="0"/>
                  <a:t>Neutron array</a:t>
                </a:r>
                <a:endParaRPr lang="ko-KR" altLang="en-US" sz="1200" dirty="0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27413" y="6011995"/>
                <a:ext cx="812059" cy="3737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00" dirty="0"/>
                  <a:t>Si-</a:t>
                </a:r>
                <a:r>
                  <a:rPr lang="en-US" altLang="ko-KR" sz="1200" dirty="0" err="1"/>
                  <a:t>CsI</a:t>
                </a:r>
                <a:endParaRPr lang="ko-KR" altLang="en-US" sz="1200" dirty="0"/>
              </a:p>
            </p:txBody>
          </p:sp>
        </p:grpSp>
        <p:sp>
          <p:nvSpPr>
            <p:cNvPr id="62" name="말풍선: 사각형 61"/>
            <p:cNvSpPr/>
            <p:nvPr/>
          </p:nvSpPr>
          <p:spPr>
            <a:xfrm flipV="1">
              <a:off x="107504" y="4710080"/>
              <a:ext cx="2376264" cy="1270226"/>
            </a:xfrm>
            <a:prstGeom prst="wedgeRectCallout">
              <a:avLst>
                <a:gd name="adj1" fmla="val -37006"/>
                <a:gd name="adj2" fmla="val 112578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5580112" y="2868486"/>
            <a:ext cx="2664296" cy="3414330"/>
            <a:chOff x="5580112" y="2868486"/>
            <a:chExt cx="2664296" cy="3414330"/>
          </a:xfrm>
        </p:grpSpPr>
        <p:sp>
          <p:nvSpPr>
            <p:cNvPr id="70" name="직사각형 69"/>
            <p:cNvSpPr/>
            <p:nvPr/>
          </p:nvSpPr>
          <p:spPr>
            <a:xfrm>
              <a:off x="5724128" y="2868486"/>
              <a:ext cx="2520280" cy="341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580112" y="5373216"/>
              <a:ext cx="511696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03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Neutron Detector Array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35</a:t>
            </a:fld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179512" y="1184348"/>
            <a:ext cx="7008392" cy="3468788"/>
            <a:chOff x="875976" y="1772816"/>
            <a:chExt cx="7008392" cy="346878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190"/>
            <a:stretch/>
          </p:blipFill>
          <p:spPr>
            <a:xfrm>
              <a:off x="875976" y="1794253"/>
              <a:ext cx="3480000" cy="3362939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0" b="6753"/>
            <a:stretch/>
          </p:blipFill>
          <p:spPr>
            <a:xfrm>
              <a:off x="5003280" y="1772816"/>
              <a:ext cx="2881088" cy="346878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60032" y="1979548"/>
              <a:ext cx="634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veto</a:t>
              </a:r>
              <a:endParaRPr lang="ko-KR" altLang="en-US" dirty="0"/>
            </a:p>
          </p:txBody>
        </p:sp>
      </p:grpSp>
      <p:sp>
        <p:nvSpPr>
          <p:cNvPr id="12" name="아래로 구부러진 화살표 11"/>
          <p:cNvSpPr/>
          <p:nvPr/>
        </p:nvSpPr>
        <p:spPr>
          <a:xfrm>
            <a:off x="7092280" y="1575746"/>
            <a:ext cx="864096" cy="2871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6297" y="1916832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Dimensions of each bar: 0.1</a:t>
            </a:r>
            <a:r>
              <a:rPr lang="el-GR" altLang="ko-KR" dirty="0">
                <a:cs typeface="Arial"/>
              </a:rPr>
              <a:t>Χ</a:t>
            </a:r>
            <a:r>
              <a:rPr lang="en-US" altLang="ko-KR" dirty="0">
                <a:cs typeface="Arial"/>
              </a:rPr>
              <a:t>0.1X2.0 m</a:t>
            </a:r>
            <a:r>
              <a:rPr lang="en-US" altLang="ko-KR" baseline="30000" dirty="0">
                <a:cs typeface="Arial"/>
              </a:rPr>
              <a:t>3</a:t>
            </a:r>
            <a:endParaRPr lang="ko-KR" alt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3608" y="4725144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850" indent="-450850">
              <a:buFont typeface="맑은 고딕" panose="020B0503020000020004" pitchFamily="50" charset="-127"/>
              <a:buChar char="□"/>
            </a:pPr>
            <a:r>
              <a:rPr lang="en-US" altLang="ko-KR" sz="2200" dirty="0"/>
              <a:t>Construction of the real-size prototype detectors and test of their performances using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r>
              <a:rPr lang="en-US" altLang="ko-KR" sz="2200" dirty="0"/>
              <a:t>Radiation sources: </a:t>
            </a:r>
            <a:r>
              <a:rPr lang="en-US" altLang="ko-KR" sz="2200" baseline="30000" dirty="0"/>
              <a:t>60</a:t>
            </a:r>
            <a:r>
              <a:rPr lang="en-US" altLang="ko-KR" sz="2200" dirty="0"/>
              <a:t>Co and </a:t>
            </a:r>
            <a:r>
              <a:rPr lang="en-US" altLang="ko-KR" sz="2200" baseline="30000" dirty="0"/>
              <a:t>252</a:t>
            </a:r>
            <a:r>
              <a:rPr lang="en-US" altLang="ko-KR" sz="2200" dirty="0"/>
              <a:t>Cf </a:t>
            </a:r>
          </a:p>
          <a:p>
            <a:pPr marL="800100" lvl="1" indent="-342900">
              <a:buFont typeface="맑은 고딕" panose="020B0503020000020004" pitchFamily="50" charset="-127"/>
              <a:buChar char="–"/>
            </a:pPr>
            <a:r>
              <a:rPr lang="en-US" altLang="ko-KR" sz="2200" dirty="0"/>
              <a:t>Neutron beams at RCNP</a:t>
            </a:r>
          </a:p>
        </p:txBody>
      </p:sp>
    </p:spTree>
    <p:extLst>
      <p:ext uri="{BB962C8B-B14F-4D97-AF65-F5344CB8AC3E}">
        <p14:creationId xmlns:p14="http://schemas.microsoft.com/office/powerpoint/2010/main" val="2486726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NDA: Beam Test at RCNP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36</a:t>
            </a:fld>
            <a:endParaRPr lang="ko-KR" altLang="en-US"/>
          </a:p>
        </p:txBody>
      </p:sp>
      <p:grpSp>
        <p:nvGrpSpPr>
          <p:cNvPr id="7" name="Group 13"/>
          <p:cNvGrpSpPr/>
          <p:nvPr/>
        </p:nvGrpSpPr>
        <p:grpSpPr>
          <a:xfrm>
            <a:off x="1115616" y="3356991"/>
            <a:ext cx="6768753" cy="2880321"/>
            <a:chOff x="331744" y="1670756"/>
            <a:chExt cx="5541946" cy="2519173"/>
          </a:xfrm>
        </p:grpSpPr>
        <p:pic>
          <p:nvPicPr>
            <p:cNvPr id="8" name="Picture 3" descr="figure_beamLine_progressinNuclearScienceandTechnologyV42014pp327-33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4" t="7122" r="5721" b="10320"/>
            <a:stretch/>
          </p:blipFill>
          <p:spPr>
            <a:xfrm>
              <a:off x="331744" y="1670756"/>
              <a:ext cx="5541946" cy="2519173"/>
            </a:xfrm>
            <a:prstGeom prst="rect">
              <a:avLst/>
            </a:prstGeom>
          </p:spPr>
        </p:pic>
        <p:sp>
          <p:nvSpPr>
            <p:cNvPr id="9" name="Rectangle 5"/>
            <p:cNvSpPr/>
            <p:nvPr/>
          </p:nvSpPr>
          <p:spPr>
            <a:xfrm>
              <a:off x="3869638" y="2724605"/>
              <a:ext cx="1877919" cy="5210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 </a:t>
              </a:r>
            </a:p>
          </p:txBody>
        </p:sp>
        <p:sp>
          <p:nvSpPr>
            <p:cNvPr id="10" name="Rectangle 7"/>
            <p:cNvSpPr/>
            <p:nvPr/>
          </p:nvSpPr>
          <p:spPr>
            <a:xfrm flipH="1">
              <a:off x="3869638" y="2822446"/>
              <a:ext cx="72000" cy="4232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9"/>
            <p:cNvSpPr/>
            <p:nvPr/>
          </p:nvSpPr>
          <p:spPr>
            <a:xfrm flipH="1">
              <a:off x="4160862" y="2822446"/>
              <a:ext cx="72000" cy="4232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 flipH="1">
              <a:off x="4466120" y="2822446"/>
              <a:ext cx="74720" cy="423225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45802" y="1097449"/>
                <a:ext cx="797467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0850" indent="-450850">
                  <a:buFont typeface="맑은 고딕" panose="020B0503020000020004" pitchFamily="50" charset="-127"/>
                  <a:buChar char="□"/>
                </a:pPr>
                <a:r>
                  <a:rPr lang="en-US" altLang="ko-KR" sz="2200" dirty="0"/>
                  <a:t>E479 approved in B-PAC in March 2016</a:t>
                </a:r>
              </a:p>
              <a:p>
                <a:pPr marL="450850" indent="-450850">
                  <a:buFont typeface="맑은 고딕" panose="020B0503020000020004" pitchFamily="50" charset="-127"/>
                  <a:buChar char="□"/>
                </a:pPr>
                <a:r>
                  <a:rPr lang="en-US" altLang="ko-KR" sz="2200" dirty="0"/>
                  <a:t>Date: May 29, 2016 (Visited RCNP for May 22 – June 2)</a:t>
                </a:r>
              </a:p>
              <a:p>
                <a:pPr marL="450850" indent="-450850">
                  <a:buFont typeface="맑은 고딕" panose="020B0503020000020004" pitchFamily="50" charset="-127"/>
                  <a:buChar char="□"/>
                </a:pPr>
                <a:r>
                  <a:rPr lang="en-US" altLang="ko-KR" sz="2200" dirty="0"/>
                  <a:t>Beam specifications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/>
                  <a:t>Protons</a:t>
                </a:r>
                <a:r>
                  <a:rPr lang="ko-KR" altLang="en-US" sz="2000" dirty="0"/>
                  <a:t> </a:t>
                </a:r>
                <a:r>
                  <a:rPr lang="en-US" altLang="ko-KR" sz="2000" dirty="0"/>
                  <a:t>on Li production target 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/>
                  <a:t>Energies: 65 and 392 MeV in N0 beamline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latin typeface="+mn-ea"/>
                  </a:rPr>
                  <a:t>10 </a:t>
                </a:r>
                <a:r>
                  <a:rPr lang="en-US" altLang="ko-KR" sz="2000" dirty="0" err="1">
                    <a:latin typeface="+mn-ea"/>
                  </a:rPr>
                  <a:t>nA</a:t>
                </a:r>
                <a:r>
                  <a:rPr lang="en-US" altLang="ko-KR" sz="2000" dirty="0">
                    <a:latin typeface="+mn-ea"/>
                  </a:rPr>
                  <a:t> flux 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ko-KR" sz="2000" dirty="0">
                    <a:latin typeface="+mn-ea"/>
                  </a:rPr>
                  <a:t> 1/9 chopping</a:t>
                </a:r>
                <a:endParaRPr lang="en-US" altLang="ko-KR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02" y="1097449"/>
                <a:ext cx="7974670" cy="2031325"/>
              </a:xfrm>
              <a:prstGeom prst="rect">
                <a:avLst/>
              </a:prstGeom>
              <a:blipFill>
                <a:blip r:embed="rId3"/>
                <a:stretch>
                  <a:fillRect l="-1223" t="-3904" b="-570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948264" y="4548876"/>
            <a:ext cx="1907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i="1" dirty="0">
                <a:solidFill>
                  <a:srgbClr val="0000FF"/>
                </a:solidFill>
              </a:rPr>
              <a:t>2 stations with 1 veto layer</a:t>
            </a:r>
            <a:endParaRPr lang="ko-KR" altLang="en-US" i="1" dirty="0">
              <a:solidFill>
                <a:srgbClr val="0000FF"/>
              </a:solidFill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720081" y="3140968"/>
            <a:ext cx="7884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066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NDA: RCNP-E479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37</a:t>
            </a:fld>
            <a:endParaRPr lang="ko-KR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6" y="1078917"/>
            <a:ext cx="3600588" cy="52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911" y="4871174"/>
            <a:ext cx="1828753" cy="1438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4715857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044" y="4869160"/>
            <a:ext cx="1760684" cy="139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/>
          <p:cNvSpPr/>
          <p:nvPr/>
        </p:nvSpPr>
        <p:spPr>
          <a:xfrm>
            <a:off x="4427984" y="4797152"/>
            <a:ext cx="18066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3000"/>
              </a:lnSpc>
              <a:buClr>
                <a:schemeClr val="bg1">
                  <a:lumMod val="50000"/>
                </a:schemeClr>
              </a:buClr>
            </a:pPr>
            <a:r>
              <a:rPr lang="en-US" altLang="ko-KR" sz="1600" b="1" dirty="0">
                <a:solidFill>
                  <a:srgbClr val="FFFF00"/>
                </a:solidFill>
                <a:latin typeface="+mn-ea"/>
              </a:rPr>
              <a:t>Chopping signal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6982052" y="4794215"/>
            <a:ext cx="162239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3000"/>
              </a:lnSpc>
              <a:buClr>
                <a:schemeClr val="bg1">
                  <a:lumMod val="50000"/>
                </a:schemeClr>
              </a:buClr>
            </a:pPr>
            <a:r>
              <a:rPr lang="en-US" altLang="ko-KR" sz="1600" b="1" dirty="0">
                <a:solidFill>
                  <a:srgbClr val="FFFF00"/>
                </a:solidFill>
                <a:latin typeface="+mn-ea"/>
              </a:rPr>
              <a:t>CV signal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9952" y="1052736"/>
            <a:ext cx="489654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맑은 고딕" panose="020B0503020000020004" pitchFamily="50" charset="-127"/>
              <a:buChar char="□"/>
            </a:pPr>
            <a:r>
              <a:rPr lang="en-US" sz="2200" dirty="0"/>
              <a:t>Total number of recorded events</a:t>
            </a:r>
          </a:p>
          <a:p>
            <a:pPr marL="715963" lvl="1" indent="-258763">
              <a:buFont typeface="맑은 고딕" panose="020B0503020000020004" pitchFamily="50" charset="-127"/>
              <a:buChar char="–"/>
            </a:pPr>
            <a:r>
              <a:rPr lang="en-US" sz="2000" dirty="0"/>
              <a:t>65 MeV: 13.6M</a:t>
            </a:r>
          </a:p>
          <a:p>
            <a:pPr marL="715963" lvl="1" indent="-258763">
              <a:buFont typeface="맑은 고딕" panose="020B0503020000020004" pitchFamily="50" charset="-127"/>
              <a:buChar char="–"/>
            </a:pPr>
            <a:r>
              <a:rPr lang="en-US" sz="2000" dirty="0"/>
              <a:t>392 MeV: 10.4 M</a:t>
            </a:r>
          </a:p>
        </p:txBody>
      </p:sp>
    </p:spTree>
    <p:extLst>
      <p:ext uri="{BB962C8B-B14F-4D97-AF65-F5344CB8AC3E}">
        <p14:creationId xmlns:p14="http://schemas.microsoft.com/office/powerpoint/2010/main" val="14887440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NDA: </a:t>
            </a:r>
            <a:r>
              <a:rPr lang="en-US" altLang="ko-KR"/>
              <a:t>Preliminary Results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38</a:t>
            </a:fld>
            <a:endParaRPr lang="ko-KR" altLang="en-US"/>
          </a:p>
        </p:txBody>
      </p:sp>
      <p:pic>
        <p:nvPicPr>
          <p:cNvPr id="7" name="Picture 2" descr="beamNew30_Etof_centerYpos_5c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/>
          <a:stretch/>
        </p:blipFill>
        <p:spPr>
          <a:xfrm>
            <a:off x="4932040" y="1340768"/>
            <a:ext cx="3589683" cy="2988313"/>
          </a:xfrm>
          <a:prstGeom prst="rect">
            <a:avLst/>
          </a:prstGeom>
        </p:spPr>
      </p:pic>
      <p:pic>
        <p:nvPicPr>
          <p:cNvPr id="8" name="Picture 6" descr="beamNew_30_Eadc_vs_Etof_at_0.5Height_Det1_ADCselectFrom0To3000_subtractCVisONsig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58" y="1340768"/>
            <a:ext cx="3384376" cy="2809672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934468" y="1752929"/>
            <a:ext cx="395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latin typeface="+mn-ea"/>
              </a:rPr>
              <a:t> </a:t>
            </a:r>
            <a:endParaRPr lang="ko-KR" altLang="en-US" dirty="0"/>
          </a:p>
        </p:txBody>
      </p:sp>
      <p:sp>
        <p:nvSpPr>
          <p:cNvPr id="10" name="Rectangle 3"/>
          <p:cNvSpPr/>
          <p:nvPr/>
        </p:nvSpPr>
        <p:spPr>
          <a:xfrm>
            <a:off x="1435282" y="1527175"/>
            <a:ext cx="2205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T</a:t>
            </a:r>
            <a:r>
              <a:rPr lang="en-US" sz="2400" baseline="-25000" dirty="0"/>
              <a:t>50% </a:t>
            </a:r>
            <a:r>
              <a:rPr lang="en-US" sz="2400" baseline="-25000" dirty="0" err="1"/>
              <a:t>adc</a:t>
            </a:r>
            <a:r>
              <a:rPr lang="en-US" sz="2400" baseline="-25000" dirty="0"/>
              <a:t> peak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868144" y="2780928"/>
                <a:ext cx="1589153" cy="40011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ko-K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ko-KR" altLang="en-US" sz="20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ko-KR" sz="2000" b="0" i="1" smtClean="0">
                          <a:latin typeface="Cambria Math" panose="02040503050406030204" pitchFamily="18" charset="0"/>
                        </a:rPr>
                        <m:t>=3.17%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2780928"/>
                <a:ext cx="1589153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84810" y="980728"/>
            <a:ext cx="2679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맑은 고딕" panose="020B0503020000020004" pitchFamily="50" charset="-127"/>
              <a:buChar char="□"/>
            </a:pPr>
            <a:r>
              <a:rPr lang="en-US" altLang="ko-KR" sz="2000" b="1" i="1" dirty="0"/>
              <a:t>Energy resolution</a:t>
            </a:r>
            <a:endParaRPr lang="ko-KR" altLang="en-US" sz="20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0094" y="4109010"/>
            <a:ext cx="2404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맑은 고딕" panose="020B0503020000020004" pitchFamily="50" charset="-127"/>
              <a:buChar char="□"/>
            </a:pPr>
            <a:r>
              <a:rPr lang="en-US" altLang="ko-KR" sz="2000" b="1" i="1" dirty="0"/>
              <a:t>Hit distribution</a:t>
            </a:r>
            <a:endParaRPr lang="ko-KR" altLang="en-US" sz="20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84168" y="4687976"/>
            <a:ext cx="27317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맑은 고딕" panose="020B0503020000020004" pitchFamily="50" charset="-127"/>
              <a:buChar char="□"/>
            </a:pPr>
            <a:r>
              <a:rPr lang="en-US" altLang="ko-KR" dirty="0"/>
              <a:t>We will particularly test the newly</a:t>
            </a:r>
            <a:r>
              <a:rPr lang="ko-KR" altLang="en-US" dirty="0"/>
              <a:t> </a:t>
            </a:r>
            <a:r>
              <a:rPr lang="en-US" altLang="ko-KR" dirty="0"/>
              <a:t>developed neutron analysis code for multi-neutron events. </a:t>
            </a:r>
            <a:endParaRPr lang="ko-KR" altLang="en-US" dirty="0"/>
          </a:p>
        </p:txBody>
      </p:sp>
      <p:sp>
        <p:nvSpPr>
          <p:cNvPr id="19" name="직사각형 18"/>
          <p:cNvSpPr/>
          <p:nvPr/>
        </p:nvSpPr>
        <p:spPr>
          <a:xfrm>
            <a:off x="164228" y="6093296"/>
            <a:ext cx="5775925" cy="764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832142" y="4557307"/>
            <a:ext cx="2448272" cy="2256069"/>
            <a:chOff x="611560" y="4557307"/>
            <a:chExt cx="2448272" cy="2256069"/>
          </a:xfrm>
        </p:grpSpPr>
        <p:pic>
          <p:nvPicPr>
            <p:cNvPr id="12" name="Picture 4" descr="beamNew_80_Multiplicity.pd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4557307"/>
              <a:ext cx="2448272" cy="22560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7537" y="5229200"/>
              <a:ext cx="123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65 MeV </a:t>
              </a: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3496438" y="4571481"/>
            <a:ext cx="2542026" cy="2241895"/>
            <a:chOff x="3275856" y="4571481"/>
            <a:chExt cx="2542026" cy="2241895"/>
          </a:xfrm>
        </p:grpSpPr>
        <p:pic>
          <p:nvPicPr>
            <p:cNvPr id="14" name="Picture 2" descr="beamNew_30_Multiplicity.pd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5856" y="4571481"/>
              <a:ext cx="2542026" cy="224189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478247" y="5219908"/>
              <a:ext cx="1317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392 MeV 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300192" y="1052736"/>
            <a:ext cx="1317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392 MeV </a:t>
            </a:r>
          </a:p>
        </p:txBody>
      </p:sp>
    </p:spTree>
    <p:extLst>
      <p:ext uri="{BB962C8B-B14F-4D97-AF65-F5344CB8AC3E}">
        <p14:creationId xmlns:p14="http://schemas.microsoft.com/office/powerpoint/2010/main" val="85428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Time Projection Chamber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39</a:t>
            </a:fld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80600" y="4790762"/>
            <a:ext cx="858388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0850" indent="-450850">
              <a:buFont typeface="맑은 고딕" panose="020B0503020000020004" pitchFamily="50" charset="-127"/>
              <a:buChar char="□"/>
            </a:pPr>
            <a:r>
              <a:rPr lang="en-US" altLang="ko-KR" sz="2200" dirty="0"/>
              <a:t>Simulation with triple GEM readout using Garfield++</a:t>
            </a:r>
          </a:p>
          <a:p>
            <a:pPr marL="622300" lvl="1" indent="-265113">
              <a:buFont typeface="Arial" pitchFamily="34" charset="0"/>
              <a:buChar char="−"/>
            </a:pPr>
            <a:r>
              <a:rPr lang="en-US" altLang="ko-KR" sz="2200" dirty="0"/>
              <a:t>Gas mixture: </a:t>
            </a:r>
            <a:r>
              <a:rPr lang="en-US" altLang="ko-KR" sz="2200" dirty="0" err="1"/>
              <a:t>Ar</a:t>
            </a:r>
            <a:r>
              <a:rPr lang="en-US" altLang="ko-KR" sz="2200" dirty="0"/>
              <a:t> 90%+CO</a:t>
            </a:r>
            <a:r>
              <a:rPr lang="en-US" altLang="ko-KR" sz="2200" baseline="-25000" dirty="0"/>
              <a:t>2</a:t>
            </a:r>
            <a:r>
              <a:rPr lang="en-US" altLang="ko-KR" sz="2200" dirty="0"/>
              <a:t> 10%, Voltage for each foil: 450 V</a:t>
            </a:r>
          </a:p>
          <a:p>
            <a:pPr marL="622300" lvl="1" indent="-265113">
              <a:buFont typeface="Arial" pitchFamily="34" charset="0"/>
              <a:buChar char="−"/>
            </a:pPr>
            <a:r>
              <a:rPr lang="en-US" altLang="ko-KR" sz="2200" dirty="0"/>
              <a:t>&lt;Gain&gt;~1.4</a:t>
            </a:r>
            <a:r>
              <a:rPr lang="el-GR" altLang="ko-KR" sz="2200" dirty="0">
                <a:latin typeface="Arial"/>
                <a:cs typeface="Arial"/>
              </a:rPr>
              <a:t>Χ</a:t>
            </a:r>
            <a:r>
              <a:rPr lang="en-US" altLang="ko-KR" sz="2200" dirty="0">
                <a:cs typeface="Arial"/>
              </a:rPr>
              <a:t>10</a:t>
            </a:r>
            <a:r>
              <a:rPr lang="en-US" altLang="ko-KR" sz="2200" baseline="30000" dirty="0">
                <a:cs typeface="Arial"/>
              </a:rPr>
              <a:t>6</a:t>
            </a:r>
            <a:r>
              <a:rPr lang="en-US" altLang="ko-KR" sz="2200" dirty="0">
                <a:cs typeface="Arial"/>
              </a:rPr>
              <a:t>, &lt;Drift velocity&gt;~50 mm/</a:t>
            </a:r>
            <a:r>
              <a:rPr lang="en-US" altLang="ko-KR" sz="2200" dirty="0" err="1">
                <a:latin typeface="Symbol" pitchFamily="18" charset="2"/>
                <a:cs typeface="Arial"/>
              </a:rPr>
              <a:t>m</a:t>
            </a:r>
            <a:r>
              <a:rPr lang="en-US" altLang="ko-KR" sz="2200" dirty="0" err="1">
                <a:cs typeface="Arial"/>
              </a:rPr>
              <a:t>s</a:t>
            </a:r>
            <a:endParaRPr lang="en-US" altLang="ko-KR" sz="2200" dirty="0">
              <a:cs typeface="Arial"/>
            </a:endParaRPr>
          </a:p>
          <a:p>
            <a:pPr marL="622300" lvl="1" indent="-265113">
              <a:buFont typeface="Arial" pitchFamily="34" charset="0"/>
              <a:buChar char="−"/>
            </a:pPr>
            <a:r>
              <a:rPr lang="en-US" altLang="ko-KR" sz="2200" dirty="0">
                <a:cs typeface="Arial"/>
              </a:rPr>
              <a:t>&lt;Dispersion&gt; after 60 cm (maximum drift distance) &lt; 3 mm</a:t>
            </a:r>
            <a:endParaRPr lang="en-US" altLang="ko-KR" sz="2200" dirty="0"/>
          </a:p>
        </p:txBody>
      </p:sp>
      <p:grpSp>
        <p:nvGrpSpPr>
          <p:cNvPr id="7" name="그룹 6"/>
          <p:cNvGrpSpPr/>
          <p:nvPr/>
        </p:nvGrpSpPr>
        <p:grpSpPr>
          <a:xfrm>
            <a:off x="35496" y="1083216"/>
            <a:ext cx="5801258" cy="3569920"/>
            <a:chOff x="1835696" y="1083216"/>
            <a:chExt cx="5801258" cy="3569920"/>
          </a:xfrm>
        </p:grpSpPr>
        <p:grpSp>
          <p:nvGrpSpPr>
            <p:cNvPr id="66" name="그룹 65"/>
            <p:cNvGrpSpPr/>
            <p:nvPr/>
          </p:nvGrpSpPr>
          <p:grpSpPr>
            <a:xfrm>
              <a:off x="1835696" y="1083216"/>
              <a:ext cx="5801258" cy="3569920"/>
              <a:chOff x="1548216" y="1083216"/>
              <a:chExt cx="5801258" cy="3569920"/>
            </a:xfrm>
          </p:grpSpPr>
          <p:grpSp>
            <p:nvGrpSpPr>
              <p:cNvPr id="35" name="그룹 34"/>
              <p:cNvGrpSpPr/>
              <p:nvPr/>
            </p:nvGrpSpPr>
            <p:grpSpPr>
              <a:xfrm>
                <a:off x="1548216" y="1403587"/>
                <a:ext cx="5617208" cy="3249549"/>
                <a:chOff x="936229" y="1720751"/>
                <a:chExt cx="7021509" cy="4513264"/>
              </a:xfrm>
            </p:grpSpPr>
            <p:grpSp>
              <p:nvGrpSpPr>
                <p:cNvPr id="36" name="Group 28"/>
                <p:cNvGrpSpPr>
                  <a:grpSpLocks/>
                </p:cNvGrpSpPr>
                <p:nvPr/>
              </p:nvGrpSpPr>
              <p:grpSpPr bwMode="auto">
                <a:xfrm>
                  <a:off x="936229" y="1720751"/>
                  <a:ext cx="7021509" cy="4513264"/>
                  <a:chOff x="-200" y="194"/>
                  <a:chExt cx="4423" cy="2843"/>
                </a:xfrm>
              </p:grpSpPr>
              <p:pic>
                <p:nvPicPr>
                  <p:cNvPr id="3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0" y="309"/>
                    <a:ext cx="2898" cy="2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40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849" y="2656"/>
                    <a:ext cx="616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1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478" y="2656"/>
                    <a:ext cx="1849" cy="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2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858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3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1474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4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330" y="2424"/>
                    <a:ext cx="0" cy="357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5" name="Rectangle 9"/>
                  <p:cNvSpPr>
                    <a:spLocks/>
                  </p:cNvSpPr>
                  <p:nvPr/>
                </p:nvSpPr>
                <p:spPr bwMode="auto">
                  <a:xfrm>
                    <a:off x="934" y="2734"/>
                    <a:ext cx="481" cy="3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pPr algn="ctr">
                      <a:lnSpc>
                        <a:spcPts val="1500"/>
                      </a:lnSpc>
                    </a:pPr>
                    <a:r>
                      <a:rPr lang="en-US" altLang="ko-KR" dirty="0">
                        <a:solidFill>
                          <a:schemeClr val="tx1"/>
                        </a:solidFill>
                        <a:ea typeface="굴림" charset="-127"/>
                      </a:rPr>
                      <a:t>300 mm</a:t>
                    </a:r>
                  </a:p>
                </p:txBody>
              </p:sp>
              <p:sp>
                <p:nvSpPr>
                  <p:cNvPr id="46" name="Rectangle 10"/>
                  <p:cNvSpPr>
                    <a:spLocks/>
                  </p:cNvSpPr>
                  <p:nvPr/>
                </p:nvSpPr>
                <p:spPr bwMode="auto">
                  <a:xfrm>
                    <a:off x="2011" y="2653"/>
                    <a:ext cx="726" cy="24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ko-KR" dirty="0">
                        <a:solidFill>
                          <a:schemeClr val="tx1"/>
                        </a:solidFill>
                        <a:ea typeface="굴림" charset="-127"/>
                      </a:rPr>
                      <a:t>900 mm</a:t>
                    </a:r>
                  </a:p>
                </p:txBody>
              </p:sp>
              <p:sp>
                <p:nvSpPr>
                  <p:cNvPr id="47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63" y="1372"/>
                    <a:ext cx="3503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8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338" y="2401"/>
                    <a:ext cx="509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49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3338" y="1065"/>
                    <a:ext cx="509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0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94" y="631"/>
                    <a:ext cx="0" cy="740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1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698" y="1369"/>
                    <a:ext cx="0" cy="1033"/>
                  </a:xfrm>
                  <a:prstGeom prst="line">
                    <a:avLst/>
                  </a:prstGeom>
                  <a:noFill/>
                  <a:ln w="19050" cap="flat">
                    <a:solidFill>
                      <a:schemeClr val="tx1"/>
                    </a:solidFill>
                    <a:prstDash val="solid"/>
                    <a:miter lim="800000"/>
                    <a:headEnd type="stealth" w="med" len="med"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2" name="Rectangle 16"/>
                  <p:cNvSpPr>
                    <a:spLocks/>
                  </p:cNvSpPr>
                  <p:nvPr/>
                </p:nvSpPr>
                <p:spPr bwMode="auto">
                  <a:xfrm>
                    <a:off x="3789" y="1724"/>
                    <a:ext cx="434" cy="3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0" bIns="0" anchor="ctr"/>
                  <a:lstStyle/>
                  <a:p>
                    <a:r>
                      <a:rPr lang="en-US" altLang="ko-KR" dirty="0">
                        <a:solidFill>
                          <a:schemeClr val="tx1"/>
                        </a:solidFill>
                        <a:ea typeface="굴림" charset="-127"/>
                      </a:rPr>
                      <a:t>500 </a:t>
                    </a:r>
                  </a:p>
                  <a:p>
                    <a:r>
                      <a:rPr lang="en-US" altLang="ko-KR" dirty="0">
                        <a:solidFill>
                          <a:schemeClr val="tx1"/>
                        </a:solidFill>
                        <a:ea typeface="굴림" charset="-127"/>
                      </a:rPr>
                      <a:t>mm</a:t>
                    </a:r>
                  </a:p>
                </p:txBody>
              </p:sp>
              <p:sp>
                <p:nvSpPr>
                  <p:cNvPr id="53" name="Rectangle 17"/>
                  <p:cNvSpPr>
                    <a:spLocks/>
                  </p:cNvSpPr>
                  <p:nvPr/>
                </p:nvSpPr>
                <p:spPr bwMode="auto">
                  <a:xfrm>
                    <a:off x="-200" y="924"/>
                    <a:ext cx="690" cy="21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square" lIns="0" tIns="0" rIns="0" bIns="0" anchor="ctr">
                    <a:spAutoFit/>
                  </a:bodyPr>
                  <a:lstStyle/>
                  <a:p>
                    <a:r>
                      <a:rPr lang="en-US" altLang="ko-KR" dirty="0">
                        <a:solidFill>
                          <a:schemeClr val="tx1"/>
                        </a:solidFill>
                        <a:ea typeface="굴림" charset="-127"/>
                      </a:rPr>
                      <a:t>400 mm</a:t>
                    </a:r>
                  </a:p>
                </p:txBody>
              </p:sp>
              <p:sp>
                <p:nvSpPr>
                  <p:cNvPr id="54" name="Oval 18"/>
                  <p:cNvSpPr>
                    <a:spLocks/>
                  </p:cNvSpPr>
                  <p:nvPr/>
                </p:nvSpPr>
                <p:spPr bwMode="auto">
                  <a:xfrm>
                    <a:off x="1450" y="1348"/>
                    <a:ext cx="56" cy="56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254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5" name="Line 19"/>
                  <p:cNvSpPr>
                    <a:spLocks noChangeShapeType="1"/>
                  </p:cNvSpPr>
                  <p:nvPr/>
                </p:nvSpPr>
                <p:spPr bwMode="auto">
                  <a:xfrm rot="10800000" flipH="1">
                    <a:off x="1478" y="376"/>
                    <a:ext cx="2441" cy="100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6" name="Line 20"/>
                  <p:cNvSpPr>
                    <a:spLocks noChangeShapeType="1"/>
                  </p:cNvSpPr>
                  <p:nvPr/>
                </p:nvSpPr>
                <p:spPr bwMode="auto">
                  <a:xfrm rot="10800000">
                    <a:off x="502" y="194"/>
                    <a:ext cx="976" cy="1182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7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63" y="621"/>
                    <a:ext cx="3503" cy="0"/>
                  </a:xfrm>
                  <a:prstGeom prst="line">
                    <a:avLst/>
                  </a:pr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ko-KR" altLang="en-US"/>
                  </a:p>
                </p:txBody>
              </p:sp>
              <p:sp>
                <p:nvSpPr>
                  <p:cNvPr id="59" name="Rectangle 25"/>
                  <p:cNvSpPr>
                    <a:spLocks/>
                  </p:cNvSpPr>
                  <p:nvPr/>
                </p:nvSpPr>
                <p:spPr bwMode="auto">
                  <a:xfrm>
                    <a:off x="877" y="1049"/>
                    <a:ext cx="545" cy="35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 altLang="ko-KR" sz="2000" dirty="0">
                        <a:solidFill>
                          <a:schemeClr val="tx1"/>
                        </a:solidFill>
                        <a:ea typeface="굴림" charset="-127"/>
                      </a:rPr>
                      <a:t>53.1°</a:t>
                    </a:r>
                    <a:r>
                      <a:rPr lang="en-US" altLang="ko-KR" sz="2600" dirty="0">
                        <a:solidFill>
                          <a:schemeClr val="tx1"/>
                        </a:solidFill>
                        <a:ea typeface="굴림" charset="-127"/>
                      </a:rPr>
                      <a:t> </a:t>
                    </a:r>
                  </a:p>
                </p:txBody>
              </p:sp>
              <p:sp>
                <p:nvSpPr>
                  <p:cNvPr id="60" name="Rectangle 26"/>
                  <p:cNvSpPr>
                    <a:spLocks/>
                  </p:cNvSpPr>
                  <p:nvPr/>
                </p:nvSpPr>
                <p:spPr bwMode="auto">
                  <a:xfrm>
                    <a:off x="1991" y="1157"/>
                    <a:ext cx="419" cy="1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/>
                  <a:p>
                    <a:r>
                      <a:rPr lang="en-US" altLang="ko-KR" sz="2000" dirty="0">
                        <a:solidFill>
                          <a:schemeClr val="tx1"/>
                        </a:solidFill>
                        <a:ea typeface="굴림" charset="-127"/>
                      </a:rPr>
                      <a:t>24.0° </a:t>
                    </a:r>
                  </a:p>
                </p:txBody>
              </p:sp>
            </p:grpSp>
            <p:sp>
              <p:nvSpPr>
                <p:cNvPr id="37" name="원호 36"/>
                <p:cNvSpPr/>
                <p:nvPr/>
              </p:nvSpPr>
              <p:spPr>
                <a:xfrm rot="16200000">
                  <a:off x="3269337" y="3323972"/>
                  <a:ext cx="698377" cy="576064"/>
                </a:xfrm>
                <a:prstGeom prst="arc">
                  <a:avLst>
                    <a:gd name="adj1" fmla="val 16458958"/>
                    <a:gd name="adj2" fmla="val 19008415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" name="원호 37"/>
                <p:cNvSpPr/>
                <p:nvPr/>
              </p:nvSpPr>
              <p:spPr>
                <a:xfrm rot="527402">
                  <a:off x="3746268" y="3279318"/>
                  <a:ext cx="486989" cy="539526"/>
                </a:xfrm>
                <a:prstGeom prst="arc">
                  <a:avLst>
                    <a:gd name="adj1" fmla="val 18331193"/>
                    <a:gd name="adj2" fmla="val 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1613094" y="1084674"/>
                <a:ext cx="17347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Symbol" pitchFamily="18" charset="2"/>
                  </a:rPr>
                  <a:t>h</a:t>
                </a:r>
                <a:r>
                  <a:rPr lang="en-US" altLang="ko-KR" sz="2000" dirty="0"/>
                  <a:t>=-0.7 (127</a:t>
                </a:r>
                <a:r>
                  <a:rPr lang="en-US" altLang="ko-KR" sz="2000" baseline="30000" dirty="0"/>
                  <a:t>o</a:t>
                </a:r>
                <a:r>
                  <a:rPr lang="en-US" altLang="ko-KR" sz="2000" dirty="0"/>
                  <a:t>)</a:t>
                </a:r>
                <a:endParaRPr lang="ko-KR" altLang="en-US" sz="2000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861566" y="1083216"/>
                <a:ext cx="14879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000" dirty="0">
                    <a:latin typeface="Symbol" pitchFamily="18" charset="2"/>
                  </a:rPr>
                  <a:t>h</a:t>
                </a:r>
                <a:r>
                  <a:rPr lang="en-US" altLang="ko-KR" sz="2000" dirty="0"/>
                  <a:t>=1.6 (24</a:t>
                </a:r>
                <a:r>
                  <a:rPr lang="en-US" altLang="ko-KR" sz="2000" baseline="30000" dirty="0"/>
                  <a:t>o</a:t>
                </a:r>
                <a:r>
                  <a:rPr lang="en-US" altLang="ko-KR" sz="2000" dirty="0"/>
                  <a:t>)</a:t>
                </a:r>
                <a:endParaRPr lang="ko-KR" altLang="en-US" sz="2000" dirty="0"/>
              </a:p>
            </p:txBody>
          </p:sp>
        </p:grpSp>
        <p:sp>
          <p:nvSpPr>
            <p:cNvPr id="58" name="Line 14"/>
            <p:cNvSpPr>
              <a:spLocks noChangeShapeType="1"/>
            </p:cNvSpPr>
            <p:nvPr/>
          </p:nvSpPr>
          <p:spPr bwMode="auto">
            <a:xfrm>
              <a:off x="6804248" y="2046936"/>
              <a:ext cx="0" cy="36000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61" name="Rectangle 17"/>
            <p:cNvSpPr>
              <a:spLocks/>
            </p:cNvSpPr>
            <p:nvPr/>
          </p:nvSpPr>
          <p:spPr bwMode="auto">
            <a:xfrm>
              <a:off x="6576020" y="2431320"/>
              <a:ext cx="8763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ko-KR" dirty="0">
                  <a:ea typeface="굴림" charset="-127"/>
                </a:rPr>
                <a:t>15</a:t>
              </a:r>
              <a:r>
                <a:rPr lang="en-US" altLang="ko-KR" dirty="0">
                  <a:solidFill>
                    <a:schemeClr val="tx1"/>
                  </a:solidFill>
                  <a:ea typeface="굴림" charset="-127"/>
                </a:rPr>
                <a:t>0 mm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63888" y="2766976"/>
              <a:ext cx="8234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Target</a:t>
              </a:r>
              <a:endParaRPr lang="ko-KR" altLang="en-US" dirty="0"/>
            </a:p>
          </p:txBody>
        </p:sp>
      </p:grpSp>
      <p:pic>
        <p:nvPicPr>
          <p:cNvPr id="63" name="그림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49" y="1556792"/>
            <a:ext cx="3219647" cy="299935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038264" y="980728"/>
            <a:ext cx="285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One</a:t>
            </a:r>
            <a:r>
              <a:rPr lang="ko-KR" altLang="en-US" dirty="0"/>
              <a:t> </a:t>
            </a:r>
            <a:r>
              <a:rPr lang="en-US" altLang="ko-KR" dirty="0"/>
              <a:t>central </a:t>
            </a:r>
            <a:r>
              <a:rPr lang="en-US" altLang="ko-KR" dirty="0" err="1"/>
              <a:t>Au+Au</a:t>
            </a:r>
            <a:r>
              <a:rPr lang="en-US" altLang="ko-KR" dirty="0"/>
              <a:t> at 250 </a:t>
            </a:r>
            <a:r>
              <a:rPr lang="en-US" altLang="ko-KR" dirty="0" err="1"/>
              <a:t>AMeV</a:t>
            </a:r>
            <a:r>
              <a:rPr lang="en-US" altLang="ko-KR" dirty="0"/>
              <a:t> (IQMD)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110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Status of HIM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</a:t>
            </a:fld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354891"/>
              </p:ext>
            </p:extLst>
          </p:nvPr>
        </p:nvGraphicFramePr>
        <p:xfrm>
          <a:off x="381865" y="1268761"/>
          <a:ext cx="8438607" cy="4176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788">
                  <a:extLst>
                    <a:ext uri="{9D8B030D-6E8A-4147-A177-3AD203B41FA5}">
                      <a16:colId xmlns:a16="http://schemas.microsoft.com/office/drawing/2014/main" val="1263709550"/>
                    </a:ext>
                  </a:extLst>
                </a:gridCol>
                <a:gridCol w="1606187">
                  <a:extLst>
                    <a:ext uri="{9D8B030D-6E8A-4147-A177-3AD203B41FA5}">
                      <a16:colId xmlns:a16="http://schemas.microsoft.com/office/drawing/2014/main" val="276432608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881131298"/>
                    </a:ext>
                  </a:extLst>
                </a:gridCol>
                <a:gridCol w="4032448">
                  <a:extLst>
                    <a:ext uri="{9D8B030D-6E8A-4147-A177-3AD203B41FA5}">
                      <a16:colId xmlns:a16="http://schemas.microsoft.com/office/drawing/2014/main" val="1901706630"/>
                    </a:ext>
                  </a:extLst>
                </a:gridCol>
              </a:tblGrid>
              <a:tr h="6543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Subject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Accelerator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Experiment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Participating institutes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702693"/>
                  </a:ext>
                </a:extLst>
              </a:tr>
              <a:tr h="713795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HIM</a:t>
                      </a:r>
                    </a:p>
                    <a:p>
                      <a:pPr algn="ctr" latinLnBrk="1"/>
                      <a:r>
                        <a:rPr lang="en-US" altLang="ko-KR" sz="2000" dirty="0"/>
                        <a:t>(QGP)</a:t>
                      </a:r>
                      <a:endParaRPr lang="ko-KR" altLang="en-US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LHC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ALICE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err="1"/>
                        <a:t>Inha</a:t>
                      </a:r>
                      <a:r>
                        <a:rPr lang="en-US" altLang="ko-KR" sz="2000" dirty="0"/>
                        <a:t>,</a:t>
                      </a:r>
                      <a:r>
                        <a:rPr lang="en-US" altLang="ko-KR" sz="2000" baseline="0" dirty="0"/>
                        <a:t> </a:t>
                      </a:r>
                      <a:r>
                        <a:rPr lang="en-US" altLang="ko-KR" sz="2000" dirty="0"/>
                        <a:t>Pusan, </a:t>
                      </a:r>
                      <a:r>
                        <a:rPr lang="en-US" altLang="ko-KR" sz="2000" dirty="0" err="1"/>
                        <a:t>Sejong</a:t>
                      </a:r>
                      <a:r>
                        <a:rPr lang="en-US" altLang="ko-KR" sz="2000" dirty="0"/>
                        <a:t>, </a:t>
                      </a:r>
                      <a:r>
                        <a:rPr lang="en-US" altLang="ko-KR" sz="2000" dirty="0" err="1"/>
                        <a:t>Yonsei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491735"/>
                  </a:ext>
                </a:extLst>
              </a:tr>
              <a:tr h="74774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CMS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/>
                        <a:t>Korea, </a:t>
                      </a:r>
                      <a:r>
                        <a:rPr lang="en-US" altLang="ko-KR" sz="2000" dirty="0" err="1"/>
                        <a:t>Chonnam</a:t>
                      </a:r>
                      <a:r>
                        <a:rPr lang="en-US" altLang="ko-KR" sz="2000" dirty="0"/>
                        <a:t> Nat.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8559357"/>
                  </a:ext>
                </a:extLst>
              </a:tr>
              <a:tr h="1308937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RHIC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PHENIX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err="1"/>
                        <a:t>Chonbuk</a:t>
                      </a:r>
                      <a:r>
                        <a:rPr lang="en-US" altLang="ko-KR" sz="2000" dirty="0"/>
                        <a:t> Nat., </a:t>
                      </a:r>
                      <a:r>
                        <a:rPr lang="en-US" altLang="ko-KR" sz="2000" dirty="0" err="1"/>
                        <a:t>Ewha</a:t>
                      </a:r>
                      <a:r>
                        <a:rPr lang="en-US" altLang="ko-KR" sz="2000" baseline="0" dirty="0"/>
                        <a:t> </a:t>
                      </a:r>
                      <a:r>
                        <a:rPr lang="en-US" altLang="ko-KR" sz="2000" baseline="0" dirty="0" err="1"/>
                        <a:t>Womans</a:t>
                      </a:r>
                      <a:r>
                        <a:rPr lang="en-US" altLang="ko-KR" sz="2000" baseline="0" dirty="0"/>
                        <a:t>, </a:t>
                      </a:r>
                    </a:p>
                    <a:p>
                      <a:pPr algn="ctr" latinLnBrk="1"/>
                      <a:r>
                        <a:rPr lang="en-US" altLang="ko-KR" sz="2000" baseline="0" dirty="0" err="1"/>
                        <a:t>Hanyang</a:t>
                      </a:r>
                      <a:r>
                        <a:rPr lang="en-US" altLang="ko-KR" sz="2000" baseline="0" dirty="0"/>
                        <a:t>, </a:t>
                      </a:r>
                      <a:r>
                        <a:rPr lang="en-US" altLang="ko-KR" sz="2000" dirty="0"/>
                        <a:t>Korea, </a:t>
                      </a:r>
                      <a:r>
                        <a:rPr lang="en-US" altLang="ko-KR" sz="2000" dirty="0" err="1"/>
                        <a:t>Myongji</a:t>
                      </a:r>
                      <a:r>
                        <a:rPr lang="en-US" altLang="ko-KR" sz="2000" dirty="0"/>
                        <a:t>, </a:t>
                      </a:r>
                    </a:p>
                    <a:p>
                      <a:pPr algn="ctr" latinLnBrk="1"/>
                      <a:r>
                        <a:rPr lang="en-US" altLang="ko-KR" sz="2000" dirty="0"/>
                        <a:t>Seoul</a:t>
                      </a:r>
                      <a:r>
                        <a:rPr lang="en-US" altLang="ko-KR" sz="2000" baseline="0" dirty="0"/>
                        <a:t> Nat.</a:t>
                      </a:r>
                      <a:r>
                        <a:rPr lang="en-US" altLang="ko-KR" sz="2000" dirty="0"/>
                        <a:t>, </a:t>
                      </a:r>
                      <a:r>
                        <a:rPr lang="en-US" altLang="ko-KR" sz="2000" dirty="0" err="1"/>
                        <a:t>Yonsei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190711"/>
                  </a:ext>
                </a:extLst>
              </a:tr>
              <a:tr h="751631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STAR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Pusan Nat.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8462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2139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Prototype TPC: Design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40</a:t>
            </a:fld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35496" y="863606"/>
            <a:ext cx="9036496" cy="6048672"/>
            <a:chOff x="35496" y="692696"/>
            <a:chExt cx="9036496" cy="6048672"/>
          </a:xfrm>
        </p:grpSpPr>
        <p:sp>
          <p:nvSpPr>
            <p:cNvPr id="7" name="날짜 개체 틀 3"/>
            <p:cNvSpPr txBox="1">
              <a:spLocks/>
            </p:cNvSpPr>
            <p:nvPr/>
          </p:nvSpPr>
          <p:spPr>
            <a:xfrm>
              <a:off x="348680" y="6212334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2013-12-17</a:t>
              </a:r>
              <a:endParaRPr lang="ko-KR" altLang="en-US"/>
            </a:p>
          </p:txBody>
        </p:sp>
        <p:sp>
          <p:nvSpPr>
            <p:cNvPr id="8" name="바닥글 개체 틀 4"/>
            <p:cNvSpPr txBox="1">
              <a:spLocks/>
            </p:cNvSpPr>
            <p:nvPr/>
          </p:nvSpPr>
          <p:spPr>
            <a:xfrm>
              <a:off x="3015680" y="6212334"/>
              <a:ext cx="2895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ko-KR"/>
              </a:defPPr>
              <a:lvl1pPr marL="0" algn="ctr" defTabSz="914400" rtl="0" eaLnBrk="1" latinLnBrk="1" hangingPunct="1"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ko-KR" altLang="en-US"/>
                <a:t>진도관리 중간평가 </a:t>
              </a:r>
              <a:r>
                <a:rPr lang="en-US" altLang="ko-KR"/>
                <a:t>(LAMPS)</a:t>
              </a:r>
              <a:endParaRPr lang="ko-KR" altLang="en-US"/>
            </a:p>
          </p:txBody>
        </p:sp>
        <p:sp>
          <p:nvSpPr>
            <p:cNvPr id="9" name="슬라이드 번호 개체 틀 5"/>
            <p:cNvSpPr txBox="1">
              <a:spLocks/>
            </p:cNvSpPr>
            <p:nvPr/>
          </p:nvSpPr>
          <p:spPr>
            <a:xfrm>
              <a:off x="6444680" y="6212334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ko-KR"/>
              </a:defPPr>
              <a:lvl1pPr marL="0" algn="r" defTabSz="914400" rtl="0" eaLnBrk="1" latinLnBrk="1" hangingPunct="1"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6FD6CC1-42B7-4E96-9B77-341C3D01312A}" type="slidenum">
                <a:rPr lang="ko-KR" altLang="en-US" smtClean="0"/>
                <a:pPr/>
                <a:t>40</a:t>
              </a:fld>
              <a:endParaRPr lang="ko-KR" altLang="en-US"/>
            </a:p>
          </p:txBody>
        </p:sp>
        <p:pic>
          <p:nvPicPr>
            <p:cNvPr id="10" name="Picture 2" descr="J:\Inventor\LAMPS TPC3\final\dwg2\LAMPS_TPC.jpg"/>
            <p:cNvPicPr>
              <a:picLocks noChangeAspect="1" noChangeArrowheads="1"/>
            </p:cNvPicPr>
            <p:nvPr/>
          </p:nvPicPr>
          <p:blipFill>
            <a:blip r:embed="rId2" cstate="print"/>
            <a:srcRect l="9065" t="1130" r="9727" b="5107"/>
            <a:stretch>
              <a:fillRect/>
            </a:stretch>
          </p:blipFill>
          <p:spPr bwMode="auto">
            <a:xfrm>
              <a:off x="144016" y="794303"/>
              <a:ext cx="8604448" cy="5902225"/>
            </a:xfrm>
            <a:prstGeom prst="rect">
              <a:avLst/>
            </a:prstGeom>
            <a:noFill/>
          </p:spPr>
        </p:pic>
        <p:cxnSp>
          <p:nvCxnSpPr>
            <p:cNvPr id="11" name="직선 화살표 연결선 10"/>
            <p:cNvCxnSpPr/>
            <p:nvPr/>
          </p:nvCxnSpPr>
          <p:spPr>
            <a:xfrm>
              <a:off x="2771800" y="5112352"/>
              <a:ext cx="576064" cy="36004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직선 화살표 연결선 11"/>
            <p:cNvCxnSpPr/>
            <p:nvPr/>
          </p:nvCxnSpPr>
          <p:spPr>
            <a:xfrm>
              <a:off x="1979712" y="6336488"/>
              <a:ext cx="576064" cy="1440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3347864" y="5328376"/>
              <a:ext cx="1914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Inner field cage</a:t>
              </a:r>
              <a:endParaRPr lang="ko-KR" alt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51920" y="1079904"/>
              <a:ext cx="19677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Outer field cage</a:t>
              </a:r>
              <a:endParaRPr lang="ko-KR" altLang="en-US" b="1" dirty="0"/>
            </a:p>
          </p:txBody>
        </p:sp>
        <p:cxnSp>
          <p:nvCxnSpPr>
            <p:cNvPr id="16" name="직선 화살표 연결선 15"/>
            <p:cNvCxnSpPr/>
            <p:nvPr/>
          </p:nvCxnSpPr>
          <p:spPr>
            <a:xfrm flipH="1" flipV="1">
              <a:off x="4860032" y="1511952"/>
              <a:ext cx="720080" cy="100811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812360" y="3096128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Cathode</a:t>
              </a:r>
              <a:endParaRPr lang="ko-KR" altLang="en-US" b="1" dirty="0"/>
            </a:p>
          </p:txBody>
        </p:sp>
        <p:cxnSp>
          <p:nvCxnSpPr>
            <p:cNvPr id="18" name="직선 화살표 연결선 17"/>
            <p:cNvCxnSpPr/>
            <p:nvPr/>
          </p:nvCxnSpPr>
          <p:spPr>
            <a:xfrm>
              <a:off x="7884368" y="2448056"/>
              <a:ext cx="216024" cy="7200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843808" y="2232032"/>
              <a:ext cx="1387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Triple GEM</a:t>
              </a:r>
              <a:endParaRPr lang="ko-KR" altLang="en-US" b="1" dirty="0"/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 flipV="1">
              <a:off x="2843808" y="2592072"/>
              <a:ext cx="288032" cy="10801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5496" y="3672192"/>
              <a:ext cx="64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PAD</a:t>
              </a:r>
              <a:endParaRPr lang="ko-KR" altLang="en-US" b="1" dirty="0"/>
            </a:p>
          </p:txBody>
        </p:sp>
        <p:cxnSp>
          <p:nvCxnSpPr>
            <p:cNvPr id="22" name="직선 화살표 연결선 21"/>
            <p:cNvCxnSpPr>
              <a:endCxn id="21" idx="3"/>
            </p:cNvCxnSpPr>
            <p:nvPr/>
          </p:nvCxnSpPr>
          <p:spPr>
            <a:xfrm flipH="1" flipV="1">
              <a:off x="681057" y="3856858"/>
              <a:ext cx="1082631" cy="53541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" descr="J:\LAMPS201312_중간발표\LAMPS_TPC0.jpg"/>
            <p:cNvPicPr>
              <a:picLocks noChangeAspect="1" noChangeArrowheads="1"/>
            </p:cNvPicPr>
            <p:nvPr/>
          </p:nvPicPr>
          <p:blipFill>
            <a:blip r:embed="rId3" cstate="print"/>
            <a:srcRect l="22828" t="7280" r="23021" b="7499"/>
            <a:stretch>
              <a:fillRect/>
            </a:stretch>
          </p:blipFill>
          <p:spPr bwMode="auto">
            <a:xfrm>
              <a:off x="6228184" y="4148484"/>
              <a:ext cx="2843808" cy="2592884"/>
            </a:xfrm>
            <a:prstGeom prst="rect">
              <a:avLst/>
            </a:prstGeom>
            <a:noFill/>
          </p:spPr>
        </p:pic>
        <p:cxnSp>
          <p:nvCxnSpPr>
            <p:cNvPr id="24" name="직선 화살표 연결선 23"/>
            <p:cNvCxnSpPr/>
            <p:nvPr/>
          </p:nvCxnSpPr>
          <p:spPr>
            <a:xfrm>
              <a:off x="3671392" y="3429000"/>
              <a:ext cx="288032" cy="50405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/>
            <p:nvPr/>
          </p:nvCxnSpPr>
          <p:spPr>
            <a:xfrm flipH="1" flipV="1">
              <a:off x="4247456" y="4365104"/>
              <a:ext cx="216024" cy="36004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103440" y="4725144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</a:rPr>
                <a:t>150 mm</a:t>
              </a:r>
              <a:endParaRPr lang="ko-KR" altLang="en-US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27" name="직선 연결선 26"/>
            <p:cNvCxnSpPr/>
            <p:nvPr/>
          </p:nvCxnSpPr>
          <p:spPr>
            <a:xfrm>
              <a:off x="5183560" y="4653136"/>
              <a:ext cx="360040" cy="5760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/>
            <p:nvPr/>
          </p:nvCxnSpPr>
          <p:spPr>
            <a:xfrm>
              <a:off x="7271792" y="3501008"/>
              <a:ext cx="288032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화살표 연결선 28"/>
            <p:cNvCxnSpPr/>
            <p:nvPr/>
          </p:nvCxnSpPr>
          <p:spPr>
            <a:xfrm flipH="1">
              <a:off x="5292080" y="3645024"/>
              <a:ext cx="2016224" cy="1152128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9816795">
              <a:off x="5276585" y="4138889"/>
              <a:ext cx="2336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schemeClr val="accent1"/>
                  </a:solidFill>
                </a:rPr>
                <a:t>Drift length: 570 mm</a:t>
              </a:r>
              <a:endParaRPr lang="ko-KR" altLang="en-US" sz="16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31" name="직선 화살표 연결선 30"/>
            <p:cNvCxnSpPr/>
            <p:nvPr/>
          </p:nvCxnSpPr>
          <p:spPr>
            <a:xfrm>
              <a:off x="143000" y="5445224"/>
              <a:ext cx="432048" cy="7200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화살표 연결선 31"/>
            <p:cNvCxnSpPr/>
            <p:nvPr/>
          </p:nvCxnSpPr>
          <p:spPr>
            <a:xfrm flipH="1" flipV="1">
              <a:off x="2015208" y="5877272"/>
              <a:ext cx="648072" cy="144016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2591272" y="5867980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>
                  <a:solidFill>
                    <a:schemeClr val="accent1"/>
                  </a:solidFill>
                </a:rPr>
                <a:t>490 mm</a:t>
              </a:r>
              <a:endParaRPr lang="ko-KR" altLang="en-US" b="1" dirty="0">
                <a:solidFill>
                  <a:schemeClr val="accent1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07704" y="692696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i="1" dirty="0">
                  <a:solidFill>
                    <a:srgbClr val="FF0000"/>
                  </a:solidFill>
                  <a:latin typeface="Calibri" pitchFamily="34" charset="0"/>
                </a:rPr>
                <a:t>Half-size prototype TPC</a:t>
              </a:r>
              <a:endParaRPr lang="ko-KR" altLang="en-US" sz="2000" b="1" i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483768" y="6295873"/>
              <a:ext cx="41764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/>
                <a:t>Bottom Al frame for PAD &amp; GEM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046761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Prototype TPC: Assembly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41</a:t>
            </a:fld>
            <a:endParaRPr lang="ko-KR" altLang="en-US"/>
          </a:p>
        </p:txBody>
      </p:sp>
      <p:pic>
        <p:nvPicPr>
          <p:cNvPr id="7" name="_x192216744" descr="EMB000019a01db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5" y="1210199"/>
            <a:ext cx="2559103" cy="50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_x193111040" descr="EMB000019a01dc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12"/>
          <a:stretch/>
        </p:blipFill>
        <p:spPr bwMode="auto">
          <a:xfrm>
            <a:off x="2750856" y="1196752"/>
            <a:ext cx="2535238" cy="273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M:\TPC photo\LAMPS\IMG_30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05" y="1210199"/>
            <a:ext cx="3773199" cy="509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4822" r="2860"/>
          <a:stretch/>
        </p:blipFill>
        <p:spPr>
          <a:xfrm>
            <a:off x="2750857" y="4234535"/>
            <a:ext cx="2520280" cy="20462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0576" y="908720"/>
            <a:ext cx="2366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Inner Field Cage installed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62271" y="908720"/>
            <a:ext cx="2408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Outer Field Cage installed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35232" y="908720"/>
            <a:ext cx="2388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rgbClr val="FF0000"/>
                </a:solidFill>
              </a:rPr>
              <a:t>Prototype TPC assembled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38888" y="3919609"/>
            <a:ext cx="1990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>
                <a:solidFill>
                  <a:srgbClr val="FF0000"/>
                </a:solidFill>
              </a:rPr>
              <a:t>Prototype TPC: </a:t>
            </a:r>
            <a:r>
              <a:rPr lang="en-US" altLang="ko-KR" sz="1400" b="1" dirty="0">
                <a:solidFill>
                  <a:srgbClr val="FF0000"/>
                </a:solidFill>
              </a:rPr>
              <a:t>back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373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Prototype TPC: Test at ELPH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07919" y="973177"/>
            <a:ext cx="40920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맑은 고딕" panose="020B0503020000020004" pitchFamily="50" charset="-127"/>
              <a:buChar char="□"/>
            </a:pPr>
            <a:r>
              <a:rPr lang="en-US" altLang="ko-K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ELPH</a:t>
            </a:r>
            <a:r>
              <a:rPr lang="en-US" altLang="ko-KR" sz="2000" dirty="0"/>
              <a:t>: Research Center for </a:t>
            </a:r>
            <a:r>
              <a:rPr lang="en-US" altLang="ko-KR" sz="2000" dirty="0">
                <a:solidFill>
                  <a:srgbClr val="FF0000"/>
                </a:solidFill>
              </a:rPr>
              <a:t>El</a:t>
            </a:r>
            <a:r>
              <a:rPr lang="en-US" altLang="ko-KR" sz="2000" dirty="0"/>
              <a:t>ectron </a:t>
            </a:r>
            <a:r>
              <a:rPr lang="en-US" altLang="ko-KR" sz="2000" dirty="0">
                <a:solidFill>
                  <a:srgbClr val="FF0000"/>
                </a:solidFill>
              </a:rPr>
              <a:t>Ph</a:t>
            </a:r>
            <a:r>
              <a:rPr lang="en-US" altLang="ko-KR" sz="2000" dirty="0"/>
              <a:t>oton Science at Tohoku University </a:t>
            </a:r>
            <a:endParaRPr lang="ko-KR" altLang="en-US" sz="200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26114"/>
            <a:ext cx="4355975" cy="326698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598"/>
            <a:ext cx="9144000" cy="2050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95536" y="2113458"/>
                <a:ext cx="4464496" cy="1963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7188" indent="-357188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Dates: November 1-2, 2016</a:t>
                </a:r>
                <a:endParaRPr lang="en-US" altLang="ko-KR" sz="800" dirty="0"/>
              </a:p>
              <a:p>
                <a:pPr marL="357188" indent="-357188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Beams: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ko-KR" sz="2000" dirty="0"/>
                  <a:t> beams at 500 MeV</a:t>
                </a:r>
                <a:endParaRPr lang="en-US" altLang="ko-KR" sz="800" dirty="0"/>
              </a:p>
              <a:p>
                <a:pPr marL="357188" indent="-357188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Purpose: To study the detailed characteristics, such</a:t>
                </a:r>
                <a:r>
                  <a:rPr lang="ko-KR" altLang="en-US" sz="2000" dirty="0"/>
                  <a:t> </a:t>
                </a:r>
                <a:r>
                  <a:rPr lang="en-US" altLang="ko-KR" sz="2000" dirty="0"/>
                  <a:t>as</a:t>
                </a:r>
                <a:r>
                  <a:rPr lang="ko-KR" alt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𝑑𝑟𝑖𝑓𝑡</m:t>
                        </m:r>
                      </m:sub>
                    </m:sSub>
                  </m:oMath>
                </a14:m>
                <a:r>
                  <a:rPr lang="en-US" altLang="ko-KR" sz="2000" dirty="0"/>
                  <a:t>, diffusion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o-KR" altLang="en-US" sz="200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altLang="ko-KR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ko-KR" sz="2000" dirty="0"/>
                  <a:t>, of LAMPS TPC</a:t>
                </a:r>
              </a:p>
              <a:p>
                <a:pPr marL="357188" indent="-357188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We are analyzing the data.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113458"/>
                <a:ext cx="4464496" cy="1963614"/>
              </a:xfrm>
              <a:prstGeom prst="rect">
                <a:avLst/>
              </a:prstGeom>
              <a:blipFill>
                <a:blip r:embed="rId4"/>
                <a:stretch>
                  <a:fillRect l="-1913" t="-3727" b="-590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3782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Experimental Status of </a:t>
            </a:r>
            <a:r>
              <a:rPr lang="en-US" altLang="ko-KR" dirty="0" err="1"/>
              <a:t>HaPhy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43</a:t>
            </a:fld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990147"/>
              </p:ext>
            </p:extLst>
          </p:nvPr>
        </p:nvGraphicFramePr>
        <p:xfrm>
          <a:off x="381865" y="1268761"/>
          <a:ext cx="8438607" cy="410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855">
                  <a:extLst>
                    <a:ext uri="{9D8B030D-6E8A-4147-A177-3AD203B41FA5}">
                      <a16:colId xmlns:a16="http://schemas.microsoft.com/office/drawing/2014/main" val="126370955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764326088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3881131298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1901706630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Subject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Accelerator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Experiment</a:t>
                      </a:r>
                      <a:endParaRPr lang="ko-KR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Participating institutes</a:t>
                      </a:r>
                      <a:endParaRPr lang="ko-KR" alt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4702693"/>
                  </a:ext>
                </a:extLst>
              </a:tr>
              <a:tr h="595103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/>
                        <a:t>PDF,</a:t>
                      </a:r>
                      <a:r>
                        <a:rPr lang="en-US" altLang="ko-KR" sz="2000" baseline="0" dirty="0"/>
                        <a:t> </a:t>
                      </a:r>
                    </a:p>
                    <a:p>
                      <a:pPr algn="ctr" latinLnBrk="1"/>
                      <a:r>
                        <a:rPr lang="en-US" altLang="ko-KR" sz="2000" baseline="0" dirty="0"/>
                        <a:t>H-dibaryon, and Exotics, etc.</a:t>
                      </a:r>
                      <a:endParaRPr lang="en-US" altLang="ko-KR" sz="2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+mn-lt"/>
                        </a:rPr>
                        <a:t>J-PARC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>
                          <a:latin typeface="+mn-lt"/>
                        </a:rPr>
                        <a:t>E42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>
                          <a:latin typeface="+mn-lt"/>
                        </a:rPr>
                        <a:t>Korea, Seoul</a:t>
                      </a:r>
                      <a:r>
                        <a:rPr lang="ko-KR" altLang="en-US" sz="2000" dirty="0">
                          <a:latin typeface="+mn-lt"/>
                        </a:rPr>
                        <a:t> </a:t>
                      </a:r>
                      <a:r>
                        <a:rPr lang="en-US" altLang="ko-KR" sz="2000" dirty="0">
                          <a:latin typeface="+mn-lt"/>
                        </a:rPr>
                        <a:t>Nat.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1491735"/>
                  </a:ext>
                </a:extLst>
              </a:tr>
              <a:tr h="13106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>
                          <a:latin typeface="+mn-lt"/>
                        </a:rPr>
                        <a:t>E03, </a:t>
                      </a:r>
                      <a:r>
                        <a:rPr lang="en-US" altLang="ko-K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E05, E07, E13, E45, E14(KOTO),</a:t>
                      </a:r>
                      <a:r>
                        <a:rPr lang="en-US" altLang="ko-KR" sz="20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E50(High-p)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>
                          <a:latin typeface="+mn-lt"/>
                        </a:rPr>
                        <a:t>Korea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7309391"/>
                  </a:ext>
                </a:extLst>
              </a:tr>
              <a:tr h="73077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+mn-lt"/>
                        </a:rPr>
                        <a:t>Spring-8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LEPS, LEPS2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>
                          <a:latin typeface="+mn-lt"/>
                        </a:rPr>
                        <a:t>Korea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793854"/>
                  </a:ext>
                </a:extLst>
              </a:tr>
              <a:tr h="766902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atin typeface="+mn-lt"/>
                        </a:rPr>
                        <a:t>CEBAF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2000" dirty="0" err="1">
                          <a:latin typeface="+mn-lt"/>
                        </a:rPr>
                        <a:t>Kyungpook</a:t>
                      </a:r>
                      <a:r>
                        <a:rPr lang="en-US" altLang="ko-KR" sz="2000" dirty="0">
                          <a:latin typeface="+mn-lt"/>
                        </a:rPr>
                        <a:t> Nat., Seoul Nat.</a:t>
                      </a:r>
                      <a:endParaRPr lang="ko-KR" altLang="en-US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190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56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J-PARC E42 Experiment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44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34148" y="1261209"/>
                <a:ext cx="758226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Search for H-dibaryon on proton pair via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ko-KR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ko-KR" sz="2000" dirty="0"/>
                  <a:t> reaction</a:t>
                </a:r>
              </a:p>
              <a:p>
                <a:pPr marL="342900" indent="-342900">
                  <a:buFont typeface="맑은 고딕" panose="020B0503020000020004" pitchFamily="50" charset="-127"/>
                  <a:buChar char="□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ko-KR" altLang="en-US" sz="2000" dirty="0"/>
                  <a:t> </a:t>
                </a:r>
                <a:r>
                  <a:rPr lang="en-US" altLang="ko-KR" sz="2000" dirty="0"/>
                  <a:t>beams on the diamond target at 1.7 GeV </a:t>
                </a:r>
              </a:p>
              <a:p>
                <a:pPr marL="342900" indent="-342900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Hyperon spectrometer aiming at 1 MeV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ΛΛ</m:t>
                    </m:r>
                  </m:oMath>
                </a14:m>
                <a:r>
                  <a:rPr lang="ko-KR" altLang="en-US" sz="2000" dirty="0"/>
                  <a:t> </a:t>
                </a:r>
                <a:r>
                  <a:rPr lang="en-US" altLang="ko-KR" sz="2000" dirty="0"/>
                  <a:t>mass resolution!</a:t>
                </a:r>
                <a:endParaRPr lang="ko-KR" alt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48" y="1261209"/>
                <a:ext cx="7582268" cy="1015663"/>
              </a:xfrm>
              <a:prstGeom prst="rect">
                <a:avLst/>
              </a:prstGeom>
              <a:blipFill>
                <a:blip r:embed="rId2"/>
                <a:stretch>
                  <a:fillRect l="-1045" t="-7186" b="-1197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156176" y="908720"/>
            <a:ext cx="2639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J. K. </a:t>
            </a:r>
            <a:r>
              <a:rPr lang="en-US" altLang="ko-KR" dirty="0" err="1"/>
              <a:t>Ahn</a:t>
            </a:r>
            <a:r>
              <a:rPr lang="en-US" altLang="ko-KR" dirty="0"/>
              <a:t> @ Korea Univ.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"/>
          <a:stretch/>
        </p:blipFill>
        <p:spPr>
          <a:xfrm>
            <a:off x="3124200" y="2824023"/>
            <a:ext cx="5984304" cy="351754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42005"/>
            <a:ext cx="4795565" cy="10869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3958605"/>
            <a:ext cx="28803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맑은 고딕" panose="020B0503020000020004" pitchFamily="50" charset="-127"/>
              <a:buChar char="□"/>
            </a:pPr>
            <a:r>
              <a:rPr lang="en-US" altLang="ko-KR" sz="2000" dirty="0"/>
              <a:t>Hyperon Spectrometer at K1.8 beamline </a:t>
            </a:r>
          </a:p>
          <a:p>
            <a:pPr marL="542925" lvl="1" indent="-185738">
              <a:buFont typeface="맑은 고딕" panose="020B0503020000020004" pitchFamily="50" charset="-127"/>
              <a:buChar char="–"/>
            </a:pPr>
            <a:r>
              <a:rPr lang="en-US" altLang="ko-KR" dirty="0" err="1"/>
              <a:t>HypTPC</a:t>
            </a:r>
            <a:endParaRPr lang="en-US" altLang="ko-KR" dirty="0"/>
          </a:p>
          <a:p>
            <a:pPr marL="542925" lvl="1" indent="-185738">
              <a:buFont typeface="맑은 고딕" panose="020B0503020000020004" pitchFamily="50" charset="-127"/>
              <a:buChar char="–"/>
            </a:pPr>
            <a:r>
              <a:rPr lang="en-US" altLang="ko-KR" dirty="0"/>
              <a:t>Superconducting Helmholtz Coil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4441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/>
              <a:t>HypTPC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45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" y="2619096"/>
            <a:ext cx="4493508" cy="41222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73107" y="984791"/>
                <a:ext cx="7787325" cy="1508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맑은 고딕" panose="020B0503020000020004" pitchFamily="50" charset="-127"/>
                  <a:buChar char="□"/>
                </a:pPr>
                <a:r>
                  <a:rPr lang="en-US" altLang="ko-KR" sz="2000" dirty="0"/>
                  <a:t>Some features </a:t>
                </a:r>
              </a:p>
              <a:p>
                <a:pPr marL="642938" lvl="1" indent="-185738">
                  <a:buFont typeface="맑은 고딕" panose="020B0503020000020004" pitchFamily="50" charset="-127"/>
                  <a:buChar char="–"/>
                </a:pPr>
                <a:r>
                  <a:rPr lang="en-US" altLang="ko-KR" dirty="0"/>
                  <a:t>Gating grid					</a:t>
                </a:r>
                <a14:m>
                  <m:oMath xmlns:m="http://schemas.openxmlformats.org/officeDocument/2006/math">
                    <m:r>
                      <a:rPr lang="en-US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ko-KR" dirty="0"/>
                  <a:t> Triple GEM layers</a:t>
                </a:r>
              </a:p>
              <a:p>
                <a:pPr marL="642938" lvl="1" indent="-185738">
                  <a:buFont typeface="맑은 고딕" panose="020B0503020000020004" pitchFamily="50" charset="-127"/>
                  <a:buChar char="–"/>
                </a:pPr>
                <a:r>
                  <a:rPr lang="en-US" altLang="ko-KR" dirty="0"/>
                  <a:t>Concentric pad plane (5768 pads)		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altLang="ko-KR" dirty="0"/>
                  <a:t> Gain ~10</a:t>
                </a:r>
                <a:r>
                  <a:rPr lang="en-US" altLang="ko-KR" baseline="30000" dirty="0"/>
                  <a:t>4</a:t>
                </a:r>
                <a:r>
                  <a:rPr lang="en-US" altLang="ko-KR" dirty="0"/>
                  <a:t> </a:t>
                </a:r>
              </a:p>
              <a:p>
                <a:pPr marL="642938" lvl="1" indent="-185738">
                  <a:buFont typeface="맑은 고딕" panose="020B0503020000020004" pitchFamily="50" charset="-127"/>
                  <a:buChar char="–"/>
                </a:pPr>
                <a:r>
                  <a:rPr lang="en-US" altLang="ko-KR" dirty="0"/>
                  <a:t>Position resolution: &lt; 300 </a:t>
                </a:r>
                <a:r>
                  <a:rPr lang="en-US" altLang="ko-KR" dirty="0">
                    <a:latin typeface="Symbol" panose="05050102010706020507" pitchFamily="18" charset="2"/>
                  </a:rPr>
                  <a:t>m</a:t>
                </a:r>
                <a:r>
                  <a:rPr lang="en-US" altLang="ko-KR" dirty="0"/>
                  <a:t>m</a:t>
                </a:r>
              </a:p>
              <a:p>
                <a:pPr marL="642938" lvl="1" indent="-185738">
                  <a:buFont typeface="맑은 고딕" panose="020B0503020000020004" pitchFamily="50" charset="-127"/>
                  <a:buChar char="–"/>
                </a:pPr>
                <a:r>
                  <a:rPr lang="en-US" altLang="ko-KR" dirty="0"/>
                  <a:t>Momentum resolution: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3%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for </a:t>
                </a:r>
                <a:r>
                  <a:rPr lang="en-US" altLang="ko-KR" dirty="0">
                    <a:latin typeface="Symbol" panose="05050102010706020507" pitchFamily="18" charset="2"/>
                  </a:rPr>
                  <a:t>p</a:t>
                </a:r>
                <a:r>
                  <a:rPr lang="en-US" altLang="ko-KR" dirty="0"/>
                  <a:t> and p</a:t>
                </a:r>
                <a:endParaRPr lang="ko-KR" altLang="en-US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107" y="984791"/>
                <a:ext cx="7787325" cy="1508105"/>
              </a:xfrm>
              <a:prstGeom prst="rect">
                <a:avLst/>
              </a:prstGeom>
              <a:blipFill>
                <a:blip r:embed="rId3"/>
                <a:stretch>
                  <a:fillRect l="-1017" t="-4858" b="-4372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4984"/>
            <a:ext cx="4142857" cy="2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42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Beam Test at ELPH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46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0728"/>
            <a:ext cx="4680520" cy="323112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05340"/>
            <a:ext cx="2088232" cy="32305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9786" y="2996952"/>
            <a:ext cx="2428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Dates: November</a:t>
            </a:r>
            <a:r>
              <a:rPr lang="ko-KR" altLang="en-US" dirty="0"/>
              <a:t> </a:t>
            </a:r>
            <a:r>
              <a:rPr lang="en-US" altLang="ko-KR" dirty="0"/>
              <a:t>7-9</a:t>
            </a:r>
          </a:p>
          <a:p>
            <a:r>
              <a:rPr lang="en-US" altLang="ko-KR" dirty="0"/>
              <a:t>Beams: 460 MeV e</a:t>
            </a:r>
            <a:r>
              <a:rPr lang="en-US" altLang="ko-KR" baseline="30000" dirty="0"/>
              <a:t>+</a:t>
            </a:r>
            <a:r>
              <a:rPr lang="en-US" altLang="ko-KR" dirty="0"/>
              <a:t> </a:t>
            </a:r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4" y="4182279"/>
            <a:ext cx="3016991" cy="263109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93096"/>
            <a:ext cx="523809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50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Expected Results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47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18116"/>
            <a:ext cx="4106780" cy="2918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3528" y="4798893"/>
                <a:ext cx="411712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Expect to accumulate 1.5 X 10</a:t>
                </a:r>
                <a:r>
                  <a:rPr lang="en-US" altLang="ko-KR" baseline="30000" dirty="0"/>
                  <a:t>4</a:t>
                </a:r>
                <a:r>
                  <a:rPr lang="en-US" altLang="ko-KR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ΛΛ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events for 100 shifts at the current beam power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798893"/>
                <a:ext cx="4117124" cy="923330"/>
              </a:xfrm>
              <a:prstGeom prst="rect">
                <a:avLst/>
              </a:prstGeom>
              <a:blipFill>
                <a:blip r:embed="rId3"/>
                <a:stretch>
                  <a:fillRect l="-1185" t="-3289" b="-921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24" y="2458737"/>
            <a:ext cx="4390164" cy="2914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932040" y="1518116"/>
                <a:ext cx="3754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dirty="0"/>
                  <a:t>Expected </a:t>
                </a:r>
                <a:r>
                  <a:rPr lang="en-US" altLang="ko-KR" dirty="0" err="1"/>
                  <a:t>lineshapes</a:t>
                </a:r>
                <a:r>
                  <a:rPr lang="en-US" altLang="ko-KR" dirty="0"/>
                  <a:t> for different assumptions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ko-K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1518116"/>
                <a:ext cx="3754760" cy="646331"/>
              </a:xfrm>
              <a:prstGeom prst="rect">
                <a:avLst/>
              </a:prstGeom>
              <a:blipFill>
                <a:blip r:embed="rId5"/>
                <a:stretch>
                  <a:fillRect l="-1299" t="-4717" b="-1415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8945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29208" y="980728"/>
            <a:ext cx="8363272" cy="5256584"/>
          </a:xfrm>
        </p:spPr>
        <p:txBody>
          <a:bodyPr>
            <a:normAutofit fontScale="77500" lnSpcReduction="20000"/>
          </a:bodyPr>
          <a:lstStyle/>
          <a:p>
            <a:pPr marL="900113" lvl="1" indent="-450850"/>
            <a:endParaRPr lang="en-US" altLang="ko-KR" sz="1300" dirty="0"/>
          </a:p>
          <a:p>
            <a:r>
              <a:rPr lang="en-US" altLang="ko-KR" sz="3300" dirty="0"/>
              <a:t>Nuclear Physics Community in Korea</a:t>
            </a:r>
          </a:p>
          <a:p>
            <a:pPr lvl="1"/>
            <a:r>
              <a:rPr lang="en-US" altLang="ko-KR" dirty="0"/>
              <a:t>Relatively small, but active</a:t>
            </a:r>
          </a:p>
          <a:p>
            <a:pPr lvl="1"/>
            <a:r>
              <a:rPr lang="en-US" altLang="ko-KR" dirty="0"/>
              <a:t>Still growing especially with the RAON project</a:t>
            </a:r>
          </a:p>
          <a:p>
            <a:pPr lvl="1"/>
            <a:r>
              <a:rPr lang="en-US" altLang="ko-KR" dirty="0"/>
              <a:t>Frequent domestic and international meetings</a:t>
            </a:r>
          </a:p>
          <a:p>
            <a:pPr lvl="1"/>
            <a:endParaRPr lang="en-US" altLang="ko-KR" sz="1300" dirty="0"/>
          </a:p>
          <a:p>
            <a:r>
              <a:rPr lang="en-US" altLang="ko-KR" dirty="0"/>
              <a:t>Experimental efforts</a:t>
            </a:r>
          </a:p>
          <a:p>
            <a:pPr lvl="1"/>
            <a:r>
              <a:rPr lang="en-US" altLang="ko-KR" dirty="0"/>
              <a:t>Active contribution to the data analysis</a:t>
            </a:r>
          </a:p>
          <a:p>
            <a:pPr lvl="1"/>
            <a:r>
              <a:rPr lang="en-US" altLang="ko-KR" dirty="0"/>
              <a:t>Significant contribution to the detector constructions for the last 10-15 years</a:t>
            </a:r>
          </a:p>
          <a:p>
            <a:pPr lvl="2">
              <a:buFont typeface="맑은 고딕" panose="020B0503020000020004" pitchFamily="50" charset="-127"/>
              <a:buChar char="▷"/>
            </a:pPr>
            <a:r>
              <a:rPr lang="en-US" altLang="ko-KR" dirty="0"/>
              <a:t>RPC and GEM for CMS @ LHC</a:t>
            </a:r>
          </a:p>
          <a:p>
            <a:pPr lvl="2">
              <a:buFont typeface="맑은 고딕" panose="020B0503020000020004" pitchFamily="50" charset="-127"/>
              <a:buChar char="▷"/>
            </a:pPr>
            <a:r>
              <a:rPr lang="en-US" altLang="ko-KR" dirty="0"/>
              <a:t>ITS for ALICE @ LHC</a:t>
            </a:r>
          </a:p>
          <a:p>
            <a:pPr lvl="2">
              <a:buFont typeface="맑은 고딕" panose="020B0503020000020004" pitchFamily="50" charset="-127"/>
              <a:buChar char="▷"/>
            </a:pPr>
            <a:r>
              <a:rPr lang="en-US" altLang="ko-KR" dirty="0"/>
              <a:t>Various detector components for KOBRA &amp; LAMPS @ RAON</a:t>
            </a:r>
          </a:p>
          <a:p>
            <a:pPr lvl="2">
              <a:buFont typeface="맑은 고딕" panose="020B0503020000020004" pitchFamily="50" charset="-127"/>
              <a:buChar char="▷"/>
            </a:pPr>
            <a:r>
              <a:rPr lang="en-US" altLang="ko-KR" dirty="0"/>
              <a:t>TPC and magnet for E42 @ J-PARC</a:t>
            </a:r>
          </a:p>
          <a:p>
            <a:pPr lvl="2">
              <a:buFont typeface="맑은 고딕" panose="020B0503020000020004" pitchFamily="50" charset="-127"/>
              <a:buChar char="▷"/>
            </a:pPr>
            <a:endParaRPr lang="en-US" altLang="ko-KR" sz="1300" dirty="0"/>
          </a:p>
          <a:p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hope to collaborate more with the </a:t>
            </a:r>
            <a:r>
              <a:rPr lang="en-US" altLang="ko-KR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ANPhA</a:t>
            </a:r>
            <a:r>
              <a:rPr lang="en-US" altLang="ko-K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member countries/regions in the future!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77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Korea in ALICE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5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57200" y="1268760"/>
                <a:ext cx="8424999" cy="4216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0850" indent="-450850">
                  <a:buFont typeface="맑은 고딕" panose="020B0503020000020004" pitchFamily="50" charset="-127"/>
                  <a:buChar char="□"/>
                </a:pPr>
                <a:r>
                  <a:rPr lang="en-US" altLang="ko-KR" sz="2400" dirty="0"/>
                  <a:t>Analysis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topics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/>
                  <a:t>Multiplicity </a:t>
                </a: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ko-KR" sz="2000" i="1" smtClean="0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𝑑𝑁</m:t>
                    </m:r>
                    <m:r>
                      <a:rPr lang="en-US" altLang="ko-KR" sz="2000" i="1" smtClean="0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/</m:t>
                    </m:r>
                    <m:r>
                      <a:rPr lang="en-US" altLang="ko-KR" sz="2000" i="1" smtClean="0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𝑑</m:t>
                    </m:r>
                    <m:r>
                      <a:rPr lang="ko-KR" altLang="en-US" sz="2000" i="1" smtClean="0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𝜂</m:t>
                    </m:r>
                  </m:oMath>
                </a14:m>
                <a:r>
                  <a:rPr lang="el-GR" altLang="ko-KR" sz="2000" dirty="0">
                    <a:ea typeface="Helvetica Neue"/>
                    <a:cs typeface="Helvetica Neue"/>
                    <a:sym typeface="Helvetica Neue"/>
                  </a:rPr>
                  <a:t>) </a:t>
                </a: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distribution in pp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sym typeface="Helvetica Neue"/>
                  </a:rPr>
                  <a:t>Path-length dependence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  <a:sym typeface="Helvetica Neue"/>
                          </a:rPr>
                          <m:t>𝑅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  <a:sym typeface="Helvetica Neue"/>
                          </a:rPr>
                          <m:t>𝐴𝐴</m:t>
                        </m:r>
                      </m:sub>
                    </m:sSub>
                  </m:oMath>
                </a14:m>
                <a:endParaRPr lang="en-US" altLang="ko-KR" sz="2000" dirty="0"/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Flow using two-particle correlations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Anisotropy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Λ</m:t>
                    </m:r>
                  </m:oMath>
                </a14:m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s 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Heavy-flavor production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sz="2000" i="1">
                            <a:latin typeface="Cambria Math" panose="02040503050406030204" pitchFamily="18" charset="0"/>
                            <a:sym typeface="Helvetica Neue"/>
                          </a:rPr>
                          <m:t>𝑅</m:t>
                        </m:r>
                      </m:e>
                      <m:sub>
                        <m:r>
                          <a:rPr lang="en-US" altLang="ko-KR" sz="2000" i="1">
                            <a:latin typeface="Cambria Math" panose="02040503050406030204" pitchFamily="18" charset="0"/>
                            <a:sym typeface="Helvetica Neue"/>
                          </a:rPr>
                          <m:t>𝐴𝐴</m:t>
                        </m:r>
                      </m:sub>
                    </m:sSub>
                  </m:oMath>
                </a14:m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 of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𝑐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, 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𝑏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 →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𝑒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+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𝑋</m:t>
                    </m:r>
                  </m:oMath>
                </a14:m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𝑏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 →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𝑒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+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𝑋</m:t>
                    </m:r>
                  </m:oMath>
                </a14:m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 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Hyperon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Σ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, </m:t>
                    </m:r>
                    <m:r>
                      <m:rPr>
                        <m:sty m:val="p"/>
                      </m:rPr>
                      <a:rPr lang="el-GR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Ξ</m:t>
                    </m:r>
                  </m:oMath>
                </a14:m>
                <a:r>
                  <a:rPr lang="el-GR" altLang="ko-KR" sz="2000" dirty="0">
                    <a:ea typeface="Helvetica Neue"/>
                    <a:cs typeface="Helvetica Neue"/>
                    <a:sym typeface="Helvetica Neue"/>
                  </a:rPr>
                  <a:t>) </a:t>
                </a: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production from pp to </a:t>
                </a:r>
                <a:r>
                  <a:rPr lang="en-US" altLang="ko-KR" sz="2000" dirty="0" err="1">
                    <a:ea typeface="Helvetica Neue"/>
                    <a:cs typeface="Helvetica Neue"/>
                    <a:sym typeface="Helvetica Neue"/>
                  </a:rPr>
                  <a:t>PbPb</a:t>
                </a:r>
                <a:endParaRPr lang="en-US" altLang="ko-KR" sz="2000" dirty="0">
                  <a:ea typeface="Helvetica Neue"/>
                  <a:cs typeface="Helvetica Neue"/>
                  <a:sym typeface="Helvetica Neue"/>
                </a:endParaRP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Pomeron reactions in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𝑝𝑝</m:t>
                    </m:r>
                    <m:r>
                      <a:rPr lang="en-US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→4</m:t>
                    </m:r>
                    <m:r>
                      <a:rPr lang="ko-KR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𝜋</m:t>
                    </m:r>
                  </m:oMath>
                </a14:m>
                <a:endParaRPr lang="en-US" altLang="ko-KR" sz="2000" dirty="0">
                  <a:ea typeface="Cambria Math" panose="02040503050406030204" pitchFamily="18" charset="0"/>
                  <a:cs typeface="Helvetica Neue"/>
                  <a:sym typeface="Helvetica Neue"/>
                </a:endParaRP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Lattice calculation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Υ</m:t>
                    </m:r>
                  </m:oMath>
                </a14:m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s at finite </a:t>
                </a:r>
                <a14:m>
                  <m:oMath xmlns:m="http://schemas.openxmlformats.org/officeDocument/2006/math">
                    <m:r>
                      <a:rPr lang="en-US" altLang="ko-KR" sz="2000" i="1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𝑇</m:t>
                    </m:r>
                  </m:oMath>
                </a14:m>
                <a:endParaRPr lang="en-US" altLang="ko-KR" sz="800" dirty="0"/>
              </a:p>
              <a:p>
                <a:pPr lvl="1"/>
                <a:endParaRPr lang="en-US" altLang="ko-KR" sz="800" dirty="0"/>
              </a:p>
              <a:p>
                <a:pPr marL="450850" indent="-450850">
                  <a:buFont typeface="맑은 고딕" panose="020B0503020000020004" pitchFamily="50" charset="-127"/>
                  <a:buChar char="□"/>
                </a:pPr>
                <a:r>
                  <a:rPr lang="en-US" altLang="ko-KR" sz="2400" dirty="0"/>
                  <a:t>Hardware contributions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r>
                  <a:rPr lang="en-US" altLang="ko-KR" sz="2000" dirty="0">
                    <a:ea typeface="Helvetica Neue"/>
                    <a:cs typeface="Helvetica Neue"/>
                    <a:sym typeface="Helvetica Neue"/>
                  </a:rPr>
                  <a:t>Inner Tracking System (ITS) upgrade</a:t>
                </a:r>
              </a:p>
              <a:p>
                <a:pPr marL="715963" lvl="1" indent="-258763">
                  <a:buFont typeface="맑은 고딕" panose="020B0503020000020004" pitchFamily="50" charset="-127"/>
                  <a:buChar char="–"/>
                </a:pPr>
                <a:endParaRPr lang="en-US" altLang="ko-KR" sz="800" dirty="0"/>
              </a:p>
              <a:p>
                <a:pPr marL="450850" indent="-450850">
                  <a:buFont typeface="맑은 고딕" panose="020B0503020000020004" pitchFamily="50" charset="-127"/>
                  <a:buChar char="□"/>
                </a:pPr>
                <a:r>
                  <a:rPr lang="en-US" altLang="ko-KR" sz="2400" dirty="0"/>
                  <a:t>Some highlights in the next slides</a:t>
                </a:r>
                <a:endParaRPr lang="ko-KR" alt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68760"/>
                <a:ext cx="8424999" cy="4216539"/>
              </a:xfrm>
              <a:prstGeom prst="rect">
                <a:avLst/>
              </a:prstGeom>
              <a:blipFill>
                <a:blip r:embed="rId2"/>
                <a:stretch>
                  <a:fillRect l="-1302" t="-2023" b="-28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11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제목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altLang="ko-KR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𝑨𝑨</m:t>
                        </m:r>
                      </m:sub>
                    </m:sSub>
                  </m:oMath>
                </a14:m>
                <a:r>
                  <a:rPr lang="en-US" altLang="ko-KR" dirty="0">
                    <a:solidFill>
                      <a:schemeClr val="tx1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ko-KR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2" name="제목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9286" b="-28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6</a:t>
            </a:fld>
            <a:endParaRPr lang="ko-KR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hape 49"/>
              <p:cNvSpPr txBox="1">
                <a:spLocks/>
              </p:cNvSpPr>
              <p:nvPr/>
            </p:nvSpPr>
            <p:spPr>
              <a:xfrm>
                <a:off x="539552" y="4725144"/>
                <a:ext cx="8424936" cy="158417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>
                <a:lvl1pPr marL="514350" indent="-514350" algn="l" defTabSz="914400" rtl="0" eaLnBrk="1" latinLnBrk="1" hangingPunct="1">
                  <a:spcBef>
                    <a:spcPct val="20000"/>
                  </a:spcBef>
                  <a:buFont typeface="+mj-lt"/>
                  <a:buAutoNum type="arabicPeriod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defTabSz="457200" latinLnBrk="0">
                  <a:spcBef>
                    <a:spcPts val="1200"/>
                  </a:spcBef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Nuclear modification factor of beauty-decay electrons in </a:t>
                </a:r>
                <a:r>
                  <a:rPr lang="en-US" sz="2000" dirty="0" err="1">
                    <a:ea typeface="Helvetica Neue"/>
                    <a:cs typeface="Helvetica Neue"/>
                    <a:sym typeface="Helvetica Neue"/>
                  </a:rPr>
                  <a:t>pPb</a:t>
                </a:r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 is compatible with unity within uncertainties.</a:t>
                </a:r>
              </a:p>
              <a:p>
                <a:pPr marL="342900" indent="-342900" defTabSz="457200" latinLnBrk="0">
                  <a:spcBef>
                    <a:spcPts val="1200"/>
                  </a:spcBef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Suppression of beauty-decay electrons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2000" i="1" smtClean="0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𝑝</m:t>
                        </m:r>
                      </m:e>
                      <m:sub>
                        <m:r>
                          <a:rPr lang="en-US" altLang="ko-KR" sz="20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𝑇</m:t>
                        </m:r>
                      </m:sub>
                    </m:sSub>
                    <m:r>
                      <a:rPr lang="en-US" altLang="ko-KR" sz="2000" b="0" i="1" smtClean="0">
                        <a:latin typeface="Cambria Math" panose="02040503050406030204" pitchFamily="18" charset="0"/>
                        <a:sym typeface="Helvetica Neue"/>
                      </a:rPr>
                      <m:t>&gt;</m:t>
                    </m:r>
                  </m:oMath>
                </a14:m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 3 GeV/</a:t>
                </a:r>
                <a:r>
                  <a:rPr lang="en-US" sz="2000" i="1" dirty="0">
                    <a:ea typeface="Helvetica Neue"/>
                    <a:cs typeface="Helvetica Neue"/>
                    <a:sym typeface="Helvetica Neue"/>
                  </a:rPr>
                  <a:t>c </a:t>
                </a:r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in central </a:t>
                </a:r>
                <a:r>
                  <a:rPr lang="en-US" sz="2000" dirty="0" err="1">
                    <a:ea typeface="Helvetica Neue"/>
                    <a:cs typeface="Helvetica Neue"/>
                    <a:sym typeface="Helvetica Neue"/>
                  </a:rPr>
                  <a:t>PbPb</a:t>
                </a:r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Helvetica Neue"/>
                        <a:cs typeface="Helvetica Neue"/>
                        <a:sym typeface="Helvetica Neue"/>
                      </a:rPr>
                      <m:t>𝑏</m:t>
                    </m:r>
                  </m:oMath>
                </a14:m>
                <a:r>
                  <a:rPr lang="en-US" sz="2000" dirty="0">
                    <a:ea typeface="Helvetica Neue"/>
                    <a:cs typeface="Helvetica Neue"/>
                    <a:sym typeface="Helvetica Neue"/>
                  </a:rPr>
                  <a:t>-quark energy loss in the hot and dense medium)</a:t>
                </a:r>
              </a:p>
            </p:txBody>
          </p:sp>
        </mc:Choice>
        <mc:Fallback xmlns="">
          <p:sp>
            <p:nvSpPr>
              <p:cNvPr id="7" name="Shape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725144"/>
                <a:ext cx="8424936" cy="1584176"/>
              </a:xfrm>
              <a:prstGeom prst="rect">
                <a:avLst/>
              </a:prstGeom>
              <a:blipFill>
                <a:blip r:embed="rId3"/>
                <a:stretch>
                  <a:fillRect l="-1013" t="-4615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bh_Fig1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536" y="1311722"/>
            <a:ext cx="6549513" cy="312539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52"/>
          <p:cNvSpPr/>
          <p:nvPr/>
        </p:nvSpPr>
        <p:spPr>
          <a:xfrm>
            <a:off x="7033510" y="1363277"/>
            <a:ext cx="1956626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l">
              <a:defRPr sz="1800"/>
            </a:pPr>
            <a:r>
              <a:rPr lang="en-US" dirty="0">
                <a:ea typeface="Helvetica Neue"/>
                <a:cs typeface="Helvetica Neue"/>
                <a:sym typeface="Helvetica Neue"/>
              </a:rPr>
              <a:t>S</a:t>
            </a:r>
            <a:r>
              <a:rPr dirty="0">
                <a:ea typeface="Helvetica Neue"/>
                <a:cs typeface="Helvetica Neue"/>
                <a:sym typeface="Helvetica Neue"/>
              </a:rPr>
              <a:t>ubmitted to JHEP</a:t>
            </a:r>
          </a:p>
          <a:p>
            <a:pPr lvl="0" algn="l">
              <a:defRPr sz="1800"/>
            </a:pPr>
            <a:r>
              <a:rPr dirty="0">
                <a:ea typeface="Helvetica Neue"/>
                <a:cs typeface="Helvetica Neue"/>
                <a:sym typeface="Helvetica Neue"/>
              </a:rPr>
              <a:t>arXiv:1609.03898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33510" y="2276872"/>
            <a:ext cx="2110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koALICE</a:t>
            </a:r>
            <a:r>
              <a:rPr lang="en-US" altLang="ko-KR" dirty="0"/>
              <a:t> member is one of the paper committee members.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1033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1066130"/>
          </a:xfrm>
        </p:spPr>
        <p:txBody>
          <a:bodyPr>
            <a:noAutofit/>
          </a:bodyPr>
          <a:lstStyle/>
          <a:p>
            <a:r>
              <a:rPr lang="en-US" altLang="ko-KR" sz="3200" dirty="0">
                <a:solidFill>
                  <a:schemeClr val="tx1"/>
                </a:solidFill>
              </a:rPr>
              <a:t>Correlated event-by-event fluctuations of flow harmonics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7" name="Shape 56"/>
          <p:cNvSpPr/>
          <p:nvPr/>
        </p:nvSpPr>
        <p:spPr>
          <a:xfrm>
            <a:off x="5292080" y="1268760"/>
            <a:ext cx="246702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1800" dirty="0">
                <a:latin typeface="+mn-lt"/>
              </a:rPr>
              <a:t>PRL 117, 182301 (2016)</a:t>
            </a:r>
          </a:p>
        </p:txBody>
      </p:sp>
      <p:pic>
        <p:nvPicPr>
          <p:cNvPr id="8" name="bh_fig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1938" y="1324162"/>
            <a:ext cx="3790022" cy="5345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RL_editorssuggestion.png"/>
          <p:cNvPicPr/>
          <p:nvPr/>
        </p:nvPicPr>
        <p:blipFill rotWithShape="1">
          <a:blip r:embed="rId3">
            <a:extLst/>
          </a:blip>
          <a:srcRect b="57013"/>
          <a:stretch/>
        </p:blipFill>
        <p:spPr>
          <a:xfrm>
            <a:off x="4644008" y="4725144"/>
            <a:ext cx="3744416" cy="20882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61"/>
          <p:cNvSpPr/>
          <p:nvPr/>
        </p:nvSpPr>
        <p:spPr>
          <a:xfrm>
            <a:off x="4139952" y="4345553"/>
            <a:ext cx="48965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spcBef>
                <a:spcPts val="1200"/>
              </a:spcBef>
              <a:defRPr sz="2400" b="1">
                <a:solidFill>
                  <a:srgbClr val="043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 latinLnBrk="0">
              <a:defRPr sz="1800" b="0">
                <a:solidFill>
                  <a:srgbClr val="000000"/>
                </a:solidFill>
              </a:defRPr>
            </a:pPr>
            <a:r>
              <a:rPr sz="1800" b="0" i="1" dirty="0">
                <a:solidFill>
                  <a:srgbClr val="0000FF"/>
                </a:solidFill>
                <a:latin typeface="+mn-lt"/>
              </a:rPr>
              <a:t>Highlighted as an Editors’ suggestion in PRL!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283968" y="1628800"/>
                <a:ext cx="4437968" cy="256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0" dirty="0"/>
                  <a:t>   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𝑆𝐶</m:t>
                    </m:r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⟨"/>
                        <m:endChr m:val="⟩"/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⟨"/>
                        <m:endChr m:val="⟩"/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ko-KR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ko-K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ko-K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ko-K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lvl="0" indent="-285750" defTabSz="402336">
                  <a:spcBef>
                    <a:spcPts val="1000"/>
                  </a:spcBef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𝑣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  <m:t>𝑣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sym typeface="Helvetica Neue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altLang="ko-KR" baseline="-7102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are correlated,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  <m:t>𝑣</m:t>
                        </m:r>
                      </m:e>
                      <m:sub>
                        <m: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i="1">
                            <a:latin typeface="Cambria Math" panose="02040503050406030204" pitchFamily="18" charset="0"/>
                            <a:sym typeface="Helvetica Neue"/>
                          </a:rPr>
                          <m:t>𝑣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sym typeface="Helvetica Neue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ko-KR" baseline="-7102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are anti-correlated in all centralities.</a:t>
                </a:r>
              </a:p>
              <a:p>
                <a:pPr marL="285750" lvl="0" indent="-285750" defTabSz="402336">
                  <a:spcBef>
                    <a:spcPts val="1000"/>
                  </a:spcBef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Although hydrodynamic calculations and simulation can capture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𝑣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baseline="-7102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fairly well, the centrality dependence </a:t>
                </a:r>
                <a:r>
                  <a:rPr lang="en-US" altLang="ko-KR" dirty="0">
                    <a:solidFill>
                      <a:srgbClr val="FF2500"/>
                    </a:solidFill>
                    <a:ea typeface="Helvetica Neue"/>
                    <a:cs typeface="Helvetica Neue"/>
                    <a:sym typeface="Helvetica Neue"/>
                  </a:rPr>
                  <a:t>can not be described quantitively by any existing calculations</a:t>
                </a:r>
                <a:r>
                  <a:rPr lang="en-US" altLang="ko-KR" dirty="0">
                    <a:ea typeface="Helvetica Neue"/>
                    <a:cs typeface="Helvetica Neue"/>
                    <a:sym typeface="Helvetica Neue"/>
                  </a:rPr>
                  <a:t>. 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1628800"/>
                <a:ext cx="4437968" cy="2564805"/>
              </a:xfrm>
              <a:prstGeom prst="rect">
                <a:avLst/>
              </a:prstGeom>
              <a:blipFill>
                <a:blip r:embed="rId4"/>
                <a:stretch>
                  <a:fillRect l="-1511" r="-2198" b="-261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149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Strangeness Production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8</a:t>
            </a:fld>
            <a:endParaRPr lang="ko-KR" altLang="en-US"/>
          </a:p>
        </p:txBody>
      </p:sp>
      <p:pic>
        <p:nvPicPr>
          <p:cNvPr id="7" name="bh_fig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96" y="1261514"/>
            <a:ext cx="2736303" cy="4399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h_fig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1800" y="1121070"/>
            <a:ext cx="2866404" cy="468419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68"/>
          <p:cNvSpPr/>
          <p:nvPr/>
        </p:nvSpPr>
        <p:spPr>
          <a:xfrm>
            <a:off x="1327621" y="1070789"/>
            <a:ext cx="137217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6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/>
            </a:pPr>
            <a:r>
              <a:rPr sz="1400" dirty="0">
                <a:latin typeface="+mn-lt"/>
              </a:rPr>
              <a:t>arXiv:1606.07424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688633" y="1149226"/>
                <a:ext cx="3347863" cy="3359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altLang="ko-KR" sz="1700" b="1" dirty="0">
                    <a:ea typeface="Helvetica Neue"/>
                    <a:cs typeface="Helvetica Neue"/>
                    <a:sym typeface="Helvetica Neue"/>
                  </a:rPr>
                  <a:t>Hyperon to pion in </a:t>
                </a:r>
                <a:r>
                  <a:rPr lang="en-US" altLang="ko-KR" sz="1700" b="1" dirty="0" err="1">
                    <a:ea typeface="Helvetica Neue"/>
                    <a:cs typeface="Helvetica Neue"/>
                    <a:sym typeface="Helvetica Neue"/>
                  </a:rPr>
                  <a:t>PbPb</a:t>
                </a:r>
                <a:endParaRPr lang="en-US" altLang="ko-KR" sz="1700" b="1" dirty="0">
                  <a:ea typeface="Helvetica Neue"/>
                  <a:cs typeface="Helvetica Neue"/>
                  <a:sym typeface="Helvetica Neue"/>
                </a:endParaRPr>
              </a:p>
              <a:p>
                <a:pPr marL="357188" lvl="1" indent="-17145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Relative production of strangeness in pp increases faster with energy than in AA going from RHIC to LHC: suggest removal of canonical suppression</a:t>
                </a:r>
              </a:p>
              <a:p>
                <a:pPr marL="357188" lvl="1" indent="-17145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Ratios in </a:t>
                </a:r>
                <a:r>
                  <a:rPr lang="en-US" altLang="ko-KR" sz="1700" dirty="0" err="1">
                    <a:ea typeface="Helvetica Neue"/>
                    <a:cs typeface="Helvetica Neue"/>
                    <a:sym typeface="Helvetica Neue"/>
                  </a:rPr>
                  <a:t>PbPb</a:t>
                </a: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 at LHC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700" i="1" smtClean="0">
                            <a:latin typeface="Cambria Math" panose="02040503050406030204" pitchFamily="18" charset="0"/>
                            <a:sym typeface="Helvetica Neue"/>
                          </a:rPr>
                        </m:ctrlPr>
                      </m:sSubPr>
                      <m:e>
                        <m:r>
                          <a:rPr lang="en-US" altLang="ko-KR" sz="17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𝑁</m:t>
                        </m:r>
                      </m:e>
                      <m:sub>
                        <m:r>
                          <a:rPr lang="en-US" altLang="ko-KR" sz="1700" b="0" i="1" smtClean="0">
                            <a:latin typeface="Cambria Math" panose="02040503050406030204" pitchFamily="18" charset="0"/>
                            <a:sym typeface="Helvetica Neue"/>
                          </a:rPr>
                          <m:t>𝑝𝑎𝑟𝑡</m:t>
                        </m:r>
                      </m:sub>
                    </m:sSub>
                    <m:r>
                      <a:rPr lang="en-US" altLang="ko-KR" sz="1700" b="0" i="1" smtClean="0">
                        <a:latin typeface="Cambria Math" panose="02040503050406030204" pitchFamily="18" charset="0"/>
                        <a:sym typeface="Helvetica Neue"/>
                      </a:rPr>
                      <m:t>&gt;</m:t>
                    </m:r>
                  </m:oMath>
                </a14:m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 150 match predictions from thermal models based on a grand canonical approach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633" y="1149226"/>
                <a:ext cx="3347863" cy="3359894"/>
              </a:xfrm>
              <a:prstGeom prst="rect">
                <a:avLst/>
              </a:prstGeom>
              <a:blipFill>
                <a:blip r:embed="rId4"/>
                <a:stretch>
                  <a:fillRect l="-1457" t="-1452" r="-4189" b="-199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24128" y="4581128"/>
                <a:ext cx="3168352" cy="1528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맑은 고딕" panose="020B0503020000020004" pitchFamily="50" charset="-127"/>
                  <a:buChar char="□"/>
                  <a:defRPr sz="1800"/>
                </a:pPr>
                <a:r>
                  <a:rPr lang="en-US" altLang="ko-KR" sz="1700" b="1" dirty="0">
                    <a:ea typeface="Helvetica Neue"/>
                    <a:cs typeface="Helvetica Neue"/>
                    <a:sym typeface="Helvetica Neue"/>
                  </a:rPr>
                  <a:t>Hyperon to pion in pp</a:t>
                </a:r>
              </a:p>
              <a:p>
                <a:pPr marL="357188" lvl="1" indent="-17145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Ξ</m:t>
                    </m:r>
                  </m:oMath>
                </a14:m>
                <a:r>
                  <a:rPr lang="el-GR" altLang="ko-KR" sz="1700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7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Ω</m:t>
                    </m:r>
                  </m:oMath>
                </a14:m>
                <a:r>
                  <a:rPr lang="el-GR" altLang="ko-KR" sz="1700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in pp: strong multiplicity dependence! </a:t>
                </a:r>
              </a:p>
              <a:p>
                <a:pPr marL="357188" lvl="1" indent="-171450" defTabSz="457200"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맑은 고딕" panose="020B0503020000020004" pitchFamily="50" charset="-127"/>
                  <a:buChar char="–"/>
                  <a:defRPr sz="1800"/>
                </a:pP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No model describes both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Ξ</m:t>
                    </m:r>
                  </m:oMath>
                </a14:m>
                <a:r>
                  <a:rPr lang="el-GR" altLang="ko-KR" sz="1700" dirty="0">
                    <a:ea typeface="Helvetica Neue"/>
                    <a:cs typeface="Helvetica Neue"/>
                    <a:sym typeface="Helvetica Neue"/>
                  </a:rPr>
                  <a:t> </a:t>
                </a:r>
                <a:r>
                  <a:rPr lang="en-US" altLang="ko-KR" sz="1700" dirty="0">
                    <a:ea typeface="Helvetica Neue"/>
                    <a:cs typeface="Helvetica Neue"/>
                    <a:sym typeface="Helvetica Neue"/>
                  </a:rPr>
                  <a:t>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ko-KR" sz="1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  <a:sym typeface="Helvetica Neue"/>
                      </a:rPr>
                      <m:t>Ω</m:t>
                    </m:r>
                  </m:oMath>
                </a14:m>
                <a:r>
                  <a:rPr lang="el-GR" altLang="ko-KR" sz="1700" dirty="0">
                    <a:ea typeface="Helvetica Neue"/>
                    <a:cs typeface="Helvetica Neue"/>
                    <a:sym typeface="Helvetica Neue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4581128"/>
                <a:ext cx="3168352" cy="1528624"/>
              </a:xfrm>
              <a:prstGeom prst="rect">
                <a:avLst/>
              </a:prstGeom>
              <a:blipFill>
                <a:blip r:embed="rId5"/>
                <a:stretch>
                  <a:fillRect l="-1731" t="-2789" b="-398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41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/>
              <a:t>Inner Tracking System Upgrade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/>
              <a:t>24-25 November 2016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ANPhA 2016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73254-5E58-46DE-8A56-123A268E143C}" type="slidenum">
              <a:rPr lang="ko-KR" altLang="en-US" smtClean="0"/>
              <a:t>9</a:t>
            </a:fld>
            <a:endParaRPr lang="ko-KR" altLang="en-US"/>
          </a:p>
        </p:txBody>
      </p:sp>
      <p:pic>
        <p:nvPicPr>
          <p:cNvPr id="7" name="bh_fig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980728"/>
            <a:ext cx="3538736" cy="53285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2"/>
          <p:cNvSpPr/>
          <p:nvPr/>
        </p:nvSpPr>
        <p:spPr>
          <a:xfrm>
            <a:off x="4010650" y="1934542"/>
            <a:ext cx="4676150" cy="646331"/>
          </a:xfrm>
          <a:prstGeom prst="rect">
            <a:avLst/>
          </a:prstGeom>
          <a:solidFill>
            <a:srgbClr val="FBE5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185738" indent="-185738" defTabSz="457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139700" algn="l"/>
                <a:tab pos="185738" algn="l"/>
              </a:tabLst>
              <a:defRPr sz="1800"/>
            </a:pPr>
            <a:r>
              <a:rPr lang="en-US" altLang="ko-KR" sz="1600" b="1" dirty="0">
                <a:ea typeface="Helvetica Neue"/>
                <a:cs typeface="Helvetica Neue"/>
                <a:sym typeface="Helvetica Neue"/>
              </a:rPr>
              <a:t>Characterization of</a:t>
            </a:r>
            <a:r>
              <a:rPr sz="1600" b="1" dirty="0">
                <a:ea typeface="Helvetica Neue"/>
                <a:cs typeface="Helvetica Neue"/>
                <a:sym typeface="Helvetica Neue"/>
              </a:rPr>
              <a:t> pixel chip </a:t>
            </a:r>
            <a:r>
              <a:rPr lang="en-US" sz="1600" b="1" dirty="0">
                <a:ea typeface="Helvetica Neue"/>
                <a:cs typeface="Helvetica Neue"/>
                <a:sym typeface="Helvetica Neue"/>
              </a:rPr>
              <a:t>(</a:t>
            </a:r>
            <a:r>
              <a:rPr lang="en-US" sz="1600" b="1" dirty="0" err="1">
                <a:ea typeface="Helvetica Neue"/>
                <a:cs typeface="Helvetica Neue"/>
                <a:sym typeface="Helvetica Neue"/>
              </a:rPr>
              <a:t>Inha</a:t>
            </a:r>
            <a:r>
              <a:rPr lang="en-US" sz="1600" b="1" dirty="0">
                <a:ea typeface="Helvetica Neue"/>
                <a:cs typeface="Helvetica Neue"/>
                <a:sym typeface="Helvetica Neue"/>
              </a:rPr>
              <a:t> and PNU)</a:t>
            </a:r>
          </a:p>
          <a:p>
            <a:pPr marL="357188" lvl="1" indent="-171450" defTabSz="457200">
              <a:spcBef>
                <a:spcPts val="1200"/>
              </a:spcBef>
              <a:buFont typeface="맑은 고딕" panose="020B0503020000020004" pitchFamily="50" charset="-127"/>
              <a:buChar char="–"/>
              <a:tabLst>
                <a:tab pos="139700" algn="l"/>
                <a:tab pos="457200" algn="l"/>
              </a:tabLst>
              <a:defRPr sz="1800"/>
            </a:pPr>
            <a:r>
              <a:rPr sz="1600" dirty="0">
                <a:ea typeface="Helvetica Neue"/>
                <a:cs typeface="Helvetica Neue"/>
                <a:sym typeface="Helvetica Neue"/>
              </a:rPr>
              <a:t>Lab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.</a:t>
            </a:r>
            <a:r>
              <a:rPr sz="1600" dirty="0">
                <a:ea typeface="Helvetica Neue"/>
                <a:cs typeface="Helvetica Neue"/>
                <a:sym typeface="Helvetica Neue"/>
              </a:rPr>
              <a:t> &amp; 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b</a:t>
            </a:r>
            <a:r>
              <a:rPr sz="1600" dirty="0">
                <a:ea typeface="Helvetica Neue"/>
                <a:cs typeface="Helvetica Neue"/>
                <a:sym typeface="Helvetica Neue"/>
              </a:rPr>
              <a:t>eam test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s at </a:t>
            </a:r>
            <a:r>
              <a:rPr sz="1600" dirty="0">
                <a:ea typeface="Helvetica Neue"/>
                <a:cs typeface="Helvetica Neue"/>
                <a:sym typeface="Helvetica Neue"/>
              </a:rPr>
              <a:t>PAL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 and </a:t>
            </a:r>
            <a:r>
              <a:rPr sz="1600" dirty="0">
                <a:ea typeface="Helvetica Neue"/>
                <a:cs typeface="Helvetica Neue"/>
                <a:sym typeface="Helvetica Neue"/>
              </a:rPr>
              <a:t>KOMAC</a:t>
            </a:r>
          </a:p>
        </p:txBody>
      </p:sp>
      <p:sp>
        <p:nvSpPr>
          <p:cNvPr id="9" name="Shape 83"/>
          <p:cNvSpPr/>
          <p:nvPr/>
        </p:nvSpPr>
        <p:spPr>
          <a:xfrm>
            <a:off x="3995936" y="3998674"/>
            <a:ext cx="4690864" cy="1446550"/>
          </a:xfrm>
          <a:prstGeom prst="rect">
            <a:avLst/>
          </a:prstGeom>
          <a:solidFill>
            <a:srgbClr val="E2F0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185738" lvl="0" indent="-185738" algn="l" defTabSz="457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139700" algn="l"/>
                <a:tab pos="457200" algn="l"/>
              </a:tabLst>
              <a:defRPr sz="1800"/>
            </a:pPr>
            <a:r>
              <a:rPr sz="1600" b="1" dirty="0">
                <a:ea typeface="Helvetica Neue"/>
                <a:cs typeface="Helvetica Neue"/>
                <a:sym typeface="Helvetica Neue"/>
              </a:rPr>
              <a:t>Mass Chip Test (</a:t>
            </a:r>
            <a:r>
              <a:rPr sz="1600" b="1" dirty="0" err="1">
                <a:ea typeface="Helvetica Neue"/>
                <a:cs typeface="Helvetica Neue"/>
                <a:sym typeface="Helvetica Neue"/>
              </a:rPr>
              <a:t>Inha</a:t>
            </a:r>
            <a:r>
              <a:rPr sz="1600" b="1" dirty="0">
                <a:ea typeface="Helvetica Neue"/>
                <a:cs typeface="Helvetica Neue"/>
                <a:sym typeface="Helvetica Neue"/>
              </a:rPr>
              <a:t>, PNU</a:t>
            </a:r>
            <a:r>
              <a:rPr lang="en-US" sz="1600" b="1" dirty="0">
                <a:ea typeface="Helvetica Neue"/>
                <a:cs typeface="Helvetica Neue"/>
                <a:sym typeface="Helvetica Neue"/>
              </a:rPr>
              <a:t> and</a:t>
            </a:r>
            <a:r>
              <a:rPr sz="1600" b="1" dirty="0">
                <a:ea typeface="Helvetica Neue"/>
                <a:cs typeface="Helvetica Neue"/>
                <a:sym typeface="Helvetica Neue"/>
              </a:rPr>
              <a:t> </a:t>
            </a:r>
            <a:r>
              <a:rPr sz="1600" b="1" dirty="0" err="1">
                <a:ea typeface="Helvetica Neue"/>
                <a:cs typeface="Helvetica Neue"/>
                <a:sym typeface="Helvetica Neue"/>
              </a:rPr>
              <a:t>Yonsei</a:t>
            </a:r>
            <a:r>
              <a:rPr sz="1600" b="1" dirty="0">
                <a:ea typeface="Helvetica Neue"/>
                <a:cs typeface="Helvetica Neue"/>
                <a:sym typeface="Helvetica Neue"/>
              </a:rPr>
              <a:t>)</a:t>
            </a:r>
            <a:endParaRPr lang="en-US" sz="1600" dirty="0">
              <a:ea typeface="Helvetica Neue"/>
              <a:cs typeface="Helvetica Neue"/>
              <a:sym typeface="Helvetica Neue"/>
            </a:endParaRPr>
          </a:p>
          <a:p>
            <a:pPr marL="357188" lvl="1" indent="-171450" defTabSz="457200">
              <a:spcBef>
                <a:spcPts val="1200"/>
              </a:spcBef>
              <a:buFont typeface="맑은 고딕" panose="020B0503020000020004" pitchFamily="50" charset="-127"/>
              <a:buChar char="–"/>
              <a:tabLst>
                <a:tab pos="139700" algn="l"/>
                <a:tab pos="457200" algn="l"/>
              </a:tabLst>
              <a:defRPr sz="1800"/>
            </a:pPr>
            <a:r>
              <a:rPr sz="1600" dirty="0">
                <a:ea typeface="Helvetica Neue"/>
                <a:cs typeface="Helvetica Neue"/>
                <a:sym typeface="Helvetica Neue"/>
              </a:rPr>
              <a:t>Test 60k Pixel chips 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(</a:t>
            </a:r>
            <a:r>
              <a:rPr sz="1600" dirty="0">
                <a:ea typeface="Helvetica Neue"/>
                <a:cs typeface="Helvetica Neue"/>
                <a:sym typeface="Helvetica Neue"/>
              </a:rPr>
              <a:t>’17.01 ~ ‘18.01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)</a:t>
            </a:r>
            <a:r>
              <a:rPr sz="1600" dirty="0"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185738" lvl="0" indent="-185738" algn="l" defTabSz="457200">
              <a:spcBef>
                <a:spcPts val="1200"/>
              </a:spcBef>
              <a:buFont typeface="Wingdings" panose="05000000000000000000" pitchFamily="2" charset="2"/>
              <a:buChar char="§"/>
              <a:tabLst>
                <a:tab pos="139700" algn="l"/>
                <a:tab pos="185738" algn="l"/>
              </a:tabLst>
              <a:defRPr sz="1800"/>
            </a:pPr>
            <a:r>
              <a:rPr sz="1600" b="1" dirty="0">
                <a:ea typeface="Helvetica Neue"/>
                <a:cs typeface="Helvetica Neue"/>
                <a:sym typeface="Helvetica Neue"/>
              </a:rPr>
              <a:t>Module assembly (</a:t>
            </a:r>
            <a:r>
              <a:rPr sz="1600" b="1" dirty="0" err="1">
                <a:ea typeface="Helvetica Neue"/>
                <a:cs typeface="Helvetica Neue"/>
                <a:sym typeface="Helvetica Neue"/>
              </a:rPr>
              <a:t>Inha</a:t>
            </a:r>
            <a:r>
              <a:rPr sz="1600" b="1" dirty="0">
                <a:ea typeface="Helvetica Neue"/>
                <a:cs typeface="Helvetica Neue"/>
                <a:sym typeface="Helvetica Neue"/>
              </a:rPr>
              <a:t> &amp; PNU)</a:t>
            </a:r>
            <a:endParaRPr lang="en-US" sz="1600" dirty="0">
              <a:ea typeface="Helvetica Neue"/>
              <a:cs typeface="Helvetica Neue"/>
              <a:sym typeface="Helvetica Neue"/>
            </a:endParaRPr>
          </a:p>
          <a:p>
            <a:pPr marL="357188" lvl="1" indent="-171450" defTabSz="457200">
              <a:spcBef>
                <a:spcPts val="1200"/>
              </a:spcBef>
              <a:buFont typeface="맑은 고딕" panose="020B0503020000020004" pitchFamily="50" charset="-127"/>
              <a:buChar char="–"/>
              <a:tabLst>
                <a:tab pos="139700" algn="l"/>
                <a:tab pos="185738" algn="l"/>
              </a:tabLst>
              <a:defRPr sz="1800"/>
            </a:pPr>
            <a:r>
              <a:rPr sz="1600" dirty="0">
                <a:ea typeface="Helvetica Neue"/>
                <a:cs typeface="Helvetica Neue"/>
                <a:sym typeface="Helvetica Neue"/>
              </a:rPr>
              <a:t>Assemble ~400 modules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 (</a:t>
            </a:r>
            <a:r>
              <a:rPr sz="1600" dirty="0">
                <a:ea typeface="Helvetica Neue"/>
                <a:cs typeface="Helvetica Neue"/>
                <a:sym typeface="Helvetica Neue"/>
              </a:rPr>
              <a:t>’17.05 ~ ‘18.04</a:t>
            </a:r>
            <a:r>
              <a:rPr lang="en-US" sz="1600" dirty="0">
                <a:ea typeface="Helvetica Neue"/>
                <a:cs typeface="Helvetica Neue"/>
                <a:sym typeface="Helvetica Neue"/>
              </a:rPr>
              <a:t>)</a:t>
            </a:r>
            <a:endParaRPr sz="1600" dirty="0"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95125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10313</TotalTime>
  <Words>3431</Words>
  <Application>Microsoft Office PowerPoint</Application>
  <PresentationFormat>화면 슬라이드 쇼(4:3)</PresentationFormat>
  <Paragraphs>688</Paragraphs>
  <Slides>48</Slides>
  <Notes>3</Notes>
  <HiddenSlides>0</HiddenSlides>
  <MMClips>0</MMClips>
  <ScaleCrop>false</ScaleCrop>
  <HeadingPairs>
    <vt:vector size="8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65" baseType="lpstr">
      <vt:lpstr>바탕</vt:lpstr>
      <vt:lpstr>Helvetica Neue</vt:lpstr>
      <vt:lpstr>Georgia</vt:lpstr>
      <vt:lpstr>Cambria Math</vt:lpstr>
      <vt:lpstr>Calibri</vt:lpstr>
      <vt:lpstr>Candara</vt:lpstr>
      <vt:lpstr>맑은 고딕</vt:lpstr>
      <vt:lpstr>AppleGothic</vt:lpstr>
      <vt:lpstr>Microsoft Sans Serif</vt:lpstr>
      <vt:lpstr>Wingdings</vt:lpstr>
      <vt:lpstr>Symbol</vt:lpstr>
      <vt:lpstr>Times New Roman</vt:lpstr>
      <vt:lpstr>굴림</vt:lpstr>
      <vt:lpstr>ＭＳ Ｐゴシック</vt:lpstr>
      <vt:lpstr>Arial</vt:lpstr>
      <vt:lpstr>Office 테마</vt:lpstr>
      <vt:lpstr>Equation</vt:lpstr>
      <vt:lpstr>Status of Nuclear Physics in Korea</vt:lpstr>
      <vt:lpstr>Division of Nuclear Physics in the Korean Physical Society</vt:lpstr>
      <vt:lpstr>Korean Nuclear Physics Community in Numbers</vt:lpstr>
      <vt:lpstr>Experimental Status of HIM</vt:lpstr>
      <vt:lpstr>Korea in ALICE</vt:lpstr>
      <vt:lpstr>R_AA of b→e</vt:lpstr>
      <vt:lpstr>Correlated event-by-event fluctuations of flow harmonics</vt:lpstr>
      <vt:lpstr>Strangeness Production</vt:lpstr>
      <vt:lpstr>Inner Tracking System Upgrade</vt:lpstr>
      <vt:lpstr>Inner Tracking System Upgrade</vt:lpstr>
      <vt:lpstr>Setup for Chip Characterization</vt:lpstr>
      <vt:lpstr>Mass Chip Test and Module Assembly Center in Korea</vt:lpstr>
      <vt:lpstr>Korea in CMS</vt:lpstr>
      <vt:lpstr>Prompt &amp; Nonprompt J/ψ</vt:lpstr>
      <vt:lpstr>J/ψ in PbPb </vt:lpstr>
      <vt:lpstr>J/ψ in pPb</vt:lpstr>
      <vt:lpstr>B in pPb</vt:lpstr>
      <vt:lpstr>B in pPb</vt:lpstr>
      <vt:lpstr>Current RPC System in CMS</vt:lpstr>
      <vt:lpstr>Phase II: Upgrade of CMS RPC</vt:lpstr>
      <vt:lpstr>Phase II: Extension of Endcap Muon Trigger System </vt:lpstr>
      <vt:lpstr>R&amp;D for high-η CMS RPCs</vt:lpstr>
      <vt:lpstr>Experimental Status of LENS</vt:lpstr>
      <vt:lpstr>Break-Out Reactions</vt:lpstr>
      <vt:lpstr>Break-Out Reactions</vt:lpstr>
      <vt:lpstr>Plan at KOBRA</vt:lpstr>
      <vt:lpstr>a-Cluster Structure of 22Mg</vt:lpstr>
      <vt:lpstr>18Ne(a,a)18Ne at CRIB</vt:lpstr>
      <vt:lpstr>18Ne(a,a)18Ne Results</vt:lpstr>
      <vt:lpstr>KOBRA @ RAON</vt:lpstr>
      <vt:lpstr>Case study using Monte-Carlo simulation</vt:lpstr>
      <vt:lpstr>Physics Program of KOBRA</vt:lpstr>
      <vt:lpstr>Schedule</vt:lpstr>
      <vt:lpstr>LAMPS @ RAON</vt:lpstr>
      <vt:lpstr>Neutron Detector Array</vt:lpstr>
      <vt:lpstr>NDA: Beam Test at RCNP</vt:lpstr>
      <vt:lpstr>NDA: RCNP-E479</vt:lpstr>
      <vt:lpstr>NDA: Preliminary Results</vt:lpstr>
      <vt:lpstr>Time Projection Chamber</vt:lpstr>
      <vt:lpstr>Prototype TPC: Design</vt:lpstr>
      <vt:lpstr>Prototype TPC: Assembly</vt:lpstr>
      <vt:lpstr>Prototype TPC: Test at ELPH</vt:lpstr>
      <vt:lpstr>Experimental Status of HaPhy</vt:lpstr>
      <vt:lpstr>J-PARC E42 Experiment</vt:lpstr>
      <vt:lpstr>HypTPC</vt:lpstr>
      <vt:lpstr>Beam Test at ELPH</vt:lpstr>
      <vt:lpstr>Expected Results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Physics Program at RISP</dc:title>
  <dc:creator>Byungsik Hong</dc:creator>
  <cp:lastModifiedBy>Byungsik Hong</cp:lastModifiedBy>
  <cp:revision>609</cp:revision>
  <cp:lastPrinted>2013-11-07T15:02:42Z</cp:lastPrinted>
  <dcterms:created xsi:type="dcterms:W3CDTF">2013-03-20T01:44:50Z</dcterms:created>
  <dcterms:modified xsi:type="dcterms:W3CDTF">2016-11-23T06:20:05Z</dcterms:modified>
</cp:coreProperties>
</file>