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71" r:id="rId3"/>
    <p:sldId id="299" r:id="rId4"/>
    <p:sldId id="272" r:id="rId5"/>
    <p:sldId id="274" r:id="rId6"/>
    <p:sldId id="273" r:id="rId7"/>
    <p:sldId id="275" r:id="rId8"/>
    <p:sldId id="276" r:id="rId9"/>
    <p:sldId id="277" r:id="rId10"/>
    <p:sldId id="285" r:id="rId11"/>
    <p:sldId id="284" r:id="rId12"/>
    <p:sldId id="281" r:id="rId13"/>
    <p:sldId id="282" r:id="rId14"/>
    <p:sldId id="283" r:id="rId15"/>
    <p:sldId id="296" r:id="rId16"/>
    <p:sldId id="297" r:id="rId17"/>
    <p:sldId id="298" r:id="rId18"/>
    <p:sldId id="278" r:id="rId19"/>
    <p:sldId id="279" r:id="rId20"/>
    <p:sldId id="280" r:id="rId21"/>
    <p:sldId id="286" r:id="rId22"/>
    <p:sldId id="262" r:id="rId23"/>
    <p:sldId id="257" r:id="rId24"/>
    <p:sldId id="258" r:id="rId25"/>
    <p:sldId id="259" r:id="rId26"/>
    <p:sldId id="263" r:id="rId27"/>
    <p:sldId id="264" r:id="rId28"/>
    <p:sldId id="266" r:id="rId29"/>
    <p:sldId id="261" r:id="rId30"/>
    <p:sldId id="260" r:id="rId31"/>
    <p:sldId id="265" r:id="rId32"/>
    <p:sldId id="268" r:id="rId33"/>
    <p:sldId id="269" r:id="rId34"/>
    <p:sldId id="270" r:id="rId35"/>
    <p:sldId id="267" r:id="rId36"/>
    <p:sldId id="295" r:id="rId37"/>
    <p:sldId id="288" r:id="rId38"/>
    <p:sldId id="292" r:id="rId39"/>
    <p:sldId id="289" r:id="rId40"/>
    <p:sldId id="293" r:id="rId41"/>
    <p:sldId id="294" r:id="rId42"/>
    <p:sldId id="290" r:id="rId4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FFCC"/>
    <a:srgbClr val="FFCC00"/>
    <a:srgbClr val="FF9900"/>
    <a:srgbClr val="FF0000"/>
    <a:srgbClr val="FF33CC"/>
    <a:srgbClr val="000F2E"/>
    <a:srgbClr val="FFFFFF"/>
    <a:srgbClr val="92D050"/>
    <a:srgbClr val="777777"/>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3801" autoAdjust="0"/>
  </p:normalViewPr>
  <p:slideViewPr>
    <p:cSldViewPr snapToGrid="0">
      <p:cViewPr varScale="1">
        <p:scale>
          <a:sx n="79" d="100"/>
          <a:sy n="79" d="100"/>
        </p:scale>
        <p:origin x="-810" y="-78"/>
      </p:cViewPr>
      <p:guideLst>
        <p:guide orient="horz" pos="2160"/>
        <p:guide pos="2880"/>
      </p:guideLst>
    </p:cSldViewPr>
  </p:slideViewPr>
  <p:notesTextViewPr>
    <p:cViewPr>
      <p:scale>
        <a:sx n="100" d="100"/>
        <a:sy n="100" d="100"/>
      </p:scale>
      <p:origin x="0" y="0"/>
    </p:cViewPr>
  </p:notesTextViewPr>
  <p:sorterViewPr>
    <p:cViewPr>
      <p:scale>
        <a:sx n="40" d="100"/>
        <a:sy n="40" d="100"/>
      </p:scale>
      <p:origin x="0" y="2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5BD6E-0D1C-44EF-BF00-9A7964B8F943}" type="datetimeFigureOut">
              <a:rPr kumimoji="1" lang="ja-JP" altLang="en-US" smtClean="0"/>
              <a:pPr/>
              <a:t>2011/8/14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5170D6-D0E8-4F77-9758-5D801E0236F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F5170D6-D0E8-4F77-9758-5D801E0236F3}" type="slidenum">
              <a:rPr kumimoji="1" lang="ja-JP" altLang="en-US" smtClean="0"/>
              <a:pPr/>
              <a:t>20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05F674F-5203-41C1-AEF4-7620D7AEE819}" type="slidenum">
              <a:rPr lang="en-US" altLang="ja-JP">
                <a:ea typeface="ＭＳ Ｐゴシック" charset="-128"/>
              </a:rPr>
              <a:pPr/>
              <a:t>37</a:t>
            </a:fld>
            <a:endParaRPr lang="en-US" altLang="ja-JP">
              <a:ea typeface="ＭＳ Ｐゴシック"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1142731" y="4724278"/>
            <a:ext cx="4724471" cy="3124997"/>
          </a:xfrm>
          <a:noFill/>
          <a:ln/>
        </p:spPr>
        <p:txBody>
          <a:bodyPr/>
          <a:lstStyle/>
          <a:p>
            <a:pPr eaLnBrk="1" hangingPunct="1"/>
            <a:endParaRPr lang="ja-JP" altLang="ja-JP" smtClean="0">
              <a:ea typeface="ＭＳ Ｐ明朝"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9D7627A-5E63-4AF2-B212-460EBD712EC9}" type="slidenum">
              <a:rPr lang="en-US" altLang="ja-JP">
                <a:ea typeface="ＭＳ Ｐゴシック" charset="-128"/>
              </a:rPr>
              <a:pPr/>
              <a:t>39</a:t>
            </a:fld>
            <a:endParaRPr lang="en-US" altLang="ja-JP">
              <a:ea typeface="ＭＳ Ｐゴシック"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1142731" y="4724278"/>
            <a:ext cx="4724471" cy="3124997"/>
          </a:xfrm>
          <a:noFill/>
          <a:ln/>
        </p:spPr>
        <p:txBody>
          <a:bodyPr/>
          <a:lstStyle/>
          <a:p>
            <a:pPr eaLnBrk="1" hangingPunct="1"/>
            <a:endParaRPr lang="ja-JP" altLang="ja-JP" smtClean="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270C7FB-31A2-4575-BC5C-F5D7C409EA9B}" type="slidenum">
              <a:rPr lang="en-US" altLang="ja-JP">
                <a:ea typeface="ＭＳ Ｐゴシック" charset="-128"/>
              </a:rPr>
              <a:pPr/>
              <a:t>40</a:t>
            </a:fld>
            <a:endParaRPr lang="en-US" altLang="ja-JP">
              <a:ea typeface="ＭＳ Ｐゴシック" charset="-128"/>
            </a:endParaRPr>
          </a:p>
        </p:txBody>
      </p:sp>
      <p:sp>
        <p:nvSpPr>
          <p:cNvPr id="24579" name="Rectangle 2"/>
          <p:cNvSpPr>
            <a:spLocks noGrp="1" noRot="1" noChangeAspect="1" noChangeArrowheads="1" noTextEdit="1"/>
          </p:cNvSpPr>
          <p:nvPr>
            <p:ph type="sldImg"/>
          </p:nvPr>
        </p:nvSpPr>
        <p:spPr>
          <a:xfrm>
            <a:off x="1143000" y="685800"/>
            <a:ext cx="4573588" cy="3429000"/>
          </a:xfrm>
          <a:ln/>
        </p:spPr>
      </p:sp>
      <p:sp>
        <p:nvSpPr>
          <p:cNvPr id="24580" name="Rectangle 3"/>
          <p:cNvSpPr>
            <a:spLocks noGrp="1" noChangeArrowheads="1"/>
          </p:cNvSpPr>
          <p:nvPr>
            <p:ph type="body" idx="1"/>
          </p:nvPr>
        </p:nvSpPr>
        <p:spPr>
          <a:xfrm>
            <a:off x="685316" y="4344688"/>
            <a:ext cx="5487370" cy="4113696"/>
          </a:xfrm>
          <a:noFill/>
          <a:ln/>
        </p:spPr>
        <p:txBody>
          <a:bodyPr/>
          <a:lstStyle/>
          <a:p>
            <a:pPr eaLnBrk="1" hangingPunct="1"/>
            <a:r>
              <a:rPr lang="ja-JP" altLang="en-US" dirty="0" smtClean="0">
                <a:ea typeface="ＭＳ Ｐ明朝" charset="-128"/>
              </a:rPr>
              <a:t>まず、比例計数管中を荷電粒子･</a:t>
            </a:r>
            <a:r>
              <a:rPr lang="en-US" altLang="ja-JP" dirty="0" smtClean="0">
                <a:ea typeface="ＭＳ Ｐ明朝" charset="-128"/>
              </a:rPr>
              <a:t>X</a:t>
            </a:r>
            <a:r>
              <a:rPr lang="ja-JP" altLang="en-US" dirty="0" smtClean="0">
                <a:ea typeface="ＭＳ Ｐ明朝" charset="-128"/>
              </a:rPr>
              <a:t>線･ガンマ線などの放射線が通過することで</a:t>
            </a:r>
            <a:r>
              <a:rPr lang="en-US" altLang="ja-JP" dirty="0" smtClean="0">
                <a:ea typeface="ＭＳ Ｐ明朝" charset="-128"/>
              </a:rPr>
              <a:t>&lt;click&gt;</a:t>
            </a:r>
          </a:p>
          <a:p>
            <a:pPr eaLnBrk="1" hangingPunct="1"/>
            <a:r>
              <a:rPr lang="ja-JP" altLang="en-US" dirty="0" smtClean="0">
                <a:ea typeface="ＭＳ Ｐ明朝" charset="-128"/>
              </a:rPr>
              <a:t>検出器中に満たされた</a:t>
            </a:r>
            <a:r>
              <a:rPr lang="en-US" altLang="ja-JP" dirty="0" smtClean="0">
                <a:ea typeface="ＭＳ Ｐ明朝" charset="-128"/>
              </a:rPr>
              <a:t>PR</a:t>
            </a:r>
            <a:r>
              <a:rPr lang="ja-JP" altLang="en-US" dirty="0" smtClean="0">
                <a:ea typeface="ＭＳ Ｐ明朝" charset="-128"/>
              </a:rPr>
              <a:t>ガスの内、主に希ガスであるアルゴンガスが、</a:t>
            </a:r>
            <a:r>
              <a:rPr lang="en-US" altLang="ja-JP" dirty="0" smtClean="0">
                <a:ea typeface="ＭＳ Ｐ明朝" charset="-128"/>
              </a:rPr>
              <a:t>&lt;click&gt;</a:t>
            </a:r>
          </a:p>
          <a:p>
            <a:pPr eaLnBrk="1" hangingPunct="1"/>
            <a:r>
              <a:rPr lang="en-US" altLang="ja-JP" dirty="0" err="1" smtClean="0">
                <a:ea typeface="ＭＳ Ｐ明朝" charset="-128"/>
              </a:rPr>
              <a:t>Ar</a:t>
            </a:r>
            <a:r>
              <a:rPr lang="en-US" altLang="ja-JP" dirty="0" smtClean="0">
                <a:ea typeface="ＭＳ Ｐ明朝" charset="-128"/>
              </a:rPr>
              <a:t>+</a:t>
            </a:r>
            <a:r>
              <a:rPr lang="ja-JP" altLang="en-US" dirty="0" smtClean="0">
                <a:ea typeface="ＭＳ Ｐ明朝" charset="-128"/>
              </a:rPr>
              <a:t>イオンと電子に電離し、このとき生成される電子を</a:t>
            </a:r>
            <a:r>
              <a:rPr lang="en-US" altLang="ja-JP" dirty="0" smtClean="0">
                <a:ea typeface="ＭＳ Ｐ明朝" charset="-128"/>
              </a:rPr>
              <a:t>&lt;click&gt;</a:t>
            </a:r>
          </a:p>
          <a:p>
            <a:pPr eaLnBrk="1" hangingPunct="1"/>
            <a:r>
              <a:rPr lang="ja-JP" altLang="en-US" dirty="0" smtClean="0">
                <a:ea typeface="ＭＳ Ｐ明朝" charset="-128"/>
              </a:rPr>
              <a:t>一次電子と言います。</a:t>
            </a:r>
          </a:p>
          <a:p>
            <a:pPr eaLnBrk="1" hangingPunct="1"/>
            <a:r>
              <a:rPr lang="ja-JP" altLang="en-US" dirty="0" smtClean="0">
                <a:ea typeface="ＭＳ Ｐ明朝" charset="-128"/>
              </a:rPr>
              <a:t>仮に、</a:t>
            </a:r>
            <a:r>
              <a:rPr lang="en-US" altLang="ja-JP" dirty="0" smtClean="0">
                <a:ea typeface="ＭＳ Ｐ明朝" charset="-128"/>
              </a:rPr>
              <a:t>5.9KeV</a:t>
            </a:r>
            <a:r>
              <a:rPr lang="ja-JP" altLang="en-US" dirty="0" smtClean="0">
                <a:ea typeface="ＭＳ Ｐ明朝" charset="-128"/>
              </a:rPr>
              <a:t>の放射線が入射したとすると、</a:t>
            </a:r>
            <a:r>
              <a:rPr lang="en-US" altLang="ja-JP" dirty="0" smtClean="0">
                <a:ea typeface="ＭＳ Ｐ明朝" charset="-128"/>
              </a:rPr>
              <a:t>PR</a:t>
            </a:r>
            <a:r>
              <a:rPr lang="ja-JP" altLang="en-US" dirty="0" smtClean="0">
                <a:ea typeface="ＭＳ Ｐ明朝" charset="-128"/>
              </a:rPr>
              <a:t>ガスのイオン対生成に必要な平均エネルギー（</a:t>
            </a:r>
            <a:r>
              <a:rPr lang="en-US" altLang="ja-JP" dirty="0" smtClean="0">
                <a:ea typeface="ＭＳ Ｐ明朝" charset="-128"/>
              </a:rPr>
              <a:t>W</a:t>
            </a:r>
            <a:r>
              <a:rPr lang="ja-JP" altLang="en-US" dirty="0" smtClean="0">
                <a:ea typeface="ＭＳ Ｐ明朝" charset="-128"/>
              </a:rPr>
              <a:t>値）は約</a:t>
            </a:r>
            <a:r>
              <a:rPr lang="en-US" altLang="ja-JP" dirty="0" smtClean="0">
                <a:ea typeface="ＭＳ Ｐ明朝" charset="-128"/>
              </a:rPr>
              <a:t>26eV</a:t>
            </a:r>
            <a:r>
              <a:rPr lang="ja-JP" altLang="en-US" dirty="0" smtClean="0">
                <a:ea typeface="ＭＳ Ｐ明朝" charset="-128"/>
              </a:rPr>
              <a:t>なので、</a:t>
            </a:r>
            <a:r>
              <a:rPr lang="en-US" altLang="ja-JP" dirty="0" smtClean="0">
                <a:ea typeface="ＭＳ Ｐ明朝" charset="-128"/>
              </a:rPr>
              <a:t>&lt;click&gt;</a:t>
            </a:r>
          </a:p>
          <a:p>
            <a:pPr eaLnBrk="1" hangingPunct="1"/>
            <a:r>
              <a:rPr lang="ja-JP" altLang="en-US" dirty="0" smtClean="0">
                <a:ea typeface="ＭＳ Ｐ明朝" charset="-128"/>
              </a:rPr>
              <a:t>一次電子対の数はおおよそ</a:t>
            </a:r>
            <a:r>
              <a:rPr lang="en-US" altLang="ja-JP" dirty="0" smtClean="0">
                <a:ea typeface="ＭＳ Ｐ明朝" charset="-128"/>
              </a:rPr>
              <a:t>200</a:t>
            </a:r>
            <a:r>
              <a:rPr lang="ja-JP" altLang="en-US" dirty="0" smtClean="0">
                <a:ea typeface="ＭＳ Ｐ明朝" charset="-128"/>
              </a:rPr>
              <a:t>個程度となります。</a:t>
            </a:r>
          </a:p>
          <a:p>
            <a:pPr eaLnBrk="1" hangingPunct="1"/>
            <a:r>
              <a:rPr lang="ja-JP" altLang="en-US" dirty="0" smtClean="0">
                <a:ea typeface="ＭＳ Ｐ明朝" charset="-128"/>
              </a:rPr>
              <a:t>生成されたイオン対は、</a:t>
            </a:r>
            <a:r>
              <a:rPr lang="en-US" altLang="ja-JP" dirty="0" smtClean="0">
                <a:ea typeface="ＭＳ Ｐ明朝" charset="-128"/>
              </a:rPr>
              <a:t>&lt;click&gt;</a:t>
            </a:r>
          </a:p>
          <a:p>
            <a:pPr eaLnBrk="1" hangingPunct="1"/>
            <a:r>
              <a:rPr lang="ja-JP" altLang="en-US" dirty="0" smtClean="0">
                <a:ea typeface="ＭＳ Ｐ明朝" charset="-128"/>
              </a:rPr>
              <a:t>電場に従って＋イオンなら陰極へ、電子なら陽極へと移動し、放射線の検出を電圧パルスによって検知することが出来ます。</a:t>
            </a:r>
          </a:p>
          <a:p>
            <a:pPr eaLnBrk="1" hangingPunct="1"/>
            <a:r>
              <a:rPr lang="ja-JP" altLang="en-US" dirty="0" smtClean="0">
                <a:ea typeface="ＭＳ Ｐ明朝" charset="-128"/>
              </a:rPr>
              <a:t>ところが、一次電子による信号だけでは電圧パルスが極めて弱いという問題があります。そこで</a:t>
            </a:r>
            <a:r>
              <a:rPr lang="en-US" altLang="ja-JP" dirty="0" smtClean="0">
                <a:ea typeface="ＭＳ Ｐ明朝" charset="-128"/>
              </a:rPr>
              <a:t>S/N</a:t>
            </a:r>
            <a:r>
              <a:rPr lang="ja-JP" altLang="en-US" dirty="0" smtClean="0">
                <a:ea typeface="ＭＳ Ｐ明朝" charset="-128"/>
              </a:rPr>
              <a:t>比を向上させるためにガス増幅を施す必要があります。</a:t>
            </a:r>
          </a:p>
          <a:p>
            <a:pPr eaLnBrk="1" hangingPunct="1"/>
            <a:r>
              <a:rPr lang="ja-JP" altLang="en-US" dirty="0" smtClean="0">
                <a:ea typeface="ＭＳ Ｐ明朝" charset="-128"/>
              </a:rPr>
              <a:t>では次に、比例計数管に於けるガス増幅作用について説明します。</a:t>
            </a:r>
          </a:p>
          <a:p>
            <a:pPr eaLnBrk="1" hangingPunct="1"/>
            <a:endParaRPr lang="ja-JP" altLang="en-US" dirty="0" smtClean="0">
              <a:ea typeface="ＭＳ Ｐ明朝" charset="-128"/>
            </a:endParaRPr>
          </a:p>
          <a:p>
            <a:pPr eaLnBrk="1" hangingPunct="1"/>
            <a:r>
              <a:rPr lang="en-US" altLang="ja-JP" dirty="0" smtClean="0">
                <a:ea typeface="ＭＳ Ｐ明朝" charset="-128"/>
              </a:rPr>
              <a:t>P.S.</a:t>
            </a:r>
          </a:p>
          <a:p>
            <a:pPr eaLnBrk="1" hangingPunct="1"/>
            <a:r>
              <a:rPr lang="ja-JP" altLang="en-US" dirty="0" smtClean="0">
                <a:ea typeface="ＭＳ Ｐ明朝" charset="-128"/>
              </a:rPr>
              <a:t>ドリフト速度に関する記述はどうする？</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133447E-38C4-42ED-BBAA-106D36E68FB3}" type="slidenum">
              <a:rPr lang="en-US" altLang="ja-JP">
                <a:ea typeface="ＭＳ Ｐゴシック" charset="-128"/>
              </a:rPr>
              <a:pPr/>
              <a:t>41</a:t>
            </a:fld>
            <a:endParaRPr lang="en-US" altLang="ja-JP">
              <a:ea typeface="ＭＳ Ｐゴシック" charset="-128"/>
            </a:endParaRPr>
          </a:p>
        </p:txBody>
      </p:sp>
      <p:sp>
        <p:nvSpPr>
          <p:cNvPr id="25603" name="Rectangle 2"/>
          <p:cNvSpPr>
            <a:spLocks noGrp="1" noRot="1" noChangeAspect="1" noChangeArrowheads="1" noTextEdit="1"/>
          </p:cNvSpPr>
          <p:nvPr>
            <p:ph type="sldImg"/>
          </p:nvPr>
        </p:nvSpPr>
        <p:spPr>
          <a:xfrm>
            <a:off x="1143000" y="685800"/>
            <a:ext cx="4573588" cy="3429000"/>
          </a:xfrm>
          <a:ln/>
        </p:spPr>
      </p:sp>
      <p:sp>
        <p:nvSpPr>
          <p:cNvPr id="25604" name="Rectangle 3"/>
          <p:cNvSpPr>
            <a:spLocks noGrp="1" noChangeArrowheads="1"/>
          </p:cNvSpPr>
          <p:nvPr>
            <p:ph type="body" idx="1"/>
          </p:nvPr>
        </p:nvSpPr>
        <p:spPr>
          <a:xfrm>
            <a:off x="685316" y="4344688"/>
            <a:ext cx="5487370" cy="4113696"/>
          </a:xfrm>
          <a:noFill/>
          <a:ln/>
        </p:spPr>
        <p:txBody>
          <a:bodyPr/>
          <a:lstStyle/>
          <a:p>
            <a:pPr eaLnBrk="1" hangingPunct="1"/>
            <a:r>
              <a:rPr lang="ja-JP" altLang="en-US" dirty="0" smtClean="0">
                <a:ea typeface="ＭＳ Ｐ明朝" charset="-128"/>
              </a:rPr>
              <a:t>比例計数管中における電場はこのようになっており、電場の強さは陽極からの距離</a:t>
            </a:r>
            <a:r>
              <a:rPr lang="en-US" altLang="ja-JP" dirty="0" smtClean="0">
                <a:ea typeface="ＭＳ Ｐ明朝" charset="-128"/>
              </a:rPr>
              <a:t>r</a:t>
            </a:r>
            <a:r>
              <a:rPr lang="ja-JP" altLang="en-US" dirty="0" smtClean="0">
                <a:ea typeface="ＭＳ Ｐ明朝" charset="-128"/>
              </a:rPr>
              <a:t>に反比例します。</a:t>
            </a:r>
          </a:p>
          <a:p>
            <a:pPr eaLnBrk="1" hangingPunct="1"/>
            <a:r>
              <a:rPr lang="ja-JP" altLang="en-US" dirty="0" smtClean="0">
                <a:ea typeface="ＭＳ Ｐ明朝" charset="-128"/>
              </a:rPr>
              <a:t>そのため、ワイヤーに高電圧を掛けた状態で、放射線の入射によって生成された一次電子が陽極付近まで来ると</a:t>
            </a:r>
            <a:r>
              <a:rPr lang="en-US" altLang="ja-JP" dirty="0" smtClean="0">
                <a:ea typeface="ＭＳ Ｐ明朝" charset="-128"/>
              </a:rPr>
              <a:t>&lt;click&gt;</a:t>
            </a:r>
          </a:p>
          <a:p>
            <a:pPr eaLnBrk="1" hangingPunct="1"/>
            <a:r>
              <a:rPr lang="ja-JP" altLang="en-US" dirty="0" smtClean="0">
                <a:ea typeface="ＭＳ Ｐ明朝" charset="-128"/>
              </a:rPr>
              <a:t>電場によって加速され、ガス分子を光電効果によって電離することが出来ます。</a:t>
            </a:r>
            <a:r>
              <a:rPr lang="en-US" altLang="ja-JP" dirty="0" smtClean="0">
                <a:ea typeface="ＭＳ Ｐ明朝" charset="-128"/>
              </a:rPr>
              <a:t>&lt;click&gt;</a:t>
            </a:r>
          </a:p>
          <a:p>
            <a:pPr eaLnBrk="1" hangingPunct="1"/>
            <a:r>
              <a:rPr lang="ja-JP" altLang="en-US" dirty="0" smtClean="0">
                <a:ea typeface="ＭＳ Ｐ明朝" charset="-128"/>
              </a:rPr>
              <a:t>この現象を電子雪崩と一次電子と二次電子の比（ガス増幅率）は</a:t>
            </a:r>
            <a:r>
              <a:rPr lang="en-US" altLang="ja-JP" dirty="0" smtClean="0">
                <a:ea typeface="ＭＳ Ｐ明朝" charset="-128"/>
              </a:rPr>
              <a:t>10</a:t>
            </a:r>
            <a:r>
              <a:rPr lang="en-US" altLang="ja-JP" baseline="30000" dirty="0" smtClean="0">
                <a:ea typeface="ＭＳ Ｐ明朝" charset="-128"/>
              </a:rPr>
              <a:t>4</a:t>
            </a:r>
            <a:r>
              <a:rPr lang="ja-JP" altLang="en-US" dirty="0" smtClean="0">
                <a:ea typeface="ＭＳ Ｐ明朝" charset="-128"/>
              </a:rPr>
              <a:t>～</a:t>
            </a:r>
            <a:r>
              <a:rPr lang="en-US" altLang="ja-JP" dirty="0" smtClean="0">
                <a:ea typeface="ＭＳ Ｐ明朝" charset="-128"/>
              </a:rPr>
              <a:t>10</a:t>
            </a:r>
            <a:r>
              <a:rPr lang="en-US" altLang="ja-JP" baseline="30000" dirty="0" smtClean="0">
                <a:ea typeface="ＭＳ Ｐ明朝" charset="-128"/>
              </a:rPr>
              <a:t>6</a:t>
            </a:r>
            <a:r>
              <a:rPr lang="ja-JP" altLang="en-US" dirty="0" err="1" smtClean="0">
                <a:ea typeface="ＭＳ Ｐ明朝" charset="-128"/>
              </a:rPr>
              <a:t>にも</a:t>
            </a:r>
            <a:r>
              <a:rPr lang="ja-JP" altLang="en-US" dirty="0" smtClean="0">
                <a:ea typeface="ＭＳ Ｐ明朝" charset="-128"/>
              </a:rPr>
              <a:t>及びます。</a:t>
            </a:r>
          </a:p>
          <a:p>
            <a:pPr eaLnBrk="1" hangingPunct="1"/>
            <a:r>
              <a:rPr lang="ja-JP" altLang="en-US" dirty="0" smtClean="0">
                <a:ea typeface="ＭＳ Ｐ明朝" charset="-128"/>
              </a:rPr>
              <a:t>ただし、電子雪崩によって分子が励起された際に紫外光を発生し、新たな電子雪崩を引き起こすため、比例計数管においては比例性を失ったり、あるいは擬似パルスを作ったりする可能性があります。そこで、充填ガスにメタンのような多原子ガスを少量添加することで、光子を吸収してもそれ以上電離を起こさなくなり、光子による降下を抑制することができます。このメタンなどの添加成分をクエンチガス（消滅ガス）といいます。</a:t>
            </a:r>
          </a:p>
          <a:p>
            <a:pPr eaLnBrk="1" hangingPunct="1"/>
            <a:endParaRPr lang="ja-JP" altLang="en-US" dirty="0" smtClean="0">
              <a:ea typeface="ＭＳ Ｐ明朝" charset="-128"/>
            </a:endParaRPr>
          </a:p>
          <a:p>
            <a:pPr eaLnBrk="1" hangingPunct="1"/>
            <a:r>
              <a:rPr lang="en-US" altLang="ja-JP" dirty="0" smtClean="0">
                <a:ea typeface="ＭＳ Ｐ明朝" charset="-128"/>
              </a:rPr>
              <a:t>P.S.?</a:t>
            </a:r>
          </a:p>
          <a:p>
            <a:pPr eaLnBrk="1" hangingPunct="1"/>
            <a:r>
              <a:rPr lang="ja-JP" altLang="en-US" dirty="0" smtClean="0">
                <a:ea typeface="ＭＳ Ｐ明朝" charset="-128"/>
              </a:rPr>
              <a:t>また、このとき生成された二次電子も其々電場によって加速され、三次電子をつくり、三次電子は四次電子を作り・・・と鼠算式にイオン対が増加していきます。</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A29E1FB-9F1C-4F1F-91B2-3223F37F804C}" type="slidenum">
              <a:rPr lang="en-US" altLang="ja-JP">
                <a:ea typeface="ＭＳ Ｐゴシック" charset="-128"/>
              </a:rPr>
              <a:pPr/>
              <a:t>42</a:t>
            </a:fld>
            <a:endParaRPr lang="en-US" altLang="ja-JP">
              <a:ea typeface="ＭＳ Ｐゴシック"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1142731" y="4724278"/>
            <a:ext cx="4724471" cy="3124997"/>
          </a:xfrm>
          <a:noFill/>
          <a:ln/>
        </p:spPr>
        <p:txBody>
          <a:bodyPr/>
          <a:lstStyle/>
          <a:p>
            <a:pPr eaLnBrk="1" hangingPunct="1"/>
            <a:endParaRPr lang="ja-JP" altLang="ja-JP" smtClean="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latin typeface="HG丸ｺﾞｼｯｸM-PRO" pitchFamily="50" charset="-128"/>
                <a:ea typeface="HG丸ｺﾞｼｯｸM-PRO" pitchFamily="50" charset="-128"/>
              </a:defRPr>
            </a:lvl1pPr>
          </a:lstStyle>
          <a:p>
            <a:r>
              <a:rPr kumimoji="1" lang="ja-JP" altLang="en-US" dirty="0" smtClean="0"/>
              <a:t>マスタ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G丸ｺﾞｼｯｸM-PRO" pitchFamily="50" charset="-128"/>
                <a:ea typeface="HG丸ｺﾞｼｯｸM-PRO"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sp>
        <p:nvSpPr>
          <p:cNvPr id="4" name="日付プレースホルダ 3"/>
          <p:cNvSpPr>
            <a:spLocks noGrp="1"/>
          </p:cNvSpPr>
          <p:nvPr>
            <p:ph type="dt" sz="half" idx="10"/>
          </p:nvPr>
        </p:nvSpPr>
        <p:spPr>
          <a:xfrm>
            <a:off x="0" y="6492875"/>
            <a:ext cx="2133600" cy="365125"/>
          </a:xfrm>
        </p:spPr>
        <p:txBody>
          <a:bodyPr/>
          <a:lstStyle/>
          <a:p>
            <a:fld id="{80B50D9A-26AB-46DC-BE57-8F3A8B5113BF}" type="datetimeFigureOut">
              <a:rPr kumimoji="1" lang="ja-JP" altLang="en-US" smtClean="0"/>
              <a:pPr/>
              <a:t>2011/8/14</a:t>
            </a:fld>
            <a:endParaRPr kumimoji="1" lang="ja-JP" altLang="en-US" dirty="0"/>
          </a:p>
        </p:txBody>
      </p:sp>
      <p:sp>
        <p:nvSpPr>
          <p:cNvPr id="5" name="フッター プレースホルダ 4"/>
          <p:cNvSpPr>
            <a:spLocks noGrp="1"/>
          </p:cNvSpPr>
          <p:nvPr>
            <p:ph type="ftr" sz="quarter" idx="11"/>
          </p:nvPr>
        </p:nvSpPr>
        <p:spPr>
          <a:xfrm>
            <a:off x="2411760" y="6492875"/>
            <a:ext cx="2895600" cy="365125"/>
          </a:xfrm>
        </p:spPr>
        <p:txBody>
          <a:bodyPr/>
          <a:lstStyle/>
          <a:p>
            <a:endParaRPr kumimoji="1" lang="ja-JP" altLang="en-US" dirty="0"/>
          </a:p>
        </p:txBody>
      </p:sp>
      <p:sp>
        <p:nvSpPr>
          <p:cNvPr id="6" name="スライド番号プレースホルダ 5"/>
          <p:cNvSpPr>
            <a:spLocks noGrp="1"/>
          </p:cNvSpPr>
          <p:nvPr>
            <p:ph type="sldNum" sz="quarter" idx="12"/>
          </p:nvPr>
        </p:nvSpPr>
        <p:spPr>
          <a:xfrm>
            <a:off x="7010400" y="6492875"/>
            <a:ext cx="2133600" cy="365125"/>
          </a:xfrm>
        </p:spPr>
        <p:txBody>
          <a:bodyPr/>
          <a:lstStyle/>
          <a:p>
            <a:fld id="{7C7B983A-9B05-477E-B6E3-BD84885FC658}"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0B50D9A-26AB-46DC-BE57-8F3A8B5113BF}" type="datetimeFigureOut">
              <a:rPr kumimoji="1" lang="ja-JP" altLang="en-US" smtClean="0"/>
              <a:pPr/>
              <a:t>2011/8/14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7B983A-9B05-477E-B6E3-BD84885FC658}"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0B50D9A-26AB-46DC-BE57-8F3A8B5113BF}" type="datetimeFigureOut">
              <a:rPr kumimoji="1" lang="ja-JP" altLang="en-US" smtClean="0"/>
              <a:pPr/>
              <a:t>2011/8/14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7B983A-9B05-477E-B6E3-BD84885FC658}"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0B50D9A-26AB-46DC-BE57-8F3A8B5113BF}" type="datetimeFigureOut">
              <a:rPr kumimoji="1" lang="ja-JP" altLang="en-US" smtClean="0"/>
              <a:pPr/>
              <a:t>2011/8/14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7B983A-9B05-477E-B6E3-BD84885FC658}"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0B50D9A-26AB-46DC-BE57-8F3A8B5113BF}" type="datetimeFigureOut">
              <a:rPr kumimoji="1" lang="ja-JP" altLang="en-US" smtClean="0"/>
              <a:pPr/>
              <a:t>2011/8/14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7B983A-9B05-477E-B6E3-BD84885FC658}"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0B50D9A-26AB-46DC-BE57-8F3A8B5113BF}" type="datetimeFigureOut">
              <a:rPr kumimoji="1" lang="ja-JP" altLang="en-US" smtClean="0"/>
              <a:pPr/>
              <a:t>2011/8/14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C7B983A-9B05-477E-B6E3-BD84885FC658}"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0B50D9A-26AB-46DC-BE57-8F3A8B5113BF}" type="datetimeFigureOut">
              <a:rPr kumimoji="1" lang="ja-JP" altLang="en-US" smtClean="0"/>
              <a:pPr/>
              <a:t>2011/8/14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C7B983A-9B05-477E-B6E3-BD84885FC658}"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0B50D9A-26AB-46DC-BE57-8F3A8B5113BF}" type="datetimeFigureOut">
              <a:rPr kumimoji="1" lang="ja-JP" altLang="en-US" smtClean="0"/>
              <a:pPr/>
              <a:t>2011/8/14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C7B983A-9B05-477E-B6E3-BD84885FC658}"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0B50D9A-26AB-46DC-BE57-8F3A8B5113BF}" type="datetimeFigureOut">
              <a:rPr kumimoji="1" lang="ja-JP" altLang="en-US" smtClean="0"/>
              <a:pPr/>
              <a:t>2011/8/14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C7B983A-9B05-477E-B6E3-BD84885FC658}"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0B50D9A-26AB-46DC-BE57-8F3A8B5113BF}" type="datetimeFigureOut">
              <a:rPr kumimoji="1" lang="ja-JP" altLang="en-US" smtClean="0"/>
              <a:pPr/>
              <a:t>2011/8/14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C7B983A-9B05-477E-B6E3-BD84885FC658}"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0B50D9A-26AB-46DC-BE57-8F3A8B5113BF}" type="datetimeFigureOut">
              <a:rPr kumimoji="1" lang="ja-JP" altLang="en-US" smtClean="0"/>
              <a:pPr/>
              <a:t>2011/8/14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C7B983A-9B05-477E-B6E3-BD84885FC658}"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F2E"/>
            </a:gs>
            <a:gs pos="96000">
              <a:srgbClr val="2156FF"/>
            </a:gs>
          </a:gsLst>
          <a:lin ang="4200000" scaled="0"/>
          <a:tileRect/>
        </a:gra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50D9A-26AB-46DC-BE57-8F3A8B5113BF}" type="datetimeFigureOut">
              <a:rPr kumimoji="1" lang="ja-JP" altLang="en-US" smtClean="0"/>
              <a:pPr/>
              <a:t>2011/8/14</a:t>
            </a:fld>
            <a:endParaRPr kumimoji="1" lang="ja-JP" altLang="en-US"/>
          </a:p>
        </p:txBody>
      </p:sp>
      <p:sp>
        <p:nvSpPr>
          <p:cNvPr id="5" name="フッター プレースホルダ 4"/>
          <p:cNvSpPr>
            <a:spLocks noGrp="1"/>
          </p:cNvSpPr>
          <p:nvPr>
            <p:ph type="ftr" sz="quarter" idx="3"/>
          </p:nvPr>
        </p:nvSpPr>
        <p:spPr>
          <a:xfrm>
            <a:off x="3203848"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B983A-9B05-477E-B6E3-BD84885FC65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bg1"/>
          </a:solidFill>
          <a:latin typeface="HG丸ｺﾞｼｯｸM-PRO" pitchFamily="50" charset="-128"/>
          <a:ea typeface="HG丸ｺﾞｼｯｸM-PRO"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rgbClr val="FFFFCC"/>
          </a:solidFill>
          <a:latin typeface="HG丸ｺﾞｼｯｸM-PRO" pitchFamily="50" charset="-128"/>
          <a:ea typeface="HG丸ｺﾞｼｯｸM-PRO"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rgbClr val="FFFFCC"/>
          </a:solidFill>
          <a:latin typeface="HG丸ｺﾞｼｯｸM-PRO" pitchFamily="50" charset="-128"/>
          <a:ea typeface="HG丸ｺﾞｼｯｸM-PRO"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rgbClr val="FFFFCC"/>
          </a:solidFill>
          <a:latin typeface="HG丸ｺﾞｼｯｸM-PRO" pitchFamily="50" charset="-128"/>
          <a:ea typeface="HG丸ｺﾞｼｯｸM-PRO"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rgbClr val="FFFFCC"/>
          </a:solidFill>
          <a:latin typeface="HG丸ｺﾞｼｯｸM-PRO" pitchFamily="50" charset="-128"/>
          <a:ea typeface="HG丸ｺﾞｼｯｸM-PRO"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rgbClr val="FFFFCC"/>
          </a:solidFill>
          <a:latin typeface="HG丸ｺﾞｼｯｸM-PRO" pitchFamily="50" charset="-128"/>
          <a:ea typeface="HG丸ｺﾞｼｯｸM-PRO"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oleObject" Target="../embeddings/oleObject15.bin"/><Relationship Id="rId3" Type="http://schemas.openxmlformats.org/officeDocument/2006/relationships/notesSlide" Target="../notesSlides/notesSlide3.xml"/><Relationship Id="rId21" Type="http://schemas.openxmlformats.org/officeDocument/2006/relationships/oleObject" Target="../embeddings/oleObject18.bin"/><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oleObject" Target="../embeddings/oleObject13.bin"/><Relationship Id="rId20" Type="http://schemas.openxmlformats.org/officeDocument/2006/relationships/oleObject" Target="../embeddings/oleObject17.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23" Type="http://schemas.openxmlformats.org/officeDocument/2006/relationships/oleObject" Target="../embeddings/oleObject20.bin"/><Relationship Id="rId10" Type="http://schemas.openxmlformats.org/officeDocument/2006/relationships/oleObject" Target="../embeddings/oleObject7.bin"/><Relationship Id="rId19" Type="http://schemas.openxmlformats.org/officeDocument/2006/relationships/oleObject" Target="../embeddings/oleObject16.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1.bin"/><Relationship Id="rId22" Type="http://schemas.openxmlformats.org/officeDocument/2006/relationships/oleObject" Target="../embeddings/oleObject19.bin"/></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1.bin"/></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484785"/>
            <a:ext cx="9144000" cy="2115666"/>
          </a:xfrm>
        </p:spPr>
        <p:txBody>
          <a:bodyPr>
            <a:noAutofit/>
          </a:bodyPr>
          <a:lstStyle/>
          <a:p>
            <a:pPr>
              <a:spcBef>
                <a:spcPct val="50000"/>
              </a:spcBef>
            </a:pPr>
            <a:r>
              <a:rPr lang="ja-JP" altLang="en-US" sz="2000" dirty="0" smtClean="0">
                <a:effectLst>
                  <a:outerShdw blurRad="139700" dist="88900" dir="3000000" algn="ctr" rotWithShape="0">
                    <a:srgbClr val="FFC000">
                      <a:alpha val="48000"/>
                    </a:srgbClr>
                  </a:outerShdw>
                </a:effectLst>
              </a:rPr>
              <a:t>２０１１</a:t>
            </a:r>
            <a:r>
              <a:rPr lang="ja-JP" altLang="en-US" sz="2000" dirty="0" smtClean="0">
                <a:effectLst>
                  <a:outerShdw blurRad="139700" dist="88900" dir="3000000" algn="ctr" rotWithShape="0">
                    <a:srgbClr val="FFC000">
                      <a:alpha val="48000"/>
                    </a:srgbClr>
                  </a:outerShdw>
                </a:effectLst>
              </a:rPr>
              <a:t>年</a:t>
            </a:r>
            <a:r>
              <a:rPr lang="en-US" altLang="ja-JP" sz="2000" dirty="0" smtClean="0">
                <a:effectLst>
                  <a:outerShdw blurRad="139700" dist="88900" dir="3000000" algn="ctr" rotWithShape="0">
                    <a:srgbClr val="FFC000">
                      <a:alpha val="48000"/>
                    </a:srgbClr>
                  </a:outerShdw>
                </a:effectLst>
              </a:rPr>
              <a:t>KEK</a:t>
            </a:r>
            <a:r>
              <a:rPr lang="ja-JP" altLang="en-US" sz="2000" dirty="0" smtClean="0">
                <a:effectLst>
                  <a:outerShdw blurRad="139700" dist="88900" dir="3000000" algn="ctr" rotWithShape="0">
                    <a:srgbClr val="FFC000">
                      <a:alpha val="48000"/>
                    </a:srgbClr>
                  </a:outerShdw>
                </a:effectLst>
              </a:rPr>
              <a:t>サマーチャレンジ 素粒子・原子核コース </a:t>
            </a:r>
            <a:r>
              <a:rPr lang="ja-JP" altLang="en-US" sz="2000" dirty="0" smtClean="0">
                <a:effectLst>
                  <a:outerShdw blurRad="139700" dist="88900" dir="3000000" algn="ctr" rotWithShape="0">
                    <a:srgbClr val="FFC000">
                      <a:alpha val="48000"/>
                    </a:srgbClr>
                  </a:outerShdw>
                </a:effectLst>
              </a:rPr>
              <a:t>課題</a:t>
            </a:r>
            <a:r>
              <a:rPr lang="ja-JP" altLang="en-US" sz="2000" b="0" dirty="0" smtClean="0">
                <a:effectLst>
                  <a:outerShdw blurRad="139700" dist="88900" dir="3000000" algn="ctr" rotWithShape="0">
                    <a:srgbClr val="FFC000">
                      <a:alpha val="48000"/>
                    </a:srgbClr>
                  </a:outerShdw>
                </a:effectLst>
              </a:rPr>
              <a:t>３</a:t>
            </a:r>
            <a:r>
              <a:rPr lang="en-US" altLang="ja-JP" sz="2000" b="0" dirty="0" smtClean="0">
                <a:effectLst>
                  <a:outerShdw blurRad="139700" dist="88900" dir="3000000" algn="ctr" rotWithShape="0">
                    <a:srgbClr val="FFC000">
                      <a:alpha val="48000"/>
                    </a:srgbClr>
                  </a:outerShdw>
                </a:effectLst>
              </a:rPr>
              <a:t/>
            </a:r>
            <a:br>
              <a:rPr lang="en-US" altLang="ja-JP" sz="2000" b="0" dirty="0" smtClean="0">
                <a:effectLst>
                  <a:outerShdw blurRad="139700" dist="88900" dir="3000000" algn="ctr" rotWithShape="0">
                    <a:srgbClr val="FFC000">
                      <a:alpha val="48000"/>
                    </a:srgbClr>
                  </a:outerShdw>
                </a:effectLst>
              </a:rPr>
            </a:br>
            <a:r>
              <a:rPr lang="ja-JP" altLang="en-US" sz="2000" b="0" dirty="0" smtClean="0">
                <a:effectLst>
                  <a:outerShdw blurRad="139700" dist="88900" dir="3000000" algn="ctr" rotWithShape="0">
                    <a:srgbClr val="FFC000">
                      <a:alpha val="48000"/>
                    </a:srgbClr>
                  </a:outerShdw>
                </a:effectLst>
              </a:rPr>
              <a:t/>
            </a:r>
            <a:br>
              <a:rPr lang="ja-JP" altLang="en-US" sz="2000" b="0" dirty="0" smtClean="0">
                <a:effectLst>
                  <a:outerShdw blurRad="139700" dist="88900" dir="3000000" algn="ctr" rotWithShape="0">
                    <a:srgbClr val="FFC000">
                      <a:alpha val="48000"/>
                    </a:srgbClr>
                  </a:outerShdw>
                </a:effectLst>
              </a:rPr>
            </a:br>
            <a:r>
              <a:rPr lang="ja-JP" altLang="en-US" sz="3600" b="0" dirty="0" smtClean="0">
                <a:effectLst>
                  <a:outerShdw blurRad="139700" dist="88900" dir="3000000" algn="ctr" rotWithShape="0">
                    <a:srgbClr val="FFC000">
                      <a:alpha val="48000"/>
                    </a:srgbClr>
                  </a:outerShdw>
                </a:effectLst>
              </a:rPr>
              <a:t>ワイヤー一本</a:t>
            </a:r>
            <a:r>
              <a:rPr lang="ja-JP" altLang="en-US" sz="3600" b="0" dirty="0" smtClean="0">
                <a:effectLst>
                  <a:outerShdw blurRad="139700" dist="88900" dir="3000000" algn="ctr" rotWithShape="0">
                    <a:srgbClr val="FFC000">
                      <a:alpha val="48000"/>
                    </a:srgbClr>
                  </a:outerShdw>
                </a:effectLst>
              </a:rPr>
              <a:t>で素粒子を</a:t>
            </a:r>
            <a:r>
              <a:rPr lang="ja-JP" altLang="en-US" sz="3600" dirty="0" smtClean="0">
                <a:effectLst>
                  <a:outerShdw blurRad="139700" dist="88900" dir="3000000" algn="ctr" rotWithShape="0">
                    <a:srgbClr val="FFC000">
                      <a:alpha val="48000"/>
                    </a:srgbClr>
                  </a:outerShdw>
                </a:effectLst>
              </a:rPr>
              <a:t>とらえる</a:t>
            </a:r>
            <a:r>
              <a:rPr lang="ja-JP" altLang="en-US" sz="2000" b="0" dirty="0" smtClean="0">
                <a:effectLst>
                  <a:outerShdw blurRad="139700" dist="88900" dir="3000000" algn="ctr" rotWithShape="0">
                    <a:srgbClr val="FFC000">
                      <a:alpha val="48000"/>
                    </a:srgbClr>
                  </a:outerShdw>
                </a:effectLst>
              </a:rPr>
              <a:t/>
            </a:r>
            <a:br>
              <a:rPr lang="ja-JP" altLang="en-US" sz="2000" b="0" dirty="0" smtClean="0">
                <a:effectLst>
                  <a:outerShdw blurRad="139700" dist="88900" dir="3000000" algn="ctr" rotWithShape="0">
                    <a:srgbClr val="FFC000">
                      <a:alpha val="48000"/>
                    </a:srgbClr>
                  </a:outerShdw>
                </a:effectLst>
              </a:rPr>
            </a:br>
            <a:r>
              <a:rPr lang="en-US" altLang="ja-JP" sz="2000" b="0" dirty="0" smtClean="0">
                <a:effectLst>
                  <a:outerShdw blurRad="139700" dist="88900" dir="3000000" algn="ctr" rotWithShape="0">
                    <a:srgbClr val="FFC000">
                      <a:alpha val="48000"/>
                    </a:srgbClr>
                  </a:outerShdw>
                </a:effectLst>
              </a:rPr>
              <a:t/>
            </a:r>
            <a:br>
              <a:rPr lang="en-US" altLang="ja-JP" sz="2000" b="0" dirty="0" smtClean="0">
                <a:effectLst>
                  <a:outerShdw blurRad="139700" dist="88900" dir="3000000" algn="ctr" rotWithShape="0">
                    <a:srgbClr val="FFC000">
                      <a:alpha val="48000"/>
                    </a:srgbClr>
                  </a:outerShdw>
                </a:effectLst>
              </a:rPr>
            </a:br>
            <a:r>
              <a:rPr lang="ja-JP" altLang="en-US" sz="2000" b="0" dirty="0" smtClean="0">
                <a:effectLst>
                  <a:outerShdw blurRad="139700" dist="88900" dir="3000000" algn="ctr" rotWithShape="0">
                    <a:srgbClr val="FFC000">
                      <a:alpha val="48000"/>
                    </a:srgbClr>
                  </a:outerShdw>
                </a:effectLst>
              </a:rPr>
              <a:t>～素粒子</a:t>
            </a:r>
            <a:r>
              <a:rPr lang="ja-JP" altLang="en-US" sz="2000" b="0" dirty="0" smtClean="0">
                <a:effectLst>
                  <a:outerShdw blurRad="139700" dist="88900" dir="3000000" algn="ctr" rotWithShape="0">
                    <a:srgbClr val="FFC000">
                      <a:alpha val="48000"/>
                    </a:srgbClr>
                  </a:outerShdw>
                </a:effectLst>
              </a:rPr>
              <a:t>・原子核</a:t>
            </a:r>
            <a:r>
              <a:rPr lang="ja-JP" altLang="en-US" sz="2000" b="0" dirty="0" smtClean="0">
                <a:effectLst>
                  <a:outerShdw blurRad="139700" dist="88900" dir="3000000" algn="ctr" rotWithShape="0">
                    <a:srgbClr val="FFC000">
                      <a:alpha val="48000"/>
                    </a:srgbClr>
                  </a:outerShdw>
                </a:effectLst>
              </a:rPr>
              <a:t>実験の心臓部分「ワイヤーチェンバー」を作ろう～</a:t>
            </a:r>
            <a:r>
              <a:rPr lang="ja-JP" altLang="en-US" sz="2000" b="0" dirty="0" smtClean="0">
                <a:effectLst>
                  <a:outerShdw blurRad="139700" dist="88900" dir="3000000" algn="ctr" rotWithShape="0">
                    <a:srgbClr val="FFC000">
                      <a:alpha val="48000"/>
                    </a:srgbClr>
                  </a:outerShdw>
                </a:effectLst>
              </a:rPr>
              <a:t/>
            </a:r>
            <a:br>
              <a:rPr lang="ja-JP" altLang="en-US" sz="2000" b="0" dirty="0" smtClean="0">
                <a:effectLst>
                  <a:outerShdw blurRad="139700" dist="88900" dir="3000000" algn="ctr" rotWithShape="0">
                    <a:srgbClr val="FFC000">
                      <a:alpha val="48000"/>
                    </a:srgbClr>
                  </a:outerShdw>
                </a:effectLst>
              </a:rPr>
            </a:br>
            <a:endParaRPr kumimoji="1" lang="ja-JP" altLang="en-US" sz="2000" dirty="0">
              <a:effectLst>
                <a:outerShdw blurRad="139700" dist="88900" dir="3000000" algn="ctr" rotWithShape="0">
                  <a:srgbClr val="FFC000">
                    <a:alpha val="48000"/>
                  </a:srgbClr>
                </a:outerShdw>
              </a:effectLst>
            </a:endParaRPr>
          </a:p>
        </p:txBody>
      </p:sp>
      <p:sp>
        <p:nvSpPr>
          <p:cNvPr id="3" name="サブタイトル 2"/>
          <p:cNvSpPr>
            <a:spLocks noGrp="1"/>
          </p:cNvSpPr>
          <p:nvPr>
            <p:ph type="subTitle" idx="1"/>
          </p:nvPr>
        </p:nvSpPr>
        <p:spPr>
          <a:xfrm>
            <a:off x="0" y="3717032"/>
            <a:ext cx="9144000" cy="1752600"/>
          </a:xfrm>
        </p:spPr>
        <p:txBody>
          <a:bodyPr>
            <a:normAutofit/>
          </a:bodyPr>
          <a:lstStyle/>
          <a:p>
            <a:r>
              <a:rPr lang="ja-JP" altLang="en-US" sz="2800" dirty="0" smtClean="0">
                <a:solidFill>
                  <a:srgbClr val="FFFFCC"/>
                </a:solidFill>
              </a:rPr>
              <a:t>担当</a:t>
            </a:r>
            <a:r>
              <a:rPr lang="ja-JP" altLang="en-US" sz="2800" dirty="0" smtClean="0">
                <a:solidFill>
                  <a:srgbClr val="FFFFCC"/>
                </a:solidFill>
              </a:rPr>
              <a:t>教員：金田 </a:t>
            </a:r>
            <a:r>
              <a:rPr lang="ja-JP" altLang="en-US" sz="2800" dirty="0" smtClean="0">
                <a:solidFill>
                  <a:srgbClr val="FFFFCC"/>
                </a:solidFill>
              </a:rPr>
              <a:t>雅司</a:t>
            </a:r>
            <a:endParaRPr lang="en-US" altLang="ja-JP" sz="2800" dirty="0" smtClean="0">
              <a:solidFill>
                <a:srgbClr val="FFFFCC"/>
              </a:solidFill>
            </a:endParaRPr>
          </a:p>
          <a:p>
            <a:r>
              <a:rPr kumimoji="1" lang="en-US" altLang="ja-JP" sz="2400" dirty="0" smtClean="0">
                <a:solidFill>
                  <a:srgbClr val="FFFFCC"/>
                </a:solidFill>
              </a:rPr>
              <a:t>Teaching Assistant</a:t>
            </a:r>
            <a:r>
              <a:rPr kumimoji="1" lang="en-US" altLang="ja-JP" sz="2800" dirty="0" smtClean="0">
                <a:solidFill>
                  <a:srgbClr val="FFFFCC"/>
                </a:solidFill>
              </a:rPr>
              <a:t>: </a:t>
            </a:r>
            <a:r>
              <a:rPr lang="ja-JP" altLang="en-US" sz="2800" dirty="0" smtClean="0">
                <a:solidFill>
                  <a:srgbClr val="FFFFCC"/>
                </a:solidFill>
              </a:rPr>
              <a:t>新井直樹、佐々木昭雄、松本祐樹</a:t>
            </a:r>
            <a:endParaRPr kumimoji="1" lang="en-US" altLang="ja-JP" sz="2800" dirty="0" smtClean="0">
              <a:solidFill>
                <a:srgbClr val="FFFFCC"/>
              </a:solidFill>
            </a:endParaRPr>
          </a:p>
        </p:txBody>
      </p:sp>
      <p:sp>
        <p:nvSpPr>
          <p:cNvPr id="4" name="テキスト ボックス 3"/>
          <p:cNvSpPr txBox="1"/>
          <p:nvPr/>
        </p:nvSpPr>
        <p:spPr>
          <a:xfrm>
            <a:off x="1763688" y="5877272"/>
            <a:ext cx="6008376" cy="646331"/>
          </a:xfrm>
          <a:prstGeom prst="rect">
            <a:avLst/>
          </a:prstGeom>
          <a:noFill/>
        </p:spPr>
        <p:txBody>
          <a:bodyPr wrap="none" rtlCol="0">
            <a:spAutoFit/>
          </a:bodyPr>
          <a:lstStyle/>
          <a:p>
            <a:pPr algn="ctr"/>
            <a:r>
              <a:rPr lang="ja-JP" altLang="en-US" dirty="0">
                <a:solidFill>
                  <a:schemeClr val="accent6">
                    <a:lumMod val="60000"/>
                    <a:lumOff val="40000"/>
                  </a:schemeClr>
                </a:solidFill>
                <a:effectLst>
                  <a:outerShdw blurRad="50800" dist="38100" dir="2700000" algn="tl" rotWithShape="0">
                    <a:srgbClr val="CCFFFF">
                      <a:alpha val="40000"/>
                    </a:srgbClr>
                  </a:outerShdw>
                </a:effectLst>
              </a:rPr>
              <a:t>東北大学大学院理学研究科物理学</a:t>
            </a:r>
            <a:r>
              <a:rPr lang="ja-JP" altLang="en-US" dirty="0" smtClean="0">
                <a:solidFill>
                  <a:schemeClr val="accent6">
                    <a:lumMod val="60000"/>
                    <a:lumOff val="40000"/>
                  </a:schemeClr>
                </a:solidFill>
                <a:effectLst>
                  <a:outerShdw blurRad="50800" dist="38100" dir="2700000" algn="tl" rotWithShape="0">
                    <a:srgbClr val="CCFFFF">
                      <a:alpha val="40000"/>
                    </a:srgbClr>
                  </a:outerShdw>
                </a:effectLst>
              </a:rPr>
              <a:t>専攻 </a:t>
            </a:r>
            <a:r>
              <a:rPr kumimoji="1" lang="ja-JP" altLang="en-US" dirty="0" smtClean="0">
                <a:solidFill>
                  <a:schemeClr val="accent6">
                    <a:lumMod val="60000"/>
                    <a:lumOff val="40000"/>
                  </a:schemeClr>
                </a:solidFill>
                <a:effectLst>
                  <a:outerShdw blurRad="50800" dist="38100" dir="2700000" algn="tl" rotWithShape="0">
                    <a:srgbClr val="CCFFFF">
                      <a:alpha val="40000"/>
                    </a:srgbClr>
                  </a:outerShdw>
                </a:effectLst>
              </a:rPr>
              <a:t>原子核物理研究室</a:t>
            </a:r>
            <a:endParaRPr kumimoji="1" lang="en-US" altLang="ja-JP" dirty="0" smtClean="0">
              <a:solidFill>
                <a:schemeClr val="accent6">
                  <a:lumMod val="60000"/>
                  <a:lumOff val="40000"/>
                </a:schemeClr>
              </a:solidFill>
              <a:effectLst>
                <a:outerShdw blurRad="50800" dist="38100" dir="2700000" algn="tl" rotWithShape="0">
                  <a:srgbClr val="CCFFFF">
                    <a:alpha val="40000"/>
                  </a:srgbClr>
                </a:outerShdw>
              </a:effectLst>
            </a:endParaRPr>
          </a:p>
          <a:p>
            <a:pPr algn="ctr"/>
            <a:r>
              <a:rPr lang="en-US" altLang="ja-JP" dirty="0" smtClean="0">
                <a:solidFill>
                  <a:schemeClr val="accent6">
                    <a:lumMod val="60000"/>
                    <a:lumOff val="40000"/>
                  </a:schemeClr>
                </a:solidFill>
                <a:effectLst>
                  <a:outerShdw blurRad="50800" dist="38100" dir="2700000" algn="tl" rotWithShape="0">
                    <a:srgbClr val="CCFFFF">
                      <a:alpha val="40000"/>
                    </a:srgbClr>
                  </a:outerShdw>
                </a:effectLst>
              </a:rPr>
              <a:t>htttp://lambda.phys.tohoku.ac.jp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6858000"/>
          </a:xfrm>
          <a:prstGeom prst="rect">
            <a:avLst/>
          </a:prstGeom>
          <a:gradFill flip="none" rotWithShape="1">
            <a:gsLst>
              <a:gs pos="0">
                <a:schemeClr val="accent1">
                  <a:tint val="66000"/>
                  <a:satMod val="160000"/>
                  <a:alpha val="32000"/>
                </a:schemeClr>
              </a:gs>
              <a:gs pos="50000">
                <a:schemeClr val="accent1">
                  <a:tint val="44500"/>
                  <a:satMod val="160000"/>
                  <a:alpha val="37000"/>
                </a:schemeClr>
              </a:gs>
              <a:gs pos="100000">
                <a:schemeClr val="accent1">
                  <a:tint val="23500"/>
                  <a:satMod val="160000"/>
                  <a:alpha val="58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79512" y="1700808"/>
            <a:ext cx="8836073" cy="3046988"/>
          </a:xfrm>
          <a:prstGeom prst="rect">
            <a:avLst/>
          </a:prstGeom>
          <a:noFill/>
        </p:spPr>
        <p:txBody>
          <a:bodyPr wrap="none" rtlCol="0">
            <a:spAutoFit/>
          </a:bodyPr>
          <a:lstStyle/>
          <a:p>
            <a:r>
              <a:rPr kumimoji="1" lang="ja-JP" altLang="en-US" sz="9600" b="1" dirty="0" smtClean="0">
                <a:solidFill>
                  <a:srgbClr val="000F2E"/>
                </a:solidFill>
                <a:latin typeface="HG丸ｺﾞｼｯｸM-PRO" pitchFamily="50" charset="-128"/>
                <a:ea typeface="HG丸ｺﾞｼｯｸM-PRO" pitchFamily="50" charset="-128"/>
              </a:rPr>
              <a:t>ストレンジネス</a:t>
            </a:r>
            <a:endParaRPr kumimoji="1" lang="en-US" altLang="ja-JP" sz="9600" b="1" dirty="0" smtClean="0">
              <a:solidFill>
                <a:srgbClr val="000F2E"/>
              </a:solidFill>
              <a:latin typeface="HG丸ｺﾞｼｯｸM-PRO" pitchFamily="50" charset="-128"/>
              <a:ea typeface="HG丸ｺﾞｼｯｸM-PRO" pitchFamily="50" charset="-128"/>
            </a:endParaRPr>
          </a:p>
          <a:p>
            <a:r>
              <a:rPr lang="ja-JP" altLang="en-US" sz="9600" b="1" dirty="0" smtClean="0">
                <a:solidFill>
                  <a:srgbClr val="000F2E"/>
                </a:solidFill>
                <a:latin typeface="HG丸ｺﾞｼｯｸM-PRO" pitchFamily="50" charset="-128"/>
                <a:ea typeface="HG丸ｺﾞｼｯｸM-PRO" pitchFamily="50" charset="-128"/>
              </a:rPr>
              <a:t>核</a:t>
            </a:r>
            <a:r>
              <a:rPr kumimoji="1" lang="ja-JP" altLang="en-US" sz="9600" b="1" dirty="0" smtClean="0">
                <a:solidFill>
                  <a:srgbClr val="000F2E"/>
                </a:solidFill>
                <a:latin typeface="HG丸ｺﾞｼｯｸM-PRO" pitchFamily="50" charset="-128"/>
                <a:ea typeface="HG丸ｺﾞｼｯｸM-PRO" pitchFamily="50" charset="-128"/>
              </a:rPr>
              <a:t>物理</a:t>
            </a:r>
            <a:endParaRPr kumimoji="1" lang="ja-JP" altLang="en-US" sz="6000" b="1" dirty="0">
              <a:solidFill>
                <a:srgbClr val="000F2E"/>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548680"/>
            <a:ext cx="8136904" cy="769441"/>
          </a:xfrm>
          <a:prstGeom prst="rect">
            <a:avLst/>
          </a:prstGeom>
        </p:spPr>
        <p:txBody>
          <a:bodyPr wrap="square">
            <a:spAutoFit/>
          </a:bodyPr>
          <a:lstStyle/>
          <a:p>
            <a:pPr lvl="0" algn="ctr"/>
            <a:r>
              <a:rPr lang="ja-JP" altLang="en-US" sz="4400" dirty="0" smtClean="0">
                <a:solidFill>
                  <a:prstClr val="white"/>
                </a:solidFill>
                <a:latin typeface="HG丸ｺﾞｼｯｸM-PRO" pitchFamily="50" charset="-128"/>
                <a:ea typeface="HG丸ｺﾞｼｯｸM-PRO" pitchFamily="50" charset="-128"/>
              </a:rPr>
              <a:t>ストレンジネス核物理グループ</a:t>
            </a:r>
            <a:endParaRPr lang="en-US" altLang="ja-JP" sz="4400" dirty="0" smtClean="0">
              <a:solidFill>
                <a:prstClr val="white"/>
              </a:solidFill>
              <a:latin typeface="HG丸ｺﾞｼｯｸM-PRO" pitchFamily="50" charset="-128"/>
              <a:ea typeface="HG丸ｺﾞｼｯｸM-PRO" pitchFamily="50" charset="-128"/>
            </a:endParaRPr>
          </a:p>
        </p:txBody>
      </p:sp>
      <p:sp>
        <p:nvSpPr>
          <p:cNvPr id="3" name="正方形/長方形 2"/>
          <p:cNvSpPr/>
          <p:nvPr/>
        </p:nvSpPr>
        <p:spPr>
          <a:xfrm>
            <a:off x="827584" y="2905780"/>
            <a:ext cx="2236510" cy="584775"/>
          </a:xfrm>
          <a:prstGeom prst="rect">
            <a:avLst/>
          </a:prstGeom>
        </p:spPr>
        <p:txBody>
          <a:bodyPr wrap="none">
            <a:spAutoFit/>
          </a:bodyPr>
          <a:lstStyle/>
          <a:p>
            <a:r>
              <a:rPr lang="ja-JP" altLang="en-US" sz="3200" dirty="0" smtClean="0">
                <a:solidFill>
                  <a:prstClr val="white"/>
                </a:solidFill>
                <a:latin typeface="HG丸ｺﾞｼｯｸM-PRO" pitchFamily="50" charset="-128"/>
                <a:ea typeface="HG丸ｺﾞｼｯｸM-PRO" pitchFamily="50" charset="-128"/>
              </a:rPr>
              <a:t>ハイパー核</a:t>
            </a:r>
            <a:endParaRPr lang="ja-JP" altLang="en-US" sz="1200" dirty="0"/>
          </a:p>
        </p:txBody>
      </p:sp>
      <p:sp>
        <p:nvSpPr>
          <p:cNvPr id="4" name="正方形/長方形 3"/>
          <p:cNvSpPr/>
          <p:nvPr/>
        </p:nvSpPr>
        <p:spPr>
          <a:xfrm>
            <a:off x="4716016" y="3697868"/>
            <a:ext cx="3877985" cy="584775"/>
          </a:xfrm>
          <a:prstGeom prst="rect">
            <a:avLst/>
          </a:prstGeom>
        </p:spPr>
        <p:txBody>
          <a:bodyPr wrap="none">
            <a:spAutoFit/>
          </a:bodyPr>
          <a:lstStyle/>
          <a:p>
            <a:r>
              <a:rPr lang="ja-JP" altLang="en-US" sz="3200" dirty="0" smtClean="0">
                <a:solidFill>
                  <a:prstClr val="white"/>
                </a:solidFill>
                <a:latin typeface="HG丸ｺﾞｼｯｸM-PRO" pitchFamily="50" charset="-128"/>
                <a:ea typeface="HG丸ｺﾞｼｯｸM-PRO" pitchFamily="50" charset="-128"/>
              </a:rPr>
              <a:t>ストレンジネス生成</a:t>
            </a:r>
            <a:endParaRPr lang="ja-JP" altLang="en-US" sz="1200" dirty="0"/>
          </a:p>
        </p:txBody>
      </p:sp>
      <p:sp>
        <p:nvSpPr>
          <p:cNvPr id="7" name="正方形/長方形 6"/>
          <p:cNvSpPr/>
          <p:nvPr/>
        </p:nvSpPr>
        <p:spPr>
          <a:xfrm>
            <a:off x="683568" y="4922004"/>
            <a:ext cx="3595856" cy="523220"/>
          </a:xfrm>
          <a:prstGeom prst="rect">
            <a:avLst/>
          </a:prstGeom>
        </p:spPr>
        <p:txBody>
          <a:bodyPr wrap="none">
            <a:spAutoFit/>
          </a:bodyPr>
          <a:lstStyle/>
          <a:p>
            <a:r>
              <a:rPr lang="ja-JP" altLang="en-US" sz="2800" dirty="0" smtClean="0">
                <a:solidFill>
                  <a:prstClr val="white"/>
                </a:solidFill>
                <a:latin typeface="HG丸ｺﾞｼｯｸM-PRO" pitchFamily="50" charset="-128"/>
                <a:ea typeface="HG丸ｺﾞｼｯｸM-PRO" pitchFamily="50" charset="-128"/>
              </a:rPr>
              <a:t>核子</a:t>
            </a:r>
            <a:r>
              <a:rPr lang="en-US" altLang="ja-JP" sz="2800" dirty="0" smtClean="0">
                <a:solidFill>
                  <a:prstClr val="white"/>
                </a:solidFill>
                <a:latin typeface="HG丸ｺﾞｼｯｸM-PRO" pitchFamily="50" charset="-128"/>
                <a:ea typeface="HG丸ｺﾞｼｯｸM-PRO" pitchFamily="50" charset="-128"/>
              </a:rPr>
              <a:t>-</a:t>
            </a:r>
            <a:r>
              <a:rPr lang="ja-JP" altLang="en-US" sz="2800" dirty="0" smtClean="0">
                <a:solidFill>
                  <a:prstClr val="white"/>
                </a:solidFill>
                <a:latin typeface="HG丸ｺﾞｼｯｸM-PRO" pitchFamily="50" charset="-128"/>
                <a:ea typeface="HG丸ｺﾞｼｯｸM-PRO" pitchFamily="50" charset="-128"/>
              </a:rPr>
              <a:t>ハイペロン散乱</a:t>
            </a:r>
            <a:endParaRPr lang="ja-JP" alt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428317" y="2366382"/>
            <a:ext cx="8463779" cy="3106073"/>
            <a:chOff x="428317" y="2366382"/>
            <a:chExt cx="8463779" cy="3106073"/>
          </a:xfrm>
        </p:grpSpPr>
        <p:sp>
          <p:nvSpPr>
            <p:cNvPr id="9" name="円/楕円 8"/>
            <p:cNvSpPr/>
            <p:nvPr/>
          </p:nvSpPr>
          <p:spPr>
            <a:xfrm rot="485627">
              <a:off x="428317" y="2366382"/>
              <a:ext cx="8228203" cy="2520280"/>
            </a:xfrm>
            <a:prstGeom prst="ellipse">
              <a:avLst/>
            </a:prstGeom>
            <a:gradFill flip="none" rotWithShape="1">
              <a:gsLst>
                <a:gs pos="0">
                  <a:srgbClr val="00B050">
                    <a:shade val="30000"/>
                    <a:satMod val="115000"/>
                    <a:alpha val="50000"/>
                  </a:srgbClr>
                </a:gs>
                <a:gs pos="50000">
                  <a:srgbClr val="00B050">
                    <a:shade val="67500"/>
                    <a:satMod val="115000"/>
                  </a:srgbClr>
                </a:gs>
                <a:gs pos="100000">
                  <a:srgbClr val="00B050">
                    <a:shade val="100000"/>
                    <a:satMod val="115000"/>
                  </a:srgbClr>
                </a:gs>
              </a:gsLst>
              <a:lin ang="2700000" scaled="1"/>
              <a:tileRect/>
            </a:gradFill>
            <a:ln>
              <a:solidFill>
                <a:srgbClr val="000F2E"/>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436096" y="4689200"/>
              <a:ext cx="3456000" cy="783255"/>
            </a:xfrm>
            <a:prstGeom prst="rect">
              <a:avLst/>
            </a:prstGeom>
            <a:solidFill>
              <a:srgbClr val="FFFFCC"/>
            </a:solidFill>
            <a:effectLst>
              <a:softEdge rad="127000"/>
            </a:effectLst>
          </p:spPr>
          <p:txBody>
            <a:bodyPr wrap="square" lIns="180000" tIns="144000" rIns="180000" bIns="144000" anchor="ctr" anchorCtr="1">
              <a:spAutoFit/>
            </a:bodyPr>
            <a:lstStyle/>
            <a:p>
              <a:pPr algn="ctr"/>
              <a:r>
                <a:rPr lang="ja-JP" altLang="en-US" sz="3200" dirty="0" smtClean="0">
                  <a:solidFill>
                    <a:srgbClr val="000F2E"/>
                  </a:solidFill>
                  <a:latin typeface="HG丸ｺﾞｼｯｸM-PRO" pitchFamily="50" charset="-128"/>
                  <a:ea typeface="HG丸ｺﾞｼｯｸM-PRO" pitchFamily="50" charset="-128"/>
                </a:rPr>
                <a:t>電子ビーム</a:t>
              </a:r>
              <a:endParaRPr lang="ja-JP" altLang="en-US" sz="1200" dirty="0">
                <a:solidFill>
                  <a:srgbClr val="000F2E"/>
                </a:solidFill>
              </a:endParaRPr>
            </a:p>
          </p:txBody>
        </p:sp>
      </p:grpSp>
      <p:sp>
        <p:nvSpPr>
          <p:cNvPr id="2" name="正方形/長方形 1"/>
          <p:cNvSpPr/>
          <p:nvPr/>
        </p:nvSpPr>
        <p:spPr>
          <a:xfrm>
            <a:off x="395536" y="548680"/>
            <a:ext cx="8136904" cy="769441"/>
          </a:xfrm>
          <a:prstGeom prst="rect">
            <a:avLst/>
          </a:prstGeom>
        </p:spPr>
        <p:txBody>
          <a:bodyPr wrap="square">
            <a:spAutoFit/>
          </a:bodyPr>
          <a:lstStyle/>
          <a:p>
            <a:pPr lvl="0" algn="ctr"/>
            <a:r>
              <a:rPr lang="ja-JP" altLang="en-US" sz="4400" dirty="0" smtClean="0">
                <a:solidFill>
                  <a:prstClr val="white"/>
                </a:solidFill>
                <a:latin typeface="HG丸ｺﾞｼｯｸM-PRO" pitchFamily="50" charset="-128"/>
                <a:ea typeface="HG丸ｺﾞｼｯｸM-PRO" pitchFamily="50" charset="-128"/>
              </a:rPr>
              <a:t>ストレンジネス核物理グループ</a:t>
            </a:r>
            <a:endParaRPr lang="en-US" altLang="ja-JP" sz="4400" dirty="0" smtClean="0">
              <a:solidFill>
                <a:prstClr val="white"/>
              </a:solidFill>
              <a:latin typeface="HG丸ｺﾞｼｯｸM-PRO" pitchFamily="50" charset="-128"/>
              <a:ea typeface="HG丸ｺﾞｼｯｸM-PRO" pitchFamily="50" charset="-128"/>
            </a:endParaRPr>
          </a:p>
        </p:txBody>
      </p:sp>
      <p:sp>
        <p:nvSpPr>
          <p:cNvPr id="4" name="正方形/長方形 3"/>
          <p:cNvSpPr/>
          <p:nvPr/>
        </p:nvSpPr>
        <p:spPr>
          <a:xfrm>
            <a:off x="4716016" y="3681088"/>
            <a:ext cx="3877985" cy="584775"/>
          </a:xfrm>
          <a:prstGeom prst="rect">
            <a:avLst/>
          </a:prstGeom>
        </p:spPr>
        <p:txBody>
          <a:bodyPr wrap="none">
            <a:spAutoFit/>
          </a:bodyPr>
          <a:lstStyle/>
          <a:p>
            <a:r>
              <a:rPr lang="ja-JP" altLang="en-US" sz="3200" dirty="0" smtClean="0">
                <a:solidFill>
                  <a:prstClr val="white"/>
                </a:solidFill>
                <a:latin typeface="HG丸ｺﾞｼｯｸM-PRO" pitchFamily="50" charset="-128"/>
                <a:ea typeface="HG丸ｺﾞｼｯｸM-PRO" pitchFamily="50" charset="-128"/>
              </a:rPr>
              <a:t>ストレンジネス生成</a:t>
            </a:r>
            <a:endParaRPr lang="ja-JP" altLang="en-US" sz="1200" dirty="0"/>
          </a:p>
        </p:txBody>
      </p:sp>
      <p:grpSp>
        <p:nvGrpSpPr>
          <p:cNvPr id="11" name="グループ化 10"/>
          <p:cNvGrpSpPr/>
          <p:nvPr/>
        </p:nvGrpSpPr>
        <p:grpSpPr>
          <a:xfrm>
            <a:off x="162105" y="2627573"/>
            <a:ext cx="4320480" cy="3969779"/>
            <a:chOff x="162105" y="2627573"/>
            <a:chExt cx="4320480" cy="3969779"/>
          </a:xfrm>
        </p:grpSpPr>
        <p:sp>
          <p:nvSpPr>
            <p:cNvPr id="8" name="円/楕円 7"/>
            <p:cNvSpPr/>
            <p:nvPr/>
          </p:nvSpPr>
          <p:spPr>
            <a:xfrm rot="788931">
              <a:off x="162105" y="2627573"/>
              <a:ext cx="4320480" cy="3816424"/>
            </a:xfrm>
            <a:prstGeom prst="ellipse">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alpha val="50000"/>
                  </a:srgbClr>
                </a:gs>
              </a:gsLst>
              <a:lin ang="2700000" scaled="1"/>
              <a:tileRect/>
            </a:gradFill>
            <a:ln>
              <a:solidFill>
                <a:srgbClr val="000F2E"/>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71600" y="5814097"/>
              <a:ext cx="3456000" cy="783255"/>
            </a:xfrm>
            <a:prstGeom prst="rect">
              <a:avLst/>
            </a:prstGeom>
            <a:solidFill>
              <a:srgbClr val="FFFFCC"/>
            </a:solidFill>
            <a:effectLst>
              <a:softEdge rad="127000"/>
            </a:effectLst>
          </p:spPr>
          <p:txBody>
            <a:bodyPr wrap="square" lIns="180000" tIns="144000" rIns="180000" bIns="144000" anchor="ctr" anchorCtr="1">
              <a:spAutoFit/>
            </a:bodyPr>
            <a:lstStyle/>
            <a:p>
              <a:pPr algn="ctr"/>
              <a:r>
                <a:rPr lang="ja-JP" altLang="en-US" sz="3200" dirty="0" smtClean="0">
                  <a:solidFill>
                    <a:srgbClr val="000F2E"/>
                  </a:solidFill>
                  <a:latin typeface="HG丸ｺﾞｼｯｸM-PRO" pitchFamily="50" charset="-128"/>
                  <a:ea typeface="HG丸ｺﾞｼｯｸM-PRO" pitchFamily="50" charset="-128"/>
                </a:rPr>
                <a:t>ハドロンビーム</a:t>
              </a:r>
              <a:endParaRPr lang="ja-JP" altLang="en-US" sz="1200" dirty="0">
                <a:solidFill>
                  <a:srgbClr val="000F2E"/>
                </a:solidFill>
              </a:endParaRPr>
            </a:p>
          </p:txBody>
        </p:sp>
      </p:grpSp>
      <p:sp>
        <p:nvSpPr>
          <p:cNvPr id="3" name="正方形/長方形 2"/>
          <p:cNvSpPr/>
          <p:nvPr/>
        </p:nvSpPr>
        <p:spPr>
          <a:xfrm>
            <a:off x="827584" y="2889000"/>
            <a:ext cx="2236510" cy="584775"/>
          </a:xfrm>
          <a:prstGeom prst="rect">
            <a:avLst/>
          </a:prstGeom>
        </p:spPr>
        <p:txBody>
          <a:bodyPr wrap="none">
            <a:spAutoFit/>
          </a:bodyPr>
          <a:lstStyle/>
          <a:p>
            <a:r>
              <a:rPr lang="ja-JP" altLang="en-US" sz="3200" dirty="0" smtClean="0">
                <a:solidFill>
                  <a:prstClr val="white"/>
                </a:solidFill>
                <a:latin typeface="HG丸ｺﾞｼｯｸM-PRO" pitchFamily="50" charset="-128"/>
                <a:ea typeface="HG丸ｺﾞｼｯｸM-PRO" pitchFamily="50" charset="-128"/>
              </a:rPr>
              <a:t>ハイパー核</a:t>
            </a:r>
            <a:endParaRPr lang="ja-JP" altLang="en-US" sz="1200" dirty="0"/>
          </a:p>
        </p:txBody>
      </p:sp>
      <p:sp>
        <p:nvSpPr>
          <p:cNvPr id="7" name="正方形/長方形 6"/>
          <p:cNvSpPr/>
          <p:nvPr/>
        </p:nvSpPr>
        <p:spPr>
          <a:xfrm>
            <a:off x="683568" y="4905224"/>
            <a:ext cx="3595856" cy="523220"/>
          </a:xfrm>
          <a:prstGeom prst="rect">
            <a:avLst/>
          </a:prstGeom>
        </p:spPr>
        <p:txBody>
          <a:bodyPr wrap="none">
            <a:spAutoFit/>
          </a:bodyPr>
          <a:lstStyle/>
          <a:p>
            <a:r>
              <a:rPr lang="ja-JP" altLang="en-US" sz="2800" dirty="0" smtClean="0">
                <a:solidFill>
                  <a:prstClr val="white"/>
                </a:solidFill>
                <a:latin typeface="HG丸ｺﾞｼｯｸM-PRO" pitchFamily="50" charset="-128"/>
                <a:ea typeface="HG丸ｺﾞｼｯｸM-PRO" pitchFamily="50" charset="-128"/>
              </a:rPr>
              <a:t>核子</a:t>
            </a:r>
            <a:r>
              <a:rPr lang="en-US" altLang="ja-JP" sz="2800" dirty="0" smtClean="0">
                <a:solidFill>
                  <a:prstClr val="white"/>
                </a:solidFill>
                <a:latin typeface="HG丸ｺﾞｼｯｸM-PRO" pitchFamily="50" charset="-128"/>
                <a:ea typeface="HG丸ｺﾞｼｯｸM-PRO" pitchFamily="50" charset="-128"/>
              </a:rPr>
              <a:t>-</a:t>
            </a:r>
            <a:r>
              <a:rPr lang="ja-JP" altLang="en-US" sz="2800" dirty="0" smtClean="0">
                <a:solidFill>
                  <a:prstClr val="white"/>
                </a:solidFill>
                <a:latin typeface="HG丸ｺﾞｼｯｸM-PRO" pitchFamily="50" charset="-128"/>
                <a:ea typeface="HG丸ｺﾞｼｯｸM-PRO" pitchFamily="50" charset="-128"/>
              </a:rPr>
              <a:t>ハイペロン散乱</a:t>
            </a:r>
            <a:endParaRPr lang="ja-JP" alt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0" y="1400900"/>
            <a:ext cx="3197275" cy="2796993"/>
            <a:chOff x="0" y="1412776"/>
            <a:chExt cx="3197275" cy="2796993"/>
          </a:xfrm>
        </p:grpSpPr>
        <p:sp>
          <p:nvSpPr>
            <p:cNvPr id="11" name="円/楕円 10"/>
            <p:cNvSpPr/>
            <p:nvPr/>
          </p:nvSpPr>
          <p:spPr>
            <a:xfrm rot="1104994">
              <a:off x="231495" y="2263463"/>
              <a:ext cx="2965780" cy="1946306"/>
            </a:xfrm>
            <a:prstGeom prst="ellipse">
              <a:avLst/>
            </a:prstGeom>
            <a:gradFill flip="none" rotWithShape="1">
              <a:gsLst>
                <a:gs pos="0">
                  <a:srgbClr val="7030A0">
                    <a:shade val="30000"/>
                    <a:satMod val="115000"/>
                    <a:alpha val="50000"/>
                  </a:srgbClr>
                </a:gs>
                <a:gs pos="50000">
                  <a:srgbClr val="7030A0">
                    <a:shade val="67500"/>
                    <a:satMod val="115000"/>
                    <a:alpha val="50000"/>
                  </a:srgbClr>
                </a:gs>
                <a:gs pos="100000">
                  <a:srgbClr val="7030A0">
                    <a:shade val="100000"/>
                    <a:satMod val="115000"/>
                    <a:alpha val="50000"/>
                  </a:srgbClr>
                </a:gs>
              </a:gsLst>
              <a:lin ang="10800000" scaled="1"/>
              <a:tileRect/>
            </a:gradFill>
            <a:ln>
              <a:solidFill>
                <a:srgbClr val="000F2E"/>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0" y="1412776"/>
              <a:ext cx="2304256" cy="1029476"/>
            </a:xfrm>
            <a:prstGeom prst="rect">
              <a:avLst/>
            </a:prstGeom>
            <a:solidFill>
              <a:srgbClr val="FFFFCC"/>
            </a:solidFill>
            <a:effectLst>
              <a:softEdge rad="127000"/>
            </a:effectLst>
          </p:spPr>
          <p:txBody>
            <a:bodyPr wrap="square" lIns="180000" tIns="144000" rIns="180000" bIns="144000" anchor="ctr" anchorCtr="1">
              <a:spAutoFit/>
            </a:bodyPr>
            <a:lstStyle/>
            <a:p>
              <a:pPr algn="ctr"/>
              <a:r>
                <a:rPr lang="en-US" altLang="ja-JP" sz="2400" dirty="0" smtClean="0">
                  <a:solidFill>
                    <a:srgbClr val="000F2E"/>
                  </a:solidFill>
                  <a:latin typeface="HG丸ｺﾞｼｯｸM-PRO" pitchFamily="50" charset="-128"/>
                  <a:ea typeface="HG丸ｺﾞｼｯｸM-PRO" pitchFamily="50" charset="-128"/>
                </a:rPr>
                <a:t>KEK-PS</a:t>
              </a:r>
            </a:p>
            <a:p>
              <a:pPr algn="ctr"/>
              <a:r>
                <a:rPr lang="en-US" altLang="ja-JP" sz="2400" dirty="0" smtClean="0">
                  <a:solidFill>
                    <a:srgbClr val="000F2E"/>
                  </a:solidFill>
                  <a:latin typeface="HG丸ｺﾞｼｯｸM-PRO" pitchFamily="50" charset="-128"/>
                  <a:ea typeface="HG丸ｺﾞｼｯｸM-PRO" pitchFamily="50" charset="-128"/>
                </a:rPr>
                <a:t>BNL-AGS</a:t>
              </a:r>
              <a:endParaRPr lang="ja-JP" altLang="en-US" sz="1050" dirty="0">
                <a:solidFill>
                  <a:srgbClr val="000F2E"/>
                </a:solidFill>
              </a:endParaRPr>
            </a:p>
          </p:txBody>
        </p:sp>
      </p:grpSp>
      <p:grpSp>
        <p:nvGrpSpPr>
          <p:cNvPr id="21" name="グループ化 20"/>
          <p:cNvGrpSpPr/>
          <p:nvPr/>
        </p:nvGrpSpPr>
        <p:grpSpPr>
          <a:xfrm>
            <a:off x="4427984" y="3170707"/>
            <a:ext cx="4464496" cy="2694952"/>
            <a:chOff x="4427984" y="3170707"/>
            <a:chExt cx="4464496" cy="2694952"/>
          </a:xfrm>
        </p:grpSpPr>
        <p:sp>
          <p:nvSpPr>
            <p:cNvPr id="12" name="円/楕円 11"/>
            <p:cNvSpPr/>
            <p:nvPr/>
          </p:nvSpPr>
          <p:spPr>
            <a:xfrm rot="363299">
              <a:off x="4427984" y="3170707"/>
              <a:ext cx="4432947" cy="1707755"/>
            </a:xfrm>
            <a:prstGeom prst="ellipse">
              <a:avLst/>
            </a:prstGeom>
            <a:gradFill flip="none" rotWithShape="1">
              <a:gsLst>
                <a:gs pos="0">
                  <a:srgbClr val="0000CC">
                    <a:shade val="30000"/>
                    <a:satMod val="115000"/>
                    <a:alpha val="50000"/>
                  </a:srgbClr>
                </a:gs>
                <a:gs pos="50000">
                  <a:srgbClr val="0000CC">
                    <a:shade val="67500"/>
                    <a:satMod val="115000"/>
                    <a:alpha val="50000"/>
                  </a:srgbClr>
                </a:gs>
                <a:gs pos="100000">
                  <a:srgbClr val="0000CC">
                    <a:shade val="100000"/>
                    <a:satMod val="115000"/>
                    <a:alpha val="50000"/>
                  </a:srgbClr>
                </a:gs>
              </a:gsLst>
              <a:lin ang="10800000" scaled="1"/>
              <a:tileRect/>
            </a:gradFill>
            <a:ln>
              <a:solidFill>
                <a:srgbClr val="000F2E"/>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860032" y="4466851"/>
              <a:ext cx="4032448" cy="1398808"/>
            </a:xfrm>
            <a:prstGeom prst="rect">
              <a:avLst/>
            </a:prstGeom>
            <a:solidFill>
              <a:srgbClr val="FFFFCC"/>
            </a:solidFill>
            <a:effectLst>
              <a:softEdge rad="127000"/>
            </a:effectLst>
          </p:spPr>
          <p:txBody>
            <a:bodyPr wrap="square" lIns="180000" tIns="144000" rIns="180000" bIns="144000" anchor="ctr" anchorCtr="1">
              <a:spAutoFit/>
            </a:bodyPr>
            <a:lstStyle/>
            <a:p>
              <a:pPr algn="ctr"/>
              <a:r>
                <a:rPr lang="ja-JP" altLang="en-US" sz="2400" dirty="0" smtClean="0">
                  <a:solidFill>
                    <a:srgbClr val="000F2E"/>
                  </a:solidFill>
                  <a:latin typeface="HG丸ｺﾞｼｯｸM-PRO" pitchFamily="50" charset="-128"/>
                  <a:ea typeface="HG丸ｺﾞｼｯｸM-PRO" pitchFamily="50" charset="-128"/>
                </a:rPr>
                <a:t>電子光理学研究センター</a:t>
              </a:r>
              <a:endParaRPr lang="en-US" altLang="ja-JP" sz="2400" dirty="0" smtClean="0">
                <a:solidFill>
                  <a:srgbClr val="000F2E"/>
                </a:solidFill>
                <a:latin typeface="HG丸ｺﾞｼｯｸM-PRO" pitchFamily="50" charset="-128"/>
                <a:ea typeface="HG丸ｺﾞｼｯｸM-PRO" pitchFamily="50" charset="-128"/>
              </a:endParaRPr>
            </a:p>
            <a:p>
              <a:pPr algn="ctr"/>
              <a:r>
                <a:rPr lang="ja-JP" altLang="en-US" sz="2400" dirty="0" smtClean="0">
                  <a:solidFill>
                    <a:srgbClr val="000F2E"/>
                  </a:solidFill>
                  <a:latin typeface="HG丸ｺﾞｼｯｸM-PRO" pitchFamily="50" charset="-128"/>
                  <a:ea typeface="HG丸ｺﾞｼｯｸM-PRO" pitchFamily="50" charset="-128"/>
                </a:rPr>
                <a:t>（旧原子核理学研究施設）</a:t>
              </a:r>
              <a:endParaRPr lang="en-US" altLang="ja-JP" sz="2400" dirty="0" smtClean="0">
                <a:solidFill>
                  <a:srgbClr val="000F2E"/>
                </a:solidFill>
                <a:latin typeface="HG丸ｺﾞｼｯｸM-PRO" pitchFamily="50" charset="-128"/>
                <a:ea typeface="HG丸ｺﾞｼｯｸM-PRO" pitchFamily="50" charset="-128"/>
              </a:endParaRPr>
            </a:p>
            <a:p>
              <a:pPr algn="ctr"/>
              <a:r>
                <a:rPr lang="en-US" altLang="ja-JP" sz="2400" dirty="0" smtClean="0">
                  <a:solidFill>
                    <a:srgbClr val="000F2E"/>
                  </a:solidFill>
                  <a:latin typeface="HG丸ｺﾞｼｯｸM-PRO" pitchFamily="50" charset="-128"/>
                  <a:ea typeface="HG丸ｺﾞｼｯｸM-PRO" pitchFamily="50" charset="-128"/>
                </a:rPr>
                <a:t>STB</a:t>
              </a:r>
              <a:endParaRPr lang="ja-JP" altLang="en-US" sz="1050" dirty="0">
                <a:solidFill>
                  <a:srgbClr val="000F2E"/>
                </a:solidFill>
              </a:endParaRPr>
            </a:p>
          </p:txBody>
        </p:sp>
      </p:grpSp>
      <p:grpSp>
        <p:nvGrpSpPr>
          <p:cNvPr id="18" name="グループ化 17"/>
          <p:cNvGrpSpPr/>
          <p:nvPr/>
        </p:nvGrpSpPr>
        <p:grpSpPr>
          <a:xfrm>
            <a:off x="348342" y="2541014"/>
            <a:ext cx="3983649" cy="4128346"/>
            <a:chOff x="348342" y="2541014"/>
            <a:chExt cx="3983649" cy="4128346"/>
          </a:xfrm>
        </p:grpSpPr>
        <p:sp>
          <p:nvSpPr>
            <p:cNvPr id="8" name="円/楕円 7"/>
            <p:cNvSpPr/>
            <p:nvPr/>
          </p:nvSpPr>
          <p:spPr>
            <a:xfrm rot="20868946">
              <a:off x="348342" y="2541014"/>
              <a:ext cx="3983649" cy="3726119"/>
            </a:xfrm>
            <a:prstGeom prst="ellipse">
              <a:avLst/>
            </a:prstGeom>
            <a:gradFill flip="none" rotWithShape="1">
              <a:gsLst>
                <a:gs pos="0">
                  <a:srgbClr val="FFFF00">
                    <a:shade val="30000"/>
                    <a:satMod val="115000"/>
                    <a:alpha val="50000"/>
                  </a:srgbClr>
                </a:gs>
                <a:gs pos="50000">
                  <a:srgbClr val="FFFF00">
                    <a:shade val="67500"/>
                    <a:satMod val="115000"/>
                    <a:alpha val="50000"/>
                  </a:srgbClr>
                </a:gs>
                <a:gs pos="100000">
                  <a:srgbClr val="FFFF00">
                    <a:shade val="100000"/>
                    <a:satMod val="115000"/>
                    <a:alpha val="50000"/>
                  </a:srgbClr>
                </a:gs>
              </a:gsLst>
              <a:lin ang="5400000" scaled="1"/>
              <a:tileRect/>
            </a:gradFill>
            <a:ln>
              <a:solidFill>
                <a:srgbClr val="000F2E"/>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99592" y="5639884"/>
              <a:ext cx="2808312" cy="1029476"/>
            </a:xfrm>
            <a:prstGeom prst="rect">
              <a:avLst/>
            </a:prstGeom>
            <a:solidFill>
              <a:srgbClr val="FFFFCC"/>
            </a:solidFill>
            <a:effectLst>
              <a:softEdge rad="127000"/>
            </a:effectLst>
          </p:spPr>
          <p:txBody>
            <a:bodyPr wrap="square" lIns="180000" tIns="144000" rIns="180000" bIns="144000" anchor="ctr" anchorCtr="1">
              <a:spAutoFit/>
            </a:bodyPr>
            <a:lstStyle/>
            <a:p>
              <a:pPr algn="ctr"/>
              <a:r>
                <a:rPr lang="en-US" altLang="ja-JP" sz="2400" dirty="0" smtClean="0">
                  <a:solidFill>
                    <a:srgbClr val="000F2E"/>
                  </a:solidFill>
                  <a:latin typeface="HG丸ｺﾞｼｯｸM-PRO" pitchFamily="50" charset="-128"/>
                  <a:ea typeface="HG丸ｺﾞｼｯｸM-PRO" pitchFamily="50" charset="-128"/>
                </a:rPr>
                <a:t>J-PARC</a:t>
              </a:r>
            </a:p>
            <a:p>
              <a:pPr algn="ctr"/>
              <a:r>
                <a:rPr lang="en-US" altLang="ja-JP" sz="2400" dirty="0" smtClean="0">
                  <a:solidFill>
                    <a:srgbClr val="000F2E"/>
                  </a:solidFill>
                  <a:latin typeface="HG丸ｺﾞｼｯｸM-PRO" pitchFamily="50" charset="-128"/>
                  <a:ea typeface="HG丸ｺﾞｼｯｸM-PRO" pitchFamily="50" charset="-128"/>
                </a:rPr>
                <a:t>50 GeV PS</a:t>
              </a:r>
              <a:endParaRPr lang="ja-JP" altLang="en-US" sz="1050" dirty="0">
                <a:solidFill>
                  <a:srgbClr val="000F2E"/>
                </a:solidFill>
              </a:endParaRPr>
            </a:p>
          </p:txBody>
        </p:sp>
      </p:grpSp>
      <p:sp>
        <p:nvSpPr>
          <p:cNvPr id="2" name="正方形/長方形 1"/>
          <p:cNvSpPr/>
          <p:nvPr/>
        </p:nvSpPr>
        <p:spPr>
          <a:xfrm>
            <a:off x="395536" y="548680"/>
            <a:ext cx="8136904" cy="769441"/>
          </a:xfrm>
          <a:prstGeom prst="rect">
            <a:avLst/>
          </a:prstGeom>
        </p:spPr>
        <p:txBody>
          <a:bodyPr wrap="square">
            <a:spAutoFit/>
          </a:bodyPr>
          <a:lstStyle/>
          <a:p>
            <a:pPr lvl="0" algn="ctr"/>
            <a:r>
              <a:rPr lang="ja-JP" altLang="en-US" sz="4400" dirty="0" smtClean="0">
                <a:solidFill>
                  <a:prstClr val="white"/>
                </a:solidFill>
                <a:latin typeface="HG丸ｺﾞｼｯｸM-PRO" pitchFamily="50" charset="-128"/>
                <a:ea typeface="HG丸ｺﾞｼｯｸM-PRO" pitchFamily="50" charset="-128"/>
              </a:rPr>
              <a:t>ストレンジネス核物理グループ</a:t>
            </a:r>
            <a:endParaRPr lang="en-US" altLang="ja-JP" sz="4400" dirty="0" smtClean="0">
              <a:solidFill>
                <a:prstClr val="white"/>
              </a:solidFill>
              <a:latin typeface="HG丸ｺﾞｼｯｸM-PRO" pitchFamily="50" charset="-128"/>
              <a:ea typeface="HG丸ｺﾞｼｯｸM-PRO" pitchFamily="50" charset="-128"/>
            </a:endParaRPr>
          </a:p>
        </p:txBody>
      </p:sp>
      <p:grpSp>
        <p:nvGrpSpPr>
          <p:cNvPr id="20" name="グループ化 19"/>
          <p:cNvGrpSpPr/>
          <p:nvPr/>
        </p:nvGrpSpPr>
        <p:grpSpPr>
          <a:xfrm>
            <a:off x="774580" y="2712509"/>
            <a:ext cx="5619436" cy="1838881"/>
            <a:chOff x="774580" y="2712509"/>
            <a:chExt cx="5619436" cy="1838881"/>
          </a:xfrm>
        </p:grpSpPr>
        <p:sp>
          <p:nvSpPr>
            <p:cNvPr id="14" name="円/楕円 13"/>
            <p:cNvSpPr/>
            <p:nvPr/>
          </p:nvSpPr>
          <p:spPr>
            <a:xfrm rot="509554">
              <a:off x="774580" y="2712509"/>
              <a:ext cx="5619436" cy="1649775"/>
            </a:xfrm>
            <a:prstGeom prst="ellipse">
              <a:avLst/>
            </a:prstGeom>
            <a:gradFill flip="none" rotWithShape="1">
              <a:gsLst>
                <a:gs pos="0">
                  <a:srgbClr val="FF0000">
                    <a:shade val="30000"/>
                    <a:satMod val="115000"/>
                    <a:alpha val="50000"/>
                  </a:srgbClr>
                </a:gs>
                <a:gs pos="50000">
                  <a:srgbClr val="FF0000">
                    <a:shade val="67500"/>
                    <a:satMod val="115000"/>
                    <a:alpha val="50000"/>
                  </a:srgbClr>
                </a:gs>
                <a:gs pos="100000">
                  <a:srgbClr val="FF0000">
                    <a:shade val="100000"/>
                    <a:satMod val="115000"/>
                    <a:alpha val="50000"/>
                  </a:srgbClr>
                </a:gs>
              </a:gsLst>
              <a:lin ang="8100000" scaled="1"/>
              <a:tileRect/>
            </a:gradFill>
            <a:ln>
              <a:solidFill>
                <a:srgbClr val="000F2E"/>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339752" y="3645024"/>
              <a:ext cx="2304256" cy="906366"/>
            </a:xfrm>
            <a:prstGeom prst="rect">
              <a:avLst/>
            </a:prstGeom>
            <a:solidFill>
              <a:srgbClr val="FFFFCC"/>
            </a:solidFill>
            <a:effectLst>
              <a:softEdge rad="127000"/>
            </a:effectLst>
          </p:spPr>
          <p:txBody>
            <a:bodyPr wrap="square" lIns="180000" tIns="144000" rIns="180000" bIns="144000" anchor="ctr" anchorCtr="1">
              <a:spAutoFit/>
            </a:bodyPr>
            <a:lstStyle/>
            <a:p>
              <a:pPr algn="ctr"/>
              <a:r>
                <a:rPr lang="en-US" altLang="ja-JP" sz="2000" dirty="0" smtClean="0">
                  <a:solidFill>
                    <a:srgbClr val="000F2E"/>
                  </a:solidFill>
                  <a:latin typeface="HG丸ｺﾞｼｯｸM-PRO" pitchFamily="50" charset="-128"/>
                  <a:ea typeface="HG丸ｺﾞｼｯｸM-PRO" pitchFamily="50" charset="-128"/>
                </a:rPr>
                <a:t>Mainz Univ.</a:t>
              </a:r>
            </a:p>
            <a:p>
              <a:pPr algn="ctr"/>
              <a:r>
                <a:rPr lang="en-US" altLang="ja-JP" sz="2000" dirty="0" smtClean="0">
                  <a:solidFill>
                    <a:srgbClr val="000F2E"/>
                  </a:solidFill>
                  <a:latin typeface="HG丸ｺﾞｼｯｸM-PRO" pitchFamily="50" charset="-128"/>
                  <a:ea typeface="HG丸ｺﾞｼｯｸM-PRO" pitchFamily="50" charset="-128"/>
                </a:rPr>
                <a:t>MAMI-C</a:t>
              </a:r>
              <a:endParaRPr lang="ja-JP" altLang="en-US" sz="1000" dirty="0">
                <a:solidFill>
                  <a:srgbClr val="000F2E"/>
                </a:solidFill>
              </a:endParaRPr>
            </a:p>
          </p:txBody>
        </p:sp>
      </p:grpSp>
      <p:sp>
        <p:nvSpPr>
          <p:cNvPr id="4" name="正方形/長方形 3"/>
          <p:cNvSpPr/>
          <p:nvPr/>
        </p:nvSpPr>
        <p:spPr>
          <a:xfrm>
            <a:off x="4716016" y="3674763"/>
            <a:ext cx="3877985" cy="584775"/>
          </a:xfrm>
          <a:prstGeom prst="rect">
            <a:avLst/>
          </a:prstGeom>
        </p:spPr>
        <p:txBody>
          <a:bodyPr wrap="none">
            <a:spAutoFit/>
          </a:bodyPr>
          <a:lstStyle/>
          <a:p>
            <a:r>
              <a:rPr lang="ja-JP" altLang="en-US" sz="3200" dirty="0" smtClean="0">
                <a:solidFill>
                  <a:prstClr val="white"/>
                </a:solidFill>
                <a:latin typeface="HG丸ｺﾞｼｯｸM-PRO" pitchFamily="50" charset="-128"/>
                <a:ea typeface="HG丸ｺﾞｼｯｸM-PRO" pitchFamily="50" charset="-128"/>
              </a:rPr>
              <a:t>ストレンジネス生成</a:t>
            </a:r>
            <a:endParaRPr lang="ja-JP" altLang="en-US" sz="1200" dirty="0"/>
          </a:p>
        </p:txBody>
      </p:sp>
      <p:sp>
        <p:nvSpPr>
          <p:cNvPr id="7" name="正方形/長方形 6"/>
          <p:cNvSpPr/>
          <p:nvPr/>
        </p:nvSpPr>
        <p:spPr>
          <a:xfrm>
            <a:off x="683568" y="4898899"/>
            <a:ext cx="3595856" cy="523220"/>
          </a:xfrm>
          <a:prstGeom prst="rect">
            <a:avLst/>
          </a:prstGeom>
        </p:spPr>
        <p:txBody>
          <a:bodyPr wrap="none">
            <a:spAutoFit/>
          </a:bodyPr>
          <a:lstStyle/>
          <a:p>
            <a:r>
              <a:rPr lang="ja-JP" altLang="en-US" sz="2800" dirty="0" smtClean="0">
                <a:solidFill>
                  <a:prstClr val="white"/>
                </a:solidFill>
                <a:latin typeface="HG丸ｺﾞｼｯｸM-PRO" pitchFamily="50" charset="-128"/>
                <a:ea typeface="HG丸ｺﾞｼｯｸM-PRO" pitchFamily="50" charset="-128"/>
              </a:rPr>
              <a:t>核子</a:t>
            </a:r>
            <a:r>
              <a:rPr lang="en-US" altLang="ja-JP" sz="2800" dirty="0" smtClean="0">
                <a:solidFill>
                  <a:prstClr val="white"/>
                </a:solidFill>
                <a:latin typeface="HG丸ｺﾞｼｯｸM-PRO" pitchFamily="50" charset="-128"/>
                <a:ea typeface="HG丸ｺﾞｼｯｸM-PRO" pitchFamily="50" charset="-128"/>
              </a:rPr>
              <a:t>-</a:t>
            </a:r>
            <a:r>
              <a:rPr lang="ja-JP" altLang="en-US" sz="2800" dirty="0" smtClean="0">
                <a:solidFill>
                  <a:prstClr val="white"/>
                </a:solidFill>
                <a:latin typeface="HG丸ｺﾞｼｯｸM-PRO" pitchFamily="50" charset="-128"/>
                <a:ea typeface="HG丸ｺﾞｼｯｸM-PRO" pitchFamily="50" charset="-128"/>
              </a:rPr>
              <a:t>ハイペロン散乱</a:t>
            </a:r>
            <a:endParaRPr lang="ja-JP" altLang="en-US" sz="1600" dirty="0"/>
          </a:p>
        </p:txBody>
      </p:sp>
      <p:sp>
        <p:nvSpPr>
          <p:cNvPr id="16" name="円/楕円 15"/>
          <p:cNvSpPr/>
          <p:nvPr/>
        </p:nvSpPr>
        <p:spPr>
          <a:xfrm rot="21036247">
            <a:off x="793944" y="2227885"/>
            <a:ext cx="3783654" cy="1554701"/>
          </a:xfrm>
          <a:prstGeom prst="ellipse">
            <a:avLst/>
          </a:prstGeom>
          <a:gradFill flip="none" rotWithShape="1">
            <a:gsLst>
              <a:gs pos="0">
                <a:schemeClr val="bg1">
                  <a:alpha val="50000"/>
                </a:schemeClr>
              </a:gs>
              <a:gs pos="50000">
                <a:schemeClr val="accent6">
                  <a:lumMod val="40000"/>
                  <a:lumOff val="60000"/>
                  <a:alpha val="50000"/>
                </a:schemeClr>
              </a:gs>
              <a:gs pos="100000">
                <a:schemeClr val="accent6">
                  <a:lumMod val="75000"/>
                  <a:alpha val="50000"/>
                </a:schemeClr>
              </a:gs>
            </a:gsLst>
            <a:lin ang="8100000" scaled="1"/>
            <a:tileRect/>
          </a:gradFill>
          <a:ln>
            <a:solidFill>
              <a:srgbClr val="000F2E"/>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225329" y="1664516"/>
            <a:ext cx="3104219" cy="1029476"/>
          </a:xfrm>
          <a:prstGeom prst="rect">
            <a:avLst/>
          </a:prstGeom>
          <a:solidFill>
            <a:srgbClr val="FFFFCC"/>
          </a:solidFill>
          <a:effectLst>
            <a:softEdge rad="127000"/>
          </a:effectLst>
        </p:spPr>
        <p:txBody>
          <a:bodyPr wrap="square" lIns="180000" tIns="144000" rIns="180000" bIns="144000" anchor="ctr" anchorCtr="1">
            <a:spAutoFit/>
          </a:bodyPr>
          <a:lstStyle/>
          <a:p>
            <a:pPr algn="ctr"/>
            <a:r>
              <a:rPr lang="en-US" altLang="ja-JP" sz="2400" dirty="0" err="1" smtClean="0">
                <a:solidFill>
                  <a:srgbClr val="000F2E"/>
                </a:solidFill>
                <a:latin typeface="HG丸ｺﾞｼｯｸM-PRO" pitchFamily="50" charset="-128"/>
                <a:ea typeface="HG丸ｺﾞｼｯｸM-PRO" pitchFamily="50" charset="-128"/>
              </a:rPr>
              <a:t>Jeffersson</a:t>
            </a:r>
            <a:r>
              <a:rPr lang="en-US" altLang="ja-JP" sz="2400" dirty="0" smtClean="0">
                <a:solidFill>
                  <a:srgbClr val="000F2E"/>
                </a:solidFill>
                <a:latin typeface="HG丸ｺﾞｼｯｸM-PRO" pitchFamily="50" charset="-128"/>
                <a:ea typeface="HG丸ｺﾞｼｯｸM-PRO" pitchFamily="50" charset="-128"/>
              </a:rPr>
              <a:t> Lab</a:t>
            </a:r>
          </a:p>
          <a:p>
            <a:pPr algn="ctr"/>
            <a:r>
              <a:rPr lang="en-US" altLang="ja-JP" sz="2400" dirty="0" smtClean="0">
                <a:solidFill>
                  <a:srgbClr val="000F2E"/>
                </a:solidFill>
                <a:latin typeface="HG丸ｺﾞｼｯｸM-PRO" pitchFamily="50" charset="-128"/>
                <a:ea typeface="HG丸ｺﾞｼｯｸM-PRO" pitchFamily="50" charset="-128"/>
              </a:rPr>
              <a:t>CEBAF</a:t>
            </a:r>
            <a:endParaRPr lang="ja-JP" altLang="en-US" sz="1050" dirty="0">
              <a:solidFill>
                <a:srgbClr val="000F2E"/>
              </a:solidFill>
            </a:endParaRPr>
          </a:p>
        </p:txBody>
      </p:sp>
      <p:sp>
        <p:nvSpPr>
          <p:cNvPr id="3" name="正方形/長方形 2"/>
          <p:cNvSpPr/>
          <p:nvPr/>
        </p:nvSpPr>
        <p:spPr>
          <a:xfrm>
            <a:off x="827584" y="2882675"/>
            <a:ext cx="2236510" cy="584775"/>
          </a:xfrm>
          <a:prstGeom prst="rect">
            <a:avLst/>
          </a:prstGeom>
        </p:spPr>
        <p:txBody>
          <a:bodyPr wrap="none">
            <a:spAutoFit/>
          </a:bodyPr>
          <a:lstStyle/>
          <a:p>
            <a:r>
              <a:rPr lang="ja-JP" altLang="en-US" sz="3200" dirty="0" smtClean="0">
                <a:solidFill>
                  <a:prstClr val="white"/>
                </a:solidFill>
                <a:latin typeface="HG丸ｺﾞｼｯｸM-PRO" pitchFamily="50" charset="-128"/>
                <a:ea typeface="HG丸ｺﾞｼｯｸM-PRO" pitchFamily="50" charset="-128"/>
              </a:rPr>
              <a:t>ハイパー核</a:t>
            </a:r>
            <a:endParaRPr lang="ja-JP" alt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グループ化 56"/>
          <p:cNvGrpSpPr/>
          <p:nvPr/>
        </p:nvGrpSpPr>
        <p:grpSpPr>
          <a:xfrm>
            <a:off x="155761" y="495352"/>
            <a:ext cx="8619511" cy="4176464"/>
            <a:chOff x="1187624" y="620688"/>
            <a:chExt cx="6984776" cy="3384376"/>
          </a:xfrm>
        </p:grpSpPr>
        <p:sp>
          <p:nvSpPr>
            <p:cNvPr id="56" name="角丸四角形 55"/>
            <p:cNvSpPr/>
            <p:nvPr/>
          </p:nvSpPr>
          <p:spPr>
            <a:xfrm>
              <a:off x="1187624" y="620688"/>
              <a:ext cx="6984776" cy="3384376"/>
            </a:xfrm>
            <a:prstGeom prst="roundRect">
              <a:avLst>
                <a:gd name="adj" fmla="val 11471"/>
              </a:avLst>
            </a:prstGeom>
            <a:solidFill>
              <a:srgbClr val="FFFFFF"/>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42" descr="12C"/>
            <p:cNvPicPr>
              <a:picLocks noChangeAspect="1" noChangeArrowheads="1"/>
            </p:cNvPicPr>
            <p:nvPr/>
          </p:nvPicPr>
          <p:blipFill>
            <a:blip r:embed="rId2" cstate="print"/>
            <a:srcRect/>
            <a:stretch>
              <a:fillRect/>
            </a:stretch>
          </p:blipFill>
          <p:spPr bwMode="auto">
            <a:xfrm>
              <a:off x="2168227" y="2399383"/>
              <a:ext cx="919162" cy="884237"/>
            </a:xfrm>
            <a:prstGeom prst="rect">
              <a:avLst/>
            </a:prstGeom>
            <a:noFill/>
            <a:ln w="9525">
              <a:noFill/>
              <a:miter lim="800000"/>
              <a:headEnd/>
              <a:tailEnd/>
            </a:ln>
          </p:spPr>
        </p:pic>
        <p:pic>
          <p:nvPicPr>
            <p:cNvPr id="9" name="Picture 43" descr="12LC"/>
            <p:cNvPicPr>
              <a:picLocks noChangeAspect="1" noChangeArrowheads="1"/>
            </p:cNvPicPr>
            <p:nvPr/>
          </p:nvPicPr>
          <p:blipFill>
            <a:blip r:embed="rId3" cstate="print"/>
            <a:srcRect/>
            <a:stretch>
              <a:fillRect/>
            </a:stretch>
          </p:blipFill>
          <p:spPr bwMode="auto">
            <a:xfrm>
              <a:off x="3281064" y="2399383"/>
              <a:ext cx="919163" cy="884237"/>
            </a:xfrm>
            <a:prstGeom prst="rect">
              <a:avLst/>
            </a:prstGeom>
            <a:noFill/>
            <a:ln w="9525">
              <a:noFill/>
              <a:miter lim="800000"/>
              <a:headEnd/>
              <a:tailEnd/>
            </a:ln>
          </p:spPr>
        </p:pic>
        <p:sp>
          <p:nvSpPr>
            <p:cNvPr id="10" name="Rectangle 10"/>
            <p:cNvSpPr>
              <a:spLocks noChangeArrowheads="1"/>
            </p:cNvSpPr>
            <p:nvPr/>
          </p:nvSpPr>
          <p:spPr bwMode="auto">
            <a:xfrm>
              <a:off x="1758652" y="3286795"/>
              <a:ext cx="1549400" cy="336550"/>
            </a:xfrm>
            <a:prstGeom prst="rect">
              <a:avLst/>
            </a:prstGeom>
            <a:noFill/>
            <a:ln w="9525">
              <a:noFill/>
              <a:miter lim="800000"/>
              <a:headEnd/>
              <a:tailEnd/>
            </a:ln>
          </p:spPr>
          <p:txBody>
            <a:bodyPr wrap="none">
              <a:spAutoFit/>
            </a:bodyPr>
            <a:lstStyle/>
            <a:p>
              <a:pPr algn="ctr"/>
              <a:r>
                <a:rPr lang="ja-JP" altLang="en-US" sz="1600">
                  <a:solidFill>
                    <a:schemeClr val="tx2"/>
                  </a:solidFill>
                  <a:latin typeface="Arial Black" pitchFamily="34" charset="0"/>
                </a:rPr>
                <a:t>通常の原子核　</a:t>
              </a:r>
              <a:endParaRPr lang="ja-JP" altLang="en-US" sz="1400">
                <a:solidFill>
                  <a:schemeClr val="tx2"/>
                </a:solidFill>
                <a:latin typeface="Arial" charset="0"/>
              </a:endParaRPr>
            </a:p>
          </p:txBody>
        </p:sp>
        <p:sp>
          <p:nvSpPr>
            <p:cNvPr id="11" name="Rectangle 21"/>
            <p:cNvSpPr>
              <a:spLocks noChangeArrowheads="1"/>
            </p:cNvSpPr>
            <p:nvPr/>
          </p:nvSpPr>
          <p:spPr bwMode="auto">
            <a:xfrm>
              <a:off x="3924002" y="980158"/>
              <a:ext cx="1584325" cy="293687"/>
            </a:xfrm>
            <a:prstGeom prst="rect">
              <a:avLst/>
            </a:prstGeom>
            <a:solidFill>
              <a:srgbClr val="FFD5FD"/>
            </a:solidFill>
            <a:ln w="19050">
              <a:solidFill>
                <a:srgbClr val="A50021"/>
              </a:solidFill>
              <a:miter lim="800000"/>
              <a:headEnd/>
              <a:tailEnd/>
            </a:ln>
          </p:spPr>
          <p:txBody>
            <a:bodyPr>
              <a:spAutoFit/>
            </a:bodyPr>
            <a:lstStyle/>
            <a:p>
              <a:pPr algn="ctr"/>
              <a:r>
                <a:rPr lang="ja-JP" altLang="en-US" sz="1200" i="1">
                  <a:solidFill>
                    <a:srgbClr val="CC0000"/>
                  </a:solidFill>
                  <a:latin typeface="Arial" charset="0"/>
                </a:rPr>
                <a:t>ストレンジ・クォーク</a:t>
              </a:r>
            </a:p>
          </p:txBody>
        </p:sp>
        <p:pic>
          <p:nvPicPr>
            <p:cNvPr id="12" name="Picture 31" descr="lambda"/>
            <p:cNvPicPr>
              <a:picLocks noChangeAspect="1" noChangeArrowheads="1"/>
            </p:cNvPicPr>
            <p:nvPr/>
          </p:nvPicPr>
          <p:blipFill>
            <a:blip r:embed="rId4" cstate="print"/>
            <a:srcRect/>
            <a:stretch>
              <a:fillRect/>
            </a:stretch>
          </p:blipFill>
          <p:spPr bwMode="auto">
            <a:xfrm>
              <a:off x="3984327" y="1402433"/>
              <a:ext cx="428625" cy="433387"/>
            </a:xfrm>
            <a:prstGeom prst="rect">
              <a:avLst/>
            </a:prstGeom>
            <a:noFill/>
            <a:ln w="9525">
              <a:noFill/>
              <a:miter lim="800000"/>
              <a:headEnd/>
              <a:tailEnd/>
            </a:ln>
          </p:spPr>
        </p:pic>
        <p:pic>
          <p:nvPicPr>
            <p:cNvPr id="13" name="Picture 32" descr="neutron"/>
            <p:cNvPicPr>
              <a:picLocks noChangeAspect="1" noChangeArrowheads="1"/>
            </p:cNvPicPr>
            <p:nvPr/>
          </p:nvPicPr>
          <p:blipFill>
            <a:blip r:embed="rId5" cstate="print"/>
            <a:srcRect/>
            <a:stretch>
              <a:fillRect/>
            </a:stretch>
          </p:blipFill>
          <p:spPr bwMode="auto">
            <a:xfrm>
              <a:off x="2846089" y="1402433"/>
              <a:ext cx="434975" cy="433387"/>
            </a:xfrm>
            <a:prstGeom prst="rect">
              <a:avLst/>
            </a:prstGeom>
            <a:noFill/>
            <a:ln w="9525">
              <a:noFill/>
              <a:miter lim="800000"/>
              <a:headEnd/>
              <a:tailEnd/>
            </a:ln>
          </p:spPr>
        </p:pic>
        <p:pic>
          <p:nvPicPr>
            <p:cNvPr id="14" name="Picture 33" descr="proton"/>
            <p:cNvPicPr>
              <a:picLocks noChangeAspect="1" noChangeArrowheads="1"/>
            </p:cNvPicPr>
            <p:nvPr/>
          </p:nvPicPr>
          <p:blipFill>
            <a:blip r:embed="rId6" cstate="print"/>
            <a:srcRect/>
            <a:stretch>
              <a:fillRect/>
            </a:stretch>
          </p:blipFill>
          <p:spPr bwMode="auto">
            <a:xfrm>
              <a:off x="2071389" y="1402433"/>
              <a:ext cx="430213" cy="433387"/>
            </a:xfrm>
            <a:prstGeom prst="rect">
              <a:avLst/>
            </a:prstGeom>
            <a:noFill/>
            <a:ln w="9525">
              <a:noFill/>
              <a:miter lim="800000"/>
              <a:headEnd/>
              <a:tailEnd/>
            </a:ln>
          </p:spPr>
        </p:pic>
        <p:sp>
          <p:nvSpPr>
            <p:cNvPr id="15" name="Line 36"/>
            <p:cNvSpPr>
              <a:spLocks noChangeShapeType="1"/>
            </p:cNvSpPr>
            <p:nvPr/>
          </p:nvSpPr>
          <p:spPr bwMode="auto">
            <a:xfrm>
              <a:off x="2120602" y="1742158"/>
              <a:ext cx="241300" cy="798512"/>
            </a:xfrm>
            <a:prstGeom prst="line">
              <a:avLst/>
            </a:prstGeom>
            <a:noFill/>
            <a:ln w="9525">
              <a:solidFill>
                <a:schemeClr val="tx1"/>
              </a:solidFill>
              <a:round/>
              <a:headEnd/>
              <a:tailEnd/>
            </a:ln>
          </p:spPr>
          <p:txBody>
            <a:bodyPr/>
            <a:lstStyle/>
            <a:p>
              <a:endParaRPr lang="ja-JP" altLang="en-US"/>
            </a:p>
          </p:txBody>
        </p:sp>
        <p:sp>
          <p:nvSpPr>
            <p:cNvPr id="16" name="Line 44"/>
            <p:cNvSpPr>
              <a:spLocks noChangeShapeType="1"/>
            </p:cNvSpPr>
            <p:nvPr/>
          </p:nvSpPr>
          <p:spPr bwMode="auto">
            <a:xfrm>
              <a:off x="2507952" y="1646908"/>
              <a:ext cx="47625" cy="846137"/>
            </a:xfrm>
            <a:prstGeom prst="line">
              <a:avLst/>
            </a:prstGeom>
            <a:noFill/>
            <a:ln w="9525">
              <a:solidFill>
                <a:schemeClr val="tx1"/>
              </a:solidFill>
              <a:round/>
              <a:headEnd/>
              <a:tailEnd/>
            </a:ln>
          </p:spPr>
          <p:txBody>
            <a:bodyPr/>
            <a:lstStyle/>
            <a:p>
              <a:endParaRPr lang="ja-JP" altLang="en-US"/>
            </a:p>
          </p:txBody>
        </p:sp>
        <p:sp>
          <p:nvSpPr>
            <p:cNvPr id="17" name="Line 45"/>
            <p:cNvSpPr>
              <a:spLocks noChangeShapeType="1"/>
            </p:cNvSpPr>
            <p:nvPr/>
          </p:nvSpPr>
          <p:spPr bwMode="auto">
            <a:xfrm flipH="1">
              <a:off x="2652414" y="1646908"/>
              <a:ext cx="193675" cy="800100"/>
            </a:xfrm>
            <a:prstGeom prst="line">
              <a:avLst/>
            </a:prstGeom>
            <a:noFill/>
            <a:ln w="9525">
              <a:solidFill>
                <a:schemeClr val="tx1"/>
              </a:solidFill>
              <a:round/>
              <a:headEnd/>
              <a:tailEnd/>
            </a:ln>
          </p:spPr>
          <p:txBody>
            <a:bodyPr/>
            <a:lstStyle/>
            <a:p>
              <a:endParaRPr lang="ja-JP" altLang="en-US"/>
            </a:p>
          </p:txBody>
        </p:sp>
        <p:sp>
          <p:nvSpPr>
            <p:cNvPr id="18" name="Line 46"/>
            <p:cNvSpPr>
              <a:spLocks noChangeShapeType="1"/>
            </p:cNvSpPr>
            <p:nvPr/>
          </p:nvSpPr>
          <p:spPr bwMode="auto">
            <a:xfrm flipH="1">
              <a:off x="2846089" y="1742158"/>
              <a:ext cx="385763" cy="750887"/>
            </a:xfrm>
            <a:prstGeom prst="line">
              <a:avLst/>
            </a:prstGeom>
            <a:noFill/>
            <a:ln w="9525">
              <a:solidFill>
                <a:schemeClr val="tx1"/>
              </a:solidFill>
              <a:round/>
              <a:headEnd/>
              <a:tailEnd/>
            </a:ln>
          </p:spPr>
          <p:txBody>
            <a:bodyPr/>
            <a:lstStyle/>
            <a:p>
              <a:endParaRPr lang="ja-JP" altLang="en-US"/>
            </a:p>
          </p:txBody>
        </p:sp>
        <p:sp>
          <p:nvSpPr>
            <p:cNvPr id="19" name="Line 47"/>
            <p:cNvSpPr>
              <a:spLocks noChangeShapeType="1"/>
            </p:cNvSpPr>
            <p:nvPr/>
          </p:nvSpPr>
          <p:spPr bwMode="auto">
            <a:xfrm flipH="1">
              <a:off x="3763664" y="1699295"/>
              <a:ext cx="231775" cy="887413"/>
            </a:xfrm>
            <a:prstGeom prst="line">
              <a:avLst/>
            </a:prstGeom>
            <a:noFill/>
            <a:ln w="9525">
              <a:solidFill>
                <a:schemeClr val="tx1"/>
              </a:solidFill>
              <a:round/>
              <a:headEnd/>
              <a:tailEnd/>
            </a:ln>
          </p:spPr>
          <p:txBody>
            <a:bodyPr/>
            <a:lstStyle/>
            <a:p>
              <a:endParaRPr lang="ja-JP" altLang="en-US"/>
            </a:p>
          </p:txBody>
        </p:sp>
        <p:sp>
          <p:nvSpPr>
            <p:cNvPr id="20" name="Rectangle 72"/>
            <p:cNvSpPr>
              <a:spLocks noChangeArrowheads="1"/>
            </p:cNvSpPr>
            <p:nvPr/>
          </p:nvSpPr>
          <p:spPr bwMode="auto">
            <a:xfrm>
              <a:off x="4351039" y="1554833"/>
              <a:ext cx="292100" cy="304800"/>
            </a:xfrm>
            <a:prstGeom prst="rect">
              <a:avLst/>
            </a:prstGeom>
            <a:noFill/>
            <a:ln w="9525">
              <a:noFill/>
              <a:miter lim="800000"/>
              <a:headEnd/>
              <a:tailEnd/>
            </a:ln>
          </p:spPr>
          <p:txBody>
            <a:bodyPr wrap="none">
              <a:spAutoFit/>
            </a:bodyPr>
            <a:lstStyle/>
            <a:p>
              <a:r>
                <a:rPr lang="en-US" altLang="ja-JP" sz="1400" i="1">
                  <a:solidFill>
                    <a:srgbClr val="006C50"/>
                  </a:solidFill>
                  <a:latin typeface="Arial" charset="0"/>
                </a:rPr>
                <a:t>d</a:t>
              </a:r>
            </a:p>
          </p:txBody>
        </p:sp>
        <p:sp>
          <p:nvSpPr>
            <p:cNvPr id="21" name="Rectangle 73"/>
            <p:cNvSpPr>
              <a:spLocks noChangeArrowheads="1"/>
            </p:cNvSpPr>
            <p:nvPr/>
          </p:nvSpPr>
          <p:spPr bwMode="auto">
            <a:xfrm>
              <a:off x="3779539" y="1483395"/>
              <a:ext cx="292100" cy="304800"/>
            </a:xfrm>
            <a:prstGeom prst="rect">
              <a:avLst/>
            </a:prstGeom>
            <a:noFill/>
            <a:ln w="9525">
              <a:noFill/>
              <a:miter lim="800000"/>
              <a:headEnd/>
              <a:tailEnd/>
            </a:ln>
          </p:spPr>
          <p:txBody>
            <a:bodyPr wrap="none">
              <a:spAutoFit/>
            </a:bodyPr>
            <a:lstStyle/>
            <a:p>
              <a:r>
                <a:rPr lang="en-US" altLang="ja-JP" sz="1400" i="1">
                  <a:solidFill>
                    <a:schemeClr val="accent2"/>
                  </a:solidFill>
                  <a:latin typeface="Arial" charset="0"/>
                </a:rPr>
                <a:t>u</a:t>
              </a:r>
            </a:p>
          </p:txBody>
        </p:sp>
        <p:sp>
          <p:nvSpPr>
            <p:cNvPr id="22" name="Rectangle 76"/>
            <p:cNvSpPr>
              <a:spLocks noChangeArrowheads="1"/>
            </p:cNvSpPr>
            <p:nvPr/>
          </p:nvSpPr>
          <p:spPr bwMode="auto">
            <a:xfrm>
              <a:off x="2771477" y="1338933"/>
              <a:ext cx="292100" cy="304800"/>
            </a:xfrm>
            <a:prstGeom prst="rect">
              <a:avLst/>
            </a:prstGeom>
            <a:noFill/>
            <a:ln w="9525">
              <a:noFill/>
              <a:miter lim="800000"/>
              <a:headEnd/>
              <a:tailEnd/>
            </a:ln>
          </p:spPr>
          <p:txBody>
            <a:bodyPr wrap="none">
              <a:spAutoFit/>
            </a:bodyPr>
            <a:lstStyle/>
            <a:p>
              <a:r>
                <a:rPr lang="en-US" altLang="ja-JP" sz="1400" i="1">
                  <a:solidFill>
                    <a:srgbClr val="006C50"/>
                  </a:solidFill>
                  <a:latin typeface="Arial" charset="0"/>
                </a:rPr>
                <a:t>d</a:t>
              </a:r>
            </a:p>
          </p:txBody>
        </p:sp>
        <p:sp>
          <p:nvSpPr>
            <p:cNvPr id="23" name="Rectangle 77"/>
            <p:cNvSpPr>
              <a:spLocks noChangeArrowheads="1"/>
            </p:cNvSpPr>
            <p:nvPr/>
          </p:nvSpPr>
          <p:spPr bwMode="auto">
            <a:xfrm>
              <a:off x="2266652" y="1267495"/>
              <a:ext cx="293687" cy="304800"/>
            </a:xfrm>
            <a:prstGeom prst="rect">
              <a:avLst/>
            </a:prstGeom>
            <a:noFill/>
            <a:ln w="9525">
              <a:noFill/>
              <a:miter lim="800000"/>
              <a:headEnd/>
              <a:tailEnd/>
            </a:ln>
          </p:spPr>
          <p:txBody>
            <a:bodyPr wrap="none">
              <a:spAutoFit/>
            </a:bodyPr>
            <a:lstStyle/>
            <a:p>
              <a:r>
                <a:rPr lang="en-US" altLang="ja-JP" sz="1400" i="1">
                  <a:solidFill>
                    <a:schemeClr val="accent2"/>
                  </a:solidFill>
                  <a:latin typeface="Arial" charset="0"/>
                </a:rPr>
                <a:t>u</a:t>
              </a:r>
            </a:p>
          </p:txBody>
        </p:sp>
        <p:sp>
          <p:nvSpPr>
            <p:cNvPr id="24" name="Rectangle 78"/>
            <p:cNvSpPr>
              <a:spLocks noChangeArrowheads="1"/>
            </p:cNvSpPr>
            <p:nvPr/>
          </p:nvSpPr>
          <p:spPr bwMode="auto">
            <a:xfrm>
              <a:off x="1906289" y="1554833"/>
              <a:ext cx="292100" cy="304800"/>
            </a:xfrm>
            <a:prstGeom prst="rect">
              <a:avLst/>
            </a:prstGeom>
            <a:noFill/>
            <a:ln w="9525">
              <a:noFill/>
              <a:miter lim="800000"/>
              <a:headEnd/>
              <a:tailEnd/>
            </a:ln>
          </p:spPr>
          <p:txBody>
            <a:bodyPr wrap="none">
              <a:spAutoFit/>
            </a:bodyPr>
            <a:lstStyle/>
            <a:p>
              <a:r>
                <a:rPr lang="en-US" altLang="ja-JP" sz="1400" i="1">
                  <a:solidFill>
                    <a:schemeClr val="accent2"/>
                  </a:solidFill>
                  <a:latin typeface="Arial" charset="0"/>
                </a:rPr>
                <a:t>u</a:t>
              </a:r>
            </a:p>
          </p:txBody>
        </p:sp>
        <p:sp>
          <p:nvSpPr>
            <p:cNvPr id="25" name="Rectangle 79"/>
            <p:cNvSpPr>
              <a:spLocks noChangeArrowheads="1"/>
            </p:cNvSpPr>
            <p:nvPr/>
          </p:nvSpPr>
          <p:spPr bwMode="auto">
            <a:xfrm>
              <a:off x="3203277" y="1483395"/>
              <a:ext cx="292100" cy="304800"/>
            </a:xfrm>
            <a:prstGeom prst="rect">
              <a:avLst/>
            </a:prstGeom>
            <a:noFill/>
            <a:ln w="9525">
              <a:noFill/>
              <a:miter lim="800000"/>
              <a:headEnd/>
              <a:tailEnd/>
            </a:ln>
          </p:spPr>
          <p:txBody>
            <a:bodyPr wrap="none">
              <a:spAutoFit/>
            </a:bodyPr>
            <a:lstStyle/>
            <a:p>
              <a:r>
                <a:rPr lang="en-US" altLang="ja-JP" sz="1400" i="1">
                  <a:solidFill>
                    <a:srgbClr val="006C50"/>
                  </a:solidFill>
                  <a:latin typeface="Arial" charset="0"/>
                </a:rPr>
                <a:t>d</a:t>
              </a:r>
            </a:p>
          </p:txBody>
        </p:sp>
        <p:sp>
          <p:nvSpPr>
            <p:cNvPr id="26" name="Rectangle 80"/>
            <p:cNvSpPr>
              <a:spLocks noChangeArrowheads="1"/>
            </p:cNvSpPr>
            <p:nvPr/>
          </p:nvSpPr>
          <p:spPr bwMode="auto">
            <a:xfrm>
              <a:off x="2852439" y="1692945"/>
              <a:ext cx="292100" cy="304800"/>
            </a:xfrm>
            <a:prstGeom prst="rect">
              <a:avLst/>
            </a:prstGeom>
            <a:noFill/>
            <a:ln w="9525">
              <a:noFill/>
              <a:miter lim="800000"/>
              <a:headEnd/>
              <a:tailEnd/>
            </a:ln>
          </p:spPr>
          <p:txBody>
            <a:bodyPr wrap="none">
              <a:spAutoFit/>
            </a:bodyPr>
            <a:lstStyle/>
            <a:p>
              <a:r>
                <a:rPr lang="en-US" altLang="ja-JP" sz="1400" i="1">
                  <a:solidFill>
                    <a:schemeClr val="accent2"/>
                  </a:solidFill>
                  <a:latin typeface="Arial" charset="0"/>
                </a:rPr>
                <a:t>u</a:t>
              </a:r>
            </a:p>
          </p:txBody>
        </p:sp>
        <p:sp>
          <p:nvSpPr>
            <p:cNvPr id="27" name="Rectangle 81"/>
            <p:cNvSpPr>
              <a:spLocks noChangeArrowheads="1"/>
            </p:cNvSpPr>
            <p:nvPr/>
          </p:nvSpPr>
          <p:spPr bwMode="auto">
            <a:xfrm>
              <a:off x="2411114" y="1483395"/>
              <a:ext cx="292100" cy="304800"/>
            </a:xfrm>
            <a:prstGeom prst="rect">
              <a:avLst/>
            </a:prstGeom>
            <a:noFill/>
            <a:ln w="9525">
              <a:noFill/>
              <a:miter lim="800000"/>
              <a:headEnd/>
              <a:tailEnd/>
            </a:ln>
          </p:spPr>
          <p:txBody>
            <a:bodyPr wrap="none">
              <a:spAutoFit/>
            </a:bodyPr>
            <a:lstStyle/>
            <a:p>
              <a:r>
                <a:rPr lang="en-US" altLang="ja-JP" sz="1400" i="1">
                  <a:solidFill>
                    <a:srgbClr val="006C50"/>
                  </a:solidFill>
                  <a:latin typeface="Arial" charset="0"/>
                </a:rPr>
                <a:t>d</a:t>
              </a:r>
            </a:p>
          </p:txBody>
        </p:sp>
        <p:sp>
          <p:nvSpPr>
            <p:cNvPr id="28" name="Rectangle 95"/>
            <p:cNvSpPr>
              <a:spLocks noChangeArrowheads="1"/>
            </p:cNvSpPr>
            <p:nvPr/>
          </p:nvSpPr>
          <p:spPr bwMode="auto">
            <a:xfrm>
              <a:off x="3924002" y="1269083"/>
              <a:ext cx="233362" cy="304800"/>
            </a:xfrm>
            <a:prstGeom prst="rect">
              <a:avLst/>
            </a:prstGeom>
            <a:noFill/>
            <a:ln w="9525">
              <a:noFill/>
              <a:miter lim="800000"/>
              <a:headEnd/>
              <a:tailEnd/>
            </a:ln>
          </p:spPr>
          <p:txBody>
            <a:bodyPr>
              <a:spAutoFit/>
            </a:bodyPr>
            <a:lstStyle/>
            <a:p>
              <a:r>
                <a:rPr lang="en-US" altLang="ja-JP" sz="1400" i="1">
                  <a:solidFill>
                    <a:srgbClr val="CC0066"/>
                  </a:solidFill>
                  <a:latin typeface="Arial" charset="0"/>
                </a:rPr>
                <a:t>s</a:t>
              </a:r>
            </a:p>
          </p:txBody>
        </p:sp>
        <p:sp>
          <p:nvSpPr>
            <p:cNvPr id="29" name="Line 96"/>
            <p:cNvSpPr>
              <a:spLocks noChangeShapeType="1"/>
            </p:cNvSpPr>
            <p:nvPr/>
          </p:nvSpPr>
          <p:spPr bwMode="auto">
            <a:xfrm flipH="1">
              <a:off x="4211339" y="1269083"/>
              <a:ext cx="288925" cy="285750"/>
            </a:xfrm>
            <a:prstGeom prst="line">
              <a:avLst/>
            </a:prstGeom>
            <a:noFill/>
            <a:ln w="9525">
              <a:solidFill>
                <a:srgbClr val="B20072"/>
              </a:solidFill>
              <a:round/>
              <a:headEnd/>
              <a:tailEnd/>
            </a:ln>
          </p:spPr>
          <p:txBody>
            <a:bodyPr wrap="none" anchor="ctr"/>
            <a:lstStyle/>
            <a:p>
              <a:endParaRPr lang="ja-JP" altLang="en-US"/>
            </a:p>
          </p:txBody>
        </p:sp>
        <p:pic>
          <p:nvPicPr>
            <p:cNvPr id="30" name="Picture 104" descr="xi"/>
            <p:cNvPicPr>
              <a:picLocks noChangeAspect="1" noChangeArrowheads="1"/>
            </p:cNvPicPr>
            <p:nvPr/>
          </p:nvPicPr>
          <p:blipFill>
            <a:blip r:embed="rId7" cstate="print"/>
            <a:srcRect/>
            <a:stretch>
              <a:fillRect/>
            </a:stretch>
          </p:blipFill>
          <p:spPr bwMode="auto">
            <a:xfrm>
              <a:off x="4839989" y="1402433"/>
              <a:ext cx="430213" cy="433387"/>
            </a:xfrm>
            <a:prstGeom prst="rect">
              <a:avLst/>
            </a:prstGeom>
            <a:noFill/>
            <a:ln w="9525">
              <a:noFill/>
              <a:miter lim="800000"/>
              <a:headEnd/>
              <a:tailEnd/>
            </a:ln>
          </p:spPr>
        </p:pic>
        <p:pic>
          <p:nvPicPr>
            <p:cNvPr id="31" name="Picture 106" descr="12LLB"/>
            <p:cNvPicPr>
              <a:picLocks noChangeAspect="1" noChangeArrowheads="1"/>
            </p:cNvPicPr>
            <p:nvPr/>
          </p:nvPicPr>
          <p:blipFill>
            <a:blip r:embed="rId8" cstate="print"/>
            <a:srcRect/>
            <a:stretch>
              <a:fillRect/>
            </a:stretch>
          </p:blipFill>
          <p:spPr bwMode="auto">
            <a:xfrm>
              <a:off x="4333230" y="2364234"/>
              <a:ext cx="958850" cy="920750"/>
            </a:xfrm>
            <a:prstGeom prst="rect">
              <a:avLst/>
            </a:prstGeom>
            <a:noFill/>
            <a:ln w="9525">
              <a:noFill/>
              <a:miter lim="800000"/>
              <a:headEnd/>
              <a:tailEnd/>
            </a:ln>
          </p:spPr>
        </p:pic>
        <p:pic>
          <p:nvPicPr>
            <p:cNvPr id="32" name="Picture 105" descr="12XC"/>
            <p:cNvPicPr>
              <a:picLocks noChangeAspect="1" noChangeArrowheads="1"/>
            </p:cNvPicPr>
            <p:nvPr/>
          </p:nvPicPr>
          <p:blipFill>
            <a:blip r:embed="rId9" cstate="print"/>
            <a:srcRect/>
            <a:stretch>
              <a:fillRect/>
            </a:stretch>
          </p:blipFill>
          <p:spPr bwMode="auto">
            <a:xfrm>
              <a:off x="5509170" y="2399383"/>
              <a:ext cx="935038" cy="900112"/>
            </a:xfrm>
            <a:prstGeom prst="rect">
              <a:avLst/>
            </a:prstGeom>
            <a:noFill/>
            <a:ln w="9525">
              <a:noFill/>
              <a:miter lim="800000"/>
              <a:headEnd/>
              <a:tailEnd/>
            </a:ln>
          </p:spPr>
        </p:pic>
        <p:sp>
          <p:nvSpPr>
            <p:cNvPr id="33" name="Rectangle 107"/>
            <p:cNvSpPr>
              <a:spLocks noChangeArrowheads="1"/>
            </p:cNvSpPr>
            <p:nvPr/>
          </p:nvSpPr>
          <p:spPr bwMode="auto">
            <a:xfrm>
              <a:off x="4859039" y="1267495"/>
              <a:ext cx="282575" cy="304800"/>
            </a:xfrm>
            <a:prstGeom prst="rect">
              <a:avLst/>
            </a:prstGeom>
            <a:noFill/>
            <a:ln w="9525">
              <a:noFill/>
              <a:miter lim="800000"/>
              <a:headEnd/>
              <a:tailEnd/>
            </a:ln>
          </p:spPr>
          <p:txBody>
            <a:bodyPr wrap="none">
              <a:spAutoFit/>
            </a:bodyPr>
            <a:lstStyle/>
            <a:p>
              <a:r>
                <a:rPr lang="en-US" altLang="ja-JP" sz="1400" i="1">
                  <a:solidFill>
                    <a:srgbClr val="CC0066"/>
                  </a:solidFill>
                  <a:latin typeface="Arial" charset="0"/>
                </a:rPr>
                <a:t>s</a:t>
              </a:r>
            </a:p>
          </p:txBody>
        </p:sp>
        <p:sp>
          <p:nvSpPr>
            <p:cNvPr id="34" name="Rectangle 108"/>
            <p:cNvSpPr>
              <a:spLocks noChangeArrowheads="1"/>
            </p:cNvSpPr>
            <p:nvPr/>
          </p:nvSpPr>
          <p:spPr bwMode="auto">
            <a:xfrm>
              <a:off x="4714577" y="1483395"/>
              <a:ext cx="282575" cy="304800"/>
            </a:xfrm>
            <a:prstGeom prst="rect">
              <a:avLst/>
            </a:prstGeom>
            <a:noFill/>
            <a:ln w="9525">
              <a:noFill/>
              <a:miter lim="800000"/>
              <a:headEnd/>
              <a:tailEnd/>
            </a:ln>
          </p:spPr>
          <p:txBody>
            <a:bodyPr wrap="none">
              <a:spAutoFit/>
            </a:bodyPr>
            <a:lstStyle/>
            <a:p>
              <a:r>
                <a:rPr lang="en-US" altLang="ja-JP" sz="1400" i="1">
                  <a:solidFill>
                    <a:srgbClr val="CC0066"/>
                  </a:solidFill>
                  <a:latin typeface="Arial" charset="0"/>
                </a:rPr>
                <a:t>s</a:t>
              </a:r>
            </a:p>
          </p:txBody>
        </p:sp>
        <p:sp>
          <p:nvSpPr>
            <p:cNvPr id="35" name="Rectangle 109"/>
            <p:cNvSpPr>
              <a:spLocks noChangeArrowheads="1"/>
            </p:cNvSpPr>
            <p:nvPr/>
          </p:nvSpPr>
          <p:spPr bwMode="auto">
            <a:xfrm>
              <a:off x="5147964" y="1483395"/>
              <a:ext cx="292100" cy="304800"/>
            </a:xfrm>
            <a:prstGeom prst="rect">
              <a:avLst/>
            </a:prstGeom>
            <a:noFill/>
            <a:ln w="9525">
              <a:noFill/>
              <a:miter lim="800000"/>
              <a:headEnd/>
              <a:tailEnd/>
            </a:ln>
          </p:spPr>
          <p:txBody>
            <a:bodyPr wrap="none">
              <a:spAutoFit/>
            </a:bodyPr>
            <a:lstStyle/>
            <a:p>
              <a:r>
                <a:rPr lang="en-US" altLang="ja-JP" sz="1400" i="1">
                  <a:solidFill>
                    <a:srgbClr val="006C50"/>
                  </a:solidFill>
                  <a:latin typeface="Arial" charset="0"/>
                </a:rPr>
                <a:t>d</a:t>
              </a:r>
            </a:p>
          </p:txBody>
        </p:sp>
        <p:sp>
          <p:nvSpPr>
            <p:cNvPr id="36" name="Line 48"/>
            <p:cNvSpPr>
              <a:spLocks noChangeShapeType="1"/>
            </p:cNvSpPr>
            <p:nvPr/>
          </p:nvSpPr>
          <p:spPr bwMode="auto">
            <a:xfrm flipH="1">
              <a:off x="3957339" y="1742158"/>
              <a:ext cx="434975" cy="939800"/>
            </a:xfrm>
            <a:prstGeom prst="line">
              <a:avLst/>
            </a:prstGeom>
            <a:noFill/>
            <a:ln w="9525">
              <a:solidFill>
                <a:schemeClr val="tx1"/>
              </a:solidFill>
              <a:round/>
              <a:headEnd/>
              <a:tailEnd/>
            </a:ln>
          </p:spPr>
          <p:txBody>
            <a:bodyPr/>
            <a:lstStyle/>
            <a:p>
              <a:endParaRPr lang="ja-JP" altLang="en-US"/>
            </a:p>
          </p:txBody>
        </p:sp>
        <p:sp>
          <p:nvSpPr>
            <p:cNvPr id="37" name="Line 111"/>
            <p:cNvSpPr>
              <a:spLocks noChangeShapeType="1"/>
            </p:cNvSpPr>
            <p:nvPr/>
          </p:nvSpPr>
          <p:spPr bwMode="auto">
            <a:xfrm>
              <a:off x="5292080" y="1700808"/>
              <a:ext cx="792088" cy="864096"/>
            </a:xfrm>
            <a:prstGeom prst="line">
              <a:avLst/>
            </a:prstGeom>
            <a:noFill/>
            <a:ln w="9525">
              <a:solidFill>
                <a:schemeClr val="tx1"/>
              </a:solidFill>
              <a:round/>
              <a:headEnd/>
              <a:tailEnd/>
            </a:ln>
          </p:spPr>
          <p:txBody>
            <a:bodyPr/>
            <a:lstStyle/>
            <a:p>
              <a:endParaRPr lang="ja-JP" altLang="en-US"/>
            </a:p>
          </p:txBody>
        </p:sp>
        <p:sp>
          <p:nvSpPr>
            <p:cNvPr id="38" name="Line 112"/>
            <p:cNvSpPr>
              <a:spLocks noChangeShapeType="1"/>
            </p:cNvSpPr>
            <p:nvPr/>
          </p:nvSpPr>
          <p:spPr bwMode="auto">
            <a:xfrm>
              <a:off x="4874914" y="1742158"/>
              <a:ext cx="1065238" cy="966762"/>
            </a:xfrm>
            <a:prstGeom prst="line">
              <a:avLst/>
            </a:prstGeom>
            <a:noFill/>
            <a:ln w="9525">
              <a:solidFill>
                <a:schemeClr val="tx1"/>
              </a:solidFill>
              <a:round/>
              <a:headEnd/>
              <a:tailEnd/>
            </a:ln>
          </p:spPr>
          <p:txBody>
            <a:bodyPr/>
            <a:lstStyle/>
            <a:p>
              <a:endParaRPr lang="ja-JP" altLang="en-US"/>
            </a:p>
          </p:txBody>
        </p:sp>
        <p:sp>
          <p:nvSpPr>
            <p:cNvPr id="39" name="Rectangle 11"/>
            <p:cNvSpPr>
              <a:spLocks noChangeArrowheads="1"/>
            </p:cNvSpPr>
            <p:nvPr/>
          </p:nvSpPr>
          <p:spPr bwMode="auto">
            <a:xfrm>
              <a:off x="3755057" y="3356992"/>
              <a:ext cx="1897063" cy="366712"/>
            </a:xfrm>
            <a:prstGeom prst="rect">
              <a:avLst/>
            </a:prstGeom>
            <a:solidFill>
              <a:srgbClr val="FFCCFF"/>
            </a:solidFill>
            <a:ln w="9525">
              <a:noFill/>
              <a:miter lim="800000"/>
              <a:headEnd/>
              <a:tailEnd/>
            </a:ln>
          </p:spPr>
          <p:txBody>
            <a:bodyPr wrap="none">
              <a:spAutoFit/>
            </a:bodyPr>
            <a:lstStyle/>
            <a:p>
              <a:pPr algn="ctr"/>
              <a:r>
                <a:rPr lang="ja-JP" altLang="en-US" sz="1800" dirty="0">
                  <a:solidFill>
                    <a:schemeClr val="tx2"/>
                  </a:solidFill>
                  <a:latin typeface="Arial Black" pitchFamily="34" charset="0"/>
                </a:rPr>
                <a:t>ハイパー原子核　</a:t>
              </a:r>
            </a:p>
          </p:txBody>
        </p:sp>
        <p:sp>
          <p:nvSpPr>
            <p:cNvPr id="40" name="Rectangle 110"/>
            <p:cNvSpPr>
              <a:spLocks noChangeArrowheads="1"/>
            </p:cNvSpPr>
            <p:nvPr/>
          </p:nvSpPr>
          <p:spPr bwMode="auto">
            <a:xfrm>
              <a:off x="4787602" y="1843758"/>
              <a:ext cx="1008062" cy="336550"/>
            </a:xfrm>
            <a:prstGeom prst="rect">
              <a:avLst/>
            </a:prstGeom>
            <a:solidFill>
              <a:schemeClr val="bg1"/>
            </a:solidFill>
            <a:ln w="9525">
              <a:noFill/>
              <a:miter lim="800000"/>
              <a:headEnd/>
              <a:tailEnd/>
            </a:ln>
          </p:spPr>
          <p:txBody>
            <a:bodyPr>
              <a:spAutoFit/>
            </a:bodyPr>
            <a:lstStyle/>
            <a:p>
              <a:pPr algn="ctr"/>
              <a:r>
                <a:rPr lang="en-US" altLang="ja-JP" sz="1600">
                  <a:solidFill>
                    <a:schemeClr val="tx2"/>
                  </a:solidFill>
                  <a:latin typeface="Symbol" pitchFamily="18" charset="2"/>
                </a:rPr>
                <a:t>X </a:t>
              </a:r>
              <a:r>
                <a:rPr lang="ja-JP" altLang="en-US" sz="1600">
                  <a:solidFill>
                    <a:schemeClr val="tx2"/>
                  </a:solidFill>
                  <a:latin typeface="Arial Black" pitchFamily="34" charset="0"/>
                </a:rPr>
                <a:t>粒子</a:t>
              </a:r>
            </a:p>
          </p:txBody>
        </p:sp>
        <p:sp>
          <p:nvSpPr>
            <p:cNvPr id="41" name="Rectangle 13"/>
            <p:cNvSpPr>
              <a:spLocks noChangeArrowheads="1"/>
            </p:cNvSpPr>
            <p:nvPr/>
          </p:nvSpPr>
          <p:spPr bwMode="auto">
            <a:xfrm>
              <a:off x="3635077" y="1843758"/>
              <a:ext cx="792162" cy="336550"/>
            </a:xfrm>
            <a:prstGeom prst="rect">
              <a:avLst/>
            </a:prstGeom>
            <a:solidFill>
              <a:schemeClr val="bg1"/>
            </a:solidFill>
            <a:ln w="9525">
              <a:noFill/>
              <a:miter lim="800000"/>
              <a:headEnd/>
              <a:tailEnd/>
            </a:ln>
          </p:spPr>
          <p:txBody>
            <a:bodyPr>
              <a:spAutoFit/>
            </a:bodyPr>
            <a:lstStyle/>
            <a:p>
              <a:pPr algn="ctr"/>
              <a:r>
                <a:rPr lang="en-US" altLang="ja-JP" sz="1600">
                  <a:solidFill>
                    <a:schemeClr val="tx2"/>
                  </a:solidFill>
                  <a:latin typeface="Symbol" pitchFamily="18" charset="2"/>
                </a:rPr>
                <a:t>L </a:t>
              </a:r>
              <a:r>
                <a:rPr lang="ja-JP" altLang="en-US" sz="1600">
                  <a:solidFill>
                    <a:schemeClr val="tx2"/>
                  </a:solidFill>
                  <a:latin typeface="Arial Black" pitchFamily="34" charset="0"/>
                </a:rPr>
                <a:t>粒子</a:t>
              </a:r>
            </a:p>
          </p:txBody>
        </p:sp>
        <p:sp>
          <p:nvSpPr>
            <p:cNvPr id="42" name="Rectangle 14"/>
            <p:cNvSpPr>
              <a:spLocks noChangeArrowheads="1"/>
            </p:cNvSpPr>
            <p:nvPr/>
          </p:nvSpPr>
          <p:spPr bwMode="auto">
            <a:xfrm>
              <a:off x="2627014" y="1915195"/>
              <a:ext cx="863600" cy="336550"/>
            </a:xfrm>
            <a:prstGeom prst="rect">
              <a:avLst/>
            </a:prstGeom>
            <a:solidFill>
              <a:schemeClr val="bg1"/>
            </a:solidFill>
            <a:ln w="9525">
              <a:noFill/>
              <a:miter lim="800000"/>
              <a:headEnd/>
              <a:tailEnd/>
            </a:ln>
          </p:spPr>
          <p:txBody>
            <a:bodyPr>
              <a:spAutoFit/>
            </a:bodyPr>
            <a:lstStyle/>
            <a:p>
              <a:pPr algn="ctr"/>
              <a:r>
                <a:rPr lang="ja-JP" altLang="en-US" sz="1600" dirty="0">
                  <a:solidFill>
                    <a:schemeClr val="tx2"/>
                  </a:solidFill>
                  <a:latin typeface="Arial Black" pitchFamily="34" charset="0"/>
                </a:rPr>
                <a:t>中性子</a:t>
              </a:r>
            </a:p>
          </p:txBody>
        </p:sp>
        <p:sp>
          <p:nvSpPr>
            <p:cNvPr id="43" name="Rectangle 15"/>
            <p:cNvSpPr>
              <a:spLocks noChangeArrowheads="1"/>
            </p:cNvSpPr>
            <p:nvPr/>
          </p:nvSpPr>
          <p:spPr bwMode="auto">
            <a:xfrm>
              <a:off x="2050752" y="1915195"/>
              <a:ext cx="649287" cy="336550"/>
            </a:xfrm>
            <a:prstGeom prst="rect">
              <a:avLst/>
            </a:prstGeom>
            <a:solidFill>
              <a:schemeClr val="bg1"/>
            </a:solidFill>
            <a:ln w="9525">
              <a:noFill/>
              <a:miter lim="800000"/>
              <a:headEnd/>
              <a:tailEnd/>
            </a:ln>
          </p:spPr>
          <p:txBody>
            <a:bodyPr>
              <a:spAutoFit/>
            </a:bodyPr>
            <a:lstStyle/>
            <a:p>
              <a:pPr algn="ctr"/>
              <a:r>
                <a:rPr lang="ja-JP" altLang="en-US" sz="1600">
                  <a:solidFill>
                    <a:schemeClr val="tx2"/>
                  </a:solidFill>
                  <a:latin typeface="Arial Black" pitchFamily="34" charset="0"/>
                </a:rPr>
                <a:t>陽子</a:t>
              </a:r>
            </a:p>
          </p:txBody>
        </p:sp>
        <p:sp>
          <p:nvSpPr>
            <p:cNvPr id="48" name="Rectangle 121"/>
            <p:cNvSpPr>
              <a:spLocks noChangeArrowheads="1"/>
            </p:cNvSpPr>
            <p:nvPr/>
          </p:nvSpPr>
          <p:spPr bwMode="auto">
            <a:xfrm>
              <a:off x="1331614" y="980158"/>
              <a:ext cx="1223963" cy="274637"/>
            </a:xfrm>
            <a:prstGeom prst="rect">
              <a:avLst/>
            </a:prstGeom>
            <a:noFill/>
            <a:ln w="9525">
              <a:noFill/>
              <a:miter lim="800000"/>
              <a:headEnd/>
              <a:tailEnd/>
            </a:ln>
          </p:spPr>
          <p:txBody>
            <a:bodyPr>
              <a:spAutoFit/>
            </a:bodyPr>
            <a:lstStyle/>
            <a:p>
              <a:pPr algn="ctr"/>
              <a:r>
                <a:rPr lang="ja-JP" altLang="en-US" sz="1200" i="1">
                  <a:solidFill>
                    <a:schemeClr val="accent2"/>
                  </a:solidFill>
                  <a:latin typeface="Arial" charset="0"/>
                </a:rPr>
                <a:t>アップ・クォーク</a:t>
              </a:r>
            </a:p>
          </p:txBody>
        </p:sp>
        <p:sp>
          <p:nvSpPr>
            <p:cNvPr id="49" name="Rectangle 122"/>
            <p:cNvSpPr>
              <a:spLocks noChangeArrowheads="1"/>
            </p:cNvSpPr>
            <p:nvPr/>
          </p:nvSpPr>
          <p:spPr bwMode="auto">
            <a:xfrm>
              <a:off x="2555577" y="980158"/>
              <a:ext cx="1289050" cy="274637"/>
            </a:xfrm>
            <a:prstGeom prst="rect">
              <a:avLst/>
            </a:prstGeom>
            <a:noFill/>
            <a:ln w="9525">
              <a:noFill/>
              <a:miter lim="800000"/>
              <a:headEnd/>
              <a:tailEnd/>
            </a:ln>
          </p:spPr>
          <p:txBody>
            <a:bodyPr>
              <a:spAutoFit/>
            </a:bodyPr>
            <a:lstStyle/>
            <a:p>
              <a:pPr algn="ctr"/>
              <a:r>
                <a:rPr lang="ja-JP" altLang="en-US" sz="1200" i="1">
                  <a:solidFill>
                    <a:srgbClr val="009900"/>
                  </a:solidFill>
                  <a:latin typeface="Arial" charset="0"/>
                </a:rPr>
                <a:t>ダウン・クォーク</a:t>
              </a:r>
            </a:p>
          </p:txBody>
        </p:sp>
        <p:sp>
          <p:nvSpPr>
            <p:cNvPr id="50" name="Line 123"/>
            <p:cNvSpPr>
              <a:spLocks noChangeShapeType="1"/>
            </p:cNvSpPr>
            <p:nvPr/>
          </p:nvSpPr>
          <p:spPr bwMode="auto">
            <a:xfrm>
              <a:off x="2123777" y="1196058"/>
              <a:ext cx="144462" cy="288925"/>
            </a:xfrm>
            <a:prstGeom prst="line">
              <a:avLst/>
            </a:prstGeom>
            <a:noFill/>
            <a:ln w="9525">
              <a:solidFill>
                <a:schemeClr val="accent2"/>
              </a:solidFill>
              <a:round/>
              <a:headEnd/>
              <a:tailEnd/>
            </a:ln>
          </p:spPr>
          <p:txBody>
            <a:bodyPr wrap="none" anchor="ctr"/>
            <a:lstStyle/>
            <a:p>
              <a:endParaRPr lang="ja-JP" altLang="en-US"/>
            </a:p>
          </p:txBody>
        </p:sp>
        <p:sp>
          <p:nvSpPr>
            <p:cNvPr id="51" name="Line 124"/>
            <p:cNvSpPr>
              <a:spLocks noChangeShapeType="1"/>
            </p:cNvSpPr>
            <p:nvPr/>
          </p:nvSpPr>
          <p:spPr bwMode="auto">
            <a:xfrm flipH="1">
              <a:off x="3058814" y="1269083"/>
              <a:ext cx="73025" cy="214312"/>
            </a:xfrm>
            <a:prstGeom prst="line">
              <a:avLst/>
            </a:prstGeom>
            <a:noFill/>
            <a:ln w="9525">
              <a:solidFill>
                <a:srgbClr val="009900"/>
              </a:solidFill>
              <a:round/>
              <a:headEnd/>
              <a:tailEnd/>
            </a:ln>
          </p:spPr>
          <p:txBody>
            <a:bodyPr wrap="none" anchor="ctr"/>
            <a:lstStyle/>
            <a:p>
              <a:endParaRPr lang="ja-JP" altLang="en-US"/>
            </a:p>
          </p:txBody>
        </p:sp>
        <p:sp>
          <p:nvSpPr>
            <p:cNvPr id="52" name="Text Box 4"/>
            <p:cNvSpPr txBox="1">
              <a:spLocks noChangeArrowheads="1"/>
            </p:cNvSpPr>
            <p:nvPr/>
          </p:nvSpPr>
          <p:spPr bwMode="auto">
            <a:xfrm>
              <a:off x="5724227" y="908720"/>
              <a:ext cx="2016125" cy="1266825"/>
            </a:xfrm>
            <a:prstGeom prst="rect">
              <a:avLst/>
            </a:prstGeom>
            <a:solidFill>
              <a:srgbClr val="E1F8FF"/>
            </a:solidFill>
            <a:ln w="28575">
              <a:solidFill>
                <a:schemeClr val="accent2"/>
              </a:solidFill>
              <a:miter lim="800000"/>
              <a:headEnd/>
              <a:tailEnd/>
            </a:ln>
          </p:spPr>
          <p:txBody>
            <a:bodyPr>
              <a:spAutoFit/>
            </a:bodyPr>
            <a:lstStyle/>
            <a:p>
              <a:pPr algn="ctr">
                <a:spcBef>
                  <a:spcPct val="10000"/>
                </a:spcBef>
              </a:pPr>
              <a:r>
                <a:rPr lang="ja-JP" altLang="en-US" sz="1400">
                  <a:solidFill>
                    <a:srgbClr val="0000CC"/>
                  </a:solidFill>
                </a:rPr>
                <a:t>新しいクォーク</a:t>
              </a:r>
            </a:p>
            <a:p>
              <a:pPr algn="ctr">
                <a:spcBef>
                  <a:spcPct val="10000"/>
                </a:spcBef>
              </a:pPr>
              <a:r>
                <a:rPr lang="ja-JP" altLang="en-US" sz="1400">
                  <a:solidFill>
                    <a:srgbClr val="0000CC"/>
                  </a:solidFill>
                </a:rPr>
                <a:t>（ストレンジ・クォーク）を</a:t>
              </a:r>
            </a:p>
            <a:p>
              <a:pPr algn="ctr">
                <a:spcBef>
                  <a:spcPct val="10000"/>
                </a:spcBef>
              </a:pPr>
              <a:r>
                <a:rPr lang="ja-JP" altLang="en-US" sz="1400">
                  <a:solidFill>
                    <a:srgbClr val="0000CC"/>
                  </a:solidFill>
                </a:rPr>
                <a:t>原子核に注入し、</a:t>
              </a:r>
            </a:p>
            <a:p>
              <a:pPr algn="ctr">
                <a:spcBef>
                  <a:spcPct val="10000"/>
                </a:spcBef>
              </a:pPr>
              <a:r>
                <a:rPr lang="ja-JP" altLang="en-US" sz="1400">
                  <a:solidFill>
                    <a:srgbClr val="0000CC"/>
                  </a:solidFill>
                </a:rPr>
                <a:t>クォーク集合体として</a:t>
              </a:r>
            </a:p>
            <a:p>
              <a:pPr algn="ctr">
                <a:spcBef>
                  <a:spcPct val="10000"/>
                </a:spcBef>
              </a:pPr>
              <a:r>
                <a:rPr lang="ja-JP" altLang="en-US" sz="1400">
                  <a:solidFill>
                    <a:srgbClr val="0000CC"/>
                  </a:solidFill>
                </a:rPr>
                <a:t>原子核を解き明かす</a:t>
              </a:r>
            </a:p>
          </p:txBody>
        </p:sp>
        <p:sp>
          <p:nvSpPr>
            <p:cNvPr id="53" name="Rectangle 224"/>
            <p:cNvSpPr>
              <a:spLocks noChangeArrowheads="1"/>
            </p:cNvSpPr>
            <p:nvPr/>
          </p:nvSpPr>
          <p:spPr bwMode="auto">
            <a:xfrm>
              <a:off x="6516216" y="2924944"/>
              <a:ext cx="1511300" cy="581025"/>
            </a:xfrm>
            <a:prstGeom prst="rect">
              <a:avLst/>
            </a:prstGeom>
            <a:solidFill>
              <a:srgbClr val="FFCCFF"/>
            </a:solidFill>
            <a:ln w="9525">
              <a:noFill/>
              <a:miter lim="800000"/>
              <a:headEnd/>
              <a:tailEnd/>
            </a:ln>
          </p:spPr>
          <p:txBody>
            <a:bodyPr>
              <a:spAutoFit/>
            </a:bodyPr>
            <a:lstStyle/>
            <a:p>
              <a:pPr algn="ctr"/>
              <a:r>
                <a:rPr lang="ja-JP" altLang="en-US" sz="1600" dirty="0"/>
                <a:t>中性子星内部に存在</a:t>
              </a:r>
              <a:r>
                <a:rPr lang="en-US" altLang="ja-JP" sz="1600" dirty="0"/>
                <a:t>?</a:t>
              </a:r>
            </a:p>
          </p:txBody>
        </p:sp>
        <p:sp>
          <p:nvSpPr>
            <p:cNvPr id="54" name="AutoShape 25"/>
            <p:cNvSpPr>
              <a:spLocks noChangeArrowheads="1"/>
            </p:cNvSpPr>
            <p:nvPr/>
          </p:nvSpPr>
          <p:spPr bwMode="auto">
            <a:xfrm rot="5374796">
              <a:off x="4508179" y="1982706"/>
              <a:ext cx="346075" cy="215900"/>
            </a:xfrm>
            <a:prstGeom prst="rightArrow">
              <a:avLst>
                <a:gd name="adj1" fmla="val 50000"/>
                <a:gd name="adj2" fmla="val 72132"/>
              </a:avLst>
            </a:prstGeom>
            <a:solidFill>
              <a:srgbClr val="B20072"/>
            </a:solidFill>
            <a:ln w="9525">
              <a:noFill/>
              <a:miter lim="800000"/>
              <a:headEnd/>
              <a:tailEnd/>
            </a:ln>
          </p:spPr>
          <p:txBody>
            <a:bodyPr wrap="none" anchor="ctr"/>
            <a:lstStyle/>
            <a:p>
              <a:endParaRPr lang="ja-JP" altLang="en-US"/>
            </a:p>
          </p:txBody>
        </p:sp>
        <p:sp>
          <p:nvSpPr>
            <p:cNvPr id="55" name="Line 228"/>
            <p:cNvSpPr>
              <a:spLocks noChangeShapeType="1"/>
            </p:cNvSpPr>
            <p:nvPr/>
          </p:nvSpPr>
          <p:spPr bwMode="auto">
            <a:xfrm>
              <a:off x="4716164" y="1269083"/>
              <a:ext cx="287338" cy="214312"/>
            </a:xfrm>
            <a:prstGeom prst="line">
              <a:avLst/>
            </a:prstGeom>
            <a:noFill/>
            <a:ln w="9525">
              <a:solidFill>
                <a:srgbClr val="B20072"/>
              </a:solidFill>
              <a:round/>
              <a:headEnd/>
              <a:tailEnd/>
            </a:ln>
          </p:spPr>
          <p:txBody>
            <a:bodyPr wrap="none" anchor="ctr"/>
            <a:lstStyle/>
            <a:p>
              <a:endParaRPr lang="ja-JP" altLang="en-US"/>
            </a:p>
          </p:txBody>
        </p:sp>
      </p:grpSp>
      <p:sp>
        <p:nvSpPr>
          <p:cNvPr id="61" name="角丸四角形 60"/>
          <p:cNvSpPr/>
          <p:nvPr/>
        </p:nvSpPr>
        <p:spPr>
          <a:xfrm>
            <a:off x="2676041" y="2655592"/>
            <a:ext cx="4032448" cy="1152128"/>
          </a:xfrm>
          <a:prstGeom prst="round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1187946" y="4966255"/>
            <a:ext cx="6340197" cy="1200329"/>
          </a:xfrm>
          <a:prstGeom prst="rect">
            <a:avLst/>
          </a:prstGeom>
        </p:spPr>
        <p:txBody>
          <a:bodyPr wrap="none">
            <a:spAutoFit/>
          </a:bodyPr>
          <a:lstStyle/>
          <a:p>
            <a:r>
              <a:rPr lang="ja-JP" altLang="en-US" sz="2400" dirty="0" smtClean="0">
                <a:solidFill>
                  <a:prstClr val="white"/>
                </a:solidFill>
                <a:latin typeface="HG丸ｺﾞｼｯｸM-PRO" pitchFamily="50" charset="-128"/>
                <a:ea typeface="HG丸ｺﾞｼｯｸM-PRO" pitchFamily="50" charset="-128"/>
              </a:rPr>
              <a:t>東北大は</a:t>
            </a:r>
            <a:endParaRPr lang="en-US" altLang="ja-JP" sz="2400" dirty="0" smtClean="0">
              <a:solidFill>
                <a:prstClr val="white"/>
              </a:solidFill>
              <a:latin typeface="HG丸ｺﾞｼｯｸM-PRO" pitchFamily="50" charset="-128"/>
              <a:ea typeface="HG丸ｺﾞｼｯｸM-PRO" pitchFamily="50" charset="-128"/>
            </a:endParaRPr>
          </a:p>
          <a:p>
            <a:r>
              <a:rPr lang="en-US" altLang="ja-JP" sz="2400" dirty="0" smtClean="0">
                <a:solidFill>
                  <a:prstClr val="white"/>
                </a:solidFill>
                <a:latin typeface="HG丸ｺﾞｼｯｸM-PRO" pitchFamily="50" charset="-128"/>
                <a:ea typeface="HG丸ｺﾞｼｯｸM-PRO" pitchFamily="50" charset="-128"/>
              </a:rPr>
              <a:t>	</a:t>
            </a:r>
            <a:r>
              <a:rPr lang="ja-JP" altLang="en-US" sz="2400" dirty="0" smtClean="0">
                <a:solidFill>
                  <a:prstClr val="white"/>
                </a:solidFill>
                <a:latin typeface="HG丸ｺﾞｼｯｸM-PRO" pitchFamily="50" charset="-128"/>
                <a:ea typeface="HG丸ｺﾞｼｯｸM-PRO" pitchFamily="50" charset="-128"/>
              </a:rPr>
              <a:t>ハイパー原子核研究の世界最強の拠点</a:t>
            </a:r>
            <a:endParaRPr lang="en-US" altLang="ja-JP" sz="2400" dirty="0" smtClean="0">
              <a:solidFill>
                <a:prstClr val="white"/>
              </a:solidFill>
              <a:latin typeface="HG丸ｺﾞｼｯｸM-PRO" pitchFamily="50" charset="-128"/>
              <a:ea typeface="HG丸ｺﾞｼｯｸM-PRO" pitchFamily="50" charset="-128"/>
            </a:endParaRPr>
          </a:p>
          <a:p>
            <a:r>
              <a:rPr lang="en-US" altLang="ja-JP" sz="2400" dirty="0" smtClean="0">
                <a:solidFill>
                  <a:prstClr val="white"/>
                </a:solidFill>
                <a:latin typeface="HG丸ｺﾞｼｯｸM-PRO" pitchFamily="50" charset="-128"/>
                <a:ea typeface="HG丸ｺﾞｼｯｸM-PRO" pitchFamily="50" charset="-128"/>
              </a:rPr>
              <a:t>	</a:t>
            </a:r>
            <a:r>
              <a:rPr lang="ja-JP" altLang="en-US" sz="2400" dirty="0" smtClean="0">
                <a:solidFill>
                  <a:prstClr val="white"/>
                </a:solidFill>
                <a:latin typeface="HG丸ｺﾞｼｯｸM-PRO" pitchFamily="50" charset="-128"/>
                <a:ea typeface="HG丸ｺﾞｼｯｸM-PRO" pitchFamily="50" charset="-128"/>
              </a:rPr>
              <a:t>この分野をリード</a:t>
            </a:r>
            <a:endParaRPr lang="ja-JP" altLang="en-US" sz="105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p:cNvGrpSpPr/>
          <p:nvPr/>
        </p:nvGrpSpPr>
        <p:grpSpPr>
          <a:xfrm>
            <a:off x="1156674" y="0"/>
            <a:ext cx="4352544" cy="3761636"/>
            <a:chOff x="3335515" y="2105472"/>
            <a:chExt cx="5808485" cy="4752528"/>
          </a:xfrm>
        </p:grpSpPr>
        <p:pic>
          <p:nvPicPr>
            <p:cNvPr id="59394" name="Picture 2" descr="C:\Users\kaneta\Desktop\Jlab_aerial1.jpg"/>
            <p:cNvPicPr>
              <a:picLocks noChangeAspect="1" noChangeArrowheads="1"/>
            </p:cNvPicPr>
            <p:nvPr/>
          </p:nvPicPr>
          <p:blipFill>
            <a:blip r:embed="rId2" cstate="print"/>
            <a:srcRect/>
            <a:stretch>
              <a:fillRect/>
            </a:stretch>
          </p:blipFill>
          <p:spPr bwMode="auto">
            <a:xfrm>
              <a:off x="3335515" y="2105472"/>
              <a:ext cx="5808485" cy="4752528"/>
            </a:xfrm>
            <a:prstGeom prst="rect">
              <a:avLst/>
            </a:prstGeom>
            <a:noFill/>
            <a:effectLst>
              <a:softEdge rad="127000"/>
            </a:effectLst>
          </p:spPr>
        </p:pic>
        <p:cxnSp>
          <p:nvCxnSpPr>
            <p:cNvPr id="10" name="直線コネクタ 9"/>
            <p:cNvCxnSpPr/>
            <p:nvPr/>
          </p:nvCxnSpPr>
          <p:spPr>
            <a:xfrm rot="5400000">
              <a:off x="5292080" y="3841592"/>
              <a:ext cx="936104" cy="21602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rot="16200000" flipH="1">
              <a:off x="6511352" y="3856184"/>
              <a:ext cx="1008112" cy="15374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円弧 12"/>
            <p:cNvSpPr/>
            <p:nvPr/>
          </p:nvSpPr>
          <p:spPr>
            <a:xfrm>
              <a:off x="5865779" y="3283086"/>
              <a:ext cx="1079770" cy="418288"/>
            </a:xfrm>
            <a:prstGeom prst="arc">
              <a:avLst>
                <a:gd name="adj1" fmla="val 10827290"/>
                <a:gd name="adj2" fmla="val 0"/>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円弧 13"/>
            <p:cNvSpPr/>
            <p:nvPr/>
          </p:nvSpPr>
          <p:spPr>
            <a:xfrm flipV="1">
              <a:off x="5663120" y="3978613"/>
              <a:ext cx="1423480" cy="836578"/>
            </a:xfrm>
            <a:prstGeom prst="arc">
              <a:avLst>
                <a:gd name="adj1" fmla="val 10827290"/>
                <a:gd name="adj2" fmla="val 0"/>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5" name="直線コネクタ 14"/>
            <p:cNvCxnSpPr/>
            <p:nvPr/>
          </p:nvCxnSpPr>
          <p:spPr>
            <a:xfrm rot="5400000">
              <a:off x="5433183" y="4650982"/>
              <a:ext cx="266839" cy="6157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16200000" flipH="1">
              <a:off x="6782587" y="4877288"/>
              <a:ext cx="788136" cy="12630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5400000">
              <a:off x="6624538" y="4747100"/>
              <a:ext cx="593385" cy="48638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169285" y="4693596"/>
              <a:ext cx="588524" cy="58366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6332706" y="5111885"/>
              <a:ext cx="656617" cy="350196"/>
            </a:xfrm>
            <a:prstGeom prst="ellipse">
              <a:avLst/>
            </a:prstGeom>
            <a:solidFill>
              <a:srgbClr val="FFFFFF">
                <a:alpha val="36863"/>
              </a:srgbClr>
            </a:solidFill>
            <a:ln>
              <a:solidFill>
                <a:srgbClr val="000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7462737" y="5152417"/>
              <a:ext cx="606358" cy="329119"/>
            </a:xfrm>
            <a:prstGeom prst="ellipse">
              <a:avLst/>
            </a:prstGeom>
            <a:solidFill>
              <a:srgbClr val="FFFFFF">
                <a:alpha val="36863"/>
              </a:srgbClr>
            </a:solidFill>
            <a:ln>
              <a:solidFill>
                <a:srgbClr val="000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7057416" y="5222132"/>
              <a:ext cx="364787" cy="230221"/>
            </a:xfrm>
            <a:prstGeom prst="ellipse">
              <a:avLst/>
            </a:prstGeom>
            <a:solidFill>
              <a:srgbClr val="FFFFFF">
                <a:alpha val="36863"/>
              </a:srgbClr>
            </a:solidFill>
            <a:ln>
              <a:solidFill>
                <a:srgbClr val="000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791200" y="2218592"/>
              <a:ext cx="3185480" cy="583277"/>
            </a:xfrm>
            <a:prstGeom prst="rect">
              <a:avLst/>
            </a:prstGeom>
            <a:solidFill>
              <a:srgbClr val="92D050">
                <a:alpha val="50196"/>
              </a:srgbClr>
            </a:solidFill>
          </p:spPr>
          <p:txBody>
            <a:bodyPr wrap="square" rtlCol="0">
              <a:spAutoFit/>
            </a:bodyPr>
            <a:lstStyle/>
            <a:p>
              <a:r>
                <a:rPr kumimoji="1" lang="en-US" altLang="ja-JP" sz="1200" b="1" dirty="0" smtClean="0">
                  <a:solidFill>
                    <a:srgbClr val="000F2E"/>
                  </a:solidFill>
                  <a:latin typeface="HG丸ｺﾞｼｯｸM-PRO" pitchFamily="50" charset="-128"/>
                  <a:ea typeface="HG丸ｺﾞｼｯｸM-PRO" pitchFamily="50" charset="-128"/>
                </a:rPr>
                <a:t>Thomas Jefferson </a:t>
              </a:r>
            </a:p>
            <a:p>
              <a:r>
                <a:rPr lang="en-US" altLang="ja-JP" sz="1200" b="1" dirty="0" smtClean="0">
                  <a:solidFill>
                    <a:srgbClr val="000F2E"/>
                  </a:solidFill>
                  <a:latin typeface="HG丸ｺﾞｼｯｸM-PRO" pitchFamily="50" charset="-128"/>
                  <a:ea typeface="HG丸ｺﾞｼｯｸM-PRO" pitchFamily="50" charset="-128"/>
                </a:rPr>
                <a:t>N</a:t>
              </a:r>
              <a:r>
                <a:rPr kumimoji="1" lang="en-US" altLang="ja-JP" sz="1200" b="1" dirty="0" smtClean="0">
                  <a:solidFill>
                    <a:srgbClr val="000F2E"/>
                  </a:solidFill>
                  <a:latin typeface="HG丸ｺﾞｼｯｸM-PRO" pitchFamily="50" charset="-128"/>
                  <a:ea typeface="HG丸ｺﾞｼｯｸM-PRO" pitchFamily="50" charset="-128"/>
                </a:rPr>
                <a:t>ational Accelerator Facility</a:t>
              </a:r>
              <a:endParaRPr kumimoji="1" lang="ja-JP" altLang="en-US" sz="1200" b="1" dirty="0">
                <a:solidFill>
                  <a:srgbClr val="000F2E"/>
                </a:solidFill>
                <a:latin typeface="HG丸ｺﾞｼｯｸM-PRO" pitchFamily="50" charset="-128"/>
                <a:ea typeface="HG丸ｺﾞｼｯｸM-PRO" pitchFamily="50" charset="-128"/>
              </a:endParaRPr>
            </a:p>
          </p:txBody>
        </p:sp>
      </p:grpSp>
      <p:pic>
        <p:nvPicPr>
          <p:cNvPr id="2" name="Picture 3" descr="C:\Users\Toshiyuki.G\Documents\ぶつり\修士論文\pict\hkshes_setup_pict2.JPG"/>
          <p:cNvPicPr>
            <a:picLocks noChangeAspect="1" noChangeArrowheads="1"/>
          </p:cNvPicPr>
          <p:nvPr/>
        </p:nvPicPr>
        <p:blipFill>
          <a:blip r:embed="rId3" cstate="email"/>
          <a:srcRect/>
          <a:stretch>
            <a:fillRect/>
          </a:stretch>
        </p:blipFill>
        <p:spPr bwMode="auto">
          <a:xfrm>
            <a:off x="700642" y="3762506"/>
            <a:ext cx="4595751" cy="3047994"/>
          </a:xfrm>
          <a:prstGeom prst="rect">
            <a:avLst/>
          </a:prstGeom>
          <a:noFill/>
          <a:effectLst>
            <a:softEdge rad="63500"/>
          </a:effectLst>
        </p:spPr>
      </p:pic>
      <p:pic>
        <p:nvPicPr>
          <p:cNvPr id="3" name="Picture 2" descr="C:\Users\Toshiyuki.G\Desktop\ws153a\hes_group.JPG"/>
          <p:cNvPicPr>
            <a:picLocks noChangeAspect="1" noChangeArrowheads="1"/>
          </p:cNvPicPr>
          <p:nvPr/>
        </p:nvPicPr>
        <p:blipFill>
          <a:blip r:embed="rId4" cstate="email"/>
          <a:srcRect/>
          <a:stretch>
            <a:fillRect/>
          </a:stretch>
        </p:blipFill>
        <p:spPr bwMode="auto">
          <a:xfrm>
            <a:off x="5608320" y="1450867"/>
            <a:ext cx="3535680" cy="4552110"/>
          </a:xfrm>
          <a:prstGeom prst="rect">
            <a:avLst/>
          </a:prstGeom>
          <a:noFill/>
          <a:effectLst>
            <a:softEdge rad="63500"/>
          </a:effectLst>
        </p:spPr>
      </p:pic>
      <p:pic>
        <p:nvPicPr>
          <p:cNvPr id="59396" name="Picture 4" descr="http://www.jlab.org/visitors/visiting/area1.gif"/>
          <p:cNvPicPr>
            <a:picLocks noChangeAspect="1" noChangeArrowheads="1"/>
          </p:cNvPicPr>
          <p:nvPr/>
        </p:nvPicPr>
        <p:blipFill>
          <a:blip r:embed="rId5" cstate="print"/>
          <a:srcRect l="72448" b="39942"/>
          <a:stretch>
            <a:fillRect/>
          </a:stretch>
        </p:blipFill>
        <p:spPr bwMode="auto">
          <a:xfrm>
            <a:off x="0" y="0"/>
            <a:ext cx="1733796" cy="2876850"/>
          </a:xfrm>
          <a:prstGeom prst="rect">
            <a:avLst/>
          </a:prstGeom>
          <a:noFill/>
        </p:spPr>
      </p:pic>
      <p:sp>
        <p:nvSpPr>
          <p:cNvPr id="32" name="星 5 31"/>
          <p:cNvSpPr/>
          <p:nvPr/>
        </p:nvSpPr>
        <p:spPr>
          <a:xfrm>
            <a:off x="1086458" y="1414509"/>
            <a:ext cx="67024" cy="67024"/>
          </a:xfrm>
          <a:prstGeom prst="star5">
            <a:avLst/>
          </a:prstGeom>
          <a:solidFill>
            <a:srgbClr val="FF33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ksc.kek.jp/tour/J-PARC.jpg"/>
          <p:cNvPicPr>
            <a:picLocks noChangeAspect="1" noChangeArrowheads="1"/>
          </p:cNvPicPr>
          <p:nvPr/>
        </p:nvPicPr>
        <p:blipFill>
          <a:blip r:embed="rId2" cstate="print">
            <a:lum bright="10000"/>
          </a:blip>
          <a:srcRect t="11653"/>
          <a:stretch>
            <a:fillRect/>
          </a:stretch>
        </p:blipFill>
        <p:spPr bwMode="auto">
          <a:xfrm>
            <a:off x="3236222" y="6"/>
            <a:ext cx="5888965" cy="3680915"/>
          </a:xfrm>
          <a:prstGeom prst="rect">
            <a:avLst/>
          </a:prstGeom>
          <a:noFill/>
          <a:effectLst>
            <a:softEdge rad="63500"/>
          </a:effectLst>
        </p:spPr>
      </p:pic>
      <p:grpSp>
        <p:nvGrpSpPr>
          <p:cNvPr id="32" name="グループ化 31"/>
          <p:cNvGrpSpPr/>
          <p:nvPr/>
        </p:nvGrpSpPr>
        <p:grpSpPr>
          <a:xfrm>
            <a:off x="3912967" y="250566"/>
            <a:ext cx="4297303" cy="2068224"/>
            <a:chOff x="3687342" y="1046208"/>
            <a:chExt cx="4297303" cy="2068224"/>
          </a:xfrm>
        </p:grpSpPr>
        <p:cxnSp>
          <p:nvCxnSpPr>
            <p:cNvPr id="4" name="直線コネクタ 3"/>
            <p:cNvCxnSpPr/>
            <p:nvPr/>
          </p:nvCxnSpPr>
          <p:spPr>
            <a:xfrm rot="10800000" flipV="1">
              <a:off x="6957114" y="1046208"/>
              <a:ext cx="1027531" cy="421307"/>
            </a:xfrm>
            <a:prstGeom prst="line">
              <a:avLst/>
            </a:prstGeom>
            <a:ln w="76200">
              <a:solidFill>
                <a:srgbClr val="FF0000">
                  <a:alpha val="73000"/>
                </a:srgbClr>
              </a:solidFill>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7070906" y="1622372"/>
              <a:ext cx="498472" cy="271624"/>
            </a:xfrm>
            <a:custGeom>
              <a:avLst/>
              <a:gdLst>
                <a:gd name="connsiteX0" fmla="*/ 18854 w 490194"/>
                <a:gd name="connsiteY0" fmla="*/ 0 h 212103"/>
                <a:gd name="connsiteX1" fmla="*/ 490194 w 490194"/>
                <a:gd name="connsiteY1" fmla="*/ 136688 h 212103"/>
                <a:gd name="connsiteX2" fmla="*/ 0 w 490194"/>
                <a:gd name="connsiteY2" fmla="*/ 212103 h 212103"/>
                <a:gd name="connsiteX0" fmla="*/ 18854 w 490194"/>
                <a:gd name="connsiteY0" fmla="*/ 0 h 212103"/>
                <a:gd name="connsiteX1" fmla="*/ 490194 w 490194"/>
                <a:gd name="connsiteY1" fmla="*/ 136688 h 212103"/>
                <a:gd name="connsiteX2" fmla="*/ 0 w 490194"/>
                <a:gd name="connsiteY2" fmla="*/ 212103 h 212103"/>
                <a:gd name="connsiteX3" fmla="*/ 18854 w 490194"/>
                <a:gd name="connsiteY3" fmla="*/ 0 h 212103"/>
                <a:gd name="connsiteX0" fmla="*/ 28445 w 499785"/>
                <a:gd name="connsiteY0" fmla="*/ 0 h 260061"/>
                <a:gd name="connsiteX1" fmla="*/ 499785 w 499785"/>
                <a:gd name="connsiteY1" fmla="*/ 136688 h 260061"/>
                <a:gd name="connsiteX2" fmla="*/ 0 w 499785"/>
                <a:gd name="connsiteY2" fmla="*/ 260061 h 260061"/>
                <a:gd name="connsiteX3" fmla="*/ 28445 w 499785"/>
                <a:gd name="connsiteY3" fmla="*/ 0 h 260061"/>
                <a:gd name="connsiteX0" fmla="*/ 28445 w 499785"/>
                <a:gd name="connsiteY0" fmla="*/ 0 h 260061"/>
                <a:gd name="connsiteX1" fmla="*/ 499785 w 499785"/>
                <a:gd name="connsiteY1" fmla="*/ 136688 h 260061"/>
                <a:gd name="connsiteX2" fmla="*/ 0 w 499785"/>
                <a:gd name="connsiteY2" fmla="*/ 260061 h 260061"/>
                <a:gd name="connsiteX3" fmla="*/ 28445 w 499785"/>
                <a:gd name="connsiteY3" fmla="*/ 0 h 260061"/>
                <a:gd name="connsiteX0" fmla="*/ 76623 w 547963"/>
                <a:gd name="connsiteY0" fmla="*/ 0 h 260061"/>
                <a:gd name="connsiteX1" fmla="*/ 547963 w 547963"/>
                <a:gd name="connsiteY1" fmla="*/ 136688 h 260061"/>
                <a:gd name="connsiteX2" fmla="*/ 48178 w 547963"/>
                <a:gd name="connsiteY2" fmla="*/ 260061 h 260061"/>
                <a:gd name="connsiteX3" fmla="*/ 76623 w 547963"/>
                <a:gd name="connsiteY3" fmla="*/ 0 h 260061"/>
                <a:gd name="connsiteX0" fmla="*/ 76623 w 547963"/>
                <a:gd name="connsiteY0" fmla="*/ 0 h 260061"/>
                <a:gd name="connsiteX1" fmla="*/ 547963 w 547963"/>
                <a:gd name="connsiteY1" fmla="*/ 136688 h 260061"/>
                <a:gd name="connsiteX2" fmla="*/ 48178 w 547963"/>
                <a:gd name="connsiteY2" fmla="*/ 260061 h 260061"/>
                <a:gd name="connsiteX3" fmla="*/ 76623 w 547963"/>
                <a:gd name="connsiteY3" fmla="*/ 0 h 260061"/>
                <a:gd name="connsiteX0" fmla="*/ 76623 w 547963"/>
                <a:gd name="connsiteY0" fmla="*/ 0 h 260061"/>
                <a:gd name="connsiteX1" fmla="*/ 547963 w 547963"/>
                <a:gd name="connsiteY1" fmla="*/ 136688 h 260061"/>
                <a:gd name="connsiteX2" fmla="*/ 48178 w 547963"/>
                <a:gd name="connsiteY2" fmla="*/ 260061 h 260061"/>
                <a:gd name="connsiteX3" fmla="*/ 76623 w 547963"/>
                <a:gd name="connsiteY3" fmla="*/ 0 h 260061"/>
                <a:gd name="connsiteX0" fmla="*/ 76623 w 547963"/>
                <a:gd name="connsiteY0" fmla="*/ 0 h 292473"/>
                <a:gd name="connsiteX1" fmla="*/ 547963 w 547963"/>
                <a:gd name="connsiteY1" fmla="*/ 136688 h 292473"/>
                <a:gd name="connsiteX2" fmla="*/ 48178 w 547963"/>
                <a:gd name="connsiteY2" fmla="*/ 260061 h 292473"/>
                <a:gd name="connsiteX3" fmla="*/ 76623 w 547963"/>
                <a:gd name="connsiteY3" fmla="*/ 0 h 292473"/>
                <a:gd name="connsiteX0" fmla="*/ 76623 w 547963"/>
                <a:gd name="connsiteY0" fmla="*/ 0 h 292473"/>
                <a:gd name="connsiteX1" fmla="*/ 547963 w 547963"/>
                <a:gd name="connsiteY1" fmla="*/ 136688 h 292473"/>
                <a:gd name="connsiteX2" fmla="*/ 48178 w 547963"/>
                <a:gd name="connsiteY2" fmla="*/ 260061 h 292473"/>
                <a:gd name="connsiteX3" fmla="*/ 76623 w 547963"/>
                <a:gd name="connsiteY3" fmla="*/ 0 h 292473"/>
                <a:gd name="connsiteX0" fmla="*/ 76623 w 547963"/>
                <a:gd name="connsiteY0" fmla="*/ 59223 h 351696"/>
                <a:gd name="connsiteX1" fmla="*/ 547963 w 547963"/>
                <a:gd name="connsiteY1" fmla="*/ 195911 h 351696"/>
                <a:gd name="connsiteX2" fmla="*/ 48178 w 547963"/>
                <a:gd name="connsiteY2" fmla="*/ 319284 h 351696"/>
                <a:gd name="connsiteX3" fmla="*/ 76623 w 547963"/>
                <a:gd name="connsiteY3" fmla="*/ 59223 h 351696"/>
                <a:gd name="connsiteX0" fmla="*/ 117627 w 588967"/>
                <a:gd name="connsiteY0" fmla="*/ 59223 h 351696"/>
                <a:gd name="connsiteX1" fmla="*/ 588967 w 588967"/>
                <a:gd name="connsiteY1" fmla="*/ 195911 h 351696"/>
                <a:gd name="connsiteX2" fmla="*/ 89182 w 588967"/>
                <a:gd name="connsiteY2" fmla="*/ 319284 h 351696"/>
                <a:gd name="connsiteX3" fmla="*/ 117627 w 588967"/>
                <a:gd name="connsiteY3" fmla="*/ 59223 h 351696"/>
                <a:gd name="connsiteX0" fmla="*/ 117627 w 588967"/>
                <a:gd name="connsiteY0" fmla="*/ 59223 h 351696"/>
                <a:gd name="connsiteX1" fmla="*/ 588967 w 588967"/>
                <a:gd name="connsiteY1" fmla="*/ 195911 h 351696"/>
                <a:gd name="connsiteX2" fmla="*/ 89182 w 588967"/>
                <a:gd name="connsiteY2" fmla="*/ 319284 h 351696"/>
                <a:gd name="connsiteX3" fmla="*/ 117627 w 588967"/>
                <a:gd name="connsiteY3" fmla="*/ 59223 h 351696"/>
                <a:gd name="connsiteX0" fmla="*/ 117627 w 588967"/>
                <a:gd name="connsiteY0" fmla="*/ 59223 h 351696"/>
                <a:gd name="connsiteX1" fmla="*/ 588967 w 588967"/>
                <a:gd name="connsiteY1" fmla="*/ 195911 h 351696"/>
                <a:gd name="connsiteX2" fmla="*/ 89182 w 588967"/>
                <a:gd name="connsiteY2" fmla="*/ 319284 h 351696"/>
                <a:gd name="connsiteX3" fmla="*/ 117627 w 588967"/>
                <a:gd name="connsiteY3" fmla="*/ 59223 h 351696"/>
                <a:gd name="connsiteX0" fmla="*/ 117627 w 588967"/>
                <a:gd name="connsiteY0" fmla="*/ 59223 h 407630"/>
                <a:gd name="connsiteX1" fmla="*/ 588967 w 588967"/>
                <a:gd name="connsiteY1" fmla="*/ 195911 h 407630"/>
                <a:gd name="connsiteX2" fmla="*/ 89182 w 588967"/>
                <a:gd name="connsiteY2" fmla="*/ 319284 h 407630"/>
                <a:gd name="connsiteX3" fmla="*/ 117627 w 588967"/>
                <a:gd name="connsiteY3" fmla="*/ 59223 h 407630"/>
                <a:gd name="connsiteX0" fmla="*/ 117627 w 588967"/>
                <a:gd name="connsiteY0" fmla="*/ 59223 h 407630"/>
                <a:gd name="connsiteX1" fmla="*/ 588967 w 588967"/>
                <a:gd name="connsiteY1" fmla="*/ 195911 h 407630"/>
                <a:gd name="connsiteX2" fmla="*/ 89182 w 588967"/>
                <a:gd name="connsiteY2" fmla="*/ 319284 h 407630"/>
                <a:gd name="connsiteX3" fmla="*/ 117627 w 588967"/>
                <a:gd name="connsiteY3" fmla="*/ 59223 h 407630"/>
                <a:gd name="connsiteX0" fmla="*/ 117627 w 641201"/>
                <a:gd name="connsiteY0" fmla="*/ 43926 h 392333"/>
                <a:gd name="connsiteX1" fmla="*/ 402585 w 641201"/>
                <a:gd name="connsiteY1" fmla="*/ 40429 h 392333"/>
                <a:gd name="connsiteX2" fmla="*/ 588967 w 641201"/>
                <a:gd name="connsiteY2" fmla="*/ 180614 h 392333"/>
                <a:gd name="connsiteX3" fmla="*/ 89182 w 641201"/>
                <a:gd name="connsiteY3" fmla="*/ 303987 h 392333"/>
                <a:gd name="connsiteX4" fmla="*/ 117627 w 641201"/>
                <a:gd name="connsiteY4" fmla="*/ 43926 h 392333"/>
                <a:gd name="connsiteX0" fmla="*/ 117627 w 641201"/>
                <a:gd name="connsiteY0" fmla="*/ 43926 h 392333"/>
                <a:gd name="connsiteX1" fmla="*/ 391403 w 641201"/>
                <a:gd name="connsiteY1" fmla="*/ 57909 h 392333"/>
                <a:gd name="connsiteX2" fmla="*/ 588967 w 641201"/>
                <a:gd name="connsiteY2" fmla="*/ 180614 h 392333"/>
                <a:gd name="connsiteX3" fmla="*/ 89182 w 641201"/>
                <a:gd name="connsiteY3" fmla="*/ 303987 h 392333"/>
                <a:gd name="connsiteX4" fmla="*/ 117627 w 641201"/>
                <a:gd name="connsiteY4" fmla="*/ 43926 h 392333"/>
                <a:gd name="connsiteX0" fmla="*/ 117627 w 590209"/>
                <a:gd name="connsiteY0" fmla="*/ 43926 h 350598"/>
                <a:gd name="connsiteX1" fmla="*/ 391403 w 590209"/>
                <a:gd name="connsiteY1" fmla="*/ 57909 h 350598"/>
                <a:gd name="connsiteX2" fmla="*/ 588967 w 590209"/>
                <a:gd name="connsiteY2" fmla="*/ 180614 h 350598"/>
                <a:gd name="connsiteX3" fmla="*/ 398858 w 590209"/>
                <a:gd name="connsiteY3" fmla="*/ 323592 h 350598"/>
                <a:gd name="connsiteX4" fmla="*/ 89182 w 590209"/>
                <a:gd name="connsiteY4" fmla="*/ 303987 h 350598"/>
                <a:gd name="connsiteX5" fmla="*/ 117627 w 590209"/>
                <a:gd name="connsiteY5" fmla="*/ 43926 h 350598"/>
                <a:gd name="connsiteX0" fmla="*/ 117627 w 593938"/>
                <a:gd name="connsiteY0" fmla="*/ 43926 h 350598"/>
                <a:gd name="connsiteX1" fmla="*/ 391403 w 593938"/>
                <a:gd name="connsiteY1" fmla="*/ 57909 h 350598"/>
                <a:gd name="connsiteX2" fmla="*/ 588967 w 593938"/>
                <a:gd name="connsiteY2" fmla="*/ 180614 h 350598"/>
                <a:gd name="connsiteX3" fmla="*/ 361582 w 593938"/>
                <a:gd name="connsiteY3" fmla="*/ 267659 h 350598"/>
                <a:gd name="connsiteX4" fmla="*/ 89182 w 593938"/>
                <a:gd name="connsiteY4" fmla="*/ 303987 h 350598"/>
                <a:gd name="connsiteX5" fmla="*/ 117627 w 593938"/>
                <a:gd name="connsiteY5" fmla="*/ 43926 h 350598"/>
                <a:gd name="connsiteX0" fmla="*/ 88819 w 565128"/>
                <a:gd name="connsiteY0" fmla="*/ 43926 h 321467"/>
                <a:gd name="connsiteX1" fmla="*/ 362595 w 565128"/>
                <a:gd name="connsiteY1" fmla="*/ 57909 h 321467"/>
                <a:gd name="connsiteX2" fmla="*/ 560159 w 565128"/>
                <a:gd name="connsiteY2" fmla="*/ 180614 h 321467"/>
                <a:gd name="connsiteX3" fmla="*/ 332774 w 565128"/>
                <a:gd name="connsiteY3" fmla="*/ 267659 h 321467"/>
                <a:gd name="connsiteX4" fmla="*/ 60374 w 565128"/>
                <a:gd name="connsiteY4" fmla="*/ 303987 h 321467"/>
                <a:gd name="connsiteX5" fmla="*/ 4741 w 565128"/>
                <a:gd name="connsiteY5" fmla="*/ 162783 h 321467"/>
                <a:gd name="connsiteX6" fmla="*/ 88819 w 565128"/>
                <a:gd name="connsiteY6" fmla="*/ 43926 h 321467"/>
                <a:gd name="connsiteX0" fmla="*/ 80011 w 556321"/>
                <a:gd name="connsiteY0" fmla="*/ 43926 h 320301"/>
                <a:gd name="connsiteX1" fmla="*/ 353787 w 556321"/>
                <a:gd name="connsiteY1" fmla="*/ 57909 h 320301"/>
                <a:gd name="connsiteX2" fmla="*/ 551351 w 556321"/>
                <a:gd name="connsiteY2" fmla="*/ 180614 h 320301"/>
                <a:gd name="connsiteX3" fmla="*/ 323966 w 556321"/>
                <a:gd name="connsiteY3" fmla="*/ 267659 h 320301"/>
                <a:gd name="connsiteX4" fmla="*/ 51566 w 556321"/>
                <a:gd name="connsiteY4" fmla="*/ 303987 h 320301"/>
                <a:gd name="connsiteX5" fmla="*/ 14572 w 556321"/>
                <a:gd name="connsiteY5" fmla="*/ 169775 h 320301"/>
                <a:gd name="connsiteX6" fmla="*/ 80011 w 556321"/>
                <a:gd name="connsiteY6" fmla="*/ 43926 h 320301"/>
                <a:gd name="connsiteX0" fmla="*/ 80011 w 551351"/>
                <a:gd name="connsiteY0" fmla="*/ 43926 h 320301"/>
                <a:gd name="connsiteX1" fmla="*/ 323966 w 551351"/>
                <a:gd name="connsiteY1" fmla="*/ 61404 h 320301"/>
                <a:gd name="connsiteX2" fmla="*/ 551351 w 551351"/>
                <a:gd name="connsiteY2" fmla="*/ 180614 h 320301"/>
                <a:gd name="connsiteX3" fmla="*/ 323966 w 551351"/>
                <a:gd name="connsiteY3" fmla="*/ 267659 h 320301"/>
                <a:gd name="connsiteX4" fmla="*/ 51566 w 551351"/>
                <a:gd name="connsiteY4" fmla="*/ 303987 h 320301"/>
                <a:gd name="connsiteX5" fmla="*/ 14572 w 551351"/>
                <a:gd name="connsiteY5" fmla="*/ 169775 h 320301"/>
                <a:gd name="connsiteX6" fmla="*/ 80011 w 551351"/>
                <a:gd name="connsiteY6" fmla="*/ 43926 h 320301"/>
                <a:gd name="connsiteX0" fmla="*/ 68829 w 551351"/>
                <a:gd name="connsiteY0" fmla="*/ 43925 h 295828"/>
                <a:gd name="connsiteX1" fmla="*/ 323966 w 551351"/>
                <a:gd name="connsiteY1" fmla="*/ 36931 h 295828"/>
                <a:gd name="connsiteX2" fmla="*/ 551351 w 551351"/>
                <a:gd name="connsiteY2" fmla="*/ 156141 h 295828"/>
                <a:gd name="connsiteX3" fmla="*/ 323966 w 551351"/>
                <a:gd name="connsiteY3" fmla="*/ 243186 h 295828"/>
                <a:gd name="connsiteX4" fmla="*/ 51566 w 551351"/>
                <a:gd name="connsiteY4" fmla="*/ 279514 h 295828"/>
                <a:gd name="connsiteX5" fmla="*/ 14572 w 551351"/>
                <a:gd name="connsiteY5" fmla="*/ 145302 h 295828"/>
                <a:gd name="connsiteX6" fmla="*/ 68829 w 551351"/>
                <a:gd name="connsiteY6" fmla="*/ 43925 h 295828"/>
                <a:gd name="connsiteX0" fmla="*/ 68829 w 577444"/>
                <a:gd name="connsiteY0" fmla="*/ 43926 h 295829"/>
                <a:gd name="connsiteX1" fmla="*/ 323966 w 577444"/>
                <a:gd name="connsiteY1" fmla="*/ 36932 h 295829"/>
                <a:gd name="connsiteX2" fmla="*/ 577444 w 577444"/>
                <a:gd name="connsiteY2" fmla="*/ 159638 h 295829"/>
                <a:gd name="connsiteX3" fmla="*/ 323966 w 577444"/>
                <a:gd name="connsiteY3" fmla="*/ 243187 h 295829"/>
                <a:gd name="connsiteX4" fmla="*/ 51566 w 577444"/>
                <a:gd name="connsiteY4" fmla="*/ 279515 h 295829"/>
                <a:gd name="connsiteX5" fmla="*/ 14572 w 577444"/>
                <a:gd name="connsiteY5" fmla="*/ 145303 h 295829"/>
                <a:gd name="connsiteX6" fmla="*/ 68829 w 577444"/>
                <a:gd name="connsiteY6" fmla="*/ 43926 h 295829"/>
                <a:gd name="connsiteX0" fmla="*/ 70693 w 581173"/>
                <a:gd name="connsiteY0" fmla="*/ 43926 h 296993"/>
                <a:gd name="connsiteX1" fmla="*/ 325830 w 581173"/>
                <a:gd name="connsiteY1" fmla="*/ 36932 h 296993"/>
                <a:gd name="connsiteX2" fmla="*/ 579308 w 581173"/>
                <a:gd name="connsiteY2" fmla="*/ 159638 h 296993"/>
                <a:gd name="connsiteX3" fmla="*/ 337014 w 581173"/>
                <a:gd name="connsiteY3" fmla="*/ 250178 h 296993"/>
                <a:gd name="connsiteX4" fmla="*/ 53430 w 581173"/>
                <a:gd name="connsiteY4" fmla="*/ 279515 h 296993"/>
                <a:gd name="connsiteX5" fmla="*/ 16436 w 581173"/>
                <a:gd name="connsiteY5" fmla="*/ 145303 h 296993"/>
                <a:gd name="connsiteX6" fmla="*/ 70693 w 581173"/>
                <a:gd name="connsiteY6" fmla="*/ 43926 h 29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173" h="296993">
                  <a:moveTo>
                    <a:pt x="70693" y="43926"/>
                  </a:moveTo>
                  <a:cubicBezTo>
                    <a:pt x="122927" y="0"/>
                    <a:pt x="241061" y="17647"/>
                    <a:pt x="325830" y="36932"/>
                  </a:cubicBezTo>
                  <a:cubicBezTo>
                    <a:pt x="410599" y="56217"/>
                    <a:pt x="577444" y="124097"/>
                    <a:pt x="579308" y="159638"/>
                  </a:cubicBezTo>
                  <a:cubicBezTo>
                    <a:pt x="581172" y="195179"/>
                    <a:pt x="424660" y="230199"/>
                    <a:pt x="337014" y="250178"/>
                  </a:cubicBezTo>
                  <a:cubicBezTo>
                    <a:pt x="249368" y="270157"/>
                    <a:pt x="106860" y="296994"/>
                    <a:pt x="53430" y="279515"/>
                  </a:cubicBezTo>
                  <a:cubicBezTo>
                    <a:pt x="0" y="262036"/>
                    <a:pt x="13559" y="184568"/>
                    <a:pt x="16436" y="145303"/>
                  </a:cubicBezTo>
                  <a:cubicBezTo>
                    <a:pt x="19313" y="106038"/>
                    <a:pt x="11051" y="61405"/>
                    <a:pt x="70693" y="43926"/>
                  </a:cubicBezTo>
                  <a:close/>
                </a:path>
              </a:pathLst>
            </a:custGeom>
            <a:ln w="76200">
              <a:solidFill>
                <a:srgbClr val="FF0000">
                  <a:alpha val="72941"/>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フリーフォーム 8"/>
            <p:cNvSpPr/>
            <p:nvPr/>
          </p:nvSpPr>
          <p:spPr>
            <a:xfrm>
              <a:off x="6856933" y="1464318"/>
              <a:ext cx="343167" cy="175846"/>
            </a:xfrm>
            <a:custGeom>
              <a:avLst/>
              <a:gdLst>
                <a:gd name="connsiteX0" fmla="*/ 63944 w 322918"/>
                <a:gd name="connsiteY0" fmla="*/ 0 h 159860"/>
                <a:gd name="connsiteX1" fmla="*/ 0 w 322918"/>
                <a:gd name="connsiteY1" fmla="*/ 111902 h 159860"/>
                <a:gd name="connsiteX2" fmla="*/ 322918 w 322918"/>
                <a:gd name="connsiteY2" fmla="*/ 159860 h 159860"/>
                <a:gd name="connsiteX0" fmla="*/ 83127 w 322918"/>
                <a:gd name="connsiteY0" fmla="*/ 0 h 159860"/>
                <a:gd name="connsiteX1" fmla="*/ 0 w 322918"/>
                <a:gd name="connsiteY1" fmla="*/ 111902 h 159860"/>
                <a:gd name="connsiteX2" fmla="*/ 322918 w 322918"/>
                <a:gd name="connsiteY2" fmla="*/ 159860 h 159860"/>
                <a:gd name="connsiteX0" fmla="*/ 83127 w 322918"/>
                <a:gd name="connsiteY0" fmla="*/ 0 h 159860"/>
                <a:gd name="connsiteX1" fmla="*/ 0 w 322918"/>
                <a:gd name="connsiteY1" fmla="*/ 111902 h 159860"/>
                <a:gd name="connsiteX2" fmla="*/ 322918 w 322918"/>
                <a:gd name="connsiteY2" fmla="*/ 159860 h 159860"/>
                <a:gd name="connsiteX0" fmla="*/ 109770 w 349561"/>
                <a:gd name="connsiteY0" fmla="*/ 0 h 159860"/>
                <a:gd name="connsiteX1" fmla="*/ 26643 w 349561"/>
                <a:gd name="connsiteY1" fmla="*/ 111902 h 159860"/>
                <a:gd name="connsiteX2" fmla="*/ 349561 w 349561"/>
                <a:gd name="connsiteY2" fmla="*/ 159860 h 159860"/>
                <a:gd name="connsiteX0" fmla="*/ 109770 w 349561"/>
                <a:gd name="connsiteY0" fmla="*/ 0 h 159860"/>
                <a:gd name="connsiteX1" fmla="*/ 26643 w 349561"/>
                <a:gd name="connsiteY1" fmla="*/ 111902 h 159860"/>
                <a:gd name="connsiteX2" fmla="*/ 349561 w 349561"/>
                <a:gd name="connsiteY2" fmla="*/ 159860 h 159860"/>
                <a:gd name="connsiteX0" fmla="*/ 109770 w 343167"/>
                <a:gd name="connsiteY0" fmla="*/ 0 h 175846"/>
                <a:gd name="connsiteX1" fmla="*/ 26643 w 343167"/>
                <a:gd name="connsiteY1" fmla="*/ 111902 h 175846"/>
                <a:gd name="connsiteX2" fmla="*/ 343167 w 343167"/>
                <a:gd name="connsiteY2" fmla="*/ 175846 h 175846"/>
              </a:gdLst>
              <a:ahLst/>
              <a:cxnLst>
                <a:cxn ang="0">
                  <a:pos x="connsiteX0" y="connsiteY0"/>
                </a:cxn>
                <a:cxn ang="0">
                  <a:pos x="connsiteX1" y="connsiteY1"/>
                </a:cxn>
                <a:cxn ang="0">
                  <a:pos x="connsiteX2" y="connsiteY2"/>
                </a:cxn>
              </a:cxnLst>
              <a:rect l="l" t="t" r="r" b="b"/>
              <a:pathLst>
                <a:path w="343167" h="175846">
                  <a:moveTo>
                    <a:pt x="109770" y="0"/>
                  </a:moveTo>
                  <a:cubicBezTo>
                    <a:pt x="37300" y="14920"/>
                    <a:pt x="0" y="77798"/>
                    <a:pt x="26643" y="111902"/>
                  </a:cubicBezTo>
                  <a:cubicBezTo>
                    <a:pt x="137479" y="143874"/>
                    <a:pt x="235528" y="159860"/>
                    <a:pt x="343167" y="175846"/>
                  </a:cubicBezTo>
                </a:path>
              </a:pathLst>
            </a:custGeom>
            <a:ln w="76200">
              <a:solidFill>
                <a:srgbClr val="FF0000">
                  <a:alpha val="74118"/>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3" name="直線コネクタ 12"/>
            <p:cNvCxnSpPr>
              <a:stCxn id="7" idx="4"/>
            </p:cNvCxnSpPr>
            <p:nvPr/>
          </p:nvCxnSpPr>
          <p:spPr>
            <a:xfrm flipH="1">
              <a:off x="5554639" y="1878011"/>
              <a:ext cx="1562094" cy="73619"/>
            </a:xfrm>
            <a:prstGeom prst="line">
              <a:avLst/>
            </a:prstGeom>
            <a:ln w="76200">
              <a:solidFill>
                <a:srgbClr val="FF0000">
                  <a:alpha val="73000"/>
                </a:srgbClr>
              </a:solidFill>
            </a:ln>
          </p:spPr>
          <p:style>
            <a:lnRef idx="1">
              <a:schemeClr val="accent1"/>
            </a:lnRef>
            <a:fillRef idx="0">
              <a:schemeClr val="accent1"/>
            </a:fillRef>
            <a:effectRef idx="0">
              <a:schemeClr val="accent1"/>
            </a:effectRef>
            <a:fontRef idx="minor">
              <a:schemeClr val="tx1"/>
            </a:fontRef>
          </p:style>
        </p:cxnSp>
        <p:sp>
          <p:nvSpPr>
            <p:cNvPr id="16" name="フリーフォーム 15"/>
            <p:cNvSpPr/>
            <p:nvPr/>
          </p:nvSpPr>
          <p:spPr>
            <a:xfrm flipV="1">
              <a:off x="3687342" y="1959876"/>
              <a:ext cx="3517630" cy="1154556"/>
            </a:xfrm>
            <a:custGeom>
              <a:avLst/>
              <a:gdLst>
                <a:gd name="connsiteX0" fmla="*/ 18854 w 490194"/>
                <a:gd name="connsiteY0" fmla="*/ 0 h 212103"/>
                <a:gd name="connsiteX1" fmla="*/ 490194 w 490194"/>
                <a:gd name="connsiteY1" fmla="*/ 136688 h 212103"/>
                <a:gd name="connsiteX2" fmla="*/ 0 w 490194"/>
                <a:gd name="connsiteY2" fmla="*/ 212103 h 212103"/>
                <a:gd name="connsiteX0" fmla="*/ 18854 w 490194"/>
                <a:gd name="connsiteY0" fmla="*/ 0 h 212103"/>
                <a:gd name="connsiteX1" fmla="*/ 490194 w 490194"/>
                <a:gd name="connsiteY1" fmla="*/ 136688 h 212103"/>
                <a:gd name="connsiteX2" fmla="*/ 0 w 490194"/>
                <a:gd name="connsiteY2" fmla="*/ 212103 h 212103"/>
                <a:gd name="connsiteX3" fmla="*/ 18854 w 490194"/>
                <a:gd name="connsiteY3" fmla="*/ 0 h 212103"/>
                <a:gd name="connsiteX0" fmla="*/ 28445 w 499785"/>
                <a:gd name="connsiteY0" fmla="*/ 0 h 260061"/>
                <a:gd name="connsiteX1" fmla="*/ 499785 w 499785"/>
                <a:gd name="connsiteY1" fmla="*/ 136688 h 260061"/>
                <a:gd name="connsiteX2" fmla="*/ 0 w 499785"/>
                <a:gd name="connsiteY2" fmla="*/ 260061 h 260061"/>
                <a:gd name="connsiteX3" fmla="*/ 28445 w 499785"/>
                <a:gd name="connsiteY3" fmla="*/ 0 h 260061"/>
                <a:gd name="connsiteX0" fmla="*/ 28445 w 499785"/>
                <a:gd name="connsiteY0" fmla="*/ 0 h 260061"/>
                <a:gd name="connsiteX1" fmla="*/ 499785 w 499785"/>
                <a:gd name="connsiteY1" fmla="*/ 136688 h 260061"/>
                <a:gd name="connsiteX2" fmla="*/ 0 w 499785"/>
                <a:gd name="connsiteY2" fmla="*/ 260061 h 260061"/>
                <a:gd name="connsiteX3" fmla="*/ 28445 w 499785"/>
                <a:gd name="connsiteY3" fmla="*/ 0 h 260061"/>
                <a:gd name="connsiteX0" fmla="*/ 76623 w 547963"/>
                <a:gd name="connsiteY0" fmla="*/ 0 h 260061"/>
                <a:gd name="connsiteX1" fmla="*/ 547963 w 547963"/>
                <a:gd name="connsiteY1" fmla="*/ 136688 h 260061"/>
                <a:gd name="connsiteX2" fmla="*/ 48178 w 547963"/>
                <a:gd name="connsiteY2" fmla="*/ 260061 h 260061"/>
                <a:gd name="connsiteX3" fmla="*/ 76623 w 547963"/>
                <a:gd name="connsiteY3" fmla="*/ 0 h 260061"/>
                <a:gd name="connsiteX0" fmla="*/ 76623 w 547963"/>
                <a:gd name="connsiteY0" fmla="*/ 0 h 260061"/>
                <a:gd name="connsiteX1" fmla="*/ 547963 w 547963"/>
                <a:gd name="connsiteY1" fmla="*/ 136688 h 260061"/>
                <a:gd name="connsiteX2" fmla="*/ 48178 w 547963"/>
                <a:gd name="connsiteY2" fmla="*/ 260061 h 260061"/>
                <a:gd name="connsiteX3" fmla="*/ 76623 w 547963"/>
                <a:gd name="connsiteY3" fmla="*/ 0 h 260061"/>
                <a:gd name="connsiteX0" fmla="*/ 76623 w 547963"/>
                <a:gd name="connsiteY0" fmla="*/ 0 h 260061"/>
                <a:gd name="connsiteX1" fmla="*/ 547963 w 547963"/>
                <a:gd name="connsiteY1" fmla="*/ 136688 h 260061"/>
                <a:gd name="connsiteX2" fmla="*/ 48178 w 547963"/>
                <a:gd name="connsiteY2" fmla="*/ 260061 h 260061"/>
                <a:gd name="connsiteX3" fmla="*/ 76623 w 547963"/>
                <a:gd name="connsiteY3" fmla="*/ 0 h 260061"/>
                <a:gd name="connsiteX0" fmla="*/ 76623 w 547963"/>
                <a:gd name="connsiteY0" fmla="*/ 0 h 292473"/>
                <a:gd name="connsiteX1" fmla="*/ 547963 w 547963"/>
                <a:gd name="connsiteY1" fmla="*/ 136688 h 292473"/>
                <a:gd name="connsiteX2" fmla="*/ 48178 w 547963"/>
                <a:gd name="connsiteY2" fmla="*/ 260061 h 292473"/>
                <a:gd name="connsiteX3" fmla="*/ 76623 w 547963"/>
                <a:gd name="connsiteY3" fmla="*/ 0 h 292473"/>
                <a:gd name="connsiteX0" fmla="*/ 76623 w 547963"/>
                <a:gd name="connsiteY0" fmla="*/ 0 h 292473"/>
                <a:gd name="connsiteX1" fmla="*/ 547963 w 547963"/>
                <a:gd name="connsiteY1" fmla="*/ 136688 h 292473"/>
                <a:gd name="connsiteX2" fmla="*/ 48178 w 547963"/>
                <a:gd name="connsiteY2" fmla="*/ 260061 h 292473"/>
                <a:gd name="connsiteX3" fmla="*/ 76623 w 547963"/>
                <a:gd name="connsiteY3" fmla="*/ 0 h 292473"/>
                <a:gd name="connsiteX0" fmla="*/ 76623 w 547963"/>
                <a:gd name="connsiteY0" fmla="*/ 59223 h 351696"/>
                <a:gd name="connsiteX1" fmla="*/ 547963 w 547963"/>
                <a:gd name="connsiteY1" fmla="*/ 195911 h 351696"/>
                <a:gd name="connsiteX2" fmla="*/ 48178 w 547963"/>
                <a:gd name="connsiteY2" fmla="*/ 319284 h 351696"/>
                <a:gd name="connsiteX3" fmla="*/ 76623 w 547963"/>
                <a:gd name="connsiteY3" fmla="*/ 59223 h 351696"/>
                <a:gd name="connsiteX0" fmla="*/ 117627 w 588967"/>
                <a:gd name="connsiteY0" fmla="*/ 59223 h 351696"/>
                <a:gd name="connsiteX1" fmla="*/ 588967 w 588967"/>
                <a:gd name="connsiteY1" fmla="*/ 195911 h 351696"/>
                <a:gd name="connsiteX2" fmla="*/ 89182 w 588967"/>
                <a:gd name="connsiteY2" fmla="*/ 319284 h 351696"/>
                <a:gd name="connsiteX3" fmla="*/ 117627 w 588967"/>
                <a:gd name="connsiteY3" fmla="*/ 59223 h 351696"/>
                <a:gd name="connsiteX0" fmla="*/ 117627 w 588967"/>
                <a:gd name="connsiteY0" fmla="*/ 59223 h 351696"/>
                <a:gd name="connsiteX1" fmla="*/ 588967 w 588967"/>
                <a:gd name="connsiteY1" fmla="*/ 195911 h 351696"/>
                <a:gd name="connsiteX2" fmla="*/ 89182 w 588967"/>
                <a:gd name="connsiteY2" fmla="*/ 319284 h 351696"/>
                <a:gd name="connsiteX3" fmla="*/ 117627 w 588967"/>
                <a:gd name="connsiteY3" fmla="*/ 59223 h 351696"/>
                <a:gd name="connsiteX0" fmla="*/ 117627 w 588967"/>
                <a:gd name="connsiteY0" fmla="*/ 59223 h 351696"/>
                <a:gd name="connsiteX1" fmla="*/ 588967 w 588967"/>
                <a:gd name="connsiteY1" fmla="*/ 195911 h 351696"/>
                <a:gd name="connsiteX2" fmla="*/ 89182 w 588967"/>
                <a:gd name="connsiteY2" fmla="*/ 319284 h 351696"/>
                <a:gd name="connsiteX3" fmla="*/ 117627 w 588967"/>
                <a:gd name="connsiteY3" fmla="*/ 59223 h 351696"/>
                <a:gd name="connsiteX0" fmla="*/ 117627 w 588967"/>
                <a:gd name="connsiteY0" fmla="*/ 59223 h 407630"/>
                <a:gd name="connsiteX1" fmla="*/ 588967 w 588967"/>
                <a:gd name="connsiteY1" fmla="*/ 195911 h 407630"/>
                <a:gd name="connsiteX2" fmla="*/ 89182 w 588967"/>
                <a:gd name="connsiteY2" fmla="*/ 319284 h 407630"/>
                <a:gd name="connsiteX3" fmla="*/ 117627 w 588967"/>
                <a:gd name="connsiteY3" fmla="*/ 59223 h 407630"/>
                <a:gd name="connsiteX0" fmla="*/ 117627 w 588967"/>
                <a:gd name="connsiteY0" fmla="*/ 59223 h 407630"/>
                <a:gd name="connsiteX1" fmla="*/ 588967 w 588967"/>
                <a:gd name="connsiteY1" fmla="*/ 195911 h 407630"/>
                <a:gd name="connsiteX2" fmla="*/ 89182 w 588967"/>
                <a:gd name="connsiteY2" fmla="*/ 319284 h 407630"/>
                <a:gd name="connsiteX3" fmla="*/ 117627 w 588967"/>
                <a:gd name="connsiteY3" fmla="*/ 59223 h 407630"/>
                <a:gd name="connsiteX0" fmla="*/ 117627 w 641201"/>
                <a:gd name="connsiteY0" fmla="*/ 43926 h 392333"/>
                <a:gd name="connsiteX1" fmla="*/ 402585 w 641201"/>
                <a:gd name="connsiteY1" fmla="*/ 40429 h 392333"/>
                <a:gd name="connsiteX2" fmla="*/ 588967 w 641201"/>
                <a:gd name="connsiteY2" fmla="*/ 180614 h 392333"/>
                <a:gd name="connsiteX3" fmla="*/ 89182 w 641201"/>
                <a:gd name="connsiteY3" fmla="*/ 303987 h 392333"/>
                <a:gd name="connsiteX4" fmla="*/ 117627 w 641201"/>
                <a:gd name="connsiteY4" fmla="*/ 43926 h 392333"/>
                <a:gd name="connsiteX0" fmla="*/ 117627 w 641201"/>
                <a:gd name="connsiteY0" fmla="*/ 43926 h 392333"/>
                <a:gd name="connsiteX1" fmla="*/ 391403 w 641201"/>
                <a:gd name="connsiteY1" fmla="*/ 57909 h 392333"/>
                <a:gd name="connsiteX2" fmla="*/ 588967 w 641201"/>
                <a:gd name="connsiteY2" fmla="*/ 180614 h 392333"/>
                <a:gd name="connsiteX3" fmla="*/ 89182 w 641201"/>
                <a:gd name="connsiteY3" fmla="*/ 303987 h 392333"/>
                <a:gd name="connsiteX4" fmla="*/ 117627 w 641201"/>
                <a:gd name="connsiteY4" fmla="*/ 43926 h 392333"/>
                <a:gd name="connsiteX0" fmla="*/ 117627 w 590209"/>
                <a:gd name="connsiteY0" fmla="*/ 43926 h 350598"/>
                <a:gd name="connsiteX1" fmla="*/ 391403 w 590209"/>
                <a:gd name="connsiteY1" fmla="*/ 57909 h 350598"/>
                <a:gd name="connsiteX2" fmla="*/ 588967 w 590209"/>
                <a:gd name="connsiteY2" fmla="*/ 180614 h 350598"/>
                <a:gd name="connsiteX3" fmla="*/ 398858 w 590209"/>
                <a:gd name="connsiteY3" fmla="*/ 323592 h 350598"/>
                <a:gd name="connsiteX4" fmla="*/ 89182 w 590209"/>
                <a:gd name="connsiteY4" fmla="*/ 303987 h 350598"/>
                <a:gd name="connsiteX5" fmla="*/ 117627 w 590209"/>
                <a:gd name="connsiteY5" fmla="*/ 43926 h 350598"/>
                <a:gd name="connsiteX0" fmla="*/ 117627 w 593938"/>
                <a:gd name="connsiteY0" fmla="*/ 43926 h 350598"/>
                <a:gd name="connsiteX1" fmla="*/ 391403 w 593938"/>
                <a:gd name="connsiteY1" fmla="*/ 57909 h 350598"/>
                <a:gd name="connsiteX2" fmla="*/ 588967 w 593938"/>
                <a:gd name="connsiteY2" fmla="*/ 180614 h 350598"/>
                <a:gd name="connsiteX3" fmla="*/ 361582 w 593938"/>
                <a:gd name="connsiteY3" fmla="*/ 267659 h 350598"/>
                <a:gd name="connsiteX4" fmla="*/ 89182 w 593938"/>
                <a:gd name="connsiteY4" fmla="*/ 303987 h 350598"/>
                <a:gd name="connsiteX5" fmla="*/ 117627 w 593938"/>
                <a:gd name="connsiteY5" fmla="*/ 43926 h 350598"/>
                <a:gd name="connsiteX0" fmla="*/ 88819 w 565128"/>
                <a:gd name="connsiteY0" fmla="*/ 43926 h 321467"/>
                <a:gd name="connsiteX1" fmla="*/ 362595 w 565128"/>
                <a:gd name="connsiteY1" fmla="*/ 57909 h 321467"/>
                <a:gd name="connsiteX2" fmla="*/ 560159 w 565128"/>
                <a:gd name="connsiteY2" fmla="*/ 180614 h 321467"/>
                <a:gd name="connsiteX3" fmla="*/ 332774 w 565128"/>
                <a:gd name="connsiteY3" fmla="*/ 267659 h 321467"/>
                <a:gd name="connsiteX4" fmla="*/ 60374 w 565128"/>
                <a:gd name="connsiteY4" fmla="*/ 303987 h 321467"/>
                <a:gd name="connsiteX5" fmla="*/ 4741 w 565128"/>
                <a:gd name="connsiteY5" fmla="*/ 162783 h 321467"/>
                <a:gd name="connsiteX6" fmla="*/ 88819 w 565128"/>
                <a:gd name="connsiteY6" fmla="*/ 43926 h 321467"/>
                <a:gd name="connsiteX0" fmla="*/ 80011 w 556321"/>
                <a:gd name="connsiteY0" fmla="*/ 43926 h 320301"/>
                <a:gd name="connsiteX1" fmla="*/ 353787 w 556321"/>
                <a:gd name="connsiteY1" fmla="*/ 57909 h 320301"/>
                <a:gd name="connsiteX2" fmla="*/ 551351 w 556321"/>
                <a:gd name="connsiteY2" fmla="*/ 180614 h 320301"/>
                <a:gd name="connsiteX3" fmla="*/ 323966 w 556321"/>
                <a:gd name="connsiteY3" fmla="*/ 267659 h 320301"/>
                <a:gd name="connsiteX4" fmla="*/ 51566 w 556321"/>
                <a:gd name="connsiteY4" fmla="*/ 303987 h 320301"/>
                <a:gd name="connsiteX5" fmla="*/ 14572 w 556321"/>
                <a:gd name="connsiteY5" fmla="*/ 169775 h 320301"/>
                <a:gd name="connsiteX6" fmla="*/ 80011 w 556321"/>
                <a:gd name="connsiteY6" fmla="*/ 43926 h 320301"/>
                <a:gd name="connsiteX0" fmla="*/ 80011 w 551351"/>
                <a:gd name="connsiteY0" fmla="*/ 43926 h 320301"/>
                <a:gd name="connsiteX1" fmla="*/ 323966 w 551351"/>
                <a:gd name="connsiteY1" fmla="*/ 61404 h 320301"/>
                <a:gd name="connsiteX2" fmla="*/ 551351 w 551351"/>
                <a:gd name="connsiteY2" fmla="*/ 180614 h 320301"/>
                <a:gd name="connsiteX3" fmla="*/ 323966 w 551351"/>
                <a:gd name="connsiteY3" fmla="*/ 267659 h 320301"/>
                <a:gd name="connsiteX4" fmla="*/ 51566 w 551351"/>
                <a:gd name="connsiteY4" fmla="*/ 303987 h 320301"/>
                <a:gd name="connsiteX5" fmla="*/ 14572 w 551351"/>
                <a:gd name="connsiteY5" fmla="*/ 169775 h 320301"/>
                <a:gd name="connsiteX6" fmla="*/ 80011 w 551351"/>
                <a:gd name="connsiteY6" fmla="*/ 43926 h 320301"/>
                <a:gd name="connsiteX0" fmla="*/ 68829 w 551351"/>
                <a:gd name="connsiteY0" fmla="*/ 43925 h 295828"/>
                <a:gd name="connsiteX1" fmla="*/ 323966 w 551351"/>
                <a:gd name="connsiteY1" fmla="*/ 36931 h 295828"/>
                <a:gd name="connsiteX2" fmla="*/ 551351 w 551351"/>
                <a:gd name="connsiteY2" fmla="*/ 156141 h 295828"/>
                <a:gd name="connsiteX3" fmla="*/ 323966 w 551351"/>
                <a:gd name="connsiteY3" fmla="*/ 243186 h 295828"/>
                <a:gd name="connsiteX4" fmla="*/ 51566 w 551351"/>
                <a:gd name="connsiteY4" fmla="*/ 279514 h 295828"/>
                <a:gd name="connsiteX5" fmla="*/ 14572 w 551351"/>
                <a:gd name="connsiteY5" fmla="*/ 145302 h 295828"/>
                <a:gd name="connsiteX6" fmla="*/ 68829 w 551351"/>
                <a:gd name="connsiteY6" fmla="*/ 43925 h 295828"/>
                <a:gd name="connsiteX0" fmla="*/ 68829 w 577444"/>
                <a:gd name="connsiteY0" fmla="*/ 43926 h 295829"/>
                <a:gd name="connsiteX1" fmla="*/ 323966 w 577444"/>
                <a:gd name="connsiteY1" fmla="*/ 36932 h 295829"/>
                <a:gd name="connsiteX2" fmla="*/ 577444 w 577444"/>
                <a:gd name="connsiteY2" fmla="*/ 159638 h 295829"/>
                <a:gd name="connsiteX3" fmla="*/ 323966 w 577444"/>
                <a:gd name="connsiteY3" fmla="*/ 243187 h 295829"/>
                <a:gd name="connsiteX4" fmla="*/ 51566 w 577444"/>
                <a:gd name="connsiteY4" fmla="*/ 279515 h 295829"/>
                <a:gd name="connsiteX5" fmla="*/ 14572 w 577444"/>
                <a:gd name="connsiteY5" fmla="*/ 145303 h 295829"/>
                <a:gd name="connsiteX6" fmla="*/ 68829 w 577444"/>
                <a:gd name="connsiteY6" fmla="*/ 43926 h 295829"/>
                <a:gd name="connsiteX0" fmla="*/ 70693 w 581173"/>
                <a:gd name="connsiteY0" fmla="*/ 43926 h 296993"/>
                <a:gd name="connsiteX1" fmla="*/ 325830 w 581173"/>
                <a:gd name="connsiteY1" fmla="*/ 36932 h 296993"/>
                <a:gd name="connsiteX2" fmla="*/ 579308 w 581173"/>
                <a:gd name="connsiteY2" fmla="*/ 159638 h 296993"/>
                <a:gd name="connsiteX3" fmla="*/ 337014 w 581173"/>
                <a:gd name="connsiteY3" fmla="*/ 250178 h 296993"/>
                <a:gd name="connsiteX4" fmla="*/ 53430 w 581173"/>
                <a:gd name="connsiteY4" fmla="*/ 279515 h 296993"/>
                <a:gd name="connsiteX5" fmla="*/ 16436 w 581173"/>
                <a:gd name="connsiteY5" fmla="*/ 145303 h 296993"/>
                <a:gd name="connsiteX6" fmla="*/ 70693 w 581173"/>
                <a:gd name="connsiteY6" fmla="*/ 43926 h 296993"/>
                <a:gd name="connsiteX0" fmla="*/ 73370 w 583849"/>
                <a:gd name="connsiteY0" fmla="*/ 43926 h 299131"/>
                <a:gd name="connsiteX1" fmla="*/ 328507 w 583849"/>
                <a:gd name="connsiteY1" fmla="*/ 36932 h 299131"/>
                <a:gd name="connsiteX2" fmla="*/ 581985 w 583849"/>
                <a:gd name="connsiteY2" fmla="*/ 159638 h 299131"/>
                <a:gd name="connsiteX3" fmla="*/ 339691 w 583849"/>
                <a:gd name="connsiteY3" fmla="*/ 250178 h 299131"/>
                <a:gd name="connsiteX4" fmla="*/ 56107 w 583849"/>
                <a:gd name="connsiteY4" fmla="*/ 279515 h 299131"/>
                <a:gd name="connsiteX5" fmla="*/ 3046 w 583849"/>
                <a:gd name="connsiteY5" fmla="*/ 132479 h 299131"/>
                <a:gd name="connsiteX6" fmla="*/ 73370 w 583849"/>
                <a:gd name="connsiteY6" fmla="*/ 43926 h 299131"/>
                <a:gd name="connsiteX0" fmla="*/ 73201 w 589325"/>
                <a:gd name="connsiteY0" fmla="*/ 43926 h 296830"/>
                <a:gd name="connsiteX1" fmla="*/ 328338 w 589325"/>
                <a:gd name="connsiteY1" fmla="*/ 36932 h 296830"/>
                <a:gd name="connsiteX2" fmla="*/ 581816 w 589325"/>
                <a:gd name="connsiteY2" fmla="*/ 159638 h 296830"/>
                <a:gd name="connsiteX3" fmla="*/ 283287 w 589325"/>
                <a:gd name="connsiteY3" fmla="*/ 236367 h 296830"/>
                <a:gd name="connsiteX4" fmla="*/ 55938 w 589325"/>
                <a:gd name="connsiteY4" fmla="*/ 279515 h 296830"/>
                <a:gd name="connsiteX5" fmla="*/ 2877 w 589325"/>
                <a:gd name="connsiteY5" fmla="*/ 132479 h 296830"/>
                <a:gd name="connsiteX6" fmla="*/ 73201 w 589325"/>
                <a:gd name="connsiteY6" fmla="*/ 43926 h 296830"/>
                <a:gd name="connsiteX0" fmla="*/ 115642 w 631766"/>
                <a:gd name="connsiteY0" fmla="*/ 43926 h 241714"/>
                <a:gd name="connsiteX1" fmla="*/ 370779 w 631766"/>
                <a:gd name="connsiteY1" fmla="*/ 36932 h 241714"/>
                <a:gd name="connsiteX2" fmla="*/ 624257 w 631766"/>
                <a:gd name="connsiteY2" fmla="*/ 159638 h 241714"/>
                <a:gd name="connsiteX3" fmla="*/ 325728 w 631766"/>
                <a:gd name="connsiteY3" fmla="*/ 236367 h 241714"/>
                <a:gd name="connsiteX4" fmla="*/ 46735 w 631766"/>
                <a:gd name="connsiteY4" fmla="*/ 191719 h 241714"/>
                <a:gd name="connsiteX5" fmla="*/ 45318 w 631766"/>
                <a:gd name="connsiteY5" fmla="*/ 132479 h 241714"/>
                <a:gd name="connsiteX6" fmla="*/ 115642 w 631766"/>
                <a:gd name="connsiteY6" fmla="*/ 43926 h 241714"/>
                <a:gd name="connsiteX0" fmla="*/ 115642 w 597337"/>
                <a:gd name="connsiteY0" fmla="*/ 43926 h 237268"/>
                <a:gd name="connsiteX1" fmla="*/ 370779 w 597337"/>
                <a:gd name="connsiteY1" fmla="*/ 36932 h 237268"/>
                <a:gd name="connsiteX2" fmla="*/ 589828 w 597337"/>
                <a:gd name="connsiteY2" fmla="*/ 197124 h 237268"/>
                <a:gd name="connsiteX3" fmla="*/ 325728 w 597337"/>
                <a:gd name="connsiteY3" fmla="*/ 236367 h 237268"/>
                <a:gd name="connsiteX4" fmla="*/ 46735 w 597337"/>
                <a:gd name="connsiteY4" fmla="*/ 191719 h 237268"/>
                <a:gd name="connsiteX5" fmla="*/ 45318 w 597337"/>
                <a:gd name="connsiteY5" fmla="*/ 132479 h 237268"/>
                <a:gd name="connsiteX6" fmla="*/ 115642 w 597337"/>
                <a:gd name="connsiteY6" fmla="*/ 43926 h 237268"/>
                <a:gd name="connsiteX0" fmla="*/ 115642 w 604605"/>
                <a:gd name="connsiteY0" fmla="*/ 43926 h 237268"/>
                <a:gd name="connsiteX1" fmla="*/ 414390 w 604605"/>
                <a:gd name="connsiteY1" fmla="*/ 99080 h 237268"/>
                <a:gd name="connsiteX2" fmla="*/ 589828 w 604605"/>
                <a:gd name="connsiteY2" fmla="*/ 197124 h 237268"/>
                <a:gd name="connsiteX3" fmla="*/ 325728 w 604605"/>
                <a:gd name="connsiteY3" fmla="*/ 236367 h 237268"/>
                <a:gd name="connsiteX4" fmla="*/ 46735 w 604605"/>
                <a:gd name="connsiteY4" fmla="*/ 191719 h 237268"/>
                <a:gd name="connsiteX5" fmla="*/ 45318 w 604605"/>
                <a:gd name="connsiteY5" fmla="*/ 132479 h 237268"/>
                <a:gd name="connsiteX6" fmla="*/ 115642 w 604605"/>
                <a:gd name="connsiteY6" fmla="*/ 43926 h 237268"/>
                <a:gd name="connsiteX0" fmla="*/ 199420 w 604605"/>
                <a:gd name="connsiteY0" fmla="*/ 43926 h 206687"/>
                <a:gd name="connsiteX1" fmla="*/ 414390 w 604605"/>
                <a:gd name="connsiteY1" fmla="*/ 68499 h 206687"/>
                <a:gd name="connsiteX2" fmla="*/ 589828 w 604605"/>
                <a:gd name="connsiteY2" fmla="*/ 166543 h 206687"/>
                <a:gd name="connsiteX3" fmla="*/ 325728 w 604605"/>
                <a:gd name="connsiteY3" fmla="*/ 205786 h 206687"/>
                <a:gd name="connsiteX4" fmla="*/ 46735 w 604605"/>
                <a:gd name="connsiteY4" fmla="*/ 161138 h 206687"/>
                <a:gd name="connsiteX5" fmla="*/ 45318 w 604605"/>
                <a:gd name="connsiteY5" fmla="*/ 101898 h 206687"/>
                <a:gd name="connsiteX6" fmla="*/ 199420 w 604605"/>
                <a:gd name="connsiteY6" fmla="*/ 43926 h 206687"/>
                <a:gd name="connsiteX0" fmla="*/ 199420 w 604605"/>
                <a:gd name="connsiteY0" fmla="*/ 5453 h 168214"/>
                <a:gd name="connsiteX1" fmla="*/ 414390 w 604605"/>
                <a:gd name="connsiteY1" fmla="*/ 30026 h 168214"/>
                <a:gd name="connsiteX2" fmla="*/ 589828 w 604605"/>
                <a:gd name="connsiteY2" fmla="*/ 128070 h 168214"/>
                <a:gd name="connsiteX3" fmla="*/ 325728 w 604605"/>
                <a:gd name="connsiteY3" fmla="*/ 167313 h 168214"/>
                <a:gd name="connsiteX4" fmla="*/ 46735 w 604605"/>
                <a:gd name="connsiteY4" fmla="*/ 122665 h 168214"/>
                <a:gd name="connsiteX5" fmla="*/ 45318 w 604605"/>
                <a:gd name="connsiteY5" fmla="*/ 63425 h 168214"/>
                <a:gd name="connsiteX6" fmla="*/ 199420 w 604605"/>
                <a:gd name="connsiteY6" fmla="*/ 5453 h 168214"/>
                <a:gd name="connsiteX0" fmla="*/ 199420 w 605179"/>
                <a:gd name="connsiteY0" fmla="*/ 5453 h 168214"/>
                <a:gd name="connsiteX1" fmla="*/ 417833 w 605179"/>
                <a:gd name="connsiteY1" fmla="*/ 38904 h 168214"/>
                <a:gd name="connsiteX2" fmla="*/ 589828 w 605179"/>
                <a:gd name="connsiteY2" fmla="*/ 128070 h 168214"/>
                <a:gd name="connsiteX3" fmla="*/ 325728 w 605179"/>
                <a:gd name="connsiteY3" fmla="*/ 167313 h 168214"/>
                <a:gd name="connsiteX4" fmla="*/ 46735 w 605179"/>
                <a:gd name="connsiteY4" fmla="*/ 122665 h 168214"/>
                <a:gd name="connsiteX5" fmla="*/ 45318 w 605179"/>
                <a:gd name="connsiteY5" fmla="*/ 63425 h 168214"/>
                <a:gd name="connsiteX6" fmla="*/ 199420 w 605179"/>
                <a:gd name="connsiteY6" fmla="*/ 5453 h 168214"/>
                <a:gd name="connsiteX0" fmla="*/ 196360 w 605179"/>
                <a:gd name="connsiteY0" fmla="*/ 5453 h 171173"/>
                <a:gd name="connsiteX1" fmla="*/ 414773 w 605179"/>
                <a:gd name="connsiteY1" fmla="*/ 38904 h 171173"/>
                <a:gd name="connsiteX2" fmla="*/ 586768 w 605179"/>
                <a:gd name="connsiteY2" fmla="*/ 128070 h 171173"/>
                <a:gd name="connsiteX3" fmla="*/ 304306 w 605179"/>
                <a:gd name="connsiteY3" fmla="*/ 170272 h 171173"/>
                <a:gd name="connsiteX4" fmla="*/ 43675 w 605179"/>
                <a:gd name="connsiteY4" fmla="*/ 122665 h 171173"/>
                <a:gd name="connsiteX5" fmla="*/ 42258 w 605179"/>
                <a:gd name="connsiteY5" fmla="*/ 63425 h 171173"/>
                <a:gd name="connsiteX6" fmla="*/ 196360 w 605179"/>
                <a:gd name="connsiteY6" fmla="*/ 5453 h 171173"/>
                <a:gd name="connsiteX0" fmla="*/ 174172 w 582991"/>
                <a:gd name="connsiteY0" fmla="*/ 5453 h 171173"/>
                <a:gd name="connsiteX1" fmla="*/ 392585 w 582991"/>
                <a:gd name="connsiteY1" fmla="*/ 38904 h 171173"/>
                <a:gd name="connsiteX2" fmla="*/ 564580 w 582991"/>
                <a:gd name="connsiteY2" fmla="*/ 128070 h 171173"/>
                <a:gd name="connsiteX3" fmla="*/ 282118 w 582991"/>
                <a:gd name="connsiteY3" fmla="*/ 170272 h 171173"/>
                <a:gd name="connsiteX4" fmla="*/ 21487 w 582991"/>
                <a:gd name="connsiteY4" fmla="*/ 122665 h 171173"/>
                <a:gd name="connsiteX5" fmla="*/ 153197 w 582991"/>
                <a:gd name="connsiteY5" fmla="*/ 100911 h 171173"/>
                <a:gd name="connsiteX6" fmla="*/ 174172 w 582991"/>
                <a:gd name="connsiteY6" fmla="*/ 5453 h 171173"/>
                <a:gd name="connsiteX0" fmla="*/ 196551 w 605370"/>
                <a:gd name="connsiteY0" fmla="*/ 5453 h 171173"/>
                <a:gd name="connsiteX1" fmla="*/ 414964 w 605370"/>
                <a:gd name="connsiteY1" fmla="*/ 38904 h 171173"/>
                <a:gd name="connsiteX2" fmla="*/ 586959 w 605370"/>
                <a:gd name="connsiteY2" fmla="*/ 128070 h 171173"/>
                <a:gd name="connsiteX3" fmla="*/ 304497 w 605370"/>
                <a:gd name="connsiteY3" fmla="*/ 170272 h 171173"/>
                <a:gd name="connsiteX4" fmla="*/ 43866 w 605370"/>
                <a:gd name="connsiteY4" fmla="*/ 122665 h 171173"/>
                <a:gd name="connsiteX5" fmla="*/ 41301 w 605370"/>
                <a:gd name="connsiteY5" fmla="*/ 60466 h 171173"/>
                <a:gd name="connsiteX6" fmla="*/ 196551 w 605370"/>
                <a:gd name="connsiteY6" fmla="*/ 5453 h 171173"/>
                <a:gd name="connsiteX0" fmla="*/ 196551 w 605370"/>
                <a:gd name="connsiteY0" fmla="*/ 5453 h 171173"/>
                <a:gd name="connsiteX1" fmla="*/ 414964 w 605370"/>
                <a:gd name="connsiteY1" fmla="*/ 38904 h 171173"/>
                <a:gd name="connsiteX2" fmla="*/ 586959 w 605370"/>
                <a:gd name="connsiteY2" fmla="*/ 128070 h 171173"/>
                <a:gd name="connsiteX3" fmla="*/ 304497 w 605370"/>
                <a:gd name="connsiteY3" fmla="*/ 170272 h 171173"/>
                <a:gd name="connsiteX4" fmla="*/ 43866 w 605370"/>
                <a:gd name="connsiteY4" fmla="*/ 122665 h 171173"/>
                <a:gd name="connsiteX5" fmla="*/ 41301 w 605370"/>
                <a:gd name="connsiteY5" fmla="*/ 60466 h 171173"/>
                <a:gd name="connsiteX6" fmla="*/ 196551 w 605370"/>
                <a:gd name="connsiteY6" fmla="*/ 5453 h 171173"/>
                <a:gd name="connsiteX0" fmla="*/ 196551 w 605370"/>
                <a:gd name="connsiteY0" fmla="*/ 5453 h 171173"/>
                <a:gd name="connsiteX1" fmla="*/ 414964 w 605370"/>
                <a:gd name="connsiteY1" fmla="*/ 38904 h 171173"/>
                <a:gd name="connsiteX2" fmla="*/ 586959 w 605370"/>
                <a:gd name="connsiteY2" fmla="*/ 128070 h 171173"/>
                <a:gd name="connsiteX3" fmla="*/ 304497 w 605370"/>
                <a:gd name="connsiteY3" fmla="*/ 170272 h 171173"/>
                <a:gd name="connsiteX4" fmla="*/ 43866 w 605370"/>
                <a:gd name="connsiteY4" fmla="*/ 122665 h 171173"/>
                <a:gd name="connsiteX5" fmla="*/ 41301 w 605370"/>
                <a:gd name="connsiteY5" fmla="*/ 60466 h 171173"/>
                <a:gd name="connsiteX6" fmla="*/ 196551 w 605370"/>
                <a:gd name="connsiteY6" fmla="*/ 5453 h 171173"/>
                <a:gd name="connsiteX0" fmla="*/ 180484 w 589303"/>
                <a:gd name="connsiteY0" fmla="*/ 5453 h 170851"/>
                <a:gd name="connsiteX1" fmla="*/ 398897 w 589303"/>
                <a:gd name="connsiteY1" fmla="*/ 38904 h 170851"/>
                <a:gd name="connsiteX2" fmla="*/ 570892 w 589303"/>
                <a:gd name="connsiteY2" fmla="*/ 128070 h 170851"/>
                <a:gd name="connsiteX3" fmla="*/ 288430 w 589303"/>
                <a:gd name="connsiteY3" fmla="*/ 170272 h 170851"/>
                <a:gd name="connsiteX4" fmla="*/ 43866 w 589303"/>
                <a:gd name="connsiteY4" fmla="*/ 131543 h 170851"/>
                <a:gd name="connsiteX5" fmla="*/ 25234 w 589303"/>
                <a:gd name="connsiteY5" fmla="*/ 60466 h 170851"/>
                <a:gd name="connsiteX6" fmla="*/ 180484 w 589303"/>
                <a:gd name="connsiteY6" fmla="*/ 5453 h 170851"/>
                <a:gd name="connsiteX0" fmla="*/ 202289 w 611108"/>
                <a:gd name="connsiteY0" fmla="*/ 5453 h 192160"/>
                <a:gd name="connsiteX1" fmla="*/ 420702 w 611108"/>
                <a:gd name="connsiteY1" fmla="*/ 38904 h 192160"/>
                <a:gd name="connsiteX2" fmla="*/ 592697 w 611108"/>
                <a:gd name="connsiteY2" fmla="*/ 128070 h 192160"/>
                <a:gd name="connsiteX3" fmla="*/ 310235 w 611108"/>
                <a:gd name="connsiteY3" fmla="*/ 170272 h 192160"/>
                <a:gd name="connsiteX4" fmla="*/ 65671 w 611108"/>
                <a:gd name="connsiteY4" fmla="*/ 131543 h 192160"/>
                <a:gd name="connsiteX5" fmla="*/ 47039 w 611108"/>
                <a:gd name="connsiteY5" fmla="*/ 60466 h 192160"/>
                <a:gd name="connsiteX6" fmla="*/ 202289 w 611108"/>
                <a:gd name="connsiteY6" fmla="*/ 5453 h 192160"/>
                <a:gd name="connsiteX0" fmla="*/ 307872 w 716691"/>
                <a:gd name="connsiteY0" fmla="*/ 5453 h 170851"/>
                <a:gd name="connsiteX1" fmla="*/ 526285 w 716691"/>
                <a:gd name="connsiteY1" fmla="*/ 38904 h 170851"/>
                <a:gd name="connsiteX2" fmla="*/ 698280 w 716691"/>
                <a:gd name="connsiteY2" fmla="*/ 128070 h 170851"/>
                <a:gd name="connsiteX3" fmla="*/ 415818 w 716691"/>
                <a:gd name="connsiteY3" fmla="*/ 170272 h 170851"/>
                <a:gd name="connsiteX4" fmla="*/ 171254 w 716691"/>
                <a:gd name="connsiteY4" fmla="*/ 131543 h 170851"/>
                <a:gd name="connsiteX5" fmla="*/ 152622 w 716691"/>
                <a:gd name="connsiteY5" fmla="*/ 60466 h 170851"/>
                <a:gd name="connsiteX6" fmla="*/ 307872 w 716691"/>
                <a:gd name="connsiteY6" fmla="*/ 5453 h 170851"/>
                <a:gd name="connsiteX0" fmla="*/ 182779 w 591598"/>
                <a:gd name="connsiteY0" fmla="*/ 5453 h 170851"/>
                <a:gd name="connsiteX1" fmla="*/ 401192 w 591598"/>
                <a:gd name="connsiteY1" fmla="*/ 38904 h 170851"/>
                <a:gd name="connsiteX2" fmla="*/ 573187 w 591598"/>
                <a:gd name="connsiteY2" fmla="*/ 128070 h 170851"/>
                <a:gd name="connsiteX3" fmla="*/ 290725 w 591598"/>
                <a:gd name="connsiteY3" fmla="*/ 170272 h 170851"/>
                <a:gd name="connsiteX4" fmla="*/ 46161 w 591598"/>
                <a:gd name="connsiteY4" fmla="*/ 131543 h 170851"/>
                <a:gd name="connsiteX5" fmla="*/ 27529 w 591598"/>
                <a:gd name="connsiteY5" fmla="*/ 60466 h 170851"/>
                <a:gd name="connsiteX6" fmla="*/ 182779 w 591598"/>
                <a:gd name="connsiteY6" fmla="*/ 5453 h 170851"/>
                <a:gd name="connsiteX0" fmla="*/ 182779 w 591598"/>
                <a:gd name="connsiteY0" fmla="*/ 5453 h 170851"/>
                <a:gd name="connsiteX1" fmla="*/ 401192 w 591598"/>
                <a:gd name="connsiteY1" fmla="*/ 38904 h 170851"/>
                <a:gd name="connsiteX2" fmla="*/ 573187 w 591598"/>
                <a:gd name="connsiteY2" fmla="*/ 128070 h 170851"/>
                <a:gd name="connsiteX3" fmla="*/ 290725 w 591598"/>
                <a:gd name="connsiteY3" fmla="*/ 170272 h 170851"/>
                <a:gd name="connsiteX4" fmla="*/ 46161 w 591598"/>
                <a:gd name="connsiteY4" fmla="*/ 131543 h 170851"/>
                <a:gd name="connsiteX5" fmla="*/ 27529 w 591598"/>
                <a:gd name="connsiteY5" fmla="*/ 60466 h 170851"/>
                <a:gd name="connsiteX6" fmla="*/ 182779 w 591598"/>
                <a:gd name="connsiteY6" fmla="*/ 5453 h 170851"/>
                <a:gd name="connsiteX0" fmla="*/ 182779 w 591598"/>
                <a:gd name="connsiteY0" fmla="*/ 5453 h 170851"/>
                <a:gd name="connsiteX1" fmla="*/ 401192 w 591598"/>
                <a:gd name="connsiteY1" fmla="*/ 38904 h 170851"/>
                <a:gd name="connsiteX2" fmla="*/ 573187 w 591598"/>
                <a:gd name="connsiteY2" fmla="*/ 128070 h 170851"/>
                <a:gd name="connsiteX3" fmla="*/ 290725 w 591598"/>
                <a:gd name="connsiteY3" fmla="*/ 170272 h 170851"/>
                <a:gd name="connsiteX4" fmla="*/ 46161 w 591598"/>
                <a:gd name="connsiteY4" fmla="*/ 131543 h 170851"/>
                <a:gd name="connsiteX5" fmla="*/ 27529 w 591598"/>
                <a:gd name="connsiteY5" fmla="*/ 60466 h 170851"/>
                <a:gd name="connsiteX6" fmla="*/ 182779 w 591598"/>
                <a:gd name="connsiteY6" fmla="*/ 5453 h 170851"/>
                <a:gd name="connsiteX0" fmla="*/ 190813 w 591598"/>
                <a:gd name="connsiteY0" fmla="*/ 5453 h 168878"/>
                <a:gd name="connsiteX1" fmla="*/ 401192 w 591598"/>
                <a:gd name="connsiteY1" fmla="*/ 36931 h 168878"/>
                <a:gd name="connsiteX2" fmla="*/ 573187 w 591598"/>
                <a:gd name="connsiteY2" fmla="*/ 126097 h 168878"/>
                <a:gd name="connsiteX3" fmla="*/ 290725 w 591598"/>
                <a:gd name="connsiteY3" fmla="*/ 168299 h 168878"/>
                <a:gd name="connsiteX4" fmla="*/ 46161 w 591598"/>
                <a:gd name="connsiteY4" fmla="*/ 129570 h 168878"/>
                <a:gd name="connsiteX5" fmla="*/ 27529 w 591598"/>
                <a:gd name="connsiteY5" fmla="*/ 58493 h 168878"/>
                <a:gd name="connsiteX6" fmla="*/ 190813 w 591598"/>
                <a:gd name="connsiteY6" fmla="*/ 5453 h 168878"/>
                <a:gd name="connsiteX0" fmla="*/ 190813 w 591598"/>
                <a:gd name="connsiteY0" fmla="*/ 0 h 163425"/>
                <a:gd name="connsiteX1" fmla="*/ 401192 w 591598"/>
                <a:gd name="connsiteY1" fmla="*/ 31478 h 163425"/>
                <a:gd name="connsiteX2" fmla="*/ 573187 w 591598"/>
                <a:gd name="connsiteY2" fmla="*/ 120644 h 163425"/>
                <a:gd name="connsiteX3" fmla="*/ 290725 w 591598"/>
                <a:gd name="connsiteY3" fmla="*/ 162846 h 163425"/>
                <a:gd name="connsiteX4" fmla="*/ 46161 w 591598"/>
                <a:gd name="connsiteY4" fmla="*/ 124117 h 163425"/>
                <a:gd name="connsiteX5" fmla="*/ 27529 w 591598"/>
                <a:gd name="connsiteY5" fmla="*/ 53040 h 163425"/>
                <a:gd name="connsiteX6" fmla="*/ 190813 w 591598"/>
                <a:gd name="connsiteY6" fmla="*/ 0 h 163425"/>
                <a:gd name="connsiteX0" fmla="*/ 190813 w 591598"/>
                <a:gd name="connsiteY0" fmla="*/ 0 h 163425"/>
                <a:gd name="connsiteX1" fmla="*/ 401192 w 591598"/>
                <a:gd name="connsiteY1" fmla="*/ 31478 h 163425"/>
                <a:gd name="connsiteX2" fmla="*/ 573187 w 591598"/>
                <a:gd name="connsiteY2" fmla="*/ 120644 h 163425"/>
                <a:gd name="connsiteX3" fmla="*/ 290725 w 591598"/>
                <a:gd name="connsiteY3" fmla="*/ 162846 h 163425"/>
                <a:gd name="connsiteX4" fmla="*/ 46161 w 591598"/>
                <a:gd name="connsiteY4" fmla="*/ 124117 h 163425"/>
                <a:gd name="connsiteX5" fmla="*/ 27529 w 591598"/>
                <a:gd name="connsiteY5" fmla="*/ 53040 h 163425"/>
                <a:gd name="connsiteX6" fmla="*/ 190813 w 591598"/>
                <a:gd name="connsiteY6" fmla="*/ 0 h 163425"/>
                <a:gd name="connsiteX0" fmla="*/ 190813 w 591598"/>
                <a:gd name="connsiteY0" fmla="*/ 3480 h 166905"/>
                <a:gd name="connsiteX1" fmla="*/ 401192 w 591598"/>
                <a:gd name="connsiteY1" fmla="*/ 34958 h 166905"/>
                <a:gd name="connsiteX2" fmla="*/ 573187 w 591598"/>
                <a:gd name="connsiteY2" fmla="*/ 124124 h 166905"/>
                <a:gd name="connsiteX3" fmla="*/ 290725 w 591598"/>
                <a:gd name="connsiteY3" fmla="*/ 166326 h 166905"/>
                <a:gd name="connsiteX4" fmla="*/ 46161 w 591598"/>
                <a:gd name="connsiteY4" fmla="*/ 127597 h 166905"/>
                <a:gd name="connsiteX5" fmla="*/ 27529 w 591598"/>
                <a:gd name="connsiteY5" fmla="*/ 56520 h 166905"/>
                <a:gd name="connsiteX6" fmla="*/ 190813 w 591598"/>
                <a:gd name="connsiteY6" fmla="*/ 3480 h 166905"/>
                <a:gd name="connsiteX0" fmla="*/ 190813 w 591598"/>
                <a:gd name="connsiteY0" fmla="*/ 3480 h 166905"/>
                <a:gd name="connsiteX1" fmla="*/ 401192 w 591598"/>
                <a:gd name="connsiteY1" fmla="*/ 34958 h 166905"/>
                <a:gd name="connsiteX2" fmla="*/ 573187 w 591598"/>
                <a:gd name="connsiteY2" fmla="*/ 124124 h 166905"/>
                <a:gd name="connsiteX3" fmla="*/ 290725 w 591598"/>
                <a:gd name="connsiteY3" fmla="*/ 166326 h 166905"/>
                <a:gd name="connsiteX4" fmla="*/ 46161 w 591598"/>
                <a:gd name="connsiteY4" fmla="*/ 127597 h 166905"/>
                <a:gd name="connsiteX5" fmla="*/ 27529 w 591598"/>
                <a:gd name="connsiteY5" fmla="*/ 56520 h 166905"/>
                <a:gd name="connsiteX6" fmla="*/ 190813 w 591598"/>
                <a:gd name="connsiteY6" fmla="*/ 3480 h 16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598" h="166905">
                  <a:moveTo>
                    <a:pt x="190813" y="3480"/>
                  </a:moveTo>
                  <a:cubicBezTo>
                    <a:pt x="286658" y="0"/>
                    <a:pt x="301886" y="5973"/>
                    <a:pt x="401192" y="34958"/>
                  </a:cubicBezTo>
                  <a:cubicBezTo>
                    <a:pt x="464921" y="55065"/>
                    <a:pt x="591598" y="102229"/>
                    <a:pt x="573187" y="124124"/>
                  </a:cubicBezTo>
                  <a:cubicBezTo>
                    <a:pt x="554776" y="146019"/>
                    <a:pt x="378563" y="165747"/>
                    <a:pt x="290725" y="166326"/>
                  </a:cubicBezTo>
                  <a:cubicBezTo>
                    <a:pt x="202887" y="166905"/>
                    <a:pt x="127899" y="155763"/>
                    <a:pt x="46161" y="127597"/>
                  </a:cubicBezTo>
                  <a:cubicBezTo>
                    <a:pt x="0" y="91539"/>
                    <a:pt x="19297" y="79014"/>
                    <a:pt x="27529" y="56520"/>
                  </a:cubicBezTo>
                  <a:cubicBezTo>
                    <a:pt x="63306" y="21201"/>
                    <a:pt x="131171" y="7149"/>
                    <a:pt x="190813" y="3480"/>
                  </a:cubicBezTo>
                  <a:close/>
                </a:path>
              </a:pathLst>
            </a:custGeom>
            <a:ln w="76200">
              <a:solidFill>
                <a:srgbClr val="FF0000">
                  <a:alpha val="72941"/>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6" name="フリーフォーム 25"/>
          <p:cNvSpPr/>
          <p:nvPr/>
        </p:nvSpPr>
        <p:spPr>
          <a:xfrm>
            <a:off x="6681017" y="1394825"/>
            <a:ext cx="311624" cy="498144"/>
          </a:xfrm>
          <a:custGeom>
            <a:avLst/>
            <a:gdLst>
              <a:gd name="connsiteX0" fmla="*/ 0 w 730155"/>
              <a:gd name="connsiteY0" fmla="*/ 0 h 661917"/>
              <a:gd name="connsiteX1" fmla="*/ 730155 w 730155"/>
              <a:gd name="connsiteY1" fmla="*/ 368490 h 661917"/>
              <a:gd name="connsiteX2" fmla="*/ 436728 w 730155"/>
              <a:gd name="connsiteY2" fmla="*/ 661917 h 661917"/>
              <a:gd name="connsiteX0" fmla="*/ 0 w 730155"/>
              <a:gd name="connsiteY0" fmla="*/ 0 h 661917"/>
              <a:gd name="connsiteX1" fmla="*/ 730155 w 730155"/>
              <a:gd name="connsiteY1" fmla="*/ 368490 h 661917"/>
              <a:gd name="connsiteX2" fmla="*/ 436728 w 730155"/>
              <a:gd name="connsiteY2" fmla="*/ 661917 h 661917"/>
              <a:gd name="connsiteX0" fmla="*/ 0 w 755176"/>
              <a:gd name="connsiteY0" fmla="*/ 0 h 661917"/>
              <a:gd name="connsiteX1" fmla="*/ 730155 w 755176"/>
              <a:gd name="connsiteY1" fmla="*/ 368490 h 661917"/>
              <a:gd name="connsiteX2" fmla="*/ 436728 w 755176"/>
              <a:gd name="connsiteY2" fmla="*/ 661917 h 661917"/>
              <a:gd name="connsiteX0" fmla="*/ 0 w 359391"/>
              <a:gd name="connsiteY0" fmla="*/ 0 h 498144"/>
              <a:gd name="connsiteX1" fmla="*/ 334370 w 359391"/>
              <a:gd name="connsiteY1" fmla="*/ 204717 h 498144"/>
              <a:gd name="connsiteX2" fmla="*/ 40943 w 359391"/>
              <a:gd name="connsiteY2" fmla="*/ 498144 h 498144"/>
              <a:gd name="connsiteX0" fmla="*/ 0 w 359391"/>
              <a:gd name="connsiteY0" fmla="*/ 0 h 498144"/>
              <a:gd name="connsiteX1" fmla="*/ 334370 w 359391"/>
              <a:gd name="connsiteY1" fmla="*/ 204717 h 498144"/>
              <a:gd name="connsiteX2" fmla="*/ 40943 w 359391"/>
              <a:gd name="connsiteY2" fmla="*/ 498144 h 498144"/>
              <a:gd name="connsiteX0" fmla="*/ 0 w 359391"/>
              <a:gd name="connsiteY0" fmla="*/ 0 h 498144"/>
              <a:gd name="connsiteX1" fmla="*/ 334370 w 359391"/>
              <a:gd name="connsiteY1" fmla="*/ 204717 h 498144"/>
              <a:gd name="connsiteX2" fmla="*/ 40943 w 359391"/>
              <a:gd name="connsiteY2" fmla="*/ 498144 h 498144"/>
              <a:gd name="connsiteX0" fmla="*/ 0 w 311624"/>
              <a:gd name="connsiteY0" fmla="*/ 0 h 498144"/>
              <a:gd name="connsiteX1" fmla="*/ 286603 w 311624"/>
              <a:gd name="connsiteY1" fmla="*/ 225189 h 498144"/>
              <a:gd name="connsiteX2" fmla="*/ 40943 w 311624"/>
              <a:gd name="connsiteY2" fmla="*/ 498144 h 498144"/>
              <a:gd name="connsiteX0" fmla="*/ 0 w 311624"/>
              <a:gd name="connsiteY0" fmla="*/ 0 h 498144"/>
              <a:gd name="connsiteX1" fmla="*/ 286603 w 311624"/>
              <a:gd name="connsiteY1" fmla="*/ 225189 h 498144"/>
              <a:gd name="connsiteX2" fmla="*/ 40943 w 311624"/>
              <a:gd name="connsiteY2" fmla="*/ 498144 h 498144"/>
            </a:gdLst>
            <a:ahLst/>
            <a:cxnLst>
              <a:cxn ang="0">
                <a:pos x="connsiteX0" y="connsiteY0"/>
              </a:cxn>
              <a:cxn ang="0">
                <a:pos x="connsiteX1" y="connsiteY1"/>
              </a:cxn>
              <a:cxn ang="0">
                <a:pos x="connsiteX2" y="connsiteY2"/>
              </a:cxn>
            </a:cxnLst>
            <a:rect l="l" t="t" r="r" b="b"/>
            <a:pathLst>
              <a:path w="311624" h="498144">
                <a:moveTo>
                  <a:pt x="0" y="0"/>
                </a:moveTo>
                <a:cubicBezTo>
                  <a:pt x="100084" y="34120"/>
                  <a:pt x="227462" y="75063"/>
                  <a:pt x="286603" y="225189"/>
                </a:cubicBezTo>
                <a:cubicBezTo>
                  <a:pt x="311624" y="370765"/>
                  <a:pt x="138752" y="400335"/>
                  <a:pt x="40943" y="498144"/>
                </a:cubicBezTo>
              </a:path>
            </a:pathLst>
          </a:cu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8" name="直線コネクタ 27"/>
          <p:cNvCxnSpPr>
            <a:stCxn id="26" idx="0"/>
          </p:cNvCxnSpPr>
          <p:nvPr/>
        </p:nvCxnSpPr>
        <p:spPr>
          <a:xfrm flipH="1" flipV="1">
            <a:off x="3478666" y="398537"/>
            <a:ext cx="3202351" cy="996288"/>
          </a:xfrm>
          <a:prstGeom prst="line">
            <a:avLst/>
          </a:prstGeom>
          <a:ln w="38100">
            <a:solidFill>
              <a:srgbClr val="FFCC00">
                <a:alpha val="72549"/>
              </a:srgbClr>
            </a:solidFill>
            <a:prstDash val="sysDot"/>
          </a:ln>
        </p:spPr>
        <p:style>
          <a:lnRef idx="1">
            <a:schemeClr val="accent1"/>
          </a:lnRef>
          <a:fillRef idx="0">
            <a:schemeClr val="accent1"/>
          </a:fillRef>
          <a:effectRef idx="0">
            <a:schemeClr val="accent1"/>
          </a:effectRef>
          <a:fontRef idx="minor">
            <a:schemeClr val="tx1"/>
          </a:fontRef>
        </p:style>
      </p:cxnSp>
      <p:grpSp>
        <p:nvGrpSpPr>
          <p:cNvPr id="34" name="グループ化 33"/>
          <p:cNvGrpSpPr/>
          <p:nvPr/>
        </p:nvGrpSpPr>
        <p:grpSpPr>
          <a:xfrm>
            <a:off x="4804449" y="1061591"/>
            <a:ext cx="2557497" cy="907281"/>
            <a:chOff x="4578824" y="1857233"/>
            <a:chExt cx="2557497" cy="907281"/>
          </a:xfrm>
        </p:grpSpPr>
        <p:cxnSp>
          <p:nvCxnSpPr>
            <p:cNvPr id="11" name="直線コネクタ 10"/>
            <p:cNvCxnSpPr/>
            <p:nvPr/>
          </p:nvCxnSpPr>
          <p:spPr>
            <a:xfrm rot="10800000" flipV="1">
              <a:off x="5818909" y="1857233"/>
              <a:ext cx="1317412" cy="495908"/>
            </a:xfrm>
            <a:prstGeom prst="line">
              <a:avLst/>
            </a:prstGeom>
            <a:ln w="38100">
              <a:solidFill>
                <a:srgbClr val="FF9900">
                  <a:alpha val="72941"/>
                </a:srgbClr>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4578824" y="2395182"/>
              <a:ext cx="1399742" cy="369332"/>
            </a:xfrm>
            <a:prstGeom prst="rect">
              <a:avLst/>
            </a:prstGeom>
            <a:solidFill>
              <a:srgbClr val="FFFFCC">
                <a:alpha val="69804"/>
              </a:srgbClr>
            </a:solidFill>
          </p:spPr>
          <p:txBody>
            <a:bodyPr wrap="none" rtlCol="0">
              <a:spAutoFit/>
            </a:bodyPr>
            <a:lstStyle/>
            <a:p>
              <a:r>
                <a:rPr kumimoji="1" lang="ja-JP" altLang="en-US" sz="900" dirty="0" smtClean="0"/>
                <a:t>物質生命科学</a:t>
              </a:r>
              <a:r>
                <a:rPr lang="ja-JP" altLang="en-US" sz="900" dirty="0" smtClean="0"/>
                <a:t>実験施設</a:t>
              </a:r>
              <a:endParaRPr lang="en-US" altLang="ja-JP" sz="900" dirty="0" smtClean="0"/>
            </a:p>
            <a:p>
              <a:r>
                <a:rPr kumimoji="1" lang="ja-JP" altLang="en-US" sz="900" dirty="0" smtClean="0"/>
                <a:t>中性子・ミューオンビーム</a:t>
              </a:r>
              <a:endParaRPr kumimoji="1" lang="ja-JP" altLang="en-US" sz="900" dirty="0"/>
            </a:p>
          </p:txBody>
        </p:sp>
      </p:grpSp>
      <p:sp>
        <p:nvSpPr>
          <p:cNvPr id="35" name="テキスト ボックス 34"/>
          <p:cNvSpPr txBox="1"/>
          <p:nvPr/>
        </p:nvSpPr>
        <p:spPr>
          <a:xfrm rot="960806">
            <a:off x="4662809" y="561242"/>
            <a:ext cx="1090363" cy="307777"/>
          </a:xfrm>
          <a:prstGeom prst="rect">
            <a:avLst/>
          </a:prstGeom>
          <a:solidFill>
            <a:srgbClr val="FFFFCC">
              <a:alpha val="69804"/>
            </a:srgbClr>
          </a:solidFill>
        </p:spPr>
        <p:txBody>
          <a:bodyPr wrap="none" rtlCol="0">
            <a:spAutoFit/>
          </a:bodyPr>
          <a:lstStyle/>
          <a:p>
            <a:r>
              <a:rPr kumimoji="1" lang="ja-JP" altLang="en-US" sz="700" dirty="0" smtClean="0"/>
              <a:t>ニュートリノビームライン</a:t>
            </a:r>
            <a:endParaRPr kumimoji="1" lang="en-US" altLang="ja-JP" sz="700" dirty="0" smtClean="0"/>
          </a:p>
          <a:p>
            <a:r>
              <a:rPr lang="ja-JP" altLang="en-US" sz="700" dirty="0" smtClean="0"/>
              <a:t>神岡へ</a:t>
            </a:r>
            <a:endParaRPr kumimoji="1" lang="ja-JP" altLang="en-US" sz="700" dirty="0"/>
          </a:p>
        </p:txBody>
      </p:sp>
      <p:sp>
        <p:nvSpPr>
          <p:cNvPr id="37" name="正方形/長方形 36"/>
          <p:cNvSpPr/>
          <p:nvPr/>
        </p:nvSpPr>
        <p:spPr>
          <a:xfrm>
            <a:off x="35625" y="156794"/>
            <a:ext cx="8807840" cy="2062103"/>
          </a:xfrm>
          <a:prstGeom prst="rect">
            <a:avLst/>
          </a:prstGeom>
        </p:spPr>
        <p:txBody>
          <a:bodyPr wrap="square">
            <a:spAutoFit/>
          </a:bodyPr>
          <a:lstStyle/>
          <a:p>
            <a:pPr lvl="0"/>
            <a:r>
              <a:rPr lang="en-US" altLang="ja-JP" sz="4400" dirty="0" smtClean="0">
                <a:solidFill>
                  <a:prstClr val="white"/>
                </a:solidFill>
                <a:latin typeface="HG丸ｺﾞｼｯｸM-PRO" pitchFamily="50" charset="-128"/>
                <a:ea typeface="HG丸ｺﾞｼｯｸM-PRO" pitchFamily="50" charset="-128"/>
              </a:rPr>
              <a:t>J-PARC</a:t>
            </a:r>
            <a:r>
              <a:rPr lang="ja-JP" altLang="en-US" sz="4400" dirty="0" smtClean="0">
                <a:solidFill>
                  <a:prstClr val="white"/>
                </a:solidFill>
                <a:latin typeface="HG丸ｺﾞｼｯｸM-PRO" pitchFamily="50" charset="-128"/>
                <a:ea typeface="HG丸ｺﾞｼｯｸM-PRO" pitchFamily="50" charset="-128"/>
              </a:rPr>
              <a:t>　</a:t>
            </a:r>
            <a:endParaRPr lang="en-US" altLang="ja-JP" sz="4400" dirty="0" smtClean="0">
              <a:solidFill>
                <a:prstClr val="white"/>
              </a:solidFill>
              <a:latin typeface="HG丸ｺﾞｼｯｸM-PRO" pitchFamily="50" charset="-128"/>
              <a:ea typeface="HG丸ｺﾞｼｯｸM-PRO" pitchFamily="50" charset="-128"/>
            </a:endParaRPr>
          </a:p>
          <a:p>
            <a:pPr lvl="0"/>
            <a:endParaRPr lang="en-US" altLang="ja-JP" dirty="0" smtClean="0">
              <a:solidFill>
                <a:prstClr val="white"/>
              </a:solidFill>
              <a:latin typeface="HG丸ｺﾞｼｯｸM-PRO" pitchFamily="50" charset="-128"/>
              <a:ea typeface="HG丸ｺﾞｼｯｸM-PRO" pitchFamily="50" charset="-128"/>
            </a:endParaRPr>
          </a:p>
          <a:p>
            <a:pPr lvl="0"/>
            <a:r>
              <a:rPr lang="ja-JP" altLang="en-US" sz="3200" dirty="0" smtClean="0">
                <a:solidFill>
                  <a:prstClr val="white"/>
                </a:solidFill>
                <a:latin typeface="HG丸ｺﾞｼｯｸM-PRO" pitchFamily="50" charset="-128"/>
                <a:ea typeface="HG丸ｺﾞｼｯｸM-PRO" pitchFamily="50" charset="-128"/>
              </a:rPr>
              <a:t>世界最強強度の</a:t>
            </a:r>
            <a:endParaRPr lang="en-US" altLang="ja-JP" sz="3200" dirty="0" smtClean="0">
              <a:solidFill>
                <a:prstClr val="white"/>
              </a:solidFill>
              <a:latin typeface="HG丸ｺﾞｼｯｸM-PRO" pitchFamily="50" charset="-128"/>
              <a:ea typeface="HG丸ｺﾞｼｯｸM-PRO" pitchFamily="50" charset="-128"/>
            </a:endParaRPr>
          </a:p>
          <a:p>
            <a:pPr lvl="0"/>
            <a:r>
              <a:rPr lang="ja-JP" altLang="en-US" sz="3200" dirty="0" smtClean="0">
                <a:solidFill>
                  <a:prstClr val="white"/>
                </a:solidFill>
                <a:latin typeface="HG丸ｺﾞｼｯｸM-PRO" pitchFamily="50" charset="-128"/>
                <a:ea typeface="HG丸ｺﾞｼｯｸM-PRO" pitchFamily="50" charset="-128"/>
              </a:rPr>
              <a:t>陽子加速器施設</a:t>
            </a:r>
            <a:endParaRPr lang="en-US" altLang="ja-JP" sz="3200" dirty="0" smtClean="0">
              <a:solidFill>
                <a:prstClr val="white"/>
              </a:solidFill>
              <a:latin typeface="HG丸ｺﾞｼｯｸM-PRO" pitchFamily="50" charset="-128"/>
              <a:ea typeface="HG丸ｺﾞｼｯｸM-PRO" pitchFamily="50" charset="-128"/>
            </a:endParaRPr>
          </a:p>
        </p:txBody>
      </p:sp>
      <p:grpSp>
        <p:nvGrpSpPr>
          <p:cNvPr id="39" name="グループ化 38"/>
          <p:cNvGrpSpPr/>
          <p:nvPr/>
        </p:nvGrpSpPr>
        <p:grpSpPr>
          <a:xfrm>
            <a:off x="4019705" y="1790612"/>
            <a:ext cx="3363593" cy="1429234"/>
            <a:chOff x="3889081" y="3405650"/>
            <a:chExt cx="3363593" cy="1429234"/>
          </a:xfrm>
        </p:grpSpPr>
        <p:cxnSp>
          <p:nvCxnSpPr>
            <p:cNvPr id="20" name="直線コネクタ 19"/>
            <p:cNvCxnSpPr/>
            <p:nvPr/>
          </p:nvCxnSpPr>
          <p:spPr>
            <a:xfrm rot="16200000" flipH="1">
              <a:off x="3609302" y="3685429"/>
              <a:ext cx="818862" cy="259303"/>
            </a:xfrm>
            <a:prstGeom prst="line">
              <a:avLst/>
            </a:prstGeom>
            <a:ln w="76200">
              <a:solidFill>
                <a:srgbClr val="FF9900">
                  <a:alpha val="72941"/>
                </a:srgbClr>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4374963" y="4126998"/>
              <a:ext cx="2877711" cy="707886"/>
            </a:xfrm>
            <a:prstGeom prst="rect">
              <a:avLst/>
            </a:prstGeom>
            <a:solidFill>
              <a:srgbClr val="FFFFCC">
                <a:alpha val="69804"/>
              </a:srgbClr>
            </a:solidFill>
          </p:spPr>
          <p:txBody>
            <a:bodyPr wrap="none" rtlCol="0">
              <a:spAutoFit/>
            </a:bodyPr>
            <a:lstStyle/>
            <a:p>
              <a:r>
                <a:rPr lang="ja-JP" altLang="en-US" sz="2000" dirty="0" smtClean="0"/>
                <a:t>原子核・素粒子実験施設</a:t>
              </a:r>
              <a:endParaRPr lang="en-US" altLang="ja-JP" sz="2000" dirty="0" smtClean="0"/>
            </a:p>
            <a:p>
              <a:r>
                <a:rPr lang="ja-JP" altLang="en-US" sz="2000" dirty="0" smtClean="0"/>
                <a:t>ハドロン</a:t>
              </a:r>
              <a:r>
                <a:rPr kumimoji="1" lang="ja-JP" altLang="en-US" sz="2000" dirty="0" smtClean="0"/>
                <a:t>ビーム</a:t>
              </a:r>
              <a:endParaRPr kumimoji="1" lang="ja-JP" altLang="en-US" sz="2000" dirty="0"/>
            </a:p>
          </p:txBody>
        </p:sp>
      </p:grpSp>
      <p:pic>
        <p:nvPicPr>
          <p:cNvPr id="60422" name="Picture 6" descr="http://j-parc.jp/ja/news/2009/05/6.jpg"/>
          <p:cNvPicPr>
            <a:picLocks noChangeAspect="1" noChangeArrowheads="1"/>
          </p:cNvPicPr>
          <p:nvPr/>
        </p:nvPicPr>
        <p:blipFill>
          <a:blip r:embed="rId3" cstate="print"/>
          <a:srcRect l="-2597" t="-3960" r="-2309" b="-5227"/>
          <a:stretch>
            <a:fillRect/>
          </a:stretch>
        </p:blipFill>
        <p:spPr bwMode="auto">
          <a:xfrm>
            <a:off x="178119" y="3307283"/>
            <a:ext cx="8633362" cy="3348842"/>
          </a:xfrm>
          <a:prstGeom prst="rect">
            <a:avLst/>
          </a:prstGeom>
          <a:solidFill>
            <a:schemeClr val="bg1"/>
          </a:solidFill>
          <a:effectLst>
            <a:softEdge rad="63500"/>
          </a:effectLst>
        </p:spPr>
      </p:pic>
      <p:sp>
        <p:nvSpPr>
          <p:cNvPr id="41" name="テキスト ボックス 40"/>
          <p:cNvSpPr txBox="1"/>
          <p:nvPr/>
        </p:nvSpPr>
        <p:spPr>
          <a:xfrm>
            <a:off x="7422076" y="6358043"/>
            <a:ext cx="1569660" cy="369332"/>
          </a:xfrm>
          <a:prstGeom prst="rect">
            <a:avLst/>
          </a:prstGeom>
          <a:solidFill>
            <a:srgbClr val="FFFFCC"/>
          </a:solidFill>
        </p:spPr>
        <p:txBody>
          <a:bodyPr wrap="none" rtlCol="0">
            <a:spAutoFit/>
          </a:bodyPr>
          <a:lstStyle/>
          <a:p>
            <a:r>
              <a:rPr kumimoji="1" lang="ja-JP" altLang="en-US" dirty="0" smtClean="0"/>
              <a:t>建設時の写真</a:t>
            </a: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yperBall2"/>
          <p:cNvPicPr>
            <a:picLocks noChangeAspect="1" noChangeArrowheads="1"/>
          </p:cNvPicPr>
          <p:nvPr/>
        </p:nvPicPr>
        <p:blipFill>
          <a:blip r:embed="rId2" cstate="print">
            <a:lum bright="12000"/>
          </a:blip>
          <a:srcRect l="5560"/>
          <a:stretch>
            <a:fillRect/>
          </a:stretch>
        </p:blipFill>
        <p:spPr bwMode="auto">
          <a:xfrm>
            <a:off x="5306744" y="1464540"/>
            <a:ext cx="3635375" cy="5130800"/>
          </a:xfrm>
          <a:prstGeom prst="rect">
            <a:avLst/>
          </a:prstGeom>
          <a:noFill/>
          <a:ln w="9525">
            <a:noFill/>
            <a:miter lim="800000"/>
            <a:headEnd/>
            <a:tailEnd/>
          </a:ln>
          <a:effectLst>
            <a:softEdge rad="63500"/>
          </a:effectLst>
        </p:spPr>
      </p:pic>
      <p:pic>
        <p:nvPicPr>
          <p:cNvPr id="3" name="Picture 5" descr="reaction-illust"/>
          <p:cNvPicPr>
            <a:picLocks noChangeAspect="1" noChangeArrowheads="1"/>
          </p:cNvPicPr>
          <p:nvPr/>
        </p:nvPicPr>
        <p:blipFill>
          <a:blip r:embed="rId3" cstate="print"/>
          <a:srcRect t="5366" r="12329" b="39246"/>
          <a:stretch>
            <a:fillRect/>
          </a:stretch>
        </p:blipFill>
        <p:spPr bwMode="auto">
          <a:xfrm>
            <a:off x="287383" y="1436916"/>
            <a:ext cx="5437188" cy="2588821"/>
          </a:xfrm>
          <a:prstGeom prst="rect">
            <a:avLst/>
          </a:prstGeom>
          <a:noFill/>
          <a:ln w="9525">
            <a:noFill/>
            <a:miter lim="800000"/>
            <a:headEnd/>
            <a:tailEnd/>
          </a:ln>
          <a:effectLst>
            <a:softEdge rad="63500"/>
          </a:effectLst>
        </p:spPr>
      </p:pic>
      <p:pic>
        <p:nvPicPr>
          <p:cNvPr id="5" name="Picture 9" descr="all_gamma_levels6"/>
          <p:cNvPicPr>
            <a:picLocks noChangeAspect="1" noChangeArrowheads="1"/>
          </p:cNvPicPr>
          <p:nvPr/>
        </p:nvPicPr>
        <p:blipFill>
          <a:blip r:embed="rId4" cstate="print"/>
          <a:srcRect l="20589" r="48041" b="57549"/>
          <a:stretch>
            <a:fillRect/>
          </a:stretch>
        </p:blipFill>
        <p:spPr bwMode="auto">
          <a:xfrm>
            <a:off x="4603182" y="5130142"/>
            <a:ext cx="1753484" cy="1514104"/>
          </a:xfrm>
          <a:prstGeom prst="rect">
            <a:avLst/>
          </a:prstGeom>
          <a:noFill/>
          <a:ln w="9525">
            <a:noFill/>
            <a:miter lim="800000"/>
            <a:headEnd/>
            <a:tailEnd/>
          </a:ln>
        </p:spPr>
      </p:pic>
      <p:pic>
        <p:nvPicPr>
          <p:cNvPr id="4" name="Picture 8" descr="Spectrum from E419 experiment"/>
          <p:cNvPicPr>
            <a:picLocks noChangeAspect="1" noChangeArrowheads="1"/>
          </p:cNvPicPr>
          <p:nvPr/>
        </p:nvPicPr>
        <p:blipFill>
          <a:blip r:embed="rId5" cstate="print"/>
          <a:srcRect/>
          <a:stretch>
            <a:fillRect/>
          </a:stretch>
        </p:blipFill>
        <p:spPr>
          <a:xfrm>
            <a:off x="267833" y="4399933"/>
            <a:ext cx="4600575" cy="2038350"/>
          </a:xfrm>
          <a:prstGeom prst="rect">
            <a:avLst/>
          </a:prstGeom>
          <a:noFill/>
        </p:spPr>
      </p:pic>
      <p:sp>
        <p:nvSpPr>
          <p:cNvPr id="6" name="正方形/長方形 5"/>
          <p:cNvSpPr/>
          <p:nvPr/>
        </p:nvSpPr>
        <p:spPr>
          <a:xfrm>
            <a:off x="332509" y="334925"/>
            <a:ext cx="8158350" cy="584775"/>
          </a:xfrm>
          <a:prstGeom prst="rect">
            <a:avLst/>
          </a:prstGeom>
        </p:spPr>
        <p:txBody>
          <a:bodyPr wrap="square">
            <a:spAutoFit/>
          </a:bodyPr>
          <a:lstStyle/>
          <a:p>
            <a:pPr lvl="0"/>
            <a:r>
              <a:rPr lang="ja-JP" altLang="en-US" sz="3200" dirty="0" smtClean="0">
                <a:solidFill>
                  <a:prstClr val="white"/>
                </a:solidFill>
                <a:latin typeface="HG丸ｺﾞｼｯｸM-PRO" pitchFamily="50" charset="-128"/>
                <a:ea typeface="HG丸ｺﾞｼｯｸM-PRO" pitchFamily="50" charset="-128"/>
              </a:rPr>
              <a:t>ストレンジクォークを含んだ核力の理解へ</a:t>
            </a:r>
            <a:endParaRPr lang="en-US" altLang="ja-JP" sz="3200" dirty="0" smtClean="0">
              <a:solidFill>
                <a:prstClr val="white"/>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グループ化 107"/>
          <p:cNvGrpSpPr/>
          <p:nvPr/>
        </p:nvGrpSpPr>
        <p:grpSpPr>
          <a:xfrm>
            <a:off x="899592" y="2924944"/>
            <a:ext cx="1826182" cy="1608892"/>
            <a:chOff x="479153" y="4630018"/>
            <a:chExt cx="1499250" cy="1320860"/>
          </a:xfrm>
        </p:grpSpPr>
        <p:sp>
          <p:nvSpPr>
            <p:cNvPr id="9" name="Line 4"/>
            <p:cNvSpPr>
              <a:spLocks noChangeShapeType="1"/>
            </p:cNvSpPr>
            <p:nvPr/>
          </p:nvSpPr>
          <p:spPr bwMode="auto">
            <a:xfrm flipV="1">
              <a:off x="791890" y="5312643"/>
              <a:ext cx="261938" cy="349250"/>
            </a:xfrm>
            <a:prstGeom prst="line">
              <a:avLst/>
            </a:prstGeom>
            <a:noFill/>
            <a:ln w="19050">
              <a:solidFill>
                <a:schemeClr val="bg1"/>
              </a:solidFill>
              <a:round/>
              <a:headEnd/>
              <a:tailEnd/>
            </a:ln>
            <a:effectLst/>
          </p:spPr>
          <p:txBody>
            <a:bodyPr/>
            <a:lstStyle/>
            <a:p>
              <a:endParaRPr lang="ja-JP" altLang="en-US" dirty="0"/>
            </a:p>
          </p:txBody>
        </p:sp>
        <p:sp>
          <p:nvSpPr>
            <p:cNvPr id="10" name="Line 5"/>
            <p:cNvSpPr>
              <a:spLocks noChangeShapeType="1"/>
            </p:cNvSpPr>
            <p:nvPr/>
          </p:nvSpPr>
          <p:spPr bwMode="auto">
            <a:xfrm flipV="1">
              <a:off x="1050653" y="5311056"/>
              <a:ext cx="293687" cy="1587"/>
            </a:xfrm>
            <a:prstGeom prst="line">
              <a:avLst/>
            </a:prstGeom>
            <a:noFill/>
            <a:ln w="28575">
              <a:solidFill>
                <a:srgbClr val="FF0000"/>
              </a:solidFill>
              <a:round/>
              <a:headEnd/>
              <a:tailEnd/>
            </a:ln>
            <a:effectLst/>
          </p:spPr>
          <p:txBody>
            <a:bodyPr/>
            <a:lstStyle/>
            <a:p>
              <a:endParaRPr lang="ja-JP" altLang="en-US" dirty="0"/>
            </a:p>
          </p:txBody>
        </p:sp>
        <p:sp>
          <p:nvSpPr>
            <p:cNvPr id="11" name="Line 6"/>
            <p:cNvSpPr>
              <a:spLocks noChangeShapeType="1"/>
            </p:cNvSpPr>
            <p:nvPr/>
          </p:nvSpPr>
          <p:spPr bwMode="auto">
            <a:xfrm flipH="1" flipV="1">
              <a:off x="1339578" y="5309468"/>
              <a:ext cx="276225" cy="354013"/>
            </a:xfrm>
            <a:prstGeom prst="line">
              <a:avLst/>
            </a:prstGeom>
            <a:noFill/>
            <a:ln w="19050">
              <a:solidFill>
                <a:schemeClr val="bg1"/>
              </a:solidFill>
              <a:round/>
              <a:headEnd/>
              <a:tailEnd/>
            </a:ln>
            <a:effectLst/>
          </p:spPr>
          <p:txBody>
            <a:bodyPr/>
            <a:lstStyle/>
            <a:p>
              <a:endParaRPr lang="ja-JP" altLang="en-US" dirty="0"/>
            </a:p>
          </p:txBody>
        </p:sp>
        <p:sp>
          <p:nvSpPr>
            <p:cNvPr id="12" name="Line 7"/>
            <p:cNvSpPr>
              <a:spLocks noChangeShapeType="1"/>
            </p:cNvSpPr>
            <p:nvPr/>
          </p:nvSpPr>
          <p:spPr bwMode="auto">
            <a:xfrm flipH="1">
              <a:off x="1331640" y="4941168"/>
              <a:ext cx="285750" cy="374650"/>
            </a:xfrm>
            <a:prstGeom prst="line">
              <a:avLst/>
            </a:prstGeom>
            <a:noFill/>
            <a:ln w="19050">
              <a:solidFill>
                <a:schemeClr val="bg1"/>
              </a:solidFill>
              <a:prstDash val="sysDot"/>
              <a:round/>
              <a:headEnd/>
              <a:tailEnd/>
            </a:ln>
            <a:effectLst/>
          </p:spPr>
          <p:txBody>
            <a:bodyPr/>
            <a:lstStyle/>
            <a:p>
              <a:endParaRPr lang="ja-JP" altLang="en-US" dirty="0"/>
            </a:p>
          </p:txBody>
        </p:sp>
        <p:grpSp>
          <p:nvGrpSpPr>
            <p:cNvPr id="13" name="Group 8"/>
            <p:cNvGrpSpPr>
              <a:grpSpLocks/>
            </p:cNvGrpSpPr>
            <p:nvPr/>
          </p:nvGrpSpPr>
          <p:grpSpPr bwMode="auto">
            <a:xfrm rot="3231280">
              <a:off x="695052" y="5099919"/>
              <a:ext cx="460375" cy="44450"/>
              <a:chOff x="3216" y="723"/>
              <a:chExt cx="567" cy="52"/>
            </a:xfrm>
          </p:grpSpPr>
          <p:grpSp>
            <p:nvGrpSpPr>
              <p:cNvPr id="14" name="Group 9"/>
              <p:cNvGrpSpPr>
                <a:grpSpLocks/>
              </p:cNvGrpSpPr>
              <p:nvPr/>
            </p:nvGrpSpPr>
            <p:grpSpPr bwMode="auto">
              <a:xfrm>
                <a:off x="3207" y="725"/>
                <a:ext cx="282" cy="50"/>
                <a:chOff x="3255" y="752"/>
                <a:chExt cx="306" cy="50"/>
              </a:xfrm>
            </p:grpSpPr>
            <p:sp>
              <p:nvSpPr>
                <p:cNvPr id="20" name="Freeform 10"/>
                <p:cNvSpPr>
                  <a:spLocks/>
                </p:cNvSpPr>
                <p:nvPr/>
              </p:nvSpPr>
              <p:spPr bwMode="auto">
                <a:xfrm rot="21495122" flipV="1">
                  <a:off x="3255" y="756"/>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21" name="Freeform 11"/>
                <p:cNvSpPr>
                  <a:spLocks/>
                </p:cNvSpPr>
                <p:nvPr/>
              </p:nvSpPr>
              <p:spPr bwMode="auto">
                <a:xfrm rot="21495122" flipV="1">
                  <a:off x="3330" y="754"/>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22" name="Freeform 12"/>
                <p:cNvSpPr>
                  <a:spLocks/>
                </p:cNvSpPr>
                <p:nvPr/>
              </p:nvSpPr>
              <p:spPr bwMode="auto">
                <a:xfrm rot="21495122" flipV="1">
                  <a:off x="3406" y="752"/>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23" name="Freeform 13"/>
                <p:cNvSpPr>
                  <a:spLocks/>
                </p:cNvSpPr>
                <p:nvPr/>
              </p:nvSpPr>
              <p:spPr bwMode="auto">
                <a:xfrm rot="21495122" flipV="1">
                  <a:off x="3484" y="753"/>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grpSp>
          <p:grpSp>
            <p:nvGrpSpPr>
              <p:cNvPr id="15" name="Group 14"/>
              <p:cNvGrpSpPr>
                <a:grpSpLocks/>
              </p:cNvGrpSpPr>
              <p:nvPr/>
            </p:nvGrpSpPr>
            <p:grpSpPr bwMode="auto">
              <a:xfrm>
                <a:off x="3491" y="723"/>
                <a:ext cx="282" cy="50"/>
                <a:chOff x="3255" y="752"/>
                <a:chExt cx="306" cy="50"/>
              </a:xfrm>
            </p:grpSpPr>
            <p:sp>
              <p:nvSpPr>
                <p:cNvPr id="16" name="Freeform 15"/>
                <p:cNvSpPr>
                  <a:spLocks/>
                </p:cNvSpPr>
                <p:nvPr/>
              </p:nvSpPr>
              <p:spPr bwMode="auto">
                <a:xfrm rot="21495122" flipV="1">
                  <a:off x="3255" y="756"/>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17" name="Freeform 16"/>
                <p:cNvSpPr>
                  <a:spLocks/>
                </p:cNvSpPr>
                <p:nvPr/>
              </p:nvSpPr>
              <p:spPr bwMode="auto">
                <a:xfrm rot="21495122" flipV="1">
                  <a:off x="3330" y="754"/>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18" name="Freeform 17"/>
                <p:cNvSpPr>
                  <a:spLocks/>
                </p:cNvSpPr>
                <p:nvPr/>
              </p:nvSpPr>
              <p:spPr bwMode="auto">
                <a:xfrm rot="21495122" flipV="1">
                  <a:off x="3406" y="752"/>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19" name="Freeform 18"/>
                <p:cNvSpPr>
                  <a:spLocks/>
                </p:cNvSpPr>
                <p:nvPr/>
              </p:nvSpPr>
              <p:spPr bwMode="auto">
                <a:xfrm rot="21495122" flipV="1">
                  <a:off x="3484" y="753"/>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grpSp>
        </p:grpSp>
        <p:sp>
          <p:nvSpPr>
            <p:cNvPr id="60" name="Text Box 55"/>
            <p:cNvSpPr txBox="1">
              <a:spLocks noChangeArrowheads="1"/>
            </p:cNvSpPr>
            <p:nvPr/>
          </p:nvSpPr>
          <p:spPr bwMode="auto">
            <a:xfrm>
              <a:off x="507728" y="4630018"/>
              <a:ext cx="288925" cy="396875"/>
            </a:xfrm>
            <a:prstGeom prst="rect">
              <a:avLst/>
            </a:prstGeom>
            <a:noFill/>
            <a:ln w="9525">
              <a:noFill/>
              <a:miter lim="800000"/>
              <a:headEnd/>
              <a:tailEnd/>
            </a:ln>
            <a:effectLst/>
          </p:spPr>
          <p:txBody>
            <a:bodyPr wrap="none">
              <a:spAutoFit/>
            </a:bodyPr>
            <a:lstStyle/>
            <a:p>
              <a:r>
                <a:rPr lang="en-US" altLang="ja-JP" sz="2000" dirty="0">
                  <a:solidFill>
                    <a:schemeClr val="bg1"/>
                  </a:solidFill>
                  <a:latin typeface="Symbol" pitchFamily="18" charset="2"/>
                </a:rPr>
                <a:t>g</a:t>
              </a:r>
            </a:p>
          </p:txBody>
        </p:sp>
        <p:sp>
          <p:nvSpPr>
            <p:cNvPr id="63" name="Text Box 58"/>
            <p:cNvSpPr txBox="1">
              <a:spLocks noChangeArrowheads="1"/>
            </p:cNvSpPr>
            <p:nvPr/>
          </p:nvSpPr>
          <p:spPr bwMode="auto">
            <a:xfrm>
              <a:off x="479153" y="5566643"/>
              <a:ext cx="357790" cy="369332"/>
            </a:xfrm>
            <a:prstGeom prst="rect">
              <a:avLst/>
            </a:prstGeom>
            <a:noFill/>
            <a:ln w="9525">
              <a:noFill/>
              <a:miter lim="800000"/>
              <a:headEnd/>
              <a:tailEnd/>
            </a:ln>
            <a:effectLst/>
          </p:spPr>
          <p:txBody>
            <a:bodyPr wrap="none">
              <a:spAutoFit/>
            </a:bodyPr>
            <a:lstStyle/>
            <a:p>
              <a:r>
                <a:rPr lang="en-US" altLang="ja-JP" sz="1800" i="1" dirty="0">
                  <a:solidFill>
                    <a:schemeClr val="bg1"/>
                  </a:solidFill>
                </a:rPr>
                <a:t>N</a:t>
              </a:r>
            </a:p>
          </p:txBody>
        </p:sp>
        <p:sp>
          <p:nvSpPr>
            <p:cNvPr id="66" name="Text Box 61"/>
            <p:cNvSpPr txBox="1">
              <a:spLocks noChangeArrowheads="1"/>
            </p:cNvSpPr>
            <p:nvPr/>
          </p:nvSpPr>
          <p:spPr bwMode="auto">
            <a:xfrm>
              <a:off x="1615803" y="4652243"/>
              <a:ext cx="362600" cy="400110"/>
            </a:xfrm>
            <a:prstGeom prst="rect">
              <a:avLst/>
            </a:prstGeom>
            <a:noFill/>
            <a:ln w="9525">
              <a:noFill/>
              <a:miter lim="800000"/>
              <a:headEnd/>
              <a:tailEnd/>
            </a:ln>
            <a:effectLst/>
          </p:spPr>
          <p:txBody>
            <a:bodyPr wrap="none">
              <a:spAutoFit/>
            </a:bodyPr>
            <a:lstStyle/>
            <a:p>
              <a:r>
                <a:rPr lang="en-US" altLang="ja-JP" sz="2000" i="1" dirty="0">
                  <a:solidFill>
                    <a:schemeClr val="bg1"/>
                  </a:solidFill>
                </a:rPr>
                <a:t>K</a:t>
              </a:r>
            </a:p>
          </p:txBody>
        </p:sp>
        <p:sp>
          <p:nvSpPr>
            <p:cNvPr id="72" name="Text Box 67"/>
            <p:cNvSpPr txBox="1">
              <a:spLocks noChangeArrowheads="1"/>
            </p:cNvSpPr>
            <p:nvPr/>
          </p:nvSpPr>
          <p:spPr bwMode="auto">
            <a:xfrm>
              <a:off x="1563415" y="5550768"/>
              <a:ext cx="341760" cy="400110"/>
            </a:xfrm>
            <a:prstGeom prst="rect">
              <a:avLst/>
            </a:prstGeom>
            <a:noFill/>
            <a:ln w="9525">
              <a:noFill/>
              <a:miter lim="800000"/>
              <a:headEnd/>
              <a:tailEnd/>
            </a:ln>
            <a:effectLst/>
          </p:spPr>
          <p:txBody>
            <a:bodyPr wrap="none">
              <a:spAutoFit/>
            </a:bodyPr>
            <a:lstStyle/>
            <a:p>
              <a:r>
                <a:rPr lang="en-US" altLang="ja-JP" sz="2000" i="1" dirty="0">
                  <a:solidFill>
                    <a:schemeClr val="bg1"/>
                  </a:solidFill>
                </a:rPr>
                <a:t>Y</a:t>
              </a:r>
            </a:p>
          </p:txBody>
        </p:sp>
        <p:sp>
          <p:nvSpPr>
            <p:cNvPr id="73" name="Text Box 68"/>
            <p:cNvSpPr txBox="1">
              <a:spLocks noChangeArrowheads="1"/>
            </p:cNvSpPr>
            <p:nvPr/>
          </p:nvSpPr>
          <p:spPr bwMode="auto">
            <a:xfrm>
              <a:off x="1009378" y="5307881"/>
              <a:ext cx="384175" cy="581025"/>
            </a:xfrm>
            <a:prstGeom prst="rect">
              <a:avLst/>
            </a:prstGeom>
            <a:noFill/>
            <a:ln w="9525">
              <a:noFill/>
              <a:miter lim="800000"/>
              <a:headEnd/>
              <a:tailEnd/>
            </a:ln>
            <a:effectLst/>
          </p:spPr>
          <p:txBody>
            <a:bodyPr wrap="none">
              <a:spAutoFit/>
            </a:bodyPr>
            <a:lstStyle/>
            <a:p>
              <a:r>
                <a:rPr lang="en-US" altLang="ja-JP" sz="1600" i="1" dirty="0">
                  <a:solidFill>
                    <a:srgbClr val="FF0000"/>
                  </a:solidFill>
                  <a:latin typeface="Arial" pitchFamily="34" charset="0"/>
                </a:rPr>
                <a:t>N</a:t>
              </a:r>
            </a:p>
            <a:p>
              <a:r>
                <a:rPr lang="en-US" altLang="ja-JP" sz="1600" i="1" dirty="0">
                  <a:solidFill>
                    <a:srgbClr val="FF0000"/>
                  </a:solidFill>
                  <a:latin typeface="Arial" pitchFamily="34" charset="0"/>
                </a:rPr>
                <a:t>N</a:t>
              </a:r>
              <a:r>
                <a:rPr lang="en-US" altLang="ja-JP" sz="1600" i="1" baseline="30000" dirty="0">
                  <a:solidFill>
                    <a:srgbClr val="FF0000"/>
                  </a:solidFill>
                  <a:latin typeface="Arial" pitchFamily="34" charset="0"/>
                </a:rPr>
                <a:t>*</a:t>
              </a:r>
            </a:p>
          </p:txBody>
        </p:sp>
      </p:grpSp>
      <p:grpSp>
        <p:nvGrpSpPr>
          <p:cNvPr id="107" name="グループ化 106"/>
          <p:cNvGrpSpPr/>
          <p:nvPr/>
        </p:nvGrpSpPr>
        <p:grpSpPr>
          <a:xfrm>
            <a:off x="827584" y="4869160"/>
            <a:ext cx="1853043" cy="1562484"/>
            <a:chOff x="1943571" y="4983261"/>
            <a:chExt cx="1521302" cy="1282760"/>
          </a:xfrm>
        </p:grpSpPr>
        <p:sp>
          <p:nvSpPr>
            <p:cNvPr id="45" name="Line 40"/>
            <p:cNvSpPr>
              <a:spLocks noChangeShapeType="1"/>
            </p:cNvSpPr>
            <p:nvPr/>
          </p:nvSpPr>
          <p:spPr bwMode="auto">
            <a:xfrm flipV="1">
              <a:off x="2245196" y="5707161"/>
              <a:ext cx="376238" cy="292100"/>
            </a:xfrm>
            <a:prstGeom prst="line">
              <a:avLst/>
            </a:prstGeom>
            <a:noFill/>
            <a:ln w="19050">
              <a:solidFill>
                <a:schemeClr val="bg1"/>
              </a:solidFill>
              <a:round/>
              <a:headEnd/>
              <a:tailEnd/>
            </a:ln>
            <a:effectLst/>
          </p:spPr>
          <p:txBody>
            <a:bodyPr/>
            <a:lstStyle/>
            <a:p>
              <a:endParaRPr lang="ja-JP" altLang="en-US" dirty="0"/>
            </a:p>
          </p:txBody>
        </p:sp>
        <p:sp>
          <p:nvSpPr>
            <p:cNvPr id="46" name="Line 41"/>
            <p:cNvSpPr>
              <a:spLocks noChangeShapeType="1"/>
            </p:cNvSpPr>
            <p:nvPr/>
          </p:nvSpPr>
          <p:spPr bwMode="auto">
            <a:xfrm flipH="1" flipV="1">
              <a:off x="2640484" y="5707161"/>
              <a:ext cx="428625" cy="293688"/>
            </a:xfrm>
            <a:prstGeom prst="line">
              <a:avLst/>
            </a:prstGeom>
            <a:noFill/>
            <a:ln w="19050">
              <a:solidFill>
                <a:schemeClr val="bg1"/>
              </a:solidFill>
              <a:round/>
              <a:headEnd/>
              <a:tailEnd/>
            </a:ln>
            <a:effectLst/>
          </p:spPr>
          <p:txBody>
            <a:bodyPr/>
            <a:lstStyle/>
            <a:p>
              <a:endParaRPr lang="ja-JP" altLang="en-US" dirty="0"/>
            </a:p>
          </p:txBody>
        </p:sp>
        <p:sp>
          <p:nvSpPr>
            <p:cNvPr id="47" name="Line 42"/>
            <p:cNvSpPr>
              <a:spLocks noChangeShapeType="1"/>
            </p:cNvSpPr>
            <p:nvPr/>
          </p:nvSpPr>
          <p:spPr bwMode="auto">
            <a:xfrm flipH="1">
              <a:off x="2627784" y="5278536"/>
              <a:ext cx="442912" cy="266700"/>
            </a:xfrm>
            <a:prstGeom prst="line">
              <a:avLst/>
            </a:prstGeom>
            <a:noFill/>
            <a:ln w="19050">
              <a:solidFill>
                <a:schemeClr val="bg1"/>
              </a:solidFill>
              <a:prstDash val="sysDot"/>
              <a:round/>
              <a:headEnd/>
              <a:tailEnd/>
            </a:ln>
            <a:effectLst/>
          </p:spPr>
          <p:txBody>
            <a:bodyPr/>
            <a:lstStyle/>
            <a:p>
              <a:endParaRPr lang="ja-JP" altLang="en-US" dirty="0"/>
            </a:p>
          </p:txBody>
        </p:sp>
        <p:grpSp>
          <p:nvGrpSpPr>
            <p:cNvPr id="48" name="Group 43"/>
            <p:cNvGrpSpPr>
              <a:grpSpLocks/>
            </p:cNvGrpSpPr>
            <p:nvPr/>
          </p:nvGrpSpPr>
          <p:grpSpPr bwMode="auto">
            <a:xfrm rot="2028135">
              <a:off x="2203921" y="5381724"/>
              <a:ext cx="460375" cy="44450"/>
              <a:chOff x="3216" y="723"/>
              <a:chExt cx="567" cy="52"/>
            </a:xfrm>
          </p:grpSpPr>
          <p:grpSp>
            <p:nvGrpSpPr>
              <p:cNvPr id="49" name="Group 44"/>
              <p:cNvGrpSpPr>
                <a:grpSpLocks/>
              </p:cNvGrpSpPr>
              <p:nvPr/>
            </p:nvGrpSpPr>
            <p:grpSpPr bwMode="auto">
              <a:xfrm>
                <a:off x="3207" y="725"/>
                <a:ext cx="282" cy="50"/>
                <a:chOff x="3255" y="752"/>
                <a:chExt cx="306" cy="50"/>
              </a:xfrm>
            </p:grpSpPr>
            <p:sp>
              <p:nvSpPr>
                <p:cNvPr id="55" name="Freeform 45"/>
                <p:cNvSpPr>
                  <a:spLocks/>
                </p:cNvSpPr>
                <p:nvPr/>
              </p:nvSpPr>
              <p:spPr bwMode="auto">
                <a:xfrm rot="21495122" flipV="1">
                  <a:off x="3255" y="756"/>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56" name="Freeform 46"/>
                <p:cNvSpPr>
                  <a:spLocks/>
                </p:cNvSpPr>
                <p:nvPr/>
              </p:nvSpPr>
              <p:spPr bwMode="auto">
                <a:xfrm rot="21495122" flipV="1">
                  <a:off x="3330" y="754"/>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57" name="Freeform 47"/>
                <p:cNvSpPr>
                  <a:spLocks/>
                </p:cNvSpPr>
                <p:nvPr/>
              </p:nvSpPr>
              <p:spPr bwMode="auto">
                <a:xfrm rot="21495122" flipV="1">
                  <a:off x="3406" y="752"/>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58" name="Freeform 48"/>
                <p:cNvSpPr>
                  <a:spLocks/>
                </p:cNvSpPr>
                <p:nvPr/>
              </p:nvSpPr>
              <p:spPr bwMode="auto">
                <a:xfrm rot="21495122" flipV="1">
                  <a:off x="3484" y="753"/>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grpSp>
          <p:grpSp>
            <p:nvGrpSpPr>
              <p:cNvPr id="50" name="Group 49"/>
              <p:cNvGrpSpPr>
                <a:grpSpLocks/>
              </p:cNvGrpSpPr>
              <p:nvPr/>
            </p:nvGrpSpPr>
            <p:grpSpPr bwMode="auto">
              <a:xfrm>
                <a:off x="3491" y="723"/>
                <a:ext cx="282" cy="50"/>
                <a:chOff x="3255" y="752"/>
                <a:chExt cx="306" cy="50"/>
              </a:xfrm>
            </p:grpSpPr>
            <p:sp>
              <p:nvSpPr>
                <p:cNvPr id="51" name="Freeform 50"/>
                <p:cNvSpPr>
                  <a:spLocks/>
                </p:cNvSpPr>
                <p:nvPr/>
              </p:nvSpPr>
              <p:spPr bwMode="auto">
                <a:xfrm rot="21495122" flipV="1">
                  <a:off x="3255" y="756"/>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52" name="Freeform 51"/>
                <p:cNvSpPr>
                  <a:spLocks/>
                </p:cNvSpPr>
                <p:nvPr/>
              </p:nvSpPr>
              <p:spPr bwMode="auto">
                <a:xfrm rot="21495122" flipV="1">
                  <a:off x="3330" y="754"/>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53" name="Freeform 52"/>
                <p:cNvSpPr>
                  <a:spLocks/>
                </p:cNvSpPr>
                <p:nvPr/>
              </p:nvSpPr>
              <p:spPr bwMode="auto">
                <a:xfrm rot="21495122" flipV="1">
                  <a:off x="3406" y="752"/>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54" name="Freeform 53"/>
                <p:cNvSpPr>
                  <a:spLocks/>
                </p:cNvSpPr>
                <p:nvPr/>
              </p:nvSpPr>
              <p:spPr bwMode="auto">
                <a:xfrm rot="21495122" flipV="1">
                  <a:off x="3484" y="753"/>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grpSp>
        </p:grpSp>
        <p:sp>
          <p:nvSpPr>
            <p:cNvPr id="59" name="Line 54"/>
            <p:cNvSpPr>
              <a:spLocks noChangeShapeType="1"/>
            </p:cNvSpPr>
            <p:nvPr/>
          </p:nvSpPr>
          <p:spPr bwMode="auto">
            <a:xfrm flipH="1">
              <a:off x="2630959" y="5542061"/>
              <a:ext cx="1587" cy="174625"/>
            </a:xfrm>
            <a:prstGeom prst="line">
              <a:avLst/>
            </a:prstGeom>
            <a:noFill/>
            <a:ln w="28575">
              <a:solidFill>
                <a:srgbClr val="009900"/>
              </a:solidFill>
              <a:prstDash val="sysDot"/>
              <a:round/>
              <a:headEnd/>
              <a:tailEnd/>
            </a:ln>
            <a:effectLst/>
          </p:spPr>
          <p:txBody>
            <a:bodyPr/>
            <a:lstStyle/>
            <a:p>
              <a:endParaRPr lang="ja-JP" altLang="en-US" dirty="0"/>
            </a:p>
          </p:txBody>
        </p:sp>
        <p:sp>
          <p:nvSpPr>
            <p:cNvPr id="61" name="Text Box 56"/>
            <p:cNvSpPr txBox="1">
              <a:spLocks noChangeArrowheads="1"/>
            </p:cNvSpPr>
            <p:nvPr/>
          </p:nvSpPr>
          <p:spPr bwMode="auto">
            <a:xfrm>
              <a:off x="1975321" y="4983261"/>
              <a:ext cx="288925" cy="396875"/>
            </a:xfrm>
            <a:prstGeom prst="rect">
              <a:avLst/>
            </a:prstGeom>
            <a:noFill/>
            <a:ln w="9525">
              <a:noFill/>
              <a:miter lim="800000"/>
              <a:headEnd/>
              <a:tailEnd/>
            </a:ln>
            <a:effectLst/>
          </p:spPr>
          <p:txBody>
            <a:bodyPr wrap="none">
              <a:spAutoFit/>
            </a:bodyPr>
            <a:lstStyle/>
            <a:p>
              <a:r>
                <a:rPr lang="en-US" altLang="ja-JP" sz="2000" dirty="0">
                  <a:solidFill>
                    <a:schemeClr val="bg1"/>
                  </a:solidFill>
                  <a:latin typeface="Symbol" pitchFamily="18" charset="2"/>
                </a:rPr>
                <a:t>g</a:t>
              </a:r>
            </a:p>
          </p:txBody>
        </p:sp>
        <p:sp>
          <p:nvSpPr>
            <p:cNvPr id="64" name="Text Box 59"/>
            <p:cNvSpPr txBox="1">
              <a:spLocks noChangeArrowheads="1"/>
            </p:cNvSpPr>
            <p:nvPr/>
          </p:nvSpPr>
          <p:spPr bwMode="auto">
            <a:xfrm>
              <a:off x="1943571" y="5892899"/>
              <a:ext cx="357790" cy="369332"/>
            </a:xfrm>
            <a:prstGeom prst="rect">
              <a:avLst/>
            </a:prstGeom>
            <a:noFill/>
            <a:ln w="9525">
              <a:noFill/>
              <a:miter lim="800000"/>
              <a:headEnd/>
              <a:tailEnd/>
            </a:ln>
            <a:effectLst/>
          </p:spPr>
          <p:txBody>
            <a:bodyPr wrap="none">
              <a:spAutoFit/>
            </a:bodyPr>
            <a:lstStyle/>
            <a:p>
              <a:r>
                <a:rPr lang="en-US" altLang="ja-JP" sz="1800" i="1" dirty="0">
                  <a:solidFill>
                    <a:schemeClr val="bg1"/>
                  </a:solidFill>
                </a:rPr>
                <a:t>N</a:t>
              </a:r>
            </a:p>
          </p:txBody>
        </p:sp>
        <p:sp>
          <p:nvSpPr>
            <p:cNvPr id="67" name="Text Box 62"/>
            <p:cNvSpPr txBox="1">
              <a:spLocks noChangeArrowheads="1"/>
            </p:cNvSpPr>
            <p:nvPr/>
          </p:nvSpPr>
          <p:spPr bwMode="auto">
            <a:xfrm>
              <a:off x="3040534" y="4991199"/>
              <a:ext cx="362600" cy="400110"/>
            </a:xfrm>
            <a:prstGeom prst="rect">
              <a:avLst/>
            </a:prstGeom>
            <a:noFill/>
            <a:ln w="9525">
              <a:noFill/>
              <a:miter lim="800000"/>
              <a:headEnd/>
              <a:tailEnd/>
            </a:ln>
            <a:effectLst/>
          </p:spPr>
          <p:txBody>
            <a:bodyPr wrap="none">
              <a:spAutoFit/>
            </a:bodyPr>
            <a:lstStyle/>
            <a:p>
              <a:r>
                <a:rPr lang="en-US" altLang="ja-JP" sz="2000" i="1" dirty="0">
                  <a:solidFill>
                    <a:schemeClr val="bg1"/>
                  </a:solidFill>
                </a:rPr>
                <a:t>K</a:t>
              </a:r>
            </a:p>
          </p:txBody>
        </p:sp>
        <p:sp>
          <p:nvSpPr>
            <p:cNvPr id="74" name="Text Box 69"/>
            <p:cNvSpPr txBox="1">
              <a:spLocks noChangeArrowheads="1"/>
            </p:cNvSpPr>
            <p:nvPr/>
          </p:nvSpPr>
          <p:spPr bwMode="auto">
            <a:xfrm>
              <a:off x="2627784" y="5445224"/>
              <a:ext cx="837089" cy="338554"/>
            </a:xfrm>
            <a:prstGeom prst="rect">
              <a:avLst/>
            </a:prstGeom>
            <a:noFill/>
            <a:ln w="9525">
              <a:noFill/>
              <a:miter lim="800000"/>
              <a:headEnd/>
              <a:tailEnd/>
            </a:ln>
            <a:effectLst/>
          </p:spPr>
          <p:txBody>
            <a:bodyPr wrap="none">
              <a:spAutoFit/>
            </a:bodyPr>
            <a:lstStyle/>
            <a:p>
              <a:r>
                <a:rPr lang="en-US" altLang="ja-JP" sz="1600" i="1" dirty="0" smtClean="0">
                  <a:solidFill>
                    <a:srgbClr val="009900"/>
                  </a:solidFill>
                  <a:latin typeface="Arial" pitchFamily="34" charset="0"/>
                </a:rPr>
                <a:t>K,K</a:t>
              </a:r>
              <a:r>
                <a:rPr lang="en-US" altLang="ja-JP" sz="1600" i="1" baseline="30000" dirty="0" smtClean="0">
                  <a:solidFill>
                    <a:srgbClr val="009900"/>
                  </a:solidFill>
                  <a:latin typeface="Arial" pitchFamily="34" charset="0"/>
                </a:rPr>
                <a:t>*</a:t>
              </a:r>
              <a:r>
                <a:rPr lang="en-US" altLang="ja-JP" sz="1600" i="1" dirty="0" smtClean="0">
                  <a:solidFill>
                    <a:srgbClr val="009900"/>
                  </a:solidFill>
                  <a:latin typeface="Arial" pitchFamily="34" charset="0"/>
                </a:rPr>
                <a:t>,K</a:t>
              </a:r>
              <a:r>
                <a:rPr lang="en-US" altLang="ja-JP" sz="1600" i="1" baseline="-25000" dirty="0" smtClean="0">
                  <a:solidFill>
                    <a:srgbClr val="009900"/>
                  </a:solidFill>
                  <a:latin typeface="Arial" pitchFamily="34" charset="0"/>
                </a:rPr>
                <a:t>1</a:t>
              </a:r>
              <a:endParaRPr lang="en-US" altLang="ja-JP" sz="1600" i="1" baseline="30000" dirty="0">
                <a:solidFill>
                  <a:srgbClr val="009900"/>
                </a:solidFill>
                <a:latin typeface="Arial" pitchFamily="34" charset="0"/>
              </a:endParaRPr>
            </a:p>
          </p:txBody>
        </p:sp>
        <p:sp>
          <p:nvSpPr>
            <p:cNvPr id="75" name="Text Box 70"/>
            <p:cNvSpPr txBox="1">
              <a:spLocks noChangeArrowheads="1"/>
            </p:cNvSpPr>
            <p:nvPr/>
          </p:nvSpPr>
          <p:spPr bwMode="auto">
            <a:xfrm>
              <a:off x="3029421" y="5865911"/>
              <a:ext cx="341760" cy="400110"/>
            </a:xfrm>
            <a:prstGeom prst="rect">
              <a:avLst/>
            </a:prstGeom>
            <a:noFill/>
            <a:ln w="9525">
              <a:noFill/>
              <a:miter lim="800000"/>
              <a:headEnd/>
              <a:tailEnd/>
            </a:ln>
            <a:effectLst/>
          </p:spPr>
          <p:txBody>
            <a:bodyPr wrap="none">
              <a:spAutoFit/>
            </a:bodyPr>
            <a:lstStyle/>
            <a:p>
              <a:r>
                <a:rPr lang="en-US" altLang="ja-JP" sz="2000" i="1" dirty="0">
                  <a:solidFill>
                    <a:schemeClr val="bg1"/>
                  </a:solidFill>
                </a:rPr>
                <a:t>Y</a:t>
              </a:r>
            </a:p>
          </p:txBody>
        </p:sp>
      </p:grpSp>
      <p:grpSp>
        <p:nvGrpSpPr>
          <p:cNvPr id="106" name="グループ化 105"/>
          <p:cNvGrpSpPr/>
          <p:nvPr/>
        </p:nvGrpSpPr>
        <p:grpSpPr>
          <a:xfrm>
            <a:off x="3203848" y="4869160"/>
            <a:ext cx="1744968" cy="1610753"/>
            <a:chOff x="4024312" y="4911700"/>
            <a:chExt cx="1432575" cy="1322388"/>
          </a:xfrm>
        </p:grpSpPr>
        <p:sp>
          <p:nvSpPr>
            <p:cNvPr id="24" name="Line 19"/>
            <p:cNvSpPr>
              <a:spLocks noChangeShapeType="1"/>
            </p:cNvSpPr>
            <p:nvPr/>
          </p:nvSpPr>
          <p:spPr bwMode="auto">
            <a:xfrm flipV="1">
              <a:off x="4310062" y="5629250"/>
              <a:ext cx="265113" cy="320675"/>
            </a:xfrm>
            <a:prstGeom prst="line">
              <a:avLst/>
            </a:prstGeom>
            <a:noFill/>
            <a:ln w="19050">
              <a:solidFill>
                <a:schemeClr val="bg1"/>
              </a:solidFill>
              <a:round/>
              <a:headEnd/>
              <a:tailEnd/>
            </a:ln>
            <a:effectLst/>
          </p:spPr>
          <p:txBody>
            <a:bodyPr/>
            <a:lstStyle/>
            <a:p>
              <a:endParaRPr lang="ja-JP" altLang="en-US" dirty="0"/>
            </a:p>
          </p:txBody>
        </p:sp>
        <p:sp>
          <p:nvSpPr>
            <p:cNvPr id="25" name="Line 20"/>
            <p:cNvSpPr>
              <a:spLocks noChangeShapeType="1"/>
            </p:cNvSpPr>
            <p:nvPr/>
          </p:nvSpPr>
          <p:spPr bwMode="auto">
            <a:xfrm flipV="1">
              <a:off x="4572000" y="5634013"/>
              <a:ext cx="293687" cy="1587"/>
            </a:xfrm>
            <a:prstGeom prst="line">
              <a:avLst/>
            </a:prstGeom>
            <a:noFill/>
            <a:ln w="28575">
              <a:solidFill>
                <a:schemeClr val="accent2"/>
              </a:solidFill>
              <a:round/>
              <a:headEnd/>
              <a:tailEnd/>
            </a:ln>
            <a:effectLst/>
          </p:spPr>
          <p:txBody>
            <a:bodyPr/>
            <a:lstStyle/>
            <a:p>
              <a:endParaRPr lang="ja-JP" altLang="en-US" dirty="0"/>
            </a:p>
          </p:txBody>
        </p:sp>
        <p:sp>
          <p:nvSpPr>
            <p:cNvPr id="26" name="Line 21"/>
            <p:cNvSpPr>
              <a:spLocks noChangeShapeType="1"/>
            </p:cNvSpPr>
            <p:nvPr/>
          </p:nvSpPr>
          <p:spPr bwMode="auto">
            <a:xfrm flipH="1" flipV="1">
              <a:off x="4859337" y="5630838"/>
              <a:ext cx="274638" cy="320675"/>
            </a:xfrm>
            <a:prstGeom prst="line">
              <a:avLst/>
            </a:prstGeom>
            <a:noFill/>
            <a:ln w="19050">
              <a:solidFill>
                <a:schemeClr val="bg1"/>
              </a:solidFill>
              <a:round/>
              <a:headEnd/>
              <a:tailEnd/>
            </a:ln>
            <a:effectLst/>
          </p:spPr>
          <p:txBody>
            <a:bodyPr/>
            <a:lstStyle/>
            <a:p>
              <a:endParaRPr lang="ja-JP" altLang="en-US" dirty="0"/>
            </a:p>
          </p:txBody>
        </p:sp>
        <p:sp>
          <p:nvSpPr>
            <p:cNvPr id="27" name="Line 22"/>
            <p:cNvSpPr>
              <a:spLocks noChangeShapeType="1"/>
            </p:cNvSpPr>
            <p:nvPr/>
          </p:nvSpPr>
          <p:spPr bwMode="auto">
            <a:xfrm flipH="1">
              <a:off x="4572000" y="5229200"/>
              <a:ext cx="563562" cy="404813"/>
            </a:xfrm>
            <a:prstGeom prst="line">
              <a:avLst/>
            </a:prstGeom>
            <a:noFill/>
            <a:ln w="19050">
              <a:solidFill>
                <a:schemeClr val="bg1"/>
              </a:solidFill>
              <a:prstDash val="sysDot"/>
              <a:round/>
              <a:headEnd/>
              <a:tailEnd/>
            </a:ln>
            <a:effectLst/>
          </p:spPr>
          <p:txBody>
            <a:bodyPr/>
            <a:lstStyle/>
            <a:p>
              <a:endParaRPr lang="ja-JP" altLang="en-US" dirty="0"/>
            </a:p>
          </p:txBody>
        </p:sp>
        <p:grpSp>
          <p:nvGrpSpPr>
            <p:cNvPr id="28" name="Group 23"/>
            <p:cNvGrpSpPr>
              <a:grpSpLocks/>
            </p:cNvGrpSpPr>
            <p:nvPr/>
          </p:nvGrpSpPr>
          <p:grpSpPr bwMode="auto">
            <a:xfrm rot="-1052935">
              <a:off x="4450979" y="5157914"/>
              <a:ext cx="249240" cy="622301"/>
              <a:chOff x="4759" y="746"/>
              <a:chExt cx="157" cy="392"/>
            </a:xfrm>
          </p:grpSpPr>
          <p:grpSp>
            <p:nvGrpSpPr>
              <p:cNvPr id="29" name="Group 24"/>
              <p:cNvGrpSpPr>
                <a:grpSpLocks/>
              </p:cNvGrpSpPr>
              <p:nvPr/>
            </p:nvGrpSpPr>
            <p:grpSpPr bwMode="auto">
              <a:xfrm rot="3231280">
                <a:off x="4756" y="978"/>
                <a:ext cx="292" cy="28"/>
                <a:chOff x="3207" y="723"/>
                <a:chExt cx="566" cy="52"/>
              </a:xfrm>
            </p:grpSpPr>
            <p:grpSp>
              <p:nvGrpSpPr>
                <p:cNvPr id="35" name="Group 25"/>
                <p:cNvGrpSpPr>
                  <a:grpSpLocks/>
                </p:cNvGrpSpPr>
                <p:nvPr/>
              </p:nvGrpSpPr>
              <p:grpSpPr bwMode="auto">
                <a:xfrm>
                  <a:off x="3207" y="725"/>
                  <a:ext cx="282" cy="50"/>
                  <a:chOff x="3255" y="752"/>
                  <a:chExt cx="306" cy="50"/>
                </a:xfrm>
              </p:grpSpPr>
              <p:sp>
                <p:nvSpPr>
                  <p:cNvPr id="41" name="Freeform 26"/>
                  <p:cNvSpPr>
                    <a:spLocks/>
                  </p:cNvSpPr>
                  <p:nvPr/>
                </p:nvSpPr>
                <p:spPr bwMode="auto">
                  <a:xfrm rot="21495122" flipV="1">
                    <a:off x="3255" y="756"/>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42" name="Freeform 27"/>
                  <p:cNvSpPr>
                    <a:spLocks/>
                  </p:cNvSpPr>
                  <p:nvPr/>
                </p:nvSpPr>
                <p:spPr bwMode="auto">
                  <a:xfrm rot="21495122" flipV="1">
                    <a:off x="3330" y="754"/>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43" name="Freeform 28"/>
                  <p:cNvSpPr>
                    <a:spLocks/>
                  </p:cNvSpPr>
                  <p:nvPr/>
                </p:nvSpPr>
                <p:spPr bwMode="auto">
                  <a:xfrm rot="21495122" flipV="1">
                    <a:off x="3406" y="752"/>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44" name="Freeform 29"/>
                  <p:cNvSpPr>
                    <a:spLocks/>
                  </p:cNvSpPr>
                  <p:nvPr/>
                </p:nvSpPr>
                <p:spPr bwMode="auto">
                  <a:xfrm rot="21495122" flipV="1">
                    <a:off x="3484" y="753"/>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grpSp>
            <p:grpSp>
              <p:nvGrpSpPr>
                <p:cNvPr id="36" name="Group 30"/>
                <p:cNvGrpSpPr>
                  <a:grpSpLocks/>
                </p:cNvGrpSpPr>
                <p:nvPr/>
              </p:nvGrpSpPr>
              <p:grpSpPr bwMode="auto">
                <a:xfrm>
                  <a:off x="3491" y="723"/>
                  <a:ext cx="282" cy="50"/>
                  <a:chOff x="3255" y="752"/>
                  <a:chExt cx="306" cy="50"/>
                </a:xfrm>
              </p:grpSpPr>
              <p:sp>
                <p:nvSpPr>
                  <p:cNvPr id="37" name="Freeform 31"/>
                  <p:cNvSpPr>
                    <a:spLocks/>
                  </p:cNvSpPr>
                  <p:nvPr/>
                </p:nvSpPr>
                <p:spPr bwMode="auto">
                  <a:xfrm rot="21495122" flipV="1">
                    <a:off x="3255" y="756"/>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38" name="Freeform 32"/>
                  <p:cNvSpPr>
                    <a:spLocks/>
                  </p:cNvSpPr>
                  <p:nvPr/>
                </p:nvSpPr>
                <p:spPr bwMode="auto">
                  <a:xfrm rot="21495122" flipV="1">
                    <a:off x="3330" y="754"/>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39" name="Freeform 33"/>
                  <p:cNvSpPr>
                    <a:spLocks/>
                  </p:cNvSpPr>
                  <p:nvPr/>
                </p:nvSpPr>
                <p:spPr bwMode="auto">
                  <a:xfrm rot="21495122" flipV="1">
                    <a:off x="3406" y="752"/>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40" name="Freeform 34"/>
                  <p:cNvSpPr>
                    <a:spLocks/>
                  </p:cNvSpPr>
                  <p:nvPr/>
                </p:nvSpPr>
                <p:spPr bwMode="auto">
                  <a:xfrm rot="21495122" flipV="1">
                    <a:off x="3484" y="753"/>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grpSp>
          </p:grpSp>
          <p:grpSp>
            <p:nvGrpSpPr>
              <p:cNvPr id="30" name="Group 35"/>
              <p:cNvGrpSpPr>
                <a:grpSpLocks/>
              </p:cNvGrpSpPr>
              <p:nvPr/>
            </p:nvGrpSpPr>
            <p:grpSpPr bwMode="auto">
              <a:xfrm rot="3231280">
                <a:off x="4702" y="803"/>
                <a:ext cx="141" cy="28"/>
                <a:chOff x="3332" y="752"/>
                <a:chExt cx="302" cy="52"/>
              </a:xfrm>
            </p:grpSpPr>
            <p:sp>
              <p:nvSpPr>
                <p:cNvPr id="31" name="Freeform 36"/>
                <p:cNvSpPr>
                  <a:spLocks/>
                </p:cNvSpPr>
                <p:nvPr/>
              </p:nvSpPr>
              <p:spPr bwMode="auto">
                <a:xfrm rot="21495122" flipV="1">
                  <a:off x="3332" y="758"/>
                  <a:ext cx="78"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32" name="Freeform 37"/>
                <p:cNvSpPr>
                  <a:spLocks/>
                </p:cNvSpPr>
                <p:nvPr/>
              </p:nvSpPr>
              <p:spPr bwMode="auto">
                <a:xfrm rot="21495122" flipV="1">
                  <a:off x="3408" y="756"/>
                  <a:ext cx="78"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33" name="Freeform 38"/>
                <p:cNvSpPr>
                  <a:spLocks/>
                </p:cNvSpPr>
                <p:nvPr/>
              </p:nvSpPr>
              <p:spPr bwMode="auto">
                <a:xfrm rot="21495122" flipV="1">
                  <a:off x="3483" y="752"/>
                  <a:ext cx="78"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34" name="Freeform 39"/>
                <p:cNvSpPr>
                  <a:spLocks/>
                </p:cNvSpPr>
                <p:nvPr/>
              </p:nvSpPr>
              <p:spPr bwMode="auto">
                <a:xfrm rot="21495122" flipV="1">
                  <a:off x="3556" y="757"/>
                  <a:ext cx="78"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grpSp>
        </p:grpSp>
        <p:sp>
          <p:nvSpPr>
            <p:cNvPr id="62" name="Text Box 57"/>
            <p:cNvSpPr txBox="1">
              <a:spLocks noChangeArrowheads="1"/>
            </p:cNvSpPr>
            <p:nvPr/>
          </p:nvSpPr>
          <p:spPr bwMode="auto">
            <a:xfrm>
              <a:off x="4043362" y="4911700"/>
              <a:ext cx="288925" cy="396875"/>
            </a:xfrm>
            <a:prstGeom prst="rect">
              <a:avLst/>
            </a:prstGeom>
            <a:noFill/>
            <a:ln w="9525">
              <a:noFill/>
              <a:miter lim="800000"/>
              <a:headEnd/>
              <a:tailEnd/>
            </a:ln>
            <a:effectLst/>
          </p:spPr>
          <p:txBody>
            <a:bodyPr wrap="none">
              <a:spAutoFit/>
            </a:bodyPr>
            <a:lstStyle/>
            <a:p>
              <a:r>
                <a:rPr lang="en-US" altLang="ja-JP" sz="2000" dirty="0">
                  <a:solidFill>
                    <a:schemeClr val="bg1"/>
                  </a:solidFill>
                  <a:latin typeface="Symbol" pitchFamily="18" charset="2"/>
                </a:rPr>
                <a:t>g</a:t>
              </a:r>
            </a:p>
          </p:txBody>
        </p:sp>
        <p:sp>
          <p:nvSpPr>
            <p:cNvPr id="65" name="Text Box 60"/>
            <p:cNvSpPr txBox="1">
              <a:spLocks noChangeArrowheads="1"/>
            </p:cNvSpPr>
            <p:nvPr/>
          </p:nvSpPr>
          <p:spPr bwMode="auto">
            <a:xfrm>
              <a:off x="4024312" y="5856263"/>
              <a:ext cx="357790" cy="369332"/>
            </a:xfrm>
            <a:prstGeom prst="rect">
              <a:avLst/>
            </a:prstGeom>
            <a:noFill/>
            <a:ln w="9525">
              <a:noFill/>
              <a:miter lim="800000"/>
              <a:headEnd/>
              <a:tailEnd/>
            </a:ln>
            <a:effectLst/>
          </p:spPr>
          <p:txBody>
            <a:bodyPr wrap="none">
              <a:spAutoFit/>
            </a:bodyPr>
            <a:lstStyle/>
            <a:p>
              <a:r>
                <a:rPr lang="en-US" altLang="ja-JP" sz="1800" i="1" dirty="0">
                  <a:solidFill>
                    <a:schemeClr val="bg1"/>
                  </a:solidFill>
                </a:rPr>
                <a:t>N</a:t>
              </a:r>
            </a:p>
          </p:txBody>
        </p:sp>
        <p:sp>
          <p:nvSpPr>
            <p:cNvPr id="68" name="Text Box 63"/>
            <p:cNvSpPr txBox="1">
              <a:spLocks noChangeArrowheads="1"/>
            </p:cNvSpPr>
            <p:nvPr/>
          </p:nvSpPr>
          <p:spPr bwMode="auto">
            <a:xfrm>
              <a:off x="5094287" y="4927575"/>
              <a:ext cx="362600" cy="400110"/>
            </a:xfrm>
            <a:prstGeom prst="rect">
              <a:avLst/>
            </a:prstGeom>
            <a:noFill/>
            <a:ln w="9525">
              <a:noFill/>
              <a:miter lim="800000"/>
              <a:headEnd/>
              <a:tailEnd/>
            </a:ln>
            <a:effectLst/>
          </p:spPr>
          <p:txBody>
            <a:bodyPr wrap="none">
              <a:spAutoFit/>
            </a:bodyPr>
            <a:lstStyle/>
            <a:p>
              <a:r>
                <a:rPr lang="en-US" altLang="ja-JP" sz="2000" i="1" dirty="0">
                  <a:solidFill>
                    <a:schemeClr val="bg1"/>
                  </a:solidFill>
                </a:rPr>
                <a:t>K</a:t>
              </a:r>
            </a:p>
          </p:txBody>
        </p:sp>
        <p:sp>
          <p:nvSpPr>
            <p:cNvPr id="76" name="Text Box 71"/>
            <p:cNvSpPr txBox="1">
              <a:spLocks noChangeArrowheads="1"/>
            </p:cNvSpPr>
            <p:nvPr/>
          </p:nvSpPr>
          <p:spPr bwMode="auto">
            <a:xfrm>
              <a:off x="5097462" y="5826100"/>
              <a:ext cx="341760" cy="400110"/>
            </a:xfrm>
            <a:prstGeom prst="rect">
              <a:avLst/>
            </a:prstGeom>
            <a:noFill/>
            <a:ln w="9525">
              <a:noFill/>
              <a:miter lim="800000"/>
              <a:headEnd/>
              <a:tailEnd/>
            </a:ln>
            <a:effectLst/>
          </p:spPr>
          <p:txBody>
            <a:bodyPr wrap="none">
              <a:spAutoFit/>
            </a:bodyPr>
            <a:lstStyle/>
            <a:p>
              <a:r>
                <a:rPr lang="en-US" altLang="ja-JP" sz="2000" i="1" dirty="0">
                  <a:solidFill>
                    <a:schemeClr val="bg1"/>
                  </a:solidFill>
                </a:rPr>
                <a:t>Y</a:t>
              </a:r>
            </a:p>
          </p:txBody>
        </p:sp>
        <p:sp>
          <p:nvSpPr>
            <p:cNvPr id="77" name="Text Box 78"/>
            <p:cNvSpPr txBox="1">
              <a:spLocks noChangeArrowheads="1"/>
            </p:cNvSpPr>
            <p:nvPr/>
          </p:nvSpPr>
          <p:spPr bwMode="auto">
            <a:xfrm>
              <a:off x="4535487" y="5653063"/>
              <a:ext cx="373063" cy="581025"/>
            </a:xfrm>
            <a:prstGeom prst="rect">
              <a:avLst/>
            </a:prstGeom>
            <a:noFill/>
            <a:ln w="9525">
              <a:noFill/>
              <a:miter lim="800000"/>
              <a:headEnd/>
              <a:tailEnd/>
            </a:ln>
            <a:effectLst/>
          </p:spPr>
          <p:txBody>
            <a:bodyPr wrap="none">
              <a:spAutoFit/>
            </a:bodyPr>
            <a:lstStyle/>
            <a:p>
              <a:r>
                <a:rPr lang="en-US" altLang="ja-JP" sz="1600" i="1" dirty="0">
                  <a:solidFill>
                    <a:schemeClr val="accent2"/>
                  </a:solidFill>
                  <a:latin typeface="Arial" pitchFamily="34" charset="0"/>
                </a:rPr>
                <a:t>Y</a:t>
              </a:r>
            </a:p>
            <a:p>
              <a:r>
                <a:rPr lang="en-US" altLang="ja-JP" sz="1600" i="1" dirty="0">
                  <a:solidFill>
                    <a:schemeClr val="accent2"/>
                  </a:solidFill>
                  <a:latin typeface="Arial" pitchFamily="34" charset="0"/>
                </a:rPr>
                <a:t>Y</a:t>
              </a:r>
              <a:r>
                <a:rPr lang="en-US" altLang="ja-JP" sz="1600" i="1" baseline="30000" dirty="0">
                  <a:solidFill>
                    <a:schemeClr val="accent2"/>
                  </a:solidFill>
                  <a:latin typeface="Arial" pitchFamily="34" charset="0"/>
                </a:rPr>
                <a:t>*</a:t>
              </a:r>
            </a:p>
          </p:txBody>
        </p:sp>
      </p:grpSp>
      <p:grpSp>
        <p:nvGrpSpPr>
          <p:cNvPr id="103" name="グループ化 102"/>
          <p:cNvGrpSpPr/>
          <p:nvPr/>
        </p:nvGrpSpPr>
        <p:grpSpPr>
          <a:xfrm>
            <a:off x="3131840" y="2924944"/>
            <a:ext cx="1777841" cy="1562484"/>
            <a:chOff x="3881699" y="5071557"/>
            <a:chExt cx="1459563" cy="1282760"/>
          </a:xfrm>
        </p:grpSpPr>
        <p:sp>
          <p:nvSpPr>
            <p:cNvPr id="83" name="Line 40"/>
            <p:cNvSpPr>
              <a:spLocks noChangeShapeType="1"/>
            </p:cNvSpPr>
            <p:nvPr/>
          </p:nvSpPr>
          <p:spPr bwMode="auto">
            <a:xfrm flipV="1">
              <a:off x="4183323" y="5708140"/>
              <a:ext cx="412755" cy="379417"/>
            </a:xfrm>
            <a:prstGeom prst="line">
              <a:avLst/>
            </a:prstGeom>
            <a:noFill/>
            <a:ln w="19050">
              <a:solidFill>
                <a:schemeClr val="bg1"/>
              </a:solidFill>
              <a:round/>
              <a:headEnd/>
              <a:tailEnd/>
            </a:ln>
            <a:effectLst/>
          </p:spPr>
          <p:txBody>
            <a:bodyPr/>
            <a:lstStyle/>
            <a:p>
              <a:endParaRPr lang="ja-JP" altLang="en-US" dirty="0"/>
            </a:p>
          </p:txBody>
        </p:sp>
        <p:sp>
          <p:nvSpPr>
            <p:cNvPr id="84" name="Line 41"/>
            <p:cNvSpPr>
              <a:spLocks noChangeShapeType="1"/>
            </p:cNvSpPr>
            <p:nvPr/>
          </p:nvSpPr>
          <p:spPr bwMode="auto">
            <a:xfrm flipH="1" flipV="1">
              <a:off x="4596078" y="5708140"/>
              <a:ext cx="411158" cy="381005"/>
            </a:xfrm>
            <a:prstGeom prst="line">
              <a:avLst/>
            </a:prstGeom>
            <a:noFill/>
            <a:ln w="19050">
              <a:solidFill>
                <a:schemeClr val="bg1"/>
              </a:solidFill>
              <a:round/>
              <a:headEnd/>
              <a:tailEnd/>
            </a:ln>
            <a:effectLst/>
          </p:spPr>
          <p:txBody>
            <a:bodyPr/>
            <a:lstStyle/>
            <a:p>
              <a:endParaRPr lang="ja-JP" altLang="en-US" dirty="0"/>
            </a:p>
          </p:txBody>
        </p:sp>
        <p:sp>
          <p:nvSpPr>
            <p:cNvPr id="85" name="Line 42"/>
            <p:cNvSpPr>
              <a:spLocks noChangeShapeType="1"/>
            </p:cNvSpPr>
            <p:nvPr/>
          </p:nvSpPr>
          <p:spPr bwMode="auto">
            <a:xfrm flipH="1">
              <a:off x="4596078" y="5366832"/>
              <a:ext cx="412745" cy="341308"/>
            </a:xfrm>
            <a:prstGeom prst="line">
              <a:avLst/>
            </a:prstGeom>
            <a:noFill/>
            <a:ln w="19050">
              <a:solidFill>
                <a:schemeClr val="bg1"/>
              </a:solidFill>
              <a:prstDash val="sysDot"/>
              <a:round/>
              <a:headEnd/>
              <a:tailEnd/>
            </a:ln>
            <a:effectLst/>
          </p:spPr>
          <p:txBody>
            <a:bodyPr/>
            <a:lstStyle/>
            <a:p>
              <a:endParaRPr lang="ja-JP" altLang="en-US" dirty="0"/>
            </a:p>
          </p:txBody>
        </p:sp>
        <p:grpSp>
          <p:nvGrpSpPr>
            <p:cNvPr id="86" name="Group 43"/>
            <p:cNvGrpSpPr>
              <a:grpSpLocks/>
            </p:cNvGrpSpPr>
            <p:nvPr/>
          </p:nvGrpSpPr>
          <p:grpSpPr bwMode="auto">
            <a:xfrm rot="2447197">
              <a:off x="4123914" y="5507017"/>
              <a:ext cx="540701" cy="45719"/>
              <a:chOff x="3216" y="723"/>
              <a:chExt cx="567" cy="52"/>
            </a:xfrm>
          </p:grpSpPr>
          <p:grpSp>
            <p:nvGrpSpPr>
              <p:cNvPr id="87" name="Group 44"/>
              <p:cNvGrpSpPr>
                <a:grpSpLocks/>
              </p:cNvGrpSpPr>
              <p:nvPr/>
            </p:nvGrpSpPr>
            <p:grpSpPr bwMode="auto">
              <a:xfrm>
                <a:off x="3209" y="725"/>
                <a:ext cx="282" cy="50"/>
                <a:chOff x="3255" y="752"/>
                <a:chExt cx="306" cy="50"/>
              </a:xfrm>
            </p:grpSpPr>
            <p:sp>
              <p:nvSpPr>
                <p:cNvPr id="93" name="Freeform 45"/>
                <p:cNvSpPr>
                  <a:spLocks/>
                </p:cNvSpPr>
                <p:nvPr/>
              </p:nvSpPr>
              <p:spPr bwMode="auto">
                <a:xfrm rot="21495122" flipV="1">
                  <a:off x="3255" y="756"/>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94" name="Freeform 46"/>
                <p:cNvSpPr>
                  <a:spLocks/>
                </p:cNvSpPr>
                <p:nvPr/>
              </p:nvSpPr>
              <p:spPr bwMode="auto">
                <a:xfrm rot="21495122" flipV="1">
                  <a:off x="3330" y="754"/>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95" name="Freeform 47"/>
                <p:cNvSpPr>
                  <a:spLocks/>
                </p:cNvSpPr>
                <p:nvPr/>
              </p:nvSpPr>
              <p:spPr bwMode="auto">
                <a:xfrm rot="21495122" flipV="1">
                  <a:off x="3406" y="752"/>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96" name="Freeform 48"/>
                <p:cNvSpPr>
                  <a:spLocks/>
                </p:cNvSpPr>
                <p:nvPr/>
              </p:nvSpPr>
              <p:spPr bwMode="auto">
                <a:xfrm rot="21495122" flipV="1">
                  <a:off x="3484" y="753"/>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grpSp>
          <p:grpSp>
            <p:nvGrpSpPr>
              <p:cNvPr id="88" name="Group 49"/>
              <p:cNvGrpSpPr>
                <a:grpSpLocks/>
              </p:cNvGrpSpPr>
              <p:nvPr/>
            </p:nvGrpSpPr>
            <p:grpSpPr bwMode="auto">
              <a:xfrm>
                <a:off x="3493" y="723"/>
                <a:ext cx="282" cy="50"/>
                <a:chOff x="3255" y="752"/>
                <a:chExt cx="306" cy="50"/>
              </a:xfrm>
            </p:grpSpPr>
            <p:sp>
              <p:nvSpPr>
                <p:cNvPr id="89" name="Freeform 50"/>
                <p:cNvSpPr>
                  <a:spLocks/>
                </p:cNvSpPr>
                <p:nvPr/>
              </p:nvSpPr>
              <p:spPr bwMode="auto">
                <a:xfrm rot="21495122" flipV="1">
                  <a:off x="3255" y="756"/>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90" name="Freeform 51"/>
                <p:cNvSpPr>
                  <a:spLocks/>
                </p:cNvSpPr>
                <p:nvPr/>
              </p:nvSpPr>
              <p:spPr bwMode="auto">
                <a:xfrm rot="21495122" flipV="1">
                  <a:off x="3330" y="754"/>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91" name="Freeform 52"/>
                <p:cNvSpPr>
                  <a:spLocks/>
                </p:cNvSpPr>
                <p:nvPr/>
              </p:nvSpPr>
              <p:spPr bwMode="auto">
                <a:xfrm rot="21495122" flipV="1">
                  <a:off x="3406" y="752"/>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sp>
              <p:nvSpPr>
                <p:cNvPr id="92" name="Freeform 53"/>
                <p:cNvSpPr>
                  <a:spLocks/>
                </p:cNvSpPr>
                <p:nvPr/>
              </p:nvSpPr>
              <p:spPr bwMode="auto">
                <a:xfrm rot="21495122" flipV="1">
                  <a:off x="3484" y="753"/>
                  <a:ext cx="77" cy="46"/>
                </a:xfrm>
                <a:custGeom>
                  <a:avLst/>
                  <a:gdLst/>
                  <a:ahLst/>
                  <a:cxnLst>
                    <a:cxn ang="0">
                      <a:pos x="0" y="52"/>
                    </a:cxn>
                    <a:cxn ang="0">
                      <a:pos x="46" y="7"/>
                    </a:cxn>
                    <a:cxn ang="0">
                      <a:pos x="91" y="7"/>
                    </a:cxn>
                    <a:cxn ang="0">
                      <a:pos x="134" y="52"/>
                    </a:cxn>
                    <a:cxn ang="0">
                      <a:pos x="179" y="98"/>
                    </a:cxn>
                    <a:cxn ang="0">
                      <a:pos x="226" y="98"/>
                    </a:cxn>
                    <a:cxn ang="0">
                      <a:pos x="271" y="49"/>
                    </a:cxn>
                  </a:cxnLst>
                  <a:rect l="0" t="0" r="r" b="b"/>
                  <a:pathLst>
                    <a:path w="271" h="106">
                      <a:moveTo>
                        <a:pt x="0" y="52"/>
                      </a:moveTo>
                      <a:cubicBezTo>
                        <a:pt x="8" y="45"/>
                        <a:pt x="31" y="14"/>
                        <a:pt x="46" y="7"/>
                      </a:cubicBezTo>
                      <a:cubicBezTo>
                        <a:pt x="61" y="0"/>
                        <a:pt x="76" y="0"/>
                        <a:pt x="91" y="7"/>
                      </a:cubicBezTo>
                      <a:cubicBezTo>
                        <a:pt x="106" y="14"/>
                        <a:pt x="119" y="37"/>
                        <a:pt x="134" y="52"/>
                      </a:cubicBezTo>
                      <a:cubicBezTo>
                        <a:pt x="149" y="67"/>
                        <a:pt x="164" y="90"/>
                        <a:pt x="179" y="98"/>
                      </a:cubicBezTo>
                      <a:cubicBezTo>
                        <a:pt x="194" y="106"/>
                        <a:pt x="211" y="106"/>
                        <a:pt x="226" y="98"/>
                      </a:cubicBezTo>
                      <a:cubicBezTo>
                        <a:pt x="241" y="90"/>
                        <a:pt x="262" y="59"/>
                        <a:pt x="271" y="49"/>
                      </a:cubicBezTo>
                    </a:path>
                  </a:pathLst>
                </a:custGeom>
                <a:noFill/>
                <a:ln w="19050" cmpd="sng">
                  <a:solidFill>
                    <a:schemeClr val="bg1"/>
                  </a:solidFill>
                  <a:round/>
                  <a:headEnd/>
                  <a:tailEnd/>
                </a:ln>
                <a:effectLst/>
              </p:spPr>
              <p:txBody>
                <a:bodyPr/>
                <a:lstStyle/>
                <a:p>
                  <a:endParaRPr lang="ja-JP" altLang="en-US" dirty="0"/>
                </a:p>
              </p:txBody>
            </p:sp>
          </p:grpSp>
        </p:grpSp>
        <p:sp>
          <p:nvSpPr>
            <p:cNvPr id="97" name="Text Box 56"/>
            <p:cNvSpPr txBox="1">
              <a:spLocks noChangeArrowheads="1"/>
            </p:cNvSpPr>
            <p:nvPr/>
          </p:nvSpPr>
          <p:spPr bwMode="auto">
            <a:xfrm>
              <a:off x="3913449" y="5071557"/>
              <a:ext cx="288925" cy="396875"/>
            </a:xfrm>
            <a:prstGeom prst="rect">
              <a:avLst/>
            </a:prstGeom>
            <a:noFill/>
            <a:ln w="9525">
              <a:noFill/>
              <a:miter lim="800000"/>
              <a:headEnd/>
              <a:tailEnd/>
            </a:ln>
            <a:effectLst/>
          </p:spPr>
          <p:txBody>
            <a:bodyPr wrap="none">
              <a:spAutoFit/>
            </a:bodyPr>
            <a:lstStyle/>
            <a:p>
              <a:r>
                <a:rPr lang="en-US" altLang="ja-JP" sz="2000" dirty="0">
                  <a:solidFill>
                    <a:schemeClr val="bg1"/>
                  </a:solidFill>
                  <a:latin typeface="Symbol" pitchFamily="18" charset="2"/>
                </a:rPr>
                <a:t>g</a:t>
              </a:r>
            </a:p>
          </p:txBody>
        </p:sp>
        <p:sp>
          <p:nvSpPr>
            <p:cNvPr id="98" name="Text Box 59"/>
            <p:cNvSpPr txBox="1">
              <a:spLocks noChangeArrowheads="1"/>
            </p:cNvSpPr>
            <p:nvPr/>
          </p:nvSpPr>
          <p:spPr bwMode="auto">
            <a:xfrm>
              <a:off x="3881699" y="5981195"/>
              <a:ext cx="357790" cy="369332"/>
            </a:xfrm>
            <a:prstGeom prst="rect">
              <a:avLst/>
            </a:prstGeom>
            <a:noFill/>
            <a:ln w="9525">
              <a:noFill/>
              <a:miter lim="800000"/>
              <a:headEnd/>
              <a:tailEnd/>
            </a:ln>
            <a:effectLst/>
          </p:spPr>
          <p:txBody>
            <a:bodyPr wrap="none">
              <a:spAutoFit/>
            </a:bodyPr>
            <a:lstStyle/>
            <a:p>
              <a:r>
                <a:rPr lang="en-US" altLang="ja-JP" sz="1800" i="1" dirty="0">
                  <a:solidFill>
                    <a:schemeClr val="bg1"/>
                  </a:solidFill>
                </a:rPr>
                <a:t>N</a:t>
              </a:r>
            </a:p>
          </p:txBody>
        </p:sp>
        <p:sp>
          <p:nvSpPr>
            <p:cNvPr id="99" name="Text Box 62"/>
            <p:cNvSpPr txBox="1">
              <a:spLocks noChangeArrowheads="1"/>
            </p:cNvSpPr>
            <p:nvPr/>
          </p:nvSpPr>
          <p:spPr bwMode="auto">
            <a:xfrm>
              <a:off x="4978662" y="5079495"/>
              <a:ext cx="362600" cy="400110"/>
            </a:xfrm>
            <a:prstGeom prst="rect">
              <a:avLst/>
            </a:prstGeom>
            <a:noFill/>
            <a:ln w="9525">
              <a:noFill/>
              <a:miter lim="800000"/>
              <a:headEnd/>
              <a:tailEnd/>
            </a:ln>
            <a:effectLst/>
          </p:spPr>
          <p:txBody>
            <a:bodyPr wrap="none">
              <a:spAutoFit/>
            </a:bodyPr>
            <a:lstStyle/>
            <a:p>
              <a:r>
                <a:rPr lang="en-US" altLang="ja-JP" sz="2000" i="1" dirty="0">
                  <a:solidFill>
                    <a:schemeClr val="bg1"/>
                  </a:solidFill>
                </a:rPr>
                <a:t>K</a:t>
              </a:r>
            </a:p>
          </p:txBody>
        </p:sp>
        <p:sp>
          <p:nvSpPr>
            <p:cNvPr id="101" name="Text Box 70"/>
            <p:cNvSpPr txBox="1">
              <a:spLocks noChangeArrowheads="1"/>
            </p:cNvSpPr>
            <p:nvPr/>
          </p:nvSpPr>
          <p:spPr bwMode="auto">
            <a:xfrm>
              <a:off x="4967549" y="5954207"/>
              <a:ext cx="341760" cy="400110"/>
            </a:xfrm>
            <a:prstGeom prst="rect">
              <a:avLst/>
            </a:prstGeom>
            <a:noFill/>
            <a:ln w="9525">
              <a:noFill/>
              <a:miter lim="800000"/>
              <a:headEnd/>
              <a:tailEnd/>
            </a:ln>
            <a:effectLst/>
          </p:spPr>
          <p:txBody>
            <a:bodyPr wrap="none">
              <a:spAutoFit/>
            </a:bodyPr>
            <a:lstStyle/>
            <a:p>
              <a:r>
                <a:rPr lang="en-US" altLang="ja-JP" sz="2000" i="1" dirty="0">
                  <a:solidFill>
                    <a:schemeClr val="bg1"/>
                  </a:solidFill>
                </a:rPr>
                <a:t>Y</a:t>
              </a:r>
            </a:p>
          </p:txBody>
        </p:sp>
      </p:grpSp>
      <p:sp>
        <p:nvSpPr>
          <p:cNvPr id="104" name="正方形/長方形 103"/>
          <p:cNvSpPr/>
          <p:nvPr/>
        </p:nvSpPr>
        <p:spPr>
          <a:xfrm>
            <a:off x="323528" y="404664"/>
            <a:ext cx="5929828" cy="584775"/>
          </a:xfrm>
          <a:prstGeom prst="rect">
            <a:avLst/>
          </a:prstGeom>
        </p:spPr>
        <p:txBody>
          <a:bodyPr wrap="none">
            <a:spAutoFit/>
          </a:bodyPr>
          <a:lstStyle/>
          <a:p>
            <a:r>
              <a:rPr lang="ja-JP" altLang="en-US" sz="3200" dirty="0" smtClean="0">
                <a:solidFill>
                  <a:prstClr val="white"/>
                </a:solidFill>
                <a:latin typeface="HG丸ｺﾞｼｯｸM-PRO" pitchFamily="50" charset="-128"/>
                <a:ea typeface="HG丸ｺﾞｼｯｸM-PRO" pitchFamily="50" charset="-128"/>
              </a:rPr>
              <a:t>ストレンジネス生成機構の解明</a:t>
            </a:r>
            <a:endParaRPr lang="ja-JP" altLang="en-US" sz="1200" dirty="0"/>
          </a:p>
        </p:txBody>
      </p:sp>
      <p:sp>
        <p:nvSpPr>
          <p:cNvPr id="105" name="正方形/長方形 104"/>
          <p:cNvSpPr/>
          <p:nvPr/>
        </p:nvSpPr>
        <p:spPr>
          <a:xfrm>
            <a:off x="827584" y="1412776"/>
            <a:ext cx="4493538" cy="954107"/>
          </a:xfrm>
          <a:prstGeom prst="rect">
            <a:avLst/>
          </a:prstGeom>
        </p:spPr>
        <p:txBody>
          <a:bodyPr wrap="none">
            <a:spAutoFit/>
          </a:bodyPr>
          <a:lstStyle/>
          <a:p>
            <a:r>
              <a:rPr lang="ja-JP" altLang="en-US" sz="2800" dirty="0" smtClean="0">
                <a:solidFill>
                  <a:prstClr val="white"/>
                </a:solidFill>
                <a:latin typeface="HG丸ｺﾞｼｯｸM-PRO" pitchFamily="50" charset="-128"/>
                <a:ea typeface="HG丸ｺﾞｼｯｸM-PRO" pitchFamily="50" charset="-128"/>
              </a:rPr>
              <a:t>完全には理解されていない</a:t>
            </a:r>
            <a:endParaRPr lang="en-US" altLang="ja-JP" sz="2800" dirty="0" smtClean="0">
              <a:solidFill>
                <a:prstClr val="white"/>
              </a:solidFill>
              <a:latin typeface="HG丸ｺﾞｼｯｸM-PRO" pitchFamily="50" charset="-128"/>
              <a:ea typeface="HG丸ｺﾞｼｯｸM-PRO" pitchFamily="50" charset="-128"/>
            </a:endParaRPr>
          </a:p>
          <a:p>
            <a:r>
              <a:rPr lang="ja-JP" altLang="en-US" sz="2800" dirty="0" smtClean="0">
                <a:solidFill>
                  <a:prstClr val="white"/>
                </a:solidFill>
                <a:latin typeface="HG丸ｺﾞｼｯｸM-PRO" pitchFamily="50" charset="-128"/>
                <a:ea typeface="HG丸ｺﾞｼｯｸM-PRO" pitchFamily="50" charset="-128"/>
              </a:rPr>
              <a:t>データも不完全</a:t>
            </a:r>
            <a:endParaRPr lang="ja-JP" altLang="en-US" sz="1100" dirty="0"/>
          </a:p>
        </p:txBody>
      </p:sp>
      <p:grpSp>
        <p:nvGrpSpPr>
          <p:cNvPr id="168" name="グループ化 167"/>
          <p:cNvGrpSpPr/>
          <p:nvPr/>
        </p:nvGrpSpPr>
        <p:grpSpPr>
          <a:xfrm>
            <a:off x="5724128" y="764704"/>
            <a:ext cx="3419872" cy="5704614"/>
            <a:chOff x="8968641" y="1273795"/>
            <a:chExt cx="5071072" cy="8458946"/>
          </a:xfrm>
        </p:grpSpPr>
        <p:sp>
          <p:nvSpPr>
            <p:cNvPr id="111" name="Text Box 3"/>
            <p:cNvSpPr txBox="1">
              <a:spLocks noChangeArrowheads="1"/>
            </p:cNvSpPr>
            <p:nvPr/>
          </p:nvSpPr>
          <p:spPr bwMode="auto">
            <a:xfrm>
              <a:off x="11851573" y="4370278"/>
              <a:ext cx="1965961" cy="535733"/>
            </a:xfrm>
            <a:prstGeom prst="rect">
              <a:avLst/>
            </a:prstGeom>
            <a:noFill/>
            <a:ln w="9525">
              <a:noFill/>
              <a:miter lim="800000"/>
              <a:headEnd/>
              <a:tailEnd/>
            </a:ln>
            <a:effectLst/>
          </p:spPr>
          <p:txBody>
            <a:bodyPr wrap="square" lIns="98719" tIns="49359" rIns="98719" bIns="49359">
              <a:spAutoFit/>
            </a:bodyPr>
            <a:lstStyle/>
            <a:p>
              <a:pPr defTabSz="2065338" eaLnBrk="0" hangingPunct="0"/>
              <a:r>
                <a:rPr kumimoji="0" lang="en-US" altLang="ja-JP" sz="1700" i="1" dirty="0">
                  <a:solidFill>
                    <a:srgbClr val="FFC000"/>
                  </a:solidFill>
                  <a:latin typeface="Arial" charset="0"/>
                  <a:ea typeface="ＭＳ Ｐゴシック" charset="-128"/>
                </a:rPr>
                <a:t>K</a:t>
              </a:r>
              <a:r>
                <a:rPr kumimoji="0" lang="en-US" altLang="ja-JP" sz="1700" i="1" baseline="30000" dirty="0">
                  <a:solidFill>
                    <a:srgbClr val="FFC000"/>
                  </a:solidFill>
                  <a:latin typeface="Arial" charset="0"/>
                  <a:ea typeface="ＭＳ Ｐゴシック" charset="-128"/>
                </a:rPr>
                <a:t>0</a:t>
              </a:r>
              <a:r>
                <a:rPr kumimoji="0" lang="en-US" altLang="ja-JP" sz="1700" i="1" dirty="0">
                  <a:solidFill>
                    <a:srgbClr val="FFC000"/>
                  </a:solidFill>
                  <a:latin typeface="Arial" charset="0"/>
                  <a:ea typeface="ＭＳ Ｐゴシック" charset="-128"/>
                </a:rPr>
                <a:t> </a:t>
              </a:r>
              <a:r>
                <a:rPr kumimoji="0" lang="ja-JP" altLang="en-US" sz="1700" dirty="0">
                  <a:solidFill>
                    <a:srgbClr val="FFC000"/>
                  </a:solidFill>
                  <a:latin typeface="Arial" charset="0"/>
                  <a:ea typeface="ＭＳ Ｐゴシック" charset="-128"/>
                </a:rPr>
                <a:t>中間子</a:t>
              </a:r>
            </a:p>
          </p:txBody>
        </p:sp>
        <p:sp>
          <p:nvSpPr>
            <p:cNvPr id="112" name="Text Box 4"/>
            <p:cNvSpPr txBox="1">
              <a:spLocks noChangeArrowheads="1"/>
            </p:cNvSpPr>
            <p:nvPr/>
          </p:nvSpPr>
          <p:spPr bwMode="auto">
            <a:xfrm>
              <a:off x="8968641" y="4725020"/>
              <a:ext cx="1616139" cy="581371"/>
            </a:xfrm>
            <a:prstGeom prst="rect">
              <a:avLst/>
            </a:prstGeom>
            <a:noFill/>
            <a:ln w="9525">
              <a:noFill/>
              <a:miter lim="800000"/>
              <a:headEnd/>
              <a:tailEnd/>
            </a:ln>
            <a:effectLst/>
          </p:spPr>
          <p:txBody>
            <a:bodyPr wrap="square" lIns="98719" tIns="49359" rIns="98719" bIns="49359">
              <a:spAutoFit/>
            </a:bodyPr>
            <a:lstStyle/>
            <a:p>
              <a:pPr defTabSz="2065338" eaLnBrk="0" hangingPunct="0"/>
              <a:r>
                <a:rPr kumimoji="0" lang="en-US" altLang="ja-JP" sz="1900">
                  <a:solidFill>
                    <a:srgbClr val="FFC000"/>
                  </a:solidFill>
                  <a:latin typeface="Symbol" pitchFamily="18" charset="2"/>
                  <a:ea typeface="ＭＳ Ｐゴシック" charset="-128"/>
                </a:rPr>
                <a:t>L</a:t>
              </a:r>
              <a:r>
                <a:rPr kumimoji="0" lang="ja-JP" altLang="en-US" sz="1700">
                  <a:solidFill>
                    <a:srgbClr val="FFC000"/>
                  </a:solidFill>
                  <a:latin typeface="Arial" charset="0"/>
                  <a:ea typeface="ＭＳ Ｐゴシック" charset="-128"/>
                </a:rPr>
                <a:t>粒子</a:t>
              </a:r>
            </a:p>
          </p:txBody>
        </p:sp>
        <p:sp>
          <p:nvSpPr>
            <p:cNvPr id="113" name="Text Box 5"/>
            <p:cNvSpPr txBox="1">
              <a:spLocks noChangeArrowheads="1"/>
            </p:cNvSpPr>
            <p:nvPr/>
          </p:nvSpPr>
          <p:spPr bwMode="auto">
            <a:xfrm>
              <a:off x="11580142" y="2270744"/>
              <a:ext cx="1659510" cy="535733"/>
            </a:xfrm>
            <a:prstGeom prst="rect">
              <a:avLst/>
            </a:prstGeom>
            <a:noFill/>
            <a:ln w="9525">
              <a:noFill/>
              <a:miter lim="800000"/>
              <a:headEnd/>
              <a:tailEnd/>
            </a:ln>
            <a:effectLst/>
          </p:spPr>
          <p:txBody>
            <a:bodyPr wrap="square" lIns="98719" tIns="49359" rIns="98719" bIns="49359">
              <a:spAutoFit/>
            </a:bodyPr>
            <a:lstStyle/>
            <a:p>
              <a:pPr defTabSz="2065338" eaLnBrk="0" hangingPunct="0"/>
              <a:r>
                <a:rPr kumimoji="0" lang="ja-JP" altLang="en-US" sz="1700" dirty="0">
                  <a:solidFill>
                    <a:srgbClr val="FFC000"/>
                  </a:solidFill>
                  <a:latin typeface="Wingdings" pitchFamily="2" charset="2"/>
                  <a:ea typeface="ＭＳ Ｐゴシック" charset="-128"/>
                </a:rPr>
                <a:t>中性子</a:t>
              </a:r>
              <a:endParaRPr kumimoji="0" lang="ja-JP" altLang="en-US" sz="1700" dirty="0">
                <a:solidFill>
                  <a:srgbClr val="FFC000"/>
                </a:solidFill>
                <a:latin typeface="Arial" charset="0"/>
                <a:ea typeface="ＭＳ Ｐゴシック" charset="-128"/>
              </a:endParaRPr>
            </a:p>
          </p:txBody>
        </p:sp>
        <p:sp>
          <p:nvSpPr>
            <p:cNvPr id="114" name="Text Box 12"/>
            <p:cNvSpPr txBox="1">
              <a:spLocks noChangeArrowheads="1"/>
            </p:cNvSpPr>
            <p:nvPr/>
          </p:nvSpPr>
          <p:spPr bwMode="auto">
            <a:xfrm>
              <a:off x="9716068" y="1594121"/>
              <a:ext cx="1491243" cy="558552"/>
            </a:xfrm>
            <a:prstGeom prst="rect">
              <a:avLst/>
            </a:prstGeom>
            <a:noFill/>
            <a:ln w="9525">
              <a:noFill/>
              <a:miter lim="800000"/>
              <a:headEnd/>
              <a:tailEnd/>
            </a:ln>
            <a:effectLst/>
          </p:spPr>
          <p:txBody>
            <a:bodyPr wrap="none" lIns="98719" tIns="49359" rIns="98719" bIns="49359">
              <a:spAutoFit/>
            </a:bodyPr>
            <a:lstStyle/>
            <a:p>
              <a:pPr defTabSz="2065338" eaLnBrk="0" hangingPunct="0"/>
              <a:r>
                <a:rPr kumimoji="0" lang="en-US" altLang="ja-JP" dirty="0" smtClean="0">
                  <a:solidFill>
                    <a:srgbClr val="FFC000"/>
                  </a:solidFill>
                  <a:latin typeface="Symbol" pitchFamily="18" charset="2"/>
                  <a:ea typeface="ＭＳ Ｐゴシック" charset="-128"/>
                </a:rPr>
                <a:t>g (</a:t>
              </a:r>
              <a:r>
                <a:rPr kumimoji="0" lang="ja-JP" altLang="en-US" dirty="0">
                  <a:solidFill>
                    <a:srgbClr val="FFC000"/>
                  </a:solidFill>
                  <a:latin typeface="Symbol" pitchFamily="18" charset="2"/>
                  <a:ea typeface="ＭＳ Ｐゴシック" charset="-128"/>
                </a:rPr>
                <a:t>光子）</a:t>
              </a:r>
            </a:p>
          </p:txBody>
        </p:sp>
        <p:grpSp>
          <p:nvGrpSpPr>
            <p:cNvPr id="115" name="Group 72"/>
            <p:cNvGrpSpPr>
              <a:grpSpLocks/>
            </p:cNvGrpSpPr>
            <p:nvPr/>
          </p:nvGrpSpPr>
          <p:grpSpPr bwMode="auto">
            <a:xfrm>
              <a:off x="10746705" y="2278682"/>
              <a:ext cx="935037" cy="935038"/>
              <a:chOff x="3255" y="1736"/>
              <a:chExt cx="589" cy="589"/>
            </a:xfrm>
          </p:grpSpPr>
          <p:sp>
            <p:nvSpPr>
              <p:cNvPr id="116" name="Oval 15"/>
              <p:cNvSpPr>
                <a:spLocks noChangeArrowheads="1"/>
              </p:cNvSpPr>
              <p:nvPr/>
            </p:nvSpPr>
            <p:spPr bwMode="auto">
              <a:xfrm>
                <a:off x="3255" y="1736"/>
                <a:ext cx="589" cy="589"/>
              </a:xfrm>
              <a:prstGeom prst="ellipse">
                <a:avLst/>
              </a:prstGeom>
              <a:gradFill rotWithShape="1">
                <a:gsLst>
                  <a:gs pos="0">
                    <a:schemeClr val="bg1"/>
                  </a:gs>
                  <a:gs pos="100000">
                    <a:srgbClr val="009900"/>
                  </a:gs>
                </a:gsLst>
                <a:path path="shape">
                  <a:fillToRect l="50000" t="50000" r="50000" b="50000"/>
                </a:path>
              </a:gradFill>
              <a:ln w="9525">
                <a:solidFill>
                  <a:schemeClr val="tx1"/>
                </a:solidFill>
                <a:round/>
                <a:headEnd/>
                <a:tailEnd/>
              </a:ln>
              <a:effectLst/>
            </p:spPr>
            <p:txBody>
              <a:bodyPr wrap="none" anchor="ctr"/>
              <a:lstStyle/>
              <a:p>
                <a:endParaRPr lang="ja-JP" altLang="en-US"/>
              </a:p>
            </p:txBody>
          </p:sp>
          <p:sp>
            <p:nvSpPr>
              <p:cNvPr id="117" name="Oval 16"/>
              <p:cNvSpPr>
                <a:spLocks noChangeArrowheads="1"/>
              </p:cNvSpPr>
              <p:nvPr/>
            </p:nvSpPr>
            <p:spPr bwMode="auto">
              <a:xfrm>
                <a:off x="3326" y="1806"/>
                <a:ext cx="180" cy="180"/>
              </a:xfrm>
              <a:prstGeom prst="ellipse">
                <a:avLst/>
              </a:prstGeom>
              <a:gradFill rotWithShape="1">
                <a:gsLst>
                  <a:gs pos="0">
                    <a:schemeClr val="bg1"/>
                  </a:gs>
                  <a:gs pos="100000">
                    <a:srgbClr val="3366FF"/>
                  </a:gs>
                </a:gsLst>
                <a:path path="shape">
                  <a:fillToRect l="50000" t="50000" r="50000" b="50000"/>
                </a:path>
              </a:gradFill>
              <a:ln w="9525">
                <a:solidFill>
                  <a:schemeClr val="tx1"/>
                </a:solidFill>
                <a:round/>
                <a:headEnd/>
                <a:tailEnd/>
              </a:ln>
              <a:effectLst/>
            </p:spPr>
            <p:txBody>
              <a:bodyPr wrap="none" anchor="ctr"/>
              <a:lstStyle/>
              <a:p>
                <a:pPr algn="ctr"/>
                <a:r>
                  <a:rPr lang="en-US" altLang="ja-JP" sz="1400" b="1">
                    <a:solidFill>
                      <a:srgbClr val="000099"/>
                    </a:solidFill>
                    <a:latin typeface="ItalicC" pitchFamily="2" charset="0"/>
                  </a:rPr>
                  <a:t>u</a:t>
                </a:r>
              </a:p>
            </p:txBody>
          </p:sp>
          <p:sp>
            <p:nvSpPr>
              <p:cNvPr id="118" name="Oval 17"/>
              <p:cNvSpPr>
                <a:spLocks noChangeArrowheads="1"/>
              </p:cNvSpPr>
              <p:nvPr/>
            </p:nvSpPr>
            <p:spPr bwMode="auto">
              <a:xfrm>
                <a:off x="3316" y="2033"/>
                <a:ext cx="180" cy="180"/>
              </a:xfrm>
              <a:prstGeom prst="ellipse">
                <a:avLst/>
              </a:prstGeom>
              <a:gradFill rotWithShape="1">
                <a:gsLst>
                  <a:gs pos="0">
                    <a:schemeClr val="bg1"/>
                  </a:gs>
                  <a:gs pos="100000">
                    <a:srgbClr val="33CC33"/>
                  </a:gs>
                </a:gsLst>
                <a:path path="shape">
                  <a:fillToRect l="50000" t="50000" r="50000" b="50000"/>
                </a:path>
              </a:gradFill>
              <a:ln w="9525">
                <a:solidFill>
                  <a:schemeClr val="tx1"/>
                </a:solidFill>
                <a:round/>
                <a:headEnd/>
                <a:tailEnd/>
              </a:ln>
              <a:effectLst/>
            </p:spPr>
            <p:txBody>
              <a:bodyPr wrap="none" anchor="ctr"/>
              <a:lstStyle/>
              <a:p>
                <a:pPr algn="ctr"/>
                <a:r>
                  <a:rPr lang="en-US" altLang="ja-JP" sz="1400" b="1">
                    <a:solidFill>
                      <a:srgbClr val="000099"/>
                    </a:solidFill>
                    <a:latin typeface="ItalicC" pitchFamily="2" charset="0"/>
                  </a:rPr>
                  <a:t>d</a:t>
                </a:r>
              </a:p>
            </p:txBody>
          </p:sp>
          <p:sp>
            <p:nvSpPr>
              <p:cNvPr id="119" name="Oval 18"/>
              <p:cNvSpPr>
                <a:spLocks noChangeArrowheads="1"/>
              </p:cNvSpPr>
              <p:nvPr/>
            </p:nvSpPr>
            <p:spPr bwMode="auto">
              <a:xfrm>
                <a:off x="3661" y="1959"/>
                <a:ext cx="180" cy="180"/>
              </a:xfrm>
              <a:prstGeom prst="ellipse">
                <a:avLst/>
              </a:prstGeom>
              <a:gradFill rotWithShape="1">
                <a:gsLst>
                  <a:gs pos="0">
                    <a:schemeClr val="bg1"/>
                  </a:gs>
                  <a:gs pos="100000">
                    <a:srgbClr val="33CC33"/>
                  </a:gs>
                </a:gsLst>
                <a:path path="shape">
                  <a:fillToRect l="50000" t="50000" r="50000" b="50000"/>
                </a:path>
              </a:gradFill>
              <a:ln w="9525">
                <a:solidFill>
                  <a:schemeClr val="tx1"/>
                </a:solidFill>
                <a:round/>
                <a:headEnd/>
                <a:tailEnd/>
              </a:ln>
              <a:effectLst/>
            </p:spPr>
            <p:txBody>
              <a:bodyPr wrap="none" anchor="ctr"/>
              <a:lstStyle/>
              <a:p>
                <a:pPr algn="ctr"/>
                <a:r>
                  <a:rPr lang="en-US" altLang="ja-JP" sz="1400" b="1">
                    <a:solidFill>
                      <a:srgbClr val="000099"/>
                    </a:solidFill>
                    <a:latin typeface="ItalicC" pitchFamily="2" charset="0"/>
                  </a:rPr>
                  <a:t>d</a:t>
                </a:r>
              </a:p>
            </p:txBody>
          </p:sp>
        </p:grpSp>
        <p:grpSp>
          <p:nvGrpSpPr>
            <p:cNvPr id="120" name="Group 73"/>
            <p:cNvGrpSpPr>
              <a:grpSpLocks/>
            </p:cNvGrpSpPr>
            <p:nvPr/>
          </p:nvGrpSpPr>
          <p:grpSpPr bwMode="auto">
            <a:xfrm>
              <a:off x="10116467" y="5085382"/>
              <a:ext cx="935038" cy="935038"/>
              <a:chOff x="2858" y="3504"/>
              <a:chExt cx="589" cy="589"/>
            </a:xfrm>
          </p:grpSpPr>
          <p:sp>
            <p:nvSpPr>
              <p:cNvPr id="121" name="Oval 20"/>
              <p:cNvSpPr>
                <a:spLocks noChangeArrowheads="1"/>
              </p:cNvSpPr>
              <p:nvPr/>
            </p:nvSpPr>
            <p:spPr bwMode="auto">
              <a:xfrm>
                <a:off x="2858" y="3504"/>
                <a:ext cx="589" cy="589"/>
              </a:xfrm>
              <a:prstGeom prst="ellipse">
                <a:avLst/>
              </a:prstGeom>
              <a:gradFill rotWithShape="1">
                <a:gsLst>
                  <a:gs pos="0">
                    <a:schemeClr val="bg1"/>
                  </a:gs>
                  <a:gs pos="100000">
                    <a:srgbClr val="FF66CC"/>
                  </a:gs>
                </a:gsLst>
                <a:path path="shape">
                  <a:fillToRect l="50000" t="50000" r="50000" b="50000"/>
                </a:path>
              </a:gradFill>
              <a:ln w="9525">
                <a:solidFill>
                  <a:schemeClr val="tx1"/>
                </a:solidFill>
                <a:round/>
                <a:headEnd/>
                <a:tailEnd/>
              </a:ln>
              <a:effectLst/>
            </p:spPr>
            <p:txBody>
              <a:bodyPr wrap="none" anchor="ctr"/>
              <a:lstStyle/>
              <a:p>
                <a:endParaRPr lang="ja-JP" altLang="en-US"/>
              </a:p>
            </p:txBody>
          </p:sp>
          <p:sp>
            <p:nvSpPr>
              <p:cNvPr id="122" name="Oval 21"/>
              <p:cNvSpPr>
                <a:spLocks noChangeArrowheads="1"/>
              </p:cNvSpPr>
              <p:nvPr/>
            </p:nvSpPr>
            <p:spPr bwMode="auto">
              <a:xfrm>
                <a:off x="3220" y="3685"/>
                <a:ext cx="180" cy="180"/>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a:effectLst/>
            </p:spPr>
            <p:txBody>
              <a:bodyPr wrap="none" anchor="ctr"/>
              <a:lstStyle/>
              <a:p>
                <a:pPr algn="ctr"/>
                <a:r>
                  <a:rPr lang="en-US" altLang="ja-JP" sz="1400" b="1">
                    <a:solidFill>
                      <a:srgbClr val="000099"/>
                    </a:solidFill>
                    <a:latin typeface="ItalicC" pitchFamily="2" charset="0"/>
                  </a:rPr>
                  <a:t>s</a:t>
                </a:r>
              </a:p>
            </p:txBody>
          </p:sp>
          <p:sp>
            <p:nvSpPr>
              <p:cNvPr id="123" name="Oval 22"/>
              <p:cNvSpPr>
                <a:spLocks noChangeArrowheads="1"/>
              </p:cNvSpPr>
              <p:nvPr/>
            </p:nvSpPr>
            <p:spPr bwMode="auto">
              <a:xfrm>
                <a:off x="2948" y="3594"/>
                <a:ext cx="180" cy="180"/>
              </a:xfrm>
              <a:prstGeom prst="ellipse">
                <a:avLst/>
              </a:prstGeom>
              <a:gradFill rotWithShape="1">
                <a:gsLst>
                  <a:gs pos="0">
                    <a:schemeClr val="bg1"/>
                  </a:gs>
                  <a:gs pos="100000">
                    <a:srgbClr val="3366FF"/>
                  </a:gs>
                </a:gsLst>
                <a:path path="shape">
                  <a:fillToRect l="50000" t="50000" r="50000" b="50000"/>
                </a:path>
              </a:gradFill>
              <a:ln w="9525">
                <a:solidFill>
                  <a:schemeClr val="tx1"/>
                </a:solidFill>
                <a:round/>
                <a:headEnd/>
                <a:tailEnd/>
              </a:ln>
              <a:effectLst/>
            </p:spPr>
            <p:txBody>
              <a:bodyPr wrap="none" anchor="ctr"/>
              <a:lstStyle/>
              <a:p>
                <a:pPr algn="ctr"/>
                <a:r>
                  <a:rPr lang="en-US" altLang="ja-JP" sz="1400" b="1">
                    <a:solidFill>
                      <a:srgbClr val="000099"/>
                    </a:solidFill>
                    <a:latin typeface="ItalicC" pitchFamily="2" charset="0"/>
                  </a:rPr>
                  <a:t>u</a:t>
                </a:r>
              </a:p>
            </p:txBody>
          </p:sp>
          <p:sp>
            <p:nvSpPr>
              <p:cNvPr id="124" name="Oval 23"/>
              <p:cNvSpPr>
                <a:spLocks noChangeArrowheads="1"/>
              </p:cNvSpPr>
              <p:nvPr/>
            </p:nvSpPr>
            <p:spPr bwMode="auto">
              <a:xfrm>
                <a:off x="2995" y="3866"/>
                <a:ext cx="180" cy="180"/>
              </a:xfrm>
              <a:prstGeom prst="ellipse">
                <a:avLst/>
              </a:prstGeom>
              <a:gradFill rotWithShape="1">
                <a:gsLst>
                  <a:gs pos="0">
                    <a:schemeClr val="bg1"/>
                  </a:gs>
                  <a:gs pos="100000">
                    <a:srgbClr val="33CC33"/>
                  </a:gs>
                </a:gsLst>
                <a:path path="shape">
                  <a:fillToRect l="50000" t="50000" r="50000" b="50000"/>
                </a:path>
              </a:gradFill>
              <a:ln w="9525">
                <a:solidFill>
                  <a:schemeClr val="tx1"/>
                </a:solidFill>
                <a:round/>
                <a:headEnd/>
                <a:tailEnd/>
              </a:ln>
              <a:effectLst/>
            </p:spPr>
            <p:txBody>
              <a:bodyPr wrap="none" anchor="ctr"/>
              <a:lstStyle/>
              <a:p>
                <a:pPr algn="ctr"/>
                <a:r>
                  <a:rPr lang="en-US" altLang="ja-JP" sz="1400" b="1">
                    <a:solidFill>
                      <a:srgbClr val="000099"/>
                    </a:solidFill>
                    <a:latin typeface="ItalicC" pitchFamily="2" charset="0"/>
                  </a:rPr>
                  <a:t>d</a:t>
                </a:r>
              </a:p>
            </p:txBody>
          </p:sp>
        </p:grpSp>
        <p:grpSp>
          <p:nvGrpSpPr>
            <p:cNvPr id="125" name="Group 74"/>
            <p:cNvGrpSpPr>
              <a:grpSpLocks/>
            </p:cNvGrpSpPr>
            <p:nvPr/>
          </p:nvGrpSpPr>
          <p:grpSpPr bwMode="auto">
            <a:xfrm>
              <a:off x="11340430" y="4869482"/>
              <a:ext cx="719137" cy="719138"/>
              <a:chOff x="3629" y="3368"/>
              <a:chExt cx="453" cy="453"/>
            </a:xfrm>
          </p:grpSpPr>
          <p:sp>
            <p:nvSpPr>
              <p:cNvPr id="126" name="Oval 25"/>
              <p:cNvSpPr>
                <a:spLocks noChangeArrowheads="1"/>
              </p:cNvSpPr>
              <p:nvPr/>
            </p:nvSpPr>
            <p:spPr bwMode="auto">
              <a:xfrm>
                <a:off x="3629" y="3368"/>
                <a:ext cx="453" cy="453"/>
              </a:xfrm>
              <a:prstGeom prst="ellipse">
                <a:avLst/>
              </a:prstGeom>
              <a:gradFill rotWithShape="1">
                <a:gsLst>
                  <a:gs pos="0">
                    <a:schemeClr val="bg1"/>
                  </a:gs>
                  <a:gs pos="100000">
                    <a:srgbClr val="777777"/>
                  </a:gs>
                </a:gsLst>
                <a:path path="shape">
                  <a:fillToRect l="50000" t="50000" r="50000" b="50000"/>
                </a:path>
              </a:gradFill>
              <a:ln w="9525">
                <a:solidFill>
                  <a:schemeClr val="tx1"/>
                </a:solidFill>
                <a:round/>
                <a:headEnd/>
                <a:tailEnd/>
              </a:ln>
              <a:effectLst/>
            </p:spPr>
            <p:txBody>
              <a:bodyPr wrap="none" anchor="ctr"/>
              <a:lstStyle/>
              <a:p>
                <a:endParaRPr lang="ja-JP" altLang="en-US"/>
              </a:p>
            </p:txBody>
          </p:sp>
          <p:sp>
            <p:nvSpPr>
              <p:cNvPr id="127" name="Oval 26"/>
              <p:cNvSpPr>
                <a:spLocks noChangeArrowheads="1"/>
              </p:cNvSpPr>
              <p:nvPr/>
            </p:nvSpPr>
            <p:spPr bwMode="auto">
              <a:xfrm>
                <a:off x="3858" y="3415"/>
                <a:ext cx="180" cy="180"/>
              </a:xfrm>
              <a:prstGeom prst="ellipse">
                <a:avLst/>
              </a:prstGeom>
              <a:gradFill rotWithShape="1">
                <a:gsLst>
                  <a:gs pos="0">
                    <a:schemeClr val="bg1"/>
                  </a:gs>
                  <a:gs pos="100000">
                    <a:srgbClr val="33CC33"/>
                  </a:gs>
                </a:gsLst>
                <a:path path="shape">
                  <a:fillToRect l="50000" t="50000" r="50000" b="50000"/>
                </a:path>
              </a:gradFill>
              <a:ln w="9525">
                <a:solidFill>
                  <a:schemeClr val="tx1"/>
                </a:solidFill>
                <a:round/>
                <a:headEnd/>
                <a:tailEnd/>
              </a:ln>
              <a:effectLst/>
            </p:spPr>
            <p:txBody>
              <a:bodyPr wrap="none" anchor="ctr"/>
              <a:lstStyle/>
              <a:p>
                <a:pPr algn="ctr"/>
                <a:r>
                  <a:rPr lang="en-US" altLang="ja-JP" sz="1400" b="1">
                    <a:solidFill>
                      <a:srgbClr val="000099"/>
                    </a:solidFill>
                    <a:latin typeface="ItalicC" pitchFamily="2" charset="0"/>
                  </a:rPr>
                  <a:t>d</a:t>
                </a:r>
              </a:p>
            </p:txBody>
          </p:sp>
          <p:grpSp>
            <p:nvGrpSpPr>
              <p:cNvPr id="128" name="Group 27"/>
              <p:cNvGrpSpPr>
                <a:grpSpLocks/>
              </p:cNvGrpSpPr>
              <p:nvPr/>
            </p:nvGrpSpPr>
            <p:grpSpPr bwMode="auto">
              <a:xfrm>
                <a:off x="3675" y="3549"/>
                <a:ext cx="180" cy="180"/>
                <a:chOff x="2540" y="2688"/>
                <a:chExt cx="180" cy="180"/>
              </a:xfrm>
            </p:grpSpPr>
            <p:sp>
              <p:nvSpPr>
                <p:cNvPr id="129" name="Oval 28"/>
                <p:cNvSpPr>
                  <a:spLocks noChangeArrowheads="1"/>
                </p:cNvSpPr>
                <p:nvPr/>
              </p:nvSpPr>
              <p:spPr bwMode="auto">
                <a:xfrm>
                  <a:off x="2540" y="2688"/>
                  <a:ext cx="180" cy="180"/>
                </a:xfrm>
                <a:prstGeom prst="ellipse">
                  <a:avLst/>
                </a:prstGeom>
                <a:gradFill rotWithShape="1">
                  <a:gsLst>
                    <a:gs pos="0">
                      <a:schemeClr val="bg1"/>
                    </a:gs>
                    <a:gs pos="100000">
                      <a:srgbClr val="33CCCC"/>
                    </a:gs>
                  </a:gsLst>
                  <a:path path="shape">
                    <a:fillToRect l="50000" t="50000" r="50000" b="50000"/>
                  </a:path>
                </a:gradFill>
                <a:ln w="9525">
                  <a:solidFill>
                    <a:schemeClr val="tx1"/>
                  </a:solidFill>
                  <a:round/>
                  <a:headEnd/>
                  <a:tailEnd/>
                </a:ln>
                <a:effectLst/>
              </p:spPr>
              <p:txBody>
                <a:bodyPr wrap="none" anchor="ctr"/>
                <a:lstStyle/>
                <a:p>
                  <a:pPr algn="ctr"/>
                  <a:r>
                    <a:rPr lang="en-US" altLang="ja-JP" sz="1400" b="1">
                      <a:solidFill>
                        <a:srgbClr val="000099"/>
                      </a:solidFill>
                      <a:latin typeface="ItalicC" pitchFamily="2" charset="0"/>
                    </a:rPr>
                    <a:t>s</a:t>
                  </a:r>
                </a:p>
              </p:txBody>
            </p:sp>
            <p:sp>
              <p:nvSpPr>
                <p:cNvPr id="130" name="Line 29"/>
                <p:cNvSpPr>
                  <a:spLocks noChangeShapeType="1"/>
                </p:cNvSpPr>
                <p:nvPr/>
              </p:nvSpPr>
              <p:spPr bwMode="auto">
                <a:xfrm>
                  <a:off x="2585" y="2721"/>
                  <a:ext cx="91" cy="0"/>
                </a:xfrm>
                <a:prstGeom prst="line">
                  <a:avLst/>
                </a:prstGeom>
                <a:noFill/>
                <a:ln w="19050">
                  <a:solidFill>
                    <a:srgbClr val="000099"/>
                  </a:solidFill>
                  <a:round/>
                  <a:headEnd/>
                  <a:tailEnd/>
                </a:ln>
                <a:effectLst/>
              </p:spPr>
              <p:txBody>
                <a:bodyPr/>
                <a:lstStyle/>
                <a:p>
                  <a:endParaRPr lang="ja-JP" altLang="en-US"/>
                </a:p>
              </p:txBody>
            </p:sp>
          </p:grpSp>
        </p:grpSp>
        <p:sp>
          <p:nvSpPr>
            <p:cNvPr id="131" name="AutoShape 31"/>
            <p:cNvSpPr>
              <a:spLocks noChangeArrowheads="1"/>
            </p:cNvSpPr>
            <p:nvPr/>
          </p:nvSpPr>
          <p:spPr bwMode="auto">
            <a:xfrm rot="559277">
              <a:off x="10200605" y="6379195"/>
              <a:ext cx="433387" cy="576262"/>
            </a:xfrm>
            <a:prstGeom prst="downArrow">
              <a:avLst>
                <a:gd name="adj1" fmla="val 50000"/>
                <a:gd name="adj2" fmla="val 33242"/>
              </a:avLst>
            </a:prstGeom>
            <a:gradFill rotWithShape="1">
              <a:gsLst>
                <a:gs pos="0">
                  <a:srgbClr val="03D4A8"/>
                </a:gs>
                <a:gs pos="25000">
                  <a:srgbClr val="21D6E0">
                    <a:alpha val="92000"/>
                  </a:srgbClr>
                </a:gs>
                <a:gs pos="75000">
                  <a:srgbClr val="0087E6">
                    <a:alpha val="75999"/>
                  </a:srgbClr>
                </a:gs>
                <a:gs pos="100000">
                  <a:srgbClr val="005CBF">
                    <a:alpha val="67999"/>
                  </a:srgbClr>
                </a:gs>
              </a:gsLst>
              <a:lin ang="5400000" scaled="1"/>
            </a:gradFill>
            <a:ln w="9525">
              <a:solidFill>
                <a:schemeClr val="tx1"/>
              </a:solidFill>
              <a:miter lim="800000"/>
              <a:headEnd/>
              <a:tailEnd/>
            </a:ln>
            <a:effectLst/>
          </p:spPr>
          <p:txBody>
            <a:bodyPr vert="eaVert" wrap="none" anchor="ctr"/>
            <a:lstStyle/>
            <a:p>
              <a:endParaRPr lang="ja-JP" altLang="en-US"/>
            </a:p>
          </p:txBody>
        </p:sp>
        <p:sp>
          <p:nvSpPr>
            <p:cNvPr id="132" name="AutoShape 32"/>
            <p:cNvSpPr>
              <a:spLocks noChangeArrowheads="1"/>
            </p:cNvSpPr>
            <p:nvPr/>
          </p:nvSpPr>
          <p:spPr bwMode="auto">
            <a:xfrm rot="20725561">
              <a:off x="11780167" y="6214095"/>
              <a:ext cx="433388" cy="431800"/>
            </a:xfrm>
            <a:prstGeom prst="downArrow">
              <a:avLst>
                <a:gd name="adj1" fmla="val 50000"/>
                <a:gd name="adj2" fmla="val 25000"/>
              </a:avLst>
            </a:prstGeom>
            <a:gradFill rotWithShape="1">
              <a:gsLst>
                <a:gs pos="0">
                  <a:srgbClr val="03D4A8"/>
                </a:gs>
                <a:gs pos="25000">
                  <a:srgbClr val="21D6E0">
                    <a:alpha val="92000"/>
                  </a:srgbClr>
                </a:gs>
                <a:gs pos="75000">
                  <a:srgbClr val="0087E6">
                    <a:alpha val="75999"/>
                  </a:srgbClr>
                </a:gs>
                <a:gs pos="100000">
                  <a:srgbClr val="005CBF">
                    <a:alpha val="67999"/>
                  </a:srgbClr>
                </a:gs>
              </a:gsLst>
              <a:lin ang="5400000" scaled="1"/>
            </a:gradFill>
            <a:ln w="9525">
              <a:solidFill>
                <a:schemeClr val="tx1"/>
              </a:solidFill>
              <a:miter lim="800000"/>
              <a:headEnd/>
              <a:tailEnd/>
            </a:ln>
            <a:effectLst/>
          </p:spPr>
          <p:txBody>
            <a:bodyPr vert="eaVert" wrap="none" anchor="ctr"/>
            <a:lstStyle/>
            <a:p>
              <a:endParaRPr lang="ja-JP" altLang="en-US"/>
            </a:p>
          </p:txBody>
        </p:sp>
        <p:sp>
          <p:nvSpPr>
            <p:cNvPr id="133" name="Text Box 38"/>
            <p:cNvSpPr txBox="1">
              <a:spLocks noChangeArrowheads="1"/>
            </p:cNvSpPr>
            <p:nvPr/>
          </p:nvSpPr>
          <p:spPr bwMode="auto">
            <a:xfrm>
              <a:off x="10143169" y="7359986"/>
              <a:ext cx="1155192" cy="535733"/>
            </a:xfrm>
            <a:prstGeom prst="rect">
              <a:avLst/>
            </a:prstGeom>
            <a:noFill/>
            <a:ln w="9525">
              <a:noFill/>
              <a:miter lim="800000"/>
              <a:headEnd/>
              <a:tailEnd/>
            </a:ln>
            <a:effectLst/>
          </p:spPr>
          <p:txBody>
            <a:bodyPr wrap="square" lIns="98719" tIns="49359" rIns="98719" bIns="49359">
              <a:spAutoFit/>
            </a:bodyPr>
            <a:lstStyle/>
            <a:p>
              <a:pPr defTabSz="2065338" eaLnBrk="0" hangingPunct="0"/>
              <a:r>
                <a:rPr kumimoji="0" lang="ja-JP" altLang="en-US" sz="1700" dirty="0">
                  <a:solidFill>
                    <a:srgbClr val="FFC000"/>
                  </a:solidFill>
                  <a:latin typeface="Wingdings" pitchFamily="2" charset="2"/>
                  <a:ea typeface="ＭＳ Ｐゴシック" charset="-128"/>
                </a:rPr>
                <a:t>陽子</a:t>
              </a:r>
              <a:endParaRPr kumimoji="0" lang="ja-JP" altLang="en-US" sz="1700" dirty="0">
                <a:solidFill>
                  <a:srgbClr val="FFC000"/>
                </a:solidFill>
                <a:latin typeface="Arial" charset="0"/>
                <a:ea typeface="ＭＳ Ｐゴシック" charset="-128"/>
              </a:endParaRPr>
            </a:p>
          </p:txBody>
        </p:sp>
        <p:sp>
          <p:nvSpPr>
            <p:cNvPr id="134" name="Text Box 43"/>
            <p:cNvSpPr txBox="1">
              <a:spLocks noChangeArrowheads="1"/>
            </p:cNvSpPr>
            <p:nvPr/>
          </p:nvSpPr>
          <p:spPr bwMode="auto">
            <a:xfrm>
              <a:off x="10045030" y="9197008"/>
              <a:ext cx="2020094" cy="535733"/>
            </a:xfrm>
            <a:prstGeom prst="rect">
              <a:avLst/>
            </a:prstGeom>
            <a:noFill/>
            <a:ln w="9525">
              <a:noFill/>
              <a:miter lim="800000"/>
              <a:headEnd/>
              <a:tailEnd/>
            </a:ln>
            <a:effectLst/>
          </p:spPr>
          <p:txBody>
            <a:bodyPr wrap="square" lIns="98719" tIns="49359" rIns="98719" bIns="49359">
              <a:spAutoFit/>
            </a:bodyPr>
            <a:lstStyle/>
            <a:p>
              <a:pPr defTabSz="2065338" eaLnBrk="0" hangingPunct="0"/>
              <a:r>
                <a:rPr kumimoji="0" lang="en-US" altLang="ja-JP" sz="1700" dirty="0">
                  <a:solidFill>
                    <a:srgbClr val="FFC000"/>
                  </a:solidFill>
                  <a:latin typeface="Symbol" pitchFamily="18" charset="2"/>
                  <a:ea typeface="ＭＳ Ｐゴシック" charset="-128"/>
                </a:rPr>
                <a:t>p</a:t>
              </a:r>
              <a:r>
                <a:rPr kumimoji="0" lang="en-US" altLang="ja-JP" sz="1700" baseline="30000" dirty="0">
                  <a:solidFill>
                    <a:srgbClr val="FFC000"/>
                  </a:solidFill>
                  <a:latin typeface="Symbol" pitchFamily="18" charset="2"/>
                  <a:ea typeface="ＭＳ Ｐゴシック" charset="-128"/>
                </a:rPr>
                <a:t>-</a:t>
              </a:r>
              <a:r>
                <a:rPr kumimoji="0" lang="en-US" altLang="ja-JP" sz="1700" baseline="30000" dirty="0">
                  <a:solidFill>
                    <a:srgbClr val="FFC000"/>
                  </a:solidFill>
                  <a:latin typeface="Wingdings" pitchFamily="2" charset="2"/>
                  <a:ea typeface="ＭＳ Ｐゴシック" charset="-128"/>
                </a:rPr>
                <a:t> </a:t>
              </a:r>
              <a:r>
                <a:rPr kumimoji="0" lang="ja-JP" altLang="en-US" sz="1700" dirty="0">
                  <a:solidFill>
                    <a:srgbClr val="FFC000"/>
                  </a:solidFill>
                  <a:latin typeface="Wingdings" pitchFamily="2" charset="2"/>
                  <a:ea typeface="ＭＳ Ｐゴシック" charset="-128"/>
                </a:rPr>
                <a:t>中間子</a:t>
              </a:r>
              <a:endParaRPr kumimoji="0" lang="ja-JP" altLang="en-US" sz="1700" dirty="0">
                <a:solidFill>
                  <a:srgbClr val="FFC000"/>
                </a:solidFill>
                <a:latin typeface="Arial" charset="0"/>
                <a:ea typeface="ＭＳ Ｐゴシック" charset="-128"/>
              </a:endParaRPr>
            </a:p>
          </p:txBody>
        </p:sp>
        <p:sp>
          <p:nvSpPr>
            <p:cNvPr id="135" name="Text Box 49"/>
            <p:cNvSpPr txBox="1">
              <a:spLocks noChangeArrowheads="1"/>
            </p:cNvSpPr>
            <p:nvPr/>
          </p:nvSpPr>
          <p:spPr bwMode="auto">
            <a:xfrm>
              <a:off x="11957967" y="8542959"/>
              <a:ext cx="2081746" cy="535733"/>
            </a:xfrm>
            <a:prstGeom prst="rect">
              <a:avLst/>
            </a:prstGeom>
            <a:noFill/>
            <a:ln w="9525">
              <a:noFill/>
              <a:miter lim="800000"/>
              <a:headEnd/>
              <a:tailEnd/>
            </a:ln>
            <a:effectLst/>
          </p:spPr>
          <p:txBody>
            <a:bodyPr wrap="square" lIns="98719" tIns="49359" rIns="98719" bIns="49359">
              <a:spAutoFit/>
            </a:bodyPr>
            <a:lstStyle/>
            <a:p>
              <a:pPr defTabSz="2065338" eaLnBrk="0" hangingPunct="0"/>
              <a:r>
                <a:rPr kumimoji="0" lang="en-US" altLang="ja-JP" sz="1700" dirty="0">
                  <a:solidFill>
                    <a:srgbClr val="FFC000"/>
                  </a:solidFill>
                  <a:latin typeface="Symbol" pitchFamily="18" charset="2"/>
                  <a:ea typeface="ＭＳ Ｐゴシック" charset="-128"/>
                </a:rPr>
                <a:t>p</a:t>
              </a:r>
              <a:r>
                <a:rPr kumimoji="0" lang="en-US" altLang="ja-JP" sz="1700" baseline="30000" dirty="0">
                  <a:solidFill>
                    <a:srgbClr val="FFC000"/>
                  </a:solidFill>
                  <a:latin typeface="Symbol" pitchFamily="18" charset="2"/>
                  <a:ea typeface="ＭＳ Ｐゴシック" charset="-128"/>
                </a:rPr>
                <a:t>-</a:t>
              </a:r>
              <a:r>
                <a:rPr kumimoji="0" lang="en-US" altLang="ja-JP" sz="1700" baseline="30000" dirty="0">
                  <a:solidFill>
                    <a:srgbClr val="FFC000"/>
                  </a:solidFill>
                  <a:latin typeface="Wingdings" pitchFamily="2" charset="2"/>
                  <a:ea typeface="ＭＳ Ｐゴシック" charset="-128"/>
                </a:rPr>
                <a:t> </a:t>
              </a:r>
              <a:r>
                <a:rPr kumimoji="0" lang="ja-JP" altLang="en-US" sz="1700" dirty="0">
                  <a:solidFill>
                    <a:srgbClr val="FFC000"/>
                  </a:solidFill>
                  <a:latin typeface="Wingdings" pitchFamily="2" charset="2"/>
                  <a:ea typeface="ＭＳ Ｐゴシック" charset="-128"/>
                </a:rPr>
                <a:t>中間子</a:t>
              </a:r>
              <a:endParaRPr kumimoji="0" lang="ja-JP" altLang="en-US" sz="1700" dirty="0">
                <a:solidFill>
                  <a:srgbClr val="FFC000"/>
                </a:solidFill>
                <a:latin typeface="Arial" charset="0"/>
                <a:ea typeface="ＭＳ Ｐゴシック" charset="-128"/>
              </a:endParaRPr>
            </a:p>
          </p:txBody>
        </p:sp>
        <p:sp>
          <p:nvSpPr>
            <p:cNvPr id="136" name="Text Box 50"/>
            <p:cNvSpPr txBox="1">
              <a:spLocks noChangeArrowheads="1"/>
            </p:cNvSpPr>
            <p:nvPr/>
          </p:nvSpPr>
          <p:spPr bwMode="auto">
            <a:xfrm>
              <a:off x="12065124" y="6826110"/>
              <a:ext cx="1974589" cy="535733"/>
            </a:xfrm>
            <a:prstGeom prst="rect">
              <a:avLst/>
            </a:prstGeom>
            <a:noFill/>
            <a:ln w="9525">
              <a:noFill/>
              <a:miter lim="800000"/>
              <a:headEnd/>
              <a:tailEnd/>
            </a:ln>
            <a:effectLst/>
          </p:spPr>
          <p:txBody>
            <a:bodyPr wrap="square" lIns="98719" tIns="49359" rIns="98719" bIns="49359">
              <a:spAutoFit/>
            </a:bodyPr>
            <a:lstStyle/>
            <a:p>
              <a:pPr defTabSz="2065338" eaLnBrk="0" hangingPunct="0"/>
              <a:r>
                <a:rPr kumimoji="0" lang="en-US" altLang="ja-JP" sz="1700" dirty="0">
                  <a:solidFill>
                    <a:srgbClr val="FFC000"/>
                  </a:solidFill>
                  <a:latin typeface="Symbol" pitchFamily="18" charset="2"/>
                  <a:ea typeface="ＭＳ Ｐゴシック" charset="-128"/>
                </a:rPr>
                <a:t>p</a:t>
              </a:r>
              <a:r>
                <a:rPr kumimoji="0" lang="en-US" altLang="ja-JP" sz="1700" baseline="30000" dirty="0">
                  <a:solidFill>
                    <a:srgbClr val="FFC000"/>
                  </a:solidFill>
                  <a:latin typeface="Symbol" pitchFamily="18" charset="2"/>
                  <a:ea typeface="ＭＳ Ｐゴシック" charset="-128"/>
                </a:rPr>
                <a:t>+</a:t>
              </a:r>
              <a:r>
                <a:rPr kumimoji="0" lang="en-US" altLang="ja-JP" sz="1700" baseline="30000" dirty="0">
                  <a:solidFill>
                    <a:srgbClr val="FFC000"/>
                  </a:solidFill>
                  <a:latin typeface="Wingdings" pitchFamily="2" charset="2"/>
                  <a:ea typeface="ＭＳ Ｐゴシック" charset="-128"/>
                </a:rPr>
                <a:t> </a:t>
              </a:r>
              <a:r>
                <a:rPr kumimoji="0" lang="ja-JP" altLang="en-US" sz="1700" dirty="0">
                  <a:solidFill>
                    <a:srgbClr val="FFC000"/>
                  </a:solidFill>
                  <a:latin typeface="Wingdings" pitchFamily="2" charset="2"/>
                  <a:ea typeface="ＭＳ Ｐゴシック" charset="-128"/>
                </a:rPr>
                <a:t>中間子</a:t>
              </a:r>
              <a:endParaRPr kumimoji="0" lang="ja-JP" altLang="en-US" sz="1700" dirty="0">
                <a:solidFill>
                  <a:srgbClr val="FFC000"/>
                </a:solidFill>
                <a:latin typeface="Arial" charset="0"/>
                <a:ea typeface="ＭＳ Ｐゴシック" charset="-128"/>
              </a:endParaRPr>
            </a:p>
          </p:txBody>
        </p:sp>
        <p:grpSp>
          <p:nvGrpSpPr>
            <p:cNvPr id="137" name="Group 76"/>
            <p:cNvGrpSpPr>
              <a:grpSpLocks/>
            </p:cNvGrpSpPr>
            <p:nvPr/>
          </p:nvGrpSpPr>
          <p:grpSpPr bwMode="auto">
            <a:xfrm>
              <a:off x="11527755" y="7176120"/>
              <a:ext cx="719137" cy="719137"/>
              <a:chOff x="3674" y="5003"/>
              <a:chExt cx="453" cy="453"/>
            </a:xfrm>
          </p:grpSpPr>
          <p:sp>
            <p:nvSpPr>
              <p:cNvPr id="138" name="Oval 52"/>
              <p:cNvSpPr>
                <a:spLocks noChangeArrowheads="1"/>
              </p:cNvSpPr>
              <p:nvPr/>
            </p:nvSpPr>
            <p:spPr bwMode="auto">
              <a:xfrm>
                <a:off x="3674" y="5003"/>
                <a:ext cx="453" cy="453"/>
              </a:xfrm>
              <a:prstGeom prst="ellipse">
                <a:avLst/>
              </a:prstGeom>
              <a:gradFill rotWithShape="1">
                <a:gsLst>
                  <a:gs pos="0">
                    <a:schemeClr val="bg1"/>
                  </a:gs>
                  <a:gs pos="100000">
                    <a:srgbClr val="CCFFCC"/>
                  </a:gs>
                </a:gsLst>
                <a:path path="shape">
                  <a:fillToRect l="50000" t="50000" r="50000" b="50000"/>
                </a:path>
              </a:gradFill>
              <a:ln w="9525">
                <a:solidFill>
                  <a:schemeClr val="tx1"/>
                </a:solidFill>
                <a:round/>
                <a:headEnd/>
                <a:tailEnd/>
              </a:ln>
              <a:effectLst/>
            </p:spPr>
            <p:txBody>
              <a:bodyPr wrap="none" anchor="ctr"/>
              <a:lstStyle/>
              <a:p>
                <a:endParaRPr lang="ja-JP" altLang="en-US"/>
              </a:p>
            </p:txBody>
          </p:sp>
          <p:sp>
            <p:nvSpPr>
              <p:cNvPr id="139" name="Oval 53"/>
              <p:cNvSpPr>
                <a:spLocks noChangeArrowheads="1"/>
              </p:cNvSpPr>
              <p:nvPr/>
            </p:nvSpPr>
            <p:spPr bwMode="auto">
              <a:xfrm>
                <a:off x="3857" y="5049"/>
                <a:ext cx="180" cy="180"/>
              </a:xfrm>
              <a:prstGeom prst="ellipse">
                <a:avLst/>
              </a:prstGeom>
              <a:gradFill rotWithShape="1">
                <a:gsLst>
                  <a:gs pos="0">
                    <a:schemeClr val="bg1"/>
                  </a:gs>
                  <a:gs pos="100000">
                    <a:srgbClr val="3366FF"/>
                  </a:gs>
                </a:gsLst>
                <a:path path="shape">
                  <a:fillToRect l="50000" t="50000" r="50000" b="50000"/>
                </a:path>
              </a:gradFill>
              <a:ln w="9525">
                <a:solidFill>
                  <a:schemeClr val="tx1"/>
                </a:solidFill>
                <a:round/>
                <a:headEnd/>
                <a:tailEnd/>
              </a:ln>
              <a:effectLst/>
            </p:spPr>
            <p:txBody>
              <a:bodyPr wrap="none" anchor="ctr"/>
              <a:lstStyle/>
              <a:p>
                <a:pPr algn="ctr"/>
                <a:r>
                  <a:rPr lang="en-US" altLang="ja-JP" sz="1400" b="1">
                    <a:solidFill>
                      <a:srgbClr val="000099"/>
                    </a:solidFill>
                    <a:latin typeface="ItalicC" pitchFamily="2" charset="0"/>
                  </a:rPr>
                  <a:t>u</a:t>
                </a:r>
              </a:p>
            </p:txBody>
          </p:sp>
          <p:sp>
            <p:nvSpPr>
              <p:cNvPr id="140" name="Oval 54"/>
              <p:cNvSpPr>
                <a:spLocks noChangeArrowheads="1"/>
              </p:cNvSpPr>
              <p:nvPr/>
            </p:nvSpPr>
            <p:spPr bwMode="auto">
              <a:xfrm>
                <a:off x="3739" y="5236"/>
                <a:ext cx="180" cy="180"/>
              </a:xfrm>
              <a:prstGeom prst="ellipse">
                <a:avLst/>
              </a:prstGeom>
              <a:gradFill rotWithShape="1">
                <a:gsLst>
                  <a:gs pos="0">
                    <a:schemeClr val="bg1"/>
                  </a:gs>
                  <a:gs pos="100000">
                    <a:srgbClr val="FF00FF"/>
                  </a:gs>
                </a:gsLst>
                <a:path path="shape">
                  <a:fillToRect l="50000" t="50000" r="50000" b="50000"/>
                </a:path>
              </a:gradFill>
              <a:ln w="9525">
                <a:solidFill>
                  <a:schemeClr val="tx1"/>
                </a:solidFill>
                <a:round/>
                <a:headEnd/>
                <a:tailEnd/>
              </a:ln>
              <a:effectLst/>
            </p:spPr>
            <p:txBody>
              <a:bodyPr wrap="none" anchor="ctr"/>
              <a:lstStyle/>
              <a:p>
                <a:pPr algn="ctr"/>
                <a:r>
                  <a:rPr lang="en-US" altLang="ja-JP" sz="1400" b="1">
                    <a:solidFill>
                      <a:srgbClr val="000099"/>
                    </a:solidFill>
                    <a:latin typeface="ItalicC" pitchFamily="2" charset="0"/>
                  </a:rPr>
                  <a:t>d</a:t>
                </a:r>
              </a:p>
            </p:txBody>
          </p:sp>
          <p:sp>
            <p:nvSpPr>
              <p:cNvPr id="141" name="Line 55"/>
              <p:cNvSpPr>
                <a:spLocks noChangeShapeType="1"/>
              </p:cNvSpPr>
              <p:nvPr/>
            </p:nvSpPr>
            <p:spPr bwMode="auto">
              <a:xfrm>
                <a:off x="3792" y="5260"/>
                <a:ext cx="91" cy="0"/>
              </a:xfrm>
              <a:prstGeom prst="line">
                <a:avLst/>
              </a:prstGeom>
              <a:noFill/>
              <a:ln w="19050">
                <a:solidFill>
                  <a:srgbClr val="000099"/>
                </a:solidFill>
                <a:round/>
                <a:headEnd/>
                <a:tailEnd/>
              </a:ln>
              <a:effectLst/>
            </p:spPr>
            <p:txBody>
              <a:bodyPr/>
              <a:lstStyle/>
              <a:p>
                <a:endParaRPr lang="ja-JP" altLang="en-US"/>
              </a:p>
            </p:txBody>
          </p:sp>
        </p:grpSp>
        <p:grpSp>
          <p:nvGrpSpPr>
            <p:cNvPr id="142" name="Group 63"/>
            <p:cNvGrpSpPr>
              <a:grpSpLocks/>
            </p:cNvGrpSpPr>
            <p:nvPr/>
          </p:nvGrpSpPr>
          <p:grpSpPr bwMode="auto">
            <a:xfrm>
              <a:off x="11168980" y="1273795"/>
              <a:ext cx="368300" cy="1577975"/>
              <a:chOff x="3521" y="1103"/>
              <a:chExt cx="232" cy="994"/>
            </a:xfrm>
          </p:grpSpPr>
          <p:sp>
            <p:nvSpPr>
              <p:cNvPr id="143" name="AutoShape 11"/>
              <p:cNvSpPr>
                <a:spLocks noChangeArrowheads="1"/>
              </p:cNvSpPr>
              <p:nvPr/>
            </p:nvSpPr>
            <p:spPr bwMode="auto">
              <a:xfrm rot="11700000">
                <a:off x="3521" y="1990"/>
                <a:ext cx="96" cy="107"/>
              </a:xfrm>
              <a:prstGeom prst="triangle">
                <a:avLst>
                  <a:gd name="adj" fmla="val 50000"/>
                </a:avLst>
              </a:prstGeom>
              <a:solidFill>
                <a:srgbClr val="FF9900"/>
              </a:solidFill>
              <a:ln w="38100">
                <a:solidFill>
                  <a:srgbClr val="FF9900"/>
                </a:solidFill>
                <a:miter lim="800000"/>
                <a:headEnd/>
                <a:tailEnd/>
              </a:ln>
              <a:effectLst/>
            </p:spPr>
            <p:txBody>
              <a:bodyPr wrap="none" anchor="ctr"/>
              <a:lstStyle/>
              <a:p>
                <a:endParaRPr lang="ja-JP" altLang="en-US"/>
              </a:p>
            </p:txBody>
          </p:sp>
          <p:grpSp>
            <p:nvGrpSpPr>
              <p:cNvPr id="144" name="Group 61"/>
              <p:cNvGrpSpPr>
                <a:grpSpLocks/>
              </p:cNvGrpSpPr>
              <p:nvPr/>
            </p:nvGrpSpPr>
            <p:grpSpPr bwMode="auto">
              <a:xfrm rot="6300000">
                <a:off x="3250" y="1519"/>
                <a:ext cx="918" cy="85"/>
                <a:chOff x="2391" y="1403"/>
                <a:chExt cx="918" cy="85"/>
              </a:xfrm>
            </p:grpSpPr>
            <p:sp>
              <p:nvSpPr>
                <p:cNvPr id="145" name="Freeform 8"/>
                <p:cNvSpPr>
                  <a:spLocks/>
                </p:cNvSpPr>
                <p:nvPr/>
              </p:nvSpPr>
              <p:spPr bwMode="auto">
                <a:xfrm>
                  <a:off x="2848" y="1413"/>
                  <a:ext cx="155" cy="69"/>
                </a:xfrm>
                <a:custGeom>
                  <a:avLst/>
                  <a:gdLst/>
                  <a:ahLst/>
                  <a:cxnLst>
                    <a:cxn ang="0">
                      <a:pos x="0" y="94"/>
                    </a:cxn>
                    <a:cxn ang="0">
                      <a:pos x="118" y="2"/>
                    </a:cxn>
                    <a:cxn ang="0">
                      <a:pos x="244" y="82"/>
                    </a:cxn>
                    <a:cxn ang="0">
                      <a:pos x="376" y="170"/>
                    </a:cxn>
                    <a:cxn ang="0">
                      <a:pos x="499" y="95"/>
                    </a:cxn>
                  </a:cxnLst>
                  <a:rect l="0" t="0" r="r" b="b"/>
                  <a:pathLst>
                    <a:path w="499" h="172">
                      <a:moveTo>
                        <a:pt x="0" y="94"/>
                      </a:moveTo>
                      <a:cubicBezTo>
                        <a:pt x="20" y="79"/>
                        <a:pt x="77" y="4"/>
                        <a:pt x="118" y="2"/>
                      </a:cubicBezTo>
                      <a:cubicBezTo>
                        <a:pt x="159" y="0"/>
                        <a:pt x="201" y="54"/>
                        <a:pt x="244" y="82"/>
                      </a:cubicBezTo>
                      <a:cubicBezTo>
                        <a:pt x="287" y="110"/>
                        <a:pt x="334" y="168"/>
                        <a:pt x="376" y="170"/>
                      </a:cubicBezTo>
                      <a:cubicBezTo>
                        <a:pt x="418" y="172"/>
                        <a:pt x="474" y="111"/>
                        <a:pt x="499" y="95"/>
                      </a:cubicBezTo>
                    </a:path>
                  </a:pathLst>
                </a:custGeom>
                <a:noFill/>
                <a:ln w="38100" cmpd="sng">
                  <a:solidFill>
                    <a:srgbClr val="FF9900"/>
                  </a:solidFill>
                  <a:round/>
                  <a:headEnd type="none" w="med" len="med"/>
                  <a:tailEnd type="none" w="med" len="med"/>
                </a:ln>
                <a:effectLst/>
              </p:spPr>
              <p:txBody>
                <a:bodyPr/>
                <a:lstStyle/>
                <a:p>
                  <a:endParaRPr lang="ja-JP" altLang="en-US"/>
                </a:p>
              </p:txBody>
            </p:sp>
            <p:sp>
              <p:nvSpPr>
                <p:cNvPr id="146" name="Freeform 56"/>
                <p:cNvSpPr>
                  <a:spLocks/>
                </p:cNvSpPr>
                <p:nvPr/>
              </p:nvSpPr>
              <p:spPr bwMode="auto">
                <a:xfrm>
                  <a:off x="3000" y="1417"/>
                  <a:ext cx="155" cy="69"/>
                </a:xfrm>
                <a:custGeom>
                  <a:avLst/>
                  <a:gdLst/>
                  <a:ahLst/>
                  <a:cxnLst>
                    <a:cxn ang="0">
                      <a:pos x="0" y="94"/>
                    </a:cxn>
                    <a:cxn ang="0">
                      <a:pos x="118" y="2"/>
                    </a:cxn>
                    <a:cxn ang="0">
                      <a:pos x="244" y="82"/>
                    </a:cxn>
                    <a:cxn ang="0">
                      <a:pos x="376" y="170"/>
                    </a:cxn>
                    <a:cxn ang="0">
                      <a:pos x="499" y="95"/>
                    </a:cxn>
                  </a:cxnLst>
                  <a:rect l="0" t="0" r="r" b="b"/>
                  <a:pathLst>
                    <a:path w="499" h="172">
                      <a:moveTo>
                        <a:pt x="0" y="94"/>
                      </a:moveTo>
                      <a:cubicBezTo>
                        <a:pt x="20" y="79"/>
                        <a:pt x="77" y="4"/>
                        <a:pt x="118" y="2"/>
                      </a:cubicBezTo>
                      <a:cubicBezTo>
                        <a:pt x="159" y="0"/>
                        <a:pt x="201" y="54"/>
                        <a:pt x="244" y="82"/>
                      </a:cubicBezTo>
                      <a:cubicBezTo>
                        <a:pt x="287" y="110"/>
                        <a:pt x="334" y="168"/>
                        <a:pt x="376" y="170"/>
                      </a:cubicBezTo>
                      <a:cubicBezTo>
                        <a:pt x="418" y="172"/>
                        <a:pt x="474" y="111"/>
                        <a:pt x="499" y="95"/>
                      </a:cubicBezTo>
                    </a:path>
                  </a:pathLst>
                </a:custGeom>
                <a:noFill/>
                <a:ln w="38100" cmpd="sng">
                  <a:solidFill>
                    <a:srgbClr val="FF9900"/>
                  </a:solidFill>
                  <a:round/>
                  <a:headEnd type="none" w="med" len="med"/>
                  <a:tailEnd type="none" w="med" len="med"/>
                </a:ln>
                <a:effectLst/>
              </p:spPr>
              <p:txBody>
                <a:bodyPr/>
                <a:lstStyle/>
                <a:p>
                  <a:endParaRPr lang="ja-JP" altLang="en-US"/>
                </a:p>
              </p:txBody>
            </p:sp>
            <p:sp>
              <p:nvSpPr>
                <p:cNvPr id="147" name="Freeform 57"/>
                <p:cNvSpPr>
                  <a:spLocks/>
                </p:cNvSpPr>
                <p:nvPr/>
              </p:nvSpPr>
              <p:spPr bwMode="auto">
                <a:xfrm>
                  <a:off x="3154" y="1419"/>
                  <a:ext cx="155" cy="69"/>
                </a:xfrm>
                <a:custGeom>
                  <a:avLst/>
                  <a:gdLst/>
                  <a:ahLst/>
                  <a:cxnLst>
                    <a:cxn ang="0">
                      <a:pos x="0" y="94"/>
                    </a:cxn>
                    <a:cxn ang="0">
                      <a:pos x="118" y="2"/>
                    </a:cxn>
                    <a:cxn ang="0">
                      <a:pos x="244" y="82"/>
                    </a:cxn>
                    <a:cxn ang="0">
                      <a:pos x="376" y="170"/>
                    </a:cxn>
                    <a:cxn ang="0">
                      <a:pos x="499" y="95"/>
                    </a:cxn>
                  </a:cxnLst>
                  <a:rect l="0" t="0" r="r" b="b"/>
                  <a:pathLst>
                    <a:path w="499" h="172">
                      <a:moveTo>
                        <a:pt x="0" y="94"/>
                      </a:moveTo>
                      <a:cubicBezTo>
                        <a:pt x="20" y="79"/>
                        <a:pt x="77" y="4"/>
                        <a:pt x="118" y="2"/>
                      </a:cubicBezTo>
                      <a:cubicBezTo>
                        <a:pt x="159" y="0"/>
                        <a:pt x="201" y="54"/>
                        <a:pt x="244" y="82"/>
                      </a:cubicBezTo>
                      <a:cubicBezTo>
                        <a:pt x="287" y="110"/>
                        <a:pt x="334" y="168"/>
                        <a:pt x="376" y="170"/>
                      </a:cubicBezTo>
                      <a:cubicBezTo>
                        <a:pt x="418" y="172"/>
                        <a:pt x="474" y="111"/>
                        <a:pt x="499" y="95"/>
                      </a:cubicBezTo>
                    </a:path>
                  </a:pathLst>
                </a:custGeom>
                <a:noFill/>
                <a:ln w="38100" cmpd="sng">
                  <a:solidFill>
                    <a:srgbClr val="FF9900"/>
                  </a:solidFill>
                  <a:round/>
                  <a:headEnd type="none" w="med" len="med"/>
                  <a:tailEnd type="none" w="med" len="med"/>
                </a:ln>
                <a:effectLst/>
              </p:spPr>
              <p:txBody>
                <a:bodyPr/>
                <a:lstStyle/>
                <a:p>
                  <a:endParaRPr lang="ja-JP" altLang="en-US"/>
                </a:p>
              </p:txBody>
            </p:sp>
            <p:sp>
              <p:nvSpPr>
                <p:cNvPr id="148" name="Freeform 58"/>
                <p:cNvSpPr>
                  <a:spLocks/>
                </p:cNvSpPr>
                <p:nvPr/>
              </p:nvSpPr>
              <p:spPr bwMode="auto">
                <a:xfrm>
                  <a:off x="2694" y="1411"/>
                  <a:ext cx="155" cy="69"/>
                </a:xfrm>
                <a:custGeom>
                  <a:avLst/>
                  <a:gdLst/>
                  <a:ahLst/>
                  <a:cxnLst>
                    <a:cxn ang="0">
                      <a:pos x="0" y="94"/>
                    </a:cxn>
                    <a:cxn ang="0">
                      <a:pos x="118" y="2"/>
                    </a:cxn>
                    <a:cxn ang="0">
                      <a:pos x="244" y="82"/>
                    </a:cxn>
                    <a:cxn ang="0">
                      <a:pos x="376" y="170"/>
                    </a:cxn>
                    <a:cxn ang="0">
                      <a:pos x="499" y="95"/>
                    </a:cxn>
                  </a:cxnLst>
                  <a:rect l="0" t="0" r="r" b="b"/>
                  <a:pathLst>
                    <a:path w="499" h="172">
                      <a:moveTo>
                        <a:pt x="0" y="94"/>
                      </a:moveTo>
                      <a:cubicBezTo>
                        <a:pt x="20" y="79"/>
                        <a:pt x="77" y="4"/>
                        <a:pt x="118" y="2"/>
                      </a:cubicBezTo>
                      <a:cubicBezTo>
                        <a:pt x="159" y="0"/>
                        <a:pt x="201" y="54"/>
                        <a:pt x="244" y="82"/>
                      </a:cubicBezTo>
                      <a:cubicBezTo>
                        <a:pt x="287" y="110"/>
                        <a:pt x="334" y="168"/>
                        <a:pt x="376" y="170"/>
                      </a:cubicBezTo>
                      <a:cubicBezTo>
                        <a:pt x="418" y="172"/>
                        <a:pt x="474" y="111"/>
                        <a:pt x="499" y="95"/>
                      </a:cubicBezTo>
                    </a:path>
                  </a:pathLst>
                </a:custGeom>
                <a:noFill/>
                <a:ln w="38100" cmpd="sng">
                  <a:solidFill>
                    <a:srgbClr val="FF9900"/>
                  </a:solidFill>
                  <a:round/>
                  <a:headEnd type="none" w="med" len="med"/>
                  <a:tailEnd type="none" w="med" len="med"/>
                </a:ln>
                <a:effectLst/>
              </p:spPr>
              <p:txBody>
                <a:bodyPr/>
                <a:lstStyle/>
                <a:p>
                  <a:endParaRPr lang="ja-JP" altLang="en-US"/>
                </a:p>
              </p:txBody>
            </p:sp>
            <p:sp>
              <p:nvSpPr>
                <p:cNvPr id="149" name="Freeform 59"/>
                <p:cNvSpPr>
                  <a:spLocks/>
                </p:cNvSpPr>
                <p:nvPr/>
              </p:nvSpPr>
              <p:spPr bwMode="auto">
                <a:xfrm>
                  <a:off x="2542" y="1406"/>
                  <a:ext cx="155" cy="69"/>
                </a:xfrm>
                <a:custGeom>
                  <a:avLst/>
                  <a:gdLst/>
                  <a:ahLst/>
                  <a:cxnLst>
                    <a:cxn ang="0">
                      <a:pos x="0" y="94"/>
                    </a:cxn>
                    <a:cxn ang="0">
                      <a:pos x="118" y="2"/>
                    </a:cxn>
                    <a:cxn ang="0">
                      <a:pos x="244" y="82"/>
                    </a:cxn>
                    <a:cxn ang="0">
                      <a:pos x="376" y="170"/>
                    </a:cxn>
                    <a:cxn ang="0">
                      <a:pos x="499" y="95"/>
                    </a:cxn>
                  </a:cxnLst>
                  <a:rect l="0" t="0" r="r" b="b"/>
                  <a:pathLst>
                    <a:path w="499" h="172">
                      <a:moveTo>
                        <a:pt x="0" y="94"/>
                      </a:moveTo>
                      <a:cubicBezTo>
                        <a:pt x="20" y="79"/>
                        <a:pt x="77" y="4"/>
                        <a:pt x="118" y="2"/>
                      </a:cubicBezTo>
                      <a:cubicBezTo>
                        <a:pt x="159" y="0"/>
                        <a:pt x="201" y="54"/>
                        <a:pt x="244" y="82"/>
                      </a:cubicBezTo>
                      <a:cubicBezTo>
                        <a:pt x="287" y="110"/>
                        <a:pt x="334" y="168"/>
                        <a:pt x="376" y="170"/>
                      </a:cubicBezTo>
                      <a:cubicBezTo>
                        <a:pt x="418" y="172"/>
                        <a:pt x="474" y="111"/>
                        <a:pt x="499" y="95"/>
                      </a:cubicBezTo>
                    </a:path>
                  </a:pathLst>
                </a:custGeom>
                <a:noFill/>
                <a:ln w="38100" cmpd="sng">
                  <a:solidFill>
                    <a:srgbClr val="FF9900"/>
                  </a:solidFill>
                  <a:round/>
                  <a:headEnd type="none" w="med" len="med"/>
                  <a:tailEnd type="none" w="med" len="med"/>
                </a:ln>
                <a:effectLst/>
              </p:spPr>
              <p:txBody>
                <a:bodyPr/>
                <a:lstStyle/>
                <a:p>
                  <a:endParaRPr lang="ja-JP" altLang="en-US"/>
                </a:p>
              </p:txBody>
            </p:sp>
            <p:sp>
              <p:nvSpPr>
                <p:cNvPr id="150" name="Freeform 60"/>
                <p:cNvSpPr>
                  <a:spLocks/>
                </p:cNvSpPr>
                <p:nvPr/>
              </p:nvSpPr>
              <p:spPr bwMode="auto">
                <a:xfrm>
                  <a:off x="2391" y="1403"/>
                  <a:ext cx="155" cy="69"/>
                </a:xfrm>
                <a:custGeom>
                  <a:avLst/>
                  <a:gdLst/>
                  <a:ahLst/>
                  <a:cxnLst>
                    <a:cxn ang="0">
                      <a:pos x="0" y="94"/>
                    </a:cxn>
                    <a:cxn ang="0">
                      <a:pos x="118" y="2"/>
                    </a:cxn>
                    <a:cxn ang="0">
                      <a:pos x="244" y="82"/>
                    </a:cxn>
                    <a:cxn ang="0">
                      <a:pos x="376" y="170"/>
                    </a:cxn>
                    <a:cxn ang="0">
                      <a:pos x="499" y="95"/>
                    </a:cxn>
                  </a:cxnLst>
                  <a:rect l="0" t="0" r="r" b="b"/>
                  <a:pathLst>
                    <a:path w="499" h="172">
                      <a:moveTo>
                        <a:pt x="0" y="94"/>
                      </a:moveTo>
                      <a:cubicBezTo>
                        <a:pt x="20" y="79"/>
                        <a:pt x="77" y="4"/>
                        <a:pt x="118" y="2"/>
                      </a:cubicBezTo>
                      <a:cubicBezTo>
                        <a:pt x="159" y="0"/>
                        <a:pt x="201" y="54"/>
                        <a:pt x="244" y="82"/>
                      </a:cubicBezTo>
                      <a:cubicBezTo>
                        <a:pt x="287" y="110"/>
                        <a:pt x="334" y="168"/>
                        <a:pt x="376" y="170"/>
                      </a:cubicBezTo>
                      <a:cubicBezTo>
                        <a:pt x="418" y="172"/>
                        <a:pt x="474" y="111"/>
                        <a:pt x="499" y="95"/>
                      </a:cubicBezTo>
                    </a:path>
                  </a:pathLst>
                </a:custGeom>
                <a:noFill/>
                <a:ln w="38100" cmpd="sng">
                  <a:solidFill>
                    <a:srgbClr val="FF9900"/>
                  </a:solidFill>
                  <a:round/>
                  <a:headEnd type="none" w="med" len="med"/>
                  <a:tailEnd type="none" w="med" len="med"/>
                </a:ln>
                <a:effectLst/>
              </p:spPr>
              <p:txBody>
                <a:bodyPr/>
                <a:lstStyle/>
                <a:p>
                  <a:endParaRPr lang="ja-JP" altLang="en-US"/>
                </a:p>
              </p:txBody>
            </p:sp>
          </p:grpSp>
        </p:grpSp>
        <p:sp>
          <p:nvSpPr>
            <p:cNvPr id="151" name="Line 64"/>
            <p:cNvSpPr>
              <a:spLocks noChangeShapeType="1"/>
            </p:cNvSpPr>
            <p:nvPr/>
          </p:nvSpPr>
          <p:spPr bwMode="auto">
            <a:xfrm flipH="1">
              <a:off x="10829255" y="2889870"/>
              <a:ext cx="381000" cy="2457450"/>
            </a:xfrm>
            <a:prstGeom prst="line">
              <a:avLst/>
            </a:prstGeom>
            <a:noFill/>
            <a:ln w="38100">
              <a:solidFill>
                <a:schemeClr val="bg1"/>
              </a:solidFill>
              <a:round/>
              <a:headEnd/>
              <a:tailEnd type="triangle" w="med" len="med"/>
            </a:ln>
            <a:effectLst/>
          </p:spPr>
          <p:txBody>
            <a:bodyPr/>
            <a:lstStyle/>
            <a:p>
              <a:endParaRPr lang="ja-JP" altLang="en-US">
                <a:ln w="38100">
                  <a:solidFill>
                    <a:schemeClr val="bg1">
                      <a:lumMod val="95000"/>
                    </a:schemeClr>
                  </a:solidFill>
                </a:ln>
              </a:endParaRPr>
            </a:p>
          </p:txBody>
        </p:sp>
        <p:sp>
          <p:nvSpPr>
            <p:cNvPr id="152" name="Line 65"/>
            <p:cNvSpPr>
              <a:spLocks noChangeShapeType="1"/>
            </p:cNvSpPr>
            <p:nvPr/>
          </p:nvSpPr>
          <p:spPr bwMode="auto">
            <a:xfrm>
              <a:off x="11210255" y="2888282"/>
              <a:ext cx="300037" cy="2252663"/>
            </a:xfrm>
            <a:prstGeom prst="line">
              <a:avLst/>
            </a:prstGeom>
            <a:noFill/>
            <a:ln w="38100">
              <a:solidFill>
                <a:schemeClr val="bg1"/>
              </a:solidFill>
              <a:round/>
              <a:headEnd/>
              <a:tailEnd type="triangle" w="med" len="med"/>
            </a:ln>
            <a:effectLst/>
          </p:spPr>
          <p:txBody>
            <a:bodyPr/>
            <a:lstStyle/>
            <a:p>
              <a:endParaRPr lang="ja-JP" altLang="en-US">
                <a:ln w="38100">
                  <a:solidFill>
                    <a:schemeClr val="bg1">
                      <a:lumMod val="95000"/>
                    </a:schemeClr>
                  </a:solidFill>
                </a:ln>
              </a:endParaRPr>
            </a:p>
          </p:txBody>
        </p:sp>
        <p:grpSp>
          <p:nvGrpSpPr>
            <p:cNvPr id="153" name="Group 75"/>
            <p:cNvGrpSpPr>
              <a:grpSpLocks/>
            </p:cNvGrpSpPr>
            <p:nvPr/>
          </p:nvGrpSpPr>
          <p:grpSpPr bwMode="auto">
            <a:xfrm>
              <a:off x="9395742" y="7609507"/>
              <a:ext cx="935038" cy="935038"/>
              <a:chOff x="2404" y="5094"/>
              <a:chExt cx="589" cy="589"/>
            </a:xfrm>
          </p:grpSpPr>
          <p:sp>
            <p:nvSpPr>
              <p:cNvPr id="154" name="Oval 34"/>
              <p:cNvSpPr>
                <a:spLocks noChangeArrowheads="1"/>
              </p:cNvSpPr>
              <p:nvPr/>
            </p:nvSpPr>
            <p:spPr bwMode="auto">
              <a:xfrm>
                <a:off x="2404" y="5094"/>
                <a:ext cx="589" cy="589"/>
              </a:xfrm>
              <a:prstGeom prst="ellipse">
                <a:avLst/>
              </a:prstGeom>
              <a:gradFill rotWithShape="1">
                <a:gsLst>
                  <a:gs pos="0">
                    <a:schemeClr val="bg1"/>
                  </a:gs>
                  <a:gs pos="100000">
                    <a:schemeClr val="accent2"/>
                  </a:gs>
                </a:gsLst>
                <a:path path="shape">
                  <a:fillToRect l="50000" t="50000" r="50000" b="50000"/>
                </a:path>
              </a:gradFill>
              <a:ln w="9525">
                <a:solidFill>
                  <a:schemeClr val="tx1"/>
                </a:solidFill>
                <a:round/>
                <a:headEnd/>
                <a:tailEnd/>
              </a:ln>
              <a:effectLst/>
            </p:spPr>
            <p:txBody>
              <a:bodyPr wrap="none" anchor="ctr"/>
              <a:lstStyle/>
              <a:p>
                <a:endParaRPr lang="ja-JP" altLang="en-US"/>
              </a:p>
            </p:txBody>
          </p:sp>
          <p:sp>
            <p:nvSpPr>
              <p:cNvPr id="155" name="Oval 35"/>
              <p:cNvSpPr>
                <a:spLocks noChangeArrowheads="1"/>
              </p:cNvSpPr>
              <p:nvPr/>
            </p:nvSpPr>
            <p:spPr bwMode="auto">
              <a:xfrm>
                <a:off x="2721" y="5230"/>
                <a:ext cx="180" cy="180"/>
              </a:xfrm>
              <a:prstGeom prst="ellipse">
                <a:avLst/>
              </a:prstGeom>
              <a:gradFill rotWithShape="1">
                <a:gsLst>
                  <a:gs pos="0">
                    <a:schemeClr val="bg1"/>
                  </a:gs>
                  <a:gs pos="100000">
                    <a:srgbClr val="3366FF"/>
                  </a:gs>
                </a:gsLst>
                <a:path path="shape">
                  <a:fillToRect l="50000" t="50000" r="50000" b="50000"/>
                </a:path>
              </a:gradFill>
              <a:ln w="9525">
                <a:solidFill>
                  <a:schemeClr val="tx1"/>
                </a:solidFill>
                <a:round/>
                <a:headEnd/>
                <a:tailEnd/>
              </a:ln>
              <a:effectLst/>
            </p:spPr>
            <p:txBody>
              <a:bodyPr wrap="none" anchor="ctr"/>
              <a:lstStyle/>
              <a:p>
                <a:pPr algn="ctr"/>
                <a:r>
                  <a:rPr lang="en-US" altLang="ja-JP" sz="1400" b="1">
                    <a:solidFill>
                      <a:srgbClr val="000099"/>
                    </a:solidFill>
                    <a:latin typeface="ItalicC" pitchFamily="2" charset="0"/>
                  </a:rPr>
                  <a:t>u</a:t>
                </a:r>
              </a:p>
            </p:txBody>
          </p:sp>
          <p:sp>
            <p:nvSpPr>
              <p:cNvPr id="156" name="Oval 37"/>
              <p:cNvSpPr>
                <a:spLocks noChangeArrowheads="1"/>
              </p:cNvSpPr>
              <p:nvPr/>
            </p:nvSpPr>
            <p:spPr bwMode="auto">
              <a:xfrm>
                <a:off x="2585" y="5457"/>
                <a:ext cx="180" cy="180"/>
              </a:xfrm>
              <a:prstGeom prst="ellipse">
                <a:avLst/>
              </a:prstGeom>
              <a:gradFill rotWithShape="1">
                <a:gsLst>
                  <a:gs pos="0">
                    <a:schemeClr val="bg1"/>
                  </a:gs>
                  <a:gs pos="100000">
                    <a:srgbClr val="3366FF"/>
                  </a:gs>
                </a:gsLst>
                <a:path path="shape">
                  <a:fillToRect l="50000" t="50000" r="50000" b="50000"/>
                </a:path>
              </a:gradFill>
              <a:ln w="9525">
                <a:solidFill>
                  <a:schemeClr val="tx1"/>
                </a:solidFill>
                <a:round/>
                <a:headEnd/>
                <a:tailEnd/>
              </a:ln>
              <a:effectLst/>
            </p:spPr>
            <p:txBody>
              <a:bodyPr wrap="none" anchor="ctr"/>
              <a:lstStyle/>
              <a:p>
                <a:pPr algn="ctr"/>
                <a:r>
                  <a:rPr lang="en-US" altLang="ja-JP" sz="1400" b="1">
                    <a:solidFill>
                      <a:srgbClr val="000099"/>
                    </a:solidFill>
                    <a:latin typeface="ItalicC" pitchFamily="2" charset="0"/>
                  </a:rPr>
                  <a:t>u</a:t>
                </a:r>
              </a:p>
            </p:txBody>
          </p:sp>
          <p:sp>
            <p:nvSpPr>
              <p:cNvPr id="157" name="Oval 68"/>
              <p:cNvSpPr>
                <a:spLocks noChangeArrowheads="1"/>
              </p:cNvSpPr>
              <p:nvPr/>
            </p:nvSpPr>
            <p:spPr bwMode="auto">
              <a:xfrm>
                <a:off x="2498" y="5189"/>
                <a:ext cx="180" cy="180"/>
              </a:xfrm>
              <a:prstGeom prst="ellipse">
                <a:avLst/>
              </a:prstGeom>
              <a:gradFill rotWithShape="1">
                <a:gsLst>
                  <a:gs pos="0">
                    <a:schemeClr val="bg1"/>
                  </a:gs>
                  <a:gs pos="100000">
                    <a:srgbClr val="33CC33"/>
                  </a:gs>
                </a:gsLst>
                <a:path path="shape">
                  <a:fillToRect l="50000" t="50000" r="50000" b="50000"/>
                </a:path>
              </a:gradFill>
              <a:ln w="9525">
                <a:solidFill>
                  <a:schemeClr val="tx1"/>
                </a:solidFill>
                <a:round/>
                <a:headEnd/>
                <a:tailEnd/>
              </a:ln>
              <a:effectLst/>
            </p:spPr>
            <p:txBody>
              <a:bodyPr wrap="none" anchor="ctr"/>
              <a:lstStyle/>
              <a:p>
                <a:pPr algn="ctr"/>
                <a:r>
                  <a:rPr lang="en-US" altLang="ja-JP" sz="1400" b="1">
                    <a:solidFill>
                      <a:srgbClr val="000099"/>
                    </a:solidFill>
                    <a:latin typeface="ItalicC" pitchFamily="2" charset="0"/>
                  </a:rPr>
                  <a:t>d</a:t>
                </a:r>
              </a:p>
            </p:txBody>
          </p:sp>
        </p:grpSp>
        <p:grpSp>
          <p:nvGrpSpPr>
            <p:cNvPr id="158" name="Group 77"/>
            <p:cNvGrpSpPr>
              <a:grpSpLocks/>
            </p:cNvGrpSpPr>
            <p:nvPr/>
          </p:nvGrpSpPr>
          <p:grpSpPr bwMode="auto">
            <a:xfrm>
              <a:off x="12277055" y="7806357"/>
              <a:ext cx="719137" cy="719138"/>
              <a:chOff x="4219" y="5218"/>
              <a:chExt cx="453" cy="453"/>
            </a:xfrm>
          </p:grpSpPr>
          <p:sp>
            <p:nvSpPr>
              <p:cNvPr id="159" name="Oval 45"/>
              <p:cNvSpPr>
                <a:spLocks noChangeArrowheads="1"/>
              </p:cNvSpPr>
              <p:nvPr/>
            </p:nvSpPr>
            <p:spPr bwMode="auto">
              <a:xfrm>
                <a:off x="4219" y="5218"/>
                <a:ext cx="453" cy="453"/>
              </a:xfrm>
              <a:prstGeom prst="ellipse">
                <a:avLst/>
              </a:prstGeom>
              <a:gradFill rotWithShape="1">
                <a:gsLst>
                  <a:gs pos="0">
                    <a:schemeClr val="bg1"/>
                  </a:gs>
                  <a:gs pos="100000">
                    <a:srgbClr val="FFCCFF"/>
                  </a:gs>
                </a:gsLst>
                <a:path path="shape">
                  <a:fillToRect l="50000" t="50000" r="50000" b="50000"/>
                </a:path>
              </a:gradFill>
              <a:ln w="9525">
                <a:solidFill>
                  <a:schemeClr val="tx1"/>
                </a:solidFill>
                <a:round/>
                <a:headEnd/>
                <a:tailEnd/>
              </a:ln>
              <a:effectLst/>
            </p:spPr>
            <p:txBody>
              <a:bodyPr wrap="none" anchor="ctr"/>
              <a:lstStyle/>
              <a:p>
                <a:endParaRPr lang="ja-JP" altLang="en-US"/>
              </a:p>
            </p:txBody>
          </p:sp>
          <p:sp>
            <p:nvSpPr>
              <p:cNvPr id="160" name="Oval 47"/>
              <p:cNvSpPr>
                <a:spLocks noChangeArrowheads="1"/>
              </p:cNvSpPr>
              <p:nvPr/>
            </p:nvSpPr>
            <p:spPr bwMode="auto">
              <a:xfrm>
                <a:off x="4265" y="5400"/>
                <a:ext cx="180" cy="180"/>
              </a:xfrm>
              <a:prstGeom prst="ellipse">
                <a:avLst/>
              </a:prstGeom>
              <a:gradFill rotWithShape="1">
                <a:gsLst>
                  <a:gs pos="0">
                    <a:schemeClr val="bg1"/>
                  </a:gs>
                  <a:gs pos="100000">
                    <a:srgbClr val="FFFF00"/>
                  </a:gs>
                </a:gsLst>
                <a:path path="shape">
                  <a:fillToRect l="50000" t="50000" r="50000" b="50000"/>
                </a:path>
              </a:gradFill>
              <a:ln w="9525">
                <a:solidFill>
                  <a:schemeClr val="tx1"/>
                </a:solidFill>
                <a:round/>
                <a:headEnd/>
                <a:tailEnd/>
              </a:ln>
              <a:effectLst/>
            </p:spPr>
            <p:txBody>
              <a:bodyPr wrap="none" anchor="ctr"/>
              <a:lstStyle/>
              <a:p>
                <a:pPr algn="ctr"/>
                <a:r>
                  <a:rPr lang="en-US" altLang="ja-JP" sz="1400" b="1">
                    <a:solidFill>
                      <a:srgbClr val="000099"/>
                    </a:solidFill>
                    <a:latin typeface="ItalicC" pitchFamily="2" charset="0"/>
                  </a:rPr>
                  <a:t>u</a:t>
                </a:r>
              </a:p>
            </p:txBody>
          </p:sp>
          <p:sp>
            <p:nvSpPr>
              <p:cNvPr id="161" name="Line 48"/>
              <p:cNvSpPr>
                <a:spLocks noChangeShapeType="1"/>
              </p:cNvSpPr>
              <p:nvPr/>
            </p:nvSpPr>
            <p:spPr bwMode="auto">
              <a:xfrm>
                <a:off x="4309" y="5432"/>
                <a:ext cx="91" cy="0"/>
              </a:xfrm>
              <a:prstGeom prst="line">
                <a:avLst/>
              </a:prstGeom>
              <a:noFill/>
              <a:ln w="19050">
                <a:solidFill>
                  <a:srgbClr val="000099"/>
                </a:solidFill>
                <a:round/>
                <a:headEnd/>
                <a:tailEnd/>
              </a:ln>
              <a:effectLst/>
            </p:spPr>
            <p:txBody>
              <a:bodyPr/>
              <a:lstStyle/>
              <a:p>
                <a:endParaRPr lang="ja-JP" altLang="en-US"/>
              </a:p>
            </p:txBody>
          </p:sp>
          <p:sp>
            <p:nvSpPr>
              <p:cNvPr id="162" name="Oval 69"/>
              <p:cNvSpPr>
                <a:spLocks noChangeArrowheads="1"/>
              </p:cNvSpPr>
              <p:nvPr/>
            </p:nvSpPr>
            <p:spPr bwMode="auto">
              <a:xfrm>
                <a:off x="4441" y="5260"/>
                <a:ext cx="180" cy="180"/>
              </a:xfrm>
              <a:prstGeom prst="ellipse">
                <a:avLst/>
              </a:prstGeom>
              <a:gradFill rotWithShape="1">
                <a:gsLst>
                  <a:gs pos="0">
                    <a:schemeClr val="bg1"/>
                  </a:gs>
                  <a:gs pos="100000">
                    <a:srgbClr val="33CC33"/>
                  </a:gs>
                </a:gsLst>
                <a:path path="shape">
                  <a:fillToRect l="50000" t="50000" r="50000" b="50000"/>
                </a:path>
              </a:gradFill>
              <a:ln w="9525">
                <a:solidFill>
                  <a:schemeClr val="tx1"/>
                </a:solidFill>
                <a:round/>
                <a:headEnd/>
                <a:tailEnd/>
              </a:ln>
              <a:effectLst/>
            </p:spPr>
            <p:txBody>
              <a:bodyPr wrap="none" anchor="ctr"/>
              <a:lstStyle/>
              <a:p>
                <a:pPr algn="ctr"/>
                <a:r>
                  <a:rPr lang="en-US" altLang="ja-JP" sz="1400" b="1">
                    <a:solidFill>
                      <a:srgbClr val="000099"/>
                    </a:solidFill>
                    <a:latin typeface="ItalicC" pitchFamily="2" charset="0"/>
                  </a:rPr>
                  <a:t>d</a:t>
                </a:r>
              </a:p>
            </p:txBody>
          </p:sp>
        </p:grpSp>
        <p:grpSp>
          <p:nvGrpSpPr>
            <p:cNvPr id="163" name="Group 78"/>
            <p:cNvGrpSpPr>
              <a:grpSpLocks/>
            </p:cNvGrpSpPr>
            <p:nvPr/>
          </p:nvGrpSpPr>
          <p:grpSpPr bwMode="auto">
            <a:xfrm>
              <a:off x="10110117" y="8449295"/>
              <a:ext cx="719138" cy="719137"/>
              <a:chOff x="2854" y="5623"/>
              <a:chExt cx="453" cy="453"/>
            </a:xfrm>
          </p:grpSpPr>
          <p:sp>
            <p:nvSpPr>
              <p:cNvPr id="164" name="Oval 71"/>
              <p:cNvSpPr>
                <a:spLocks noChangeArrowheads="1"/>
              </p:cNvSpPr>
              <p:nvPr/>
            </p:nvSpPr>
            <p:spPr bwMode="auto">
              <a:xfrm>
                <a:off x="2854" y="5623"/>
                <a:ext cx="453" cy="453"/>
              </a:xfrm>
              <a:prstGeom prst="ellipse">
                <a:avLst/>
              </a:prstGeom>
              <a:gradFill rotWithShape="1">
                <a:gsLst>
                  <a:gs pos="0">
                    <a:schemeClr val="bg1"/>
                  </a:gs>
                  <a:gs pos="100000">
                    <a:srgbClr val="FFCCFF"/>
                  </a:gs>
                </a:gsLst>
                <a:path path="shape">
                  <a:fillToRect l="50000" t="50000" r="50000" b="50000"/>
                </a:path>
              </a:gradFill>
              <a:ln w="9525">
                <a:solidFill>
                  <a:schemeClr val="tx1"/>
                </a:solidFill>
                <a:round/>
                <a:headEnd/>
                <a:tailEnd/>
              </a:ln>
              <a:effectLst/>
            </p:spPr>
            <p:txBody>
              <a:bodyPr wrap="none" anchor="ctr"/>
              <a:lstStyle/>
              <a:p>
                <a:endParaRPr lang="ja-JP" altLang="en-US"/>
              </a:p>
            </p:txBody>
          </p:sp>
          <p:sp>
            <p:nvSpPr>
              <p:cNvPr id="165" name="Oval 41"/>
              <p:cNvSpPr>
                <a:spLocks noChangeArrowheads="1"/>
              </p:cNvSpPr>
              <p:nvPr/>
            </p:nvSpPr>
            <p:spPr bwMode="auto">
              <a:xfrm>
                <a:off x="2903" y="5820"/>
                <a:ext cx="180" cy="180"/>
              </a:xfrm>
              <a:prstGeom prst="ellipse">
                <a:avLst/>
              </a:prstGeom>
              <a:gradFill rotWithShape="1">
                <a:gsLst>
                  <a:gs pos="0">
                    <a:schemeClr val="bg1"/>
                  </a:gs>
                  <a:gs pos="100000">
                    <a:srgbClr val="FFFF00"/>
                  </a:gs>
                </a:gsLst>
                <a:path path="shape">
                  <a:fillToRect l="50000" t="50000" r="50000" b="50000"/>
                </a:path>
              </a:gradFill>
              <a:ln w="9525">
                <a:solidFill>
                  <a:schemeClr val="tx1"/>
                </a:solidFill>
                <a:round/>
                <a:headEnd/>
                <a:tailEnd/>
              </a:ln>
              <a:effectLst/>
            </p:spPr>
            <p:txBody>
              <a:bodyPr wrap="none" anchor="ctr"/>
              <a:lstStyle/>
              <a:p>
                <a:pPr algn="ctr"/>
                <a:r>
                  <a:rPr lang="en-US" altLang="ja-JP" sz="1400" b="1">
                    <a:solidFill>
                      <a:srgbClr val="000099"/>
                    </a:solidFill>
                    <a:latin typeface="ItalicC" pitchFamily="2" charset="0"/>
                  </a:rPr>
                  <a:t>u</a:t>
                </a:r>
              </a:p>
            </p:txBody>
          </p:sp>
          <p:sp>
            <p:nvSpPr>
              <p:cNvPr id="166" name="Line 42"/>
              <p:cNvSpPr>
                <a:spLocks noChangeShapeType="1"/>
              </p:cNvSpPr>
              <p:nvPr/>
            </p:nvSpPr>
            <p:spPr bwMode="auto">
              <a:xfrm>
                <a:off x="2947" y="5852"/>
                <a:ext cx="91" cy="0"/>
              </a:xfrm>
              <a:prstGeom prst="line">
                <a:avLst/>
              </a:prstGeom>
              <a:noFill/>
              <a:ln w="19050">
                <a:solidFill>
                  <a:srgbClr val="000099"/>
                </a:solidFill>
                <a:round/>
                <a:headEnd/>
                <a:tailEnd/>
              </a:ln>
              <a:effectLst/>
            </p:spPr>
            <p:txBody>
              <a:bodyPr/>
              <a:lstStyle/>
              <a:p>
                <a:endParaRPr lang="ja-JP" altLang="en-US"/>
              </a:p>
            </p:txBody>
          </p:sp>
          <p:sp>
            <p:nvSpPr>
              <p:cNvPr id="167" name="Oval 70"/>
              <p:cNvSpPr>
                <a:spLocks noChangeArrowheads="1"/>
              </p:cNvSpPr>
              <p:nvPr/>
            </p:nvSpPr>
            <p:spPr bwMode="auto">
              <a:xfrm>
                <a:off x="3077" y="5690"/>
                <a:ext cx="180" cy="180"/>
              </a:xfrm>
              <a:prstGeom prst="ellipse">
                <a:avLst/>
              </a:prstGeom>
              <a:gradFill rotWithShape="1">
                <a:gsLst>
                  <a:gs pos="0">
                    <a:schemeClr val="bg1"/>
                  </a:gs>
                  <a:gs pos="100000">
                    <a:srgbClr val="33CC33"/>
                  </a:gs>
                </a:gsLst>
                <a:path path="shape">
                  <a:fillToRect l="50000" t="50000" r="50000" b="50000"/>
                </a:path>
              </a:gradFill>
              <a:ln w="9525">
                <a:solidFill>
                  <a:schemeClr val="tx1"/>
                </a:solidFill>
                <a:round/>
                <a:headEnd/>
                <a:tailEnd/>
              </a:ln>
              <a:effectLst/>
            </p:spPr>
            <p:txBody>
              <a:bodyPr wrap="none" anchor="ctr"/>
              <a:lstStyle/>
              <a:p>
                <a:pPr algn="ctr"/>
                <a:r>
                  <a:rPr lang="en-US" altLang="ja-JP" sz="1400" b="1">
                    <a:solidFill>
                      <a:srgbClr val="000099"/>
                    </a:solidFill>
                    <a:latin typeface="ItalicC" pitchFamily="2" charset="0"/>
                  </a:rPr>
                  <a:t>d</a:t>
                </a:r>
              </a:p>
            </p:txBody>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neta\Desktop\IMG_5391.JPG"/>
          <p:cNvPicPr>
            <a:picLocks noChangeAspect="1" noChangeArrowheads="1"/>
          </p:cNvPicPr>
          <p:nvPr/>
        </p:nvPicPr>
        <p:blipFill>
          <a:blip r:embed="rId2" cstate="print"/>
          <a:srcRect/>
          <a:stretch>
            <a:fillRect/>
          </a:stretch>
        </p:blipFill>
        <p:spPr bwMode="auto">
          <a:xfrm>
            <a:off x="3856500" y="3328872"/>
            <a:ext cx="5287500" cy="3529128"/>
          </a:xfrm>
          <a:prstGeom prst="rect">
            <a:avLst/>
          </a:prstGeom>
          <a:noFill/>
          <a:effectLst>
            <a:softEdge rad="127000"/>
          </a:effectLst>
        </p:spPr>
      </p:pic>
      <p:pic>
        <p:nvPicPr>
          <p:cNvPr id="4" name="Picture 2" descr="C:\Users\kaneta\Desktop\stb1.jpg"/>
          <p:cNvPicPr>
            <a:picLocks noChangeAspect="1" noChangeArrowheads="1"/>
          </p:cNvPicPr>
          <p:nvPr/>
        </p:nvPicPr>
        <p:blipFill>
          <a:blip r:embed="rId3" cstate="print"/>
          <a:srcRect/>
          <a:stretch>
            <a:fillRect/>
          </a:stretch>
        </p:blipFill>
        <p:spPr bwMode="auto">
          <a:xfrm>
            <a:off x="251520" y="764704"/>
            <a:ext cx="4491346"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C:\Users\kaneta\Pictures\iPhone_Album\研究\NKS2\iPhone 405.JPG"/>
          <p:cNvPicPr>
            <a:picLocks noChangeAspect="1" noChangeArrowheads="1"/>
          </p:cNvPicPr>
          <p:nvPr/>
        </p:nvPicPr>
        <p:blipFill>
          <a:blip r:embed="rId4" cstate="print">
            <a:lum bright="20000"/>
          </a:blip>
          <a:srcRect/>
          <a:stretch>
            <a:fillRect/>
          </a:stretch>
        </p:blipFill>
        <p:spPr bwMode="auto">
          <a:xfrm>
            <a:off x="5364088" y="260648"/>
            <a:ext cx="3552396" cy="2664296"/>
          </a:xfrm>
          <a:prstGeom prst="rect">
            <a:avLst/>
          </a:prstGeom>
          <a:noFill/>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6858000"/>
          </a:xfrm>
          <a:prstGeom prst="rect">
            <a:avLst/>
          </a:prstGeom>
          <a:gradFill flip="none" rotWithShape="1">
            <a:gsLst>
              <a:gs pos="0">
                <a:schemeClr val="accent1">
                  <a:tint val="66000"/>
                  <a:satMod val="160000"/>
                  <a:alpha val="32000"/>
                </a:schemeClr>
              </a:gs>
              <a:gs pos="50000">
                <a:schemeClr val="accent1">
                  <a:tint val="44500"/>
                  <a:satMod val="160000"/>
                  <a:alpha val="37000"/>
                </a:schemeClr>
              </a:gs>
              <a:gs pos="100000">
                <a:schemeClr val="accent1">
                  <a:tint val="23500"/>
                  <a:satMod val="160000"/>
                  <a:alpha val="58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39552" y="1236816"/>
            <a:ext cx="7879080" cy="3416320"/>
          </a:xfrm>
          <a:prstGeom prst="rect">
            <a:avLst/>
          </a:prstGeom>
          <a:noFill/>
        </p:spPr>
        <p:txBody>
          <a:bodyPr wrap="none" rtlCol="0">
            <a:spAutoFit/>
          </a:bodyPr>
          <a:lstStyle/>
          <a:p>
            <a:r>
              <a:rPr kumimoji="1" lang="ja-JP" altLang="en-US" sz="6000" b="1" dirty="0" smtClean="0">
                <a:solidFill>
                  <a:srgbClr val="000F2E"/>
                </a:solidFill>
                <a:latin typeface="HG丸ｺﾞｼｯｸM-PRO" pitchFamily="50" charset="-128"/>
                <a:ea typeface="HG丸ｺﾞｼｯｸM-PRO" pitchFamily="50" charset="-128"/>
              </a:rPr>
              <a:t>研究の紹介</a:t>
            </a:r>
            <a:endParaRPr kumimoji="1" lang="en-US" altLang="ja-JP" sz="6000" b="1" dirty="0" smtClean="0">
              <a:solidFill>
                <a:srgbClr val="000F2E"/>
              </a:solidFill>
              <a:latin typeface="HG丸ｺﾞｼｯｸM-PRO" pitchFamily="50" charset="-128"/>
              <a:ea typeface="HG丸ｺﾞｼｯｸM-PRO" pitchFamily="50" charset="-128"/>
            </a:endParaRPr>
          </a:p>
          <a:p>
            <a:endParaRPr lang="en-US" altLang="ja-JP" sz="6000" b="1" dirty="0">
              <a:solidFill>
                <a:srgbClr val="000F2E"/>
              </a:solidFill>
              <a:latin typeface="HG丸ｺﾞｼｯｸM-PRO" pitchFamily="50" charset="-128"/>
              <a:ea typeface="HG丸ｺﾞｼｯｸM-PRO" pitchFamily="50" charset="-128"/>
            </a:endParaRPr>
          </a:p>
          <a:p>
            <a:r>
              <a:rPr kumimoji="1" lang="ja-JP" altLang="en-US" sz="6000" b="1" dirty="0" smtClean="0">
                <a:solidFill>
                  <a:srgbClr val="000F2E"/>
                </a:solidFill>
                <a:latin typeface="HG丸ｺﾞｼｯｸM-PRO" pitchFamily="50" charset="-128"/>
                <a:ea typeface="HG丸ｺﾞｼｯｸM-PRO" pitchFamily="50" charset="-128"/>
              </a:rPr>
              <a:t>　　</a:t>
            </a:r>
            <a:r>
              <a:rPr kumimoji="1" lang="ja-JP" altLang="en-US" sz="9600" b="1" dirty="0" smtClean="0">
                <a:solidFill>
                  <a:srgbClr val="000F2E"/>
                </a:solidFill>
                <a:latin typeface="HG丸ｺﾞｼｯｸM-PRO" pitchFamily="50" charset="-128"/>
                <a:ea typeface="HG丸ｺﾞｼｯｸM-PRO" pitchFamily="50" charset="-128"/>
              </a:rPr>
              <a:t>原子核物理</a:t>
            </a:r>
            <a:endParaRPr kumimoji="1" lang="ja-JP" altLang="en-US" sz="6000" b="1" dirty="0">
              <a:solidFill>
                <a:srgbClr val="000F2E"/>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95536" y="332656"/>
            <a:ext cx="7981672" cy="1077218"/>
          </a:xfrm>
          <a:prstGeom prst="rect">
            <a:avLst/>
          </a:prstGeom>
        </p:spPr>
        <p:txBody>
          <a:bodyPr wrap="none">
            <a:spAutoFit/>
          </a:bodyPr>
          <a:lstStyle/>
          <a:p>
            <a:r>
              <a:rPr lang="ja-JP" altLang="en-US" sz="3200" dirty="0" smtClean="0">
                <a:solidFill>
                  <a:prstClr val="white"/>
                </a:solidFill>
                <a:latin typeface="HG丸ｺﾞｼｯｸM-PRO" pitchFamily="50" charset="-128"/>
                <a:ea typeface="HG丸ｺﾞｼｯｸM-PRO" pitchFamily="50" charset="-128"/>
              </a:rPr>
              <a:t>検出器</a:t>
            </a:r>
            <a:endParaRPr lang="en-US" altLang="ja-JP" sz="3200" dirty="0" smtClean="0">
              <a:solidFill>
                <a:prstClr val="white"/>
              </a:solidFill>
              <a:latin typeface="HG丸ｺﾞｼｯｸM-PRO" pitchFamily="50" charset="-128"/>
              <a:ea typeface="HG丸ｺﾞｼｯｸM-PRO" pitchFamily="50" charset="-128"/>
            </a:endParaRPr>
          </a:p>
          <a:p>
            <a:r>
              <a:rPr lang="ja-JP" altLang="en-US" sz="3200" dirty="0" smtClean="0">
                <a:solidFill>
                  <a:prstClr val="white"/>
                </a:solidFill>
                <a:latin typeface="HG丸ｺﾞｼｯｸM-PRO" pitchFamily="50" charset="-128"/>
                <a:ea typeface="HG丸ｺﾞｼｯｸM-PRO" pitchFamily="50" charset="-128"/>
              </a:rPr>
              <a:t>　　大学院生が中心となって設計・テスト</a:t>
            </a:r>
            <a:endParaRPr lang="ja-JP" altLang="en-US" sz="1200" dirty="0"/>
          </a:p>
        </p:txBody>
      </p:sp>
      <p:pic>
        <p:nvPicPr>
          <p:cNvPr id="5" name="Picture 4" descr="C:\Users\kaneta\Desktop\Image_IMG_0510.JPG"/>
          <p:cNvPicPr>
            <a:picLocks noChangeAspect="1" noChangeArrowheads="1"/>
          </p:cNvPicPr>
          <p:nvPr/>
        </p:nvPicPr>
        <p:blipFill>
          <a:blip r:embed="rId3" cstate="print">
            <a:lum bright="10000"/>
          </a:blip>
          <a:srcRect/>
          <a:stretch>
            <a:fillRect/>
          </a:stretch>
        </p:blipFill>
        <p:spPr bwMode="auto">
          <a:xfrm>
            <a:off x="683568" y="3284984"/>
            <a:ext cx="3877659" cy="2908245"/>
          </a:xfrm>
          <a:prstGeom prst="rect">
            <a:avLst/>
          </a:prstGeom>
          <a:noFill/>
          <a:effectLst>
            <a:softEdge rad="63500"/>
          </a:effectLst>
        </p:spPr>
      </p:pic>
      <p:sp>
        <p:nvSpPr>
          <p:cNvPr id="6" name="テキスト ボックス 5"/>
          <p:cNvSpPr txBox="1"/>
          <p:nvPr/>
        </p:nvSpPr>
        <p:spPr>
          <a:xfrm>
            <a:off x="611560" y="2204864"/>
            <a:ext cx="4185761" cy="830997"/>
          </a:xfrm>
          <a:prstGeom prst="rect">
            <a:avLst/>
          </a:prstGeom>
          <a:noFill/>
        </p:spPr>
        <p:txBody>
          <a:bodyPr wrap="none" rtlCol="0">
            <a:spAutoFit/>
          </a:bodyPr>
          <a:lstStyle/>
          <a:p>
            <a:r>
              <a:rPr kumimoji="1" lang="ja-JP" altLang="en-US" sz="2400" dirty="0" smtClean="0">
                <a:solidFill>
                  <a:srgbClr val="FFFFCC"/>
                </a:solidFill>
                <a:latin typeface="HG丸ｺﾞｼｯｸM-PRO" pitchFamily="50" charset="-128"/>
                <a:ea typeface="HG丸ｺﾞｼｯｸM-PRO" pitchFamily="50" charset="-128"/>
              </a:rPr>
              <a:t>例：ドリフト・チェンバー</a:t>
            </a:r>
            <a:endParaRPr kumimoji="1" lang="en-US" altLang="ja-JP" sz="2400" dirty="0" smtClean="0">
              <a:solidFill>
                <a:srgbClr val="FFFFCC"/>
              </a:solidFill>
              <a:latin typeface="HG丸ｺﾞｼｯｸM-PRO" pitchFamily="50" charset="-128"/>
              <a:ea typeface="HG丸ｺﾞｼｯｸM-PRO" pitchFamily="50" charset="-128"/>
            </a:endParaRPr>
          </a:p>
          <a:p>
            <a:r>
              <a:rPr kumimoji="1" lang="ja-JP" altLang="en-US" sz="2400" dirty="0" smtClean="0">
                <a:solidFill>
                  <a:srgbClr val="FFFFCC"/>
                </a:solidFill>
                <a:latin typeface="HG丸ｺﾞｼｯｸM-PRO" pitchFamily="50" charset="-128"/>
                <a:ea typeface="HG丸ｺﾞｼｯｸM-PRO" pitchFamily="50" charset="-128"/>
              </a:rPr>
              <a:t>　　　（飛跡検出器の一種）</a:t>
            </a:r>
            <a:endParaRPr kumimoji="1" lang="ja-JP" altLang="en-US" sz="2400" dirty="0">
              <a:solidFill>
                <a:srgbClr val="FFFFCC"/>
              </a:solidFill>
              <a:latin typeface="HG丸ｺﾞｼｯｸM-PRO" pitchFamily="50" charset="-128"/>
              <a:ea typeface="HG丸ｺﾞｼｯｸM-PRO" pitchFamily="50" charset="-128"/>
            </a:endParaRPr>
          </a:p>
        </p:txBody>
      </p:sp>
      <p:pic>
        <p:nvPicPr>
          <p:cNvPr id="1026" name="Picture 2" descr="H:\Documents\Personal\Photo\2008\VDC\Image412.jpg"/>
          <p:cNvPicPr>
            <a:picLocks noChangeAspect="1" noChangeArrowheads="1"/>
          </p:cNvPicPr>
          <p:nvPr/>
        </p:nvPicPr>
        <p:blipFill>
          <a:blip r:embed="rId4" cstate="print"/>
          <a:srcRect/>
          <a:stretch>
            <a:fillRect/>
          </a:stretch>
        </p:blipFill>
        <p:spPr bwMode="auto">
          <a:xfrm>
            <a:off x="5220072" y="2420888"/>
            <a:ext cx="3132348" cy="4176464"/>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6858000"/>
          </a:xfrm>
          <a:prstGeom prst="rect">
            <a:avLst/>
          </a:prstGeom>
          <a:gradFill flip="none" rotWithShape="1">
            <a:gsLst>
              <a:gs pos="0">
                <a:schemeClr val="accent1">
                  <a:tint val="66000"/>
                  <a:satMod val="160000"/>
                  <a:alpha val="32000"/>
                </a:schemeClr>
              </a:gs>
              <a:gs pos="50000">
                <a:schemeClr val="accent1">
                  <a:tint val="44500"/>
                  <a:satMod val="160000"/>
                  <a:alpha val="37000"/>
                </a:schemeClr>
              </a:gs>
              <a:gs pos="100000">
                <a:schemeClr val="accent1">
                  <a:tint val="23500"/>
                  <a:satMod val="160000"/>
                  <a:alpha val="58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58952" y="1703968"/>
            <a:ext cx="7590539" cy="1862048"/>
          </a:xfrm>
          <a:prstGeom prst="rect">
            <a:avLst/>
          </a:prstGeom>
          <a:noFill/>
        </p:spPr>
        <p:txBody>
          <a:bodyPr wrap="none" rtlCol="0">
            <a:spAutoFit/>
          </a:bodyPr>
          <a:lstStyle/>
          <a:p>
            <a:r>
              <a:rPr kumimoji="1" lang="ja-JP" altLang="en-US" sz="11500" b="1" dirty="0" smtClean="0">
                <a:solidFill>
                  <a:srgbClr val="000F2E"/>
                </a:solidFill>
                <a:latin typeface="HG丸ｺﾞｼｯｸM-PRO" pitchFamily="50" charset="-128"/>
                <a:ea typeface="HG丸ｺﾞｼｯｸM-PRO" pitchFamily="50" charset="-128"/>
              </a:rPr>
              <a:t>実験テーマ</a:t>
            </a:r>
            <a:endParaRPr kumimoji="1" lang="ja-JP" altLang="en-US" sz="11500" b="1" dirty="0">
              <a:solidFill>
                <a:srgbClr val="000F2E"/>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99592" y="2060848"/>
            <a:ext cx="7560840" cy="3170099"/>
          </a:xfrm>
          <a:prstGeom prst="rect">
            <a:avLst/>
          </a:prstGeom>
          <a:noFill/>
        </p:spPr>
        <p:txBody>
          <a:bodyPr wrap="square" rtlCol="0">
            <a:spAutoFit/>
          </a:bodyPr>
          <a:lstStyle/>
          <a:p>
            <a:pPr algn="ctr"/>
            <a:r>
              <a:rPr kumimoji="1" lang="ja-JP" altLang="en-US" sz="4000" dirty="0" smtClean="0">
                <a:solidFill>
                  <a:schemeClr val="bg1"/>
                </a:solidFill>
                <a:latin typeface="HG丸ｺﾞｼｯｸM-PRO" pitchFamily="50" charset="-128"/>
                <a:ea typeface="HG丸ｺﾞｼｯｸM-PRO" pitchFamily="50" charset="-128"/>
              </a:rPr>
              <a:t>素粒子・原子核</a:t>
            </a:r>
            <a:r>
              <a:rPr lang="ja-JP" altLang="en-US" sz="4000" dirty="0" smtClean="0">
                <a:solidFill>
                  <a:schemeClr val="bg1"/>
                </a:solidFill>
                <a:latin typeface="HG丸ｺﾞｼｯｸM-PRO" pitchFamily="50" charset="-128"/>
                <a:ea typeface="HG丸ｺﾞｼｯｸM-PRO" pitchFamily="50" charset="-128"/>
              </a:rPr>
              <a:t>の実験で</a:t>
            </a:r>
            <a:endParaRPr lang="en-US" altLang="ja-JP" sz="4000" dirty="0" smtClean="0">
              <a:solidFill>
                <a:schemeClr val="bg1"/>
              </a:solidFill>
              <a:latin typeface="HG丸ｺﾞｼｯｸM-PRO" pitchFamily="50" charset="-128"/>
              <a:ea typeface="HG丸ｺﾞｼｯｸM-PRO" pitchFamily="50" charset="-128"/>
            </a:endParaRPr>
          </a:p>
          <a:p>
            <a:pPr algn="ctr"/>
            <a:r>
              <a:rPr lang="ja-JP" altLang="en-US" sz="4000" dirty="0" smtClean="0">
                <a:solidFill>
                  <a:schemeClr val="bg1"/>
                </a:solidFill>
                <a:latin typeface="HG丸ｺﾞｼｯｸM-PRO" pitchFamily="50" charset="-128"/>
                <a:ea typeface="HG丸ｺﾞｼｯｸM-PRO" pitchFamily="50" charset="-128"/>
              </a:rPr>
              <a:t>使用される</a:t>
            </a:r>
            <a:r>
              <a:rPr kumimoji="1" lang="ja-JP" altLang="en-US" sz="4000" dirty="0" smtClean="0">
                <a:solidFill>
                  <a:schemeClr val="bg1"/>
                </a:solidFill>
                <a:latin typeface="HG丸ｺﾞｼｯｸM-PRO" pitchFamily="50" charset="-128"/>
                <a:ea typeface="HG丸ｺﾞｼｯｸM-PRO" pitchFamily="50" charset="-128"/>
              </a:rPr>
              <a:t>検出器の</a:t>
            </a:r>
            <a:endParaRPr kumimoji="1" lang="en-US" altLang="ja-JP" sz="4000" dirty="0" smtClean="0">
              <a:solidFill>
                <a:schemeClr val="bg1"/>
              </a:solidFill>
              <a:latin typeface="HG丸ｺﾞｼｯｸM-PRO" pitchFamily="50" charset="-128"/>
              <a:ea typeface="HG丸ｺﾞｼｯｸM-PRO" pitchFamily="50" charset="-128"/>
            </a:endParaRPr>
          </a:p>
          <a:p>
            <a:pPr algn="ctr"/>
            <a:r>
              <a:rPr kumimoji="1" lang="ja-JP" altLang="en-US" sz="4000" dirty="0" smtClean="0">
                <a:solidFill>
                  <a:schemeClr val="bg1"/>
                </a:solidFill>
                <a:latin typeface="HG丸ｺﾞｼｯｸM-PRO" pitchFamily="50" charset="-128"/>
                <a:ea typeface="HG丸ｺﾞｼｯｸM-PRO" pitchFamily="50" charset="-128"/>
              </a:rPr>
              <a:t>プロトタイプを手作りする</a:t>
            </a:r>
            <a:endParaRPr kumimoji="1" lang="en-US" altLang="ja-JP" sz="4000" dirty="0" smtClean="0">
              <a:solidFill>
                <a:schemeClr val="bg1"/>
              </a:solidFill>
              <a:latin typeface="HG丸ｺﾞｼｯｸM-PRO" pitchFamily="50" charset="-128"/>
              <a:ea typeface="HG丸ｺﾞｼｯｸM-PRO" pitchFamily="50" charset="-128"/>
            </a:endParaRPr>
          </a:p>
          <a:p>
            <a:pPr algn="ctr"/>
            <a:endParaRPr kumimoji="1" lang="en-US" altLang="ja-JP" sz="4000" dirty="0" smtClean="0">
              <a:solidFill>
                <a:schemeClr val="bg1"/>
              </a:solidFill>
              <a:latin typeface="HG丸ｺﾞｼｯｸM-PRO" pitchFamily="50" charset="-128"/>
              <a:ea typeface="HG丸ｺﾞｼｯｸM-PRO" pitchFamily="50" charset="-128"/>
            </a:endParaRPr>
          </a:p>
          <a:p>
            <a:pPr algn="ctr"/>
            <a:r>
              <a:rPr lang="ja-JP" altLang="en-US" sz="4000" dirty="0">
                <a:solidFill>
                  <a:schemeClr val="bg1"/>
                </a:solidFill>
                <a:latin typeface="HG丸ｺﾞｼｯｸM-PRO" pitchFamily="50" charset="-128"/>
                <a:ea typeface="HG丸ｺﾞｼｯｸM-PRO" pitchFamily="50" charset="-128"/>
              </a:rPr>
              <a:t>物理</a:t>
            </a:r>
            <a:r>
              <a:rPr lang="ja-JP" altLang="en-US" sz="4000" dirty="0" smtClean="0">
                <a:solidFill>
                  <a:schemeClr val="bg1"/>
                </a:solidFill>
                <a:latin typeface="HG丸ｺﾞｼｯｸM-PRO" pitchFamily="50" charset="-128"/>
                <a:ea typeface="HG丸ｺﾞｼｯｸM-PRO" pitchFamily="50" charset="-128"/>
              </a:rPr>
              <a:t>現象と測定方法の理解</a:t>
            </a:r>
            <a:endParaRPr kumimoji="1" lang="ja-JP" altLang="en-US" sz="4000" dirty="0">
              <a:solidFill>
                <a:schemeClr val="bg1"/>
              </a:solidFill>
              <a:latin typeface="HG丸ｺﾞｼｯｸM-PRO" pitchFamily="50" charset="-128"/>
              <a:ea typeface="HG丸ｺﾞｼｯｸM-PRO" pitchFamily="50" charset="-128"/>
            </a:endParaRPr>
          </a:p>
        </p:txBody>
      </p:sp>
      <p:sp>
        <p:nvSpPr>
          <p:cNvPr id="3" name="テキスト ボックス 2"/>
          <p:cNvSpPr txBox="1"/>
          <p:nvPr/>
        </p:nvSpPr>
        <p:spPr>
          <a:xfrm>
            <a:off x="611561" y="260648"/>
            <a:ext cx="7571304" cy="1200329"/>
          </a:xfrm>
          <a:prstGeom prst="rect">
            <a:avLst/>
          </a:prstGeom>
          <a:noFill/>
        </p:spPr>
        <p:txBody>
          <a:bodyPr wrap="none" rtlCol="0">
            <a:spAutoFit/>
          </a:bodyPr>
          <a:lstStyle/>
          <a:p>
            <a:pPr algn="ctr"/>
            <a:r>
              <a:rPr lang="ja-JP" altLang="en-US" sz="7200" dirty="0" smtClean="0">
                <a:solidFill>
                  <a:schemeClr val="bg1"/>
                </a:solidFill>
                <a:latin typeface="HG丸ｺﾞｼｯｸM-PRO" pitchFamily="50" charset="-128"/>
                <a:ea typeface="HG丸ｺﾞｼｯｸM-PRO" pitchFamily="50" charset="-128"/>
              </a:rPr>
              <a:t>このテーマの目的</a:t>
            </a:r>
            <a:endParaRPr kumimoji="1" lang="ja-JP" altLang="en-US" sz="7200"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 y="538620"/>
            <a:ext cx="9144000" cy="4154984"/>
          </a:xfrm>
          <a:prstGeom prst="rect">
            <a:avLst/>
          </a:prstGeom>
          <a:noFill/>
        </p:spPr>
        <p:txBody>
          <a:bodyPr wrap="square" rtlCol="0">
            <a:spAutoFit/>
          </a:bodyPr>
          <a:lstStyle/>
          <a:p>
            <a:pPr algn="ctr"/>
            <a:r>
              <a:rPr kumimoji="1" lang="ja-JP" altLang="en-US" sz="6600" dirty="0" smtClean="0">
                <a:solidFill>
                  <a:schemeClr val="bg1"/>
                </a:solidFill>
                <a:latin typeface="HG丸ｺﾞｼｯｸM-PRO" pitchFamily="50" charset="-128"/>
                <a:ea typeface="HG丸ｺﾞｼｯｸM-PRO" pitchFamily="50" charset="-128"/>
              </a:rPr>
              <a:t>素粒子・原子核</a:t>
            </a:r>
            <a:r>
              <a:rPr lang="ja-JP" altLang="en-US" sz="6600" dirty="0" smtClean="0">
                <a:solidFill>
                  <a:schemeClr val="bg1"/>
                </a:solidFill>
                <a:latin typeface="HG丸ｺﾞｼｯｸM-PRO" pitchFamily="50" charset="-128"/>
                <a:ea typeface="HG丸ｺﾞｼｯｸM-PRO" pitchFamily="50" charset="-128"/>
              </a:rPr>
              <a:t>の</a:t>
            </a:r>
            <a:endParaRPr lang="en-US" altLang="ja-JP" sz="6600" dirty="0" smtClean="0">
              <a:solidFill>
                <a:schemeClr val="bg1"/>
              </a:solidFill>
              <a:latin typeface="HG丸ｺﾞｼｯｸM-PRO" pitchFamily="50" charset="-128"/>
              <a:ea typeface="HG丸ｺﾞｼｯｸM-PRO" pitchFamily="50" charset="-128"/>
            </a:endParaRPr>
          </a:p>
          <a:p>
            <a:pPr algn="ctr"/>
            <a:r>
              <a:rPr lang="ja-JP" altLang="en-US" sz="6600" dirty="0" smtClean="0">
                <a:solidFill>
                  <a:schemeClr val="bg1"/>
                </a:solidFill>
                <a:latin typeface="HG丸ｺﾞｼｯｸM-PRO" pitchFamily="50" charset="-128"/>
                <a:ea typeface="HG丸ｺﾞｼｯｸM-PRO" pitchFamily="50" charset="-128"/>
              </a:rPr>
              <a:t>実験で使用される</a:t>
            </a:r>
            <a:endParaRPr lang="en-US" altLang="ja-JP" sz="6600" dirty="0" smtClean="0">
              <a:solidFill>
                <a:schemeClr val="bg1"/>
              </a:solidFill>
              <a:latin typeface="HG丸ｺﾞｼｯｸM-PRO" pitchFamily="50" charset="-128"/>
              <a:ea typeface="HG丸ｺﾞｼｯｸM-PRO" pitchFamily="50" charset="-128"/>
            </a:endParaRPr>
          </a:p>
          <a:p>
            <a:pPr algn="ctr"/>
            <a:r>
              <a:rPr kumimoji="1" lang="ja-JP" altLang="en-US" sz="6600" dirty="0" smtClean="0">
                <a:solidFill>
                  <a:schemeClr val="bg1"/>
                </a:solidFill>
                <a:latin typeface="HG丸ｺﾞｼｯｸM-PRO" pitchFamily="50" charset="-128"/>
                <a:ea typeface="HG丸ｺﾞｼｯｸM-PRO" pitchFamily="50" charset="-128"/>
              </a:rPr>
              <a:t>検出器</a:t>
            </a:r>
            <a:r>
              <a:rPr lang="ja-JP" altLang="en-US" sz="6600" dirty="0" smtClean="0">
                <a:solidFill>
                  <a:schemeClr val="bg1"/>
                </a:solidFill>
                <a:latin typeface="HG丸ｺﾞｼｯｸM-PRO" pitchFamily="50" charset="-128"/>
                <a:ea typeface="HG丸ｺﾞｼｯｸM-PRO" pitchFamily="50" charset="-128"/>
              </a:rPr>
              <a:t>に</a:t>
            </a:r>
            <a:r>
              <a:rPr lang="ja-JP" altLang="en-US" sz="6600" dirty="0" smtClean="0">
                <a:solidFill>
                  <a:schemeClr val="bg1"/>
                </a:solidFill>
                <a:latin typeface="HG丸ｺﾞｼｯｸM-PRO" pitchFamily="50" charset="-128"/>
                <a:ea typeface="HG丸ｺﾞｼｯｸM-PRO" pitchFamily="50" charset="-128"/>
              </a:rPr>
              <a:t>は</a:t>
            </a:r>
            <a:endParaRPr lang="en-US" altLang="ja-JP" sz="6600" dirty="0" smtClean="0">
              <a:solidFill>
                <a:schemeClr val="bg1"/>
              </a:solidFill>
              <a:latin typeface="HG丸ｺﾞｼｯｸM-PRO" pitchFamily="50" charset="-128"/>
              <a:ea typeface="HG丸ｺﾞｼｯｸM-PRO" pitchFamily="50" charset="-128"/>
            </a:endParaRPr>
          </a:p>
          <a:p>
            <a:pPr algn="ctr"/>
            <a:r>
              <a:rPr lang="ja-JP" altLang="en-US" sz="6600" dirty="0" smtClean="0">
                <a:solidFill>
                  <a:schemeClr val="bg1"/>
                </a:solidFill>
                <a:latin typeface="HG丸ｺﾞｼｯｸM-PRO" pitchFamily="50" charset="-128"/>
                <a:ea typeface="HG丸ｺﾞｼｯｸM-PRO" pitchFamily="50" charset="-128"/>
              </a:rPr>
              <a:t>どんなものがあるか？</a:t>
            </a:r>
            <a:endParaRPr kumimoji="1" lang="ja-JP" altLang="en-US" sz="6600"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03648" y="332656"/>
            <a:ext cx="5269391" cy="523220"/>
          </a:xfrm>
          <a:prstGeom prst="rect">
            <a:avLst/>
          </a:prstGeom>
          <a:noFill/>
        </p:spPr>
        <p:txBody>
          <a:bodyPr wrap="none" rtlCol="0">
            <a:spAutoFit/>
          </a:bodyPr>
          <a:lstStyle/>
          <a:p>
            <a:r>
              <a:rPr kumimoji="1" lang="en-US" altLang="ja-JP" sz="2800" dirty="0" smtClean="0">
                <a:solidFill>
                  <a:schemeClr val="bg1"/>
                </a:solidFill>
                <a:latin typeface="HG丸ｺﾞｼｯｸM-PRO" pitchFamily="50" charset="-128"/>
                <a:ea typeface="HG丸ｺﾞｼｯｸM-PRO" pitchFamily="50" charset="-128"/>
              </a:rPr>
              <a:t>Photomultiplier tube (PMT)</a:t>
            </a:r>
            <a:endParaRPr kumimoji="1" lang="ja-JP" altLang="en-US" sz="2800" dirty="0">
              <a:solidFill>
                <a:schemeClr val="bg1"/>
              </a:solidFill>
              <a:latin typeface="HG丸ｺﾞｼｯｸM-PRO" pitchFamily="50" charset="-128"/>
              <a:ea typeface="HG丸ｺﾞｼｯｸM-PRO" pitchFamily="50" charset="-128"/>
            </a:endParaRPr>
          </a:p>
        </p:txBody>
      </p:sp>
      <p:sp>
        <p:nvSpPr>
          <p:cNvPr id="3" name="テキスト ボックス 2"/>
          <p:cNvSpPr txBox="1"/>
          <p:nvPr/>
        </p:nvSpPr>
        <p:spPr>
          <a:xfrm>
            <a:off x="3586068" y="1268760"/>
            <a:ext cx="5557932" cy="584775"/>
          </a:xfrm>
          <a:prstGeom prst="rect">
            <a:avLst/>
          </a:prstGeom>
          <a:noFill/>
        </p:spPr>
        <p:txBody>
          <a:bodyPr wrap="none" rtlCol="0">
            <a:spAutoFit/>
          </a:bodyPr>
          <a:lstStyle/>
          <a:p>
            <a:r>
              <a:rPr kumimoji="1" lang="en-US" altLang="ja-JP" sz="3200" dirty="0" err="1" smtClean="0">
                <a:solidFill>
                  <a:schemeClr val="bg1"/>
                </a:solidFill>
                <a:latin typeface="HG丸ｺﾞｼｯｸM-PRO" pitchFamily="50" charset="-128"/>
                <a:ea typeface="HG丸ｺﾞｼｯｸM-PRO" pitchFamily="50" charset="-128"/>
              </a:rPr>
              <a:t>Microchannel</a:t>
            </a:r>
            <a:r>
              <a:rPr kumimoji="1" lang="en-US" altLang="ja-JP" sz="3200" dirty="0" smtClean="0">
                <a:solidFill>
                  <a:schemeClr val="bg1"/>
                </a:solidFill>
                <a:latin typeface="HG丸ｺﾞｼｯｸM-PRO" pitchFamily="50" charset="-128"/>
                <a:ea typeface="HG丸ｺﾞｼｯｸM-PRO" pitchFamily="50" charset="-128"/>
              </a:rPr>
              <a:t> plate (MCP)</a:t>
            </a:r>
            <a:endParaRPr kumimoji="1" lang="ja-JP" altLang="en-US" sz="3200" dirty="0">
              <a:solidFill>
                <a:schemeClr val="bg1"/>
              </a:solidFill>
              <a:latin typeface="HG丸ｺﾞｼｯｸM-PRO" pitchFamily="50" charset="-128"/>
              <a:ea typeface="HG丸ｺﾞｼｯｸM-PRO" pitchFamily="50" charset="-128"/>
            </a:endParaRPr>
          </a:p>
        </p:txBody>
      </p:sp>
      <p:sp>
        <p:nvSpPr>
          <p:cNvPr id="4" name="テキスト ボックス 3"/>
          <p:cNvSpPr txBox="1"/>
          <p:nvPr/>
        </p:nvSpPr>
        <p:spPr>
          <a:xfrm>
            <a:off x="395536" y="836712"/>
            <a:ext cx="4229043" cy="400110"/>
          </a:xfrm>
          <a:prstGeom prst="rect">
            <a:avLst/>
          </a:prstGeom>
          <a:noFill/>
        </p:spPr>
        <p:txBody>
          <a:bodyPr wrap="none" rtlCol="0">
            <a:spAutoFit/>
          </a:bodyPr>
          <a:lstStyle/>
          <a:p>
            <a:r>
              <a:rPr kumimoji="1" lang="en-US" altLang="ja-JP" sz="2000" dirty="0" smtClean="0">
                <a:solidFill>
                  <a:schemeClr val="bg1"/>
                </a:solidFill>
                <a:latin typeface="HG丸ｺﾞｼｯｸM-PRO" pitchFamily="50" charset="-128"/>
                <a:ea typeface="HG丸ｺﾞｼｯｸM-PRO" pitchFamily="50" charset="-128"/>
              </a:rPr>
              <a:t>Hybrid photon detector (HPD)</a:t>
            </a:r>
            <a:endParaRPr kumimoji="1" lang="ja-JP" altLang="en-US" sz="2000" dirty="0">
              <a:solidFill>
                <a:schemeClr val="bg1"/>
              </a:solidFill>
              <a:latin typeface="HG丸ｺﾞｼｯｸM-PRO" pitchFamily="50" charset="-128"/>
              <a:ea typeface="HG丸ｺﾞｼｯｸM-PRO" pitchFamily="50" charset="-128"/>
            </a:endParaRPr>
          </a:p>
        </p:txBody>
      </p:sp>
      <p:sp>
        <p:nvSpPr>
          <p:cNvPr id="5" name="テキスト ボックス 4"/>
          <p:cNvSpPr txBox="1"/>
          <p:nvPr/>
        </p:nvSpPr>
        <p:spPr>
          <a:xfrm>
            <a:off x="0" y="0"/>
            <a:ext cx="4996881" cy="369332"/>
          </a:xfrm>
          <a:prstGeom prst="rect">
            <a:avLst/>
          </a:prstGeom>
          <a:noFill/>
        </p:spPr>
        <p:txBody>
          <a:bodyPr wrap="none" rtlCol="0">
            <a:spAutoFit/>
          </a:bodyPr>
          <a:lstStyle/>
          <a:p>
            <a:r>
              <a:rPr lang="en-US" altLang="ja-JP" dirty="0" err="1" smtClean="0">
                <a:solidFill>
                  <a:schemeClr val="bg1"/>
                </a:solidFill>
                <a:latin typeface="HG丸ｺﾞｼｯｸM-PRO" pitchFamily="50" charset="-128"/>
                <a:ea typeface="HG丸ｺﾞｼｯｸM-PRO" pitchFamily="50" charset="-128"/>
              </a:rPr>
              <a:t>Multiwire</a:t>
            </a:r>
            <a:r>
              <a:rPr lang="en-US" altLang="ja-JP" dirty="0" smtClean="0">
                <a:solidFill>
                  <a:schemeClr val="bg1"/>
                </a:solidFill>
                <a:latin typeface="HG丸ｺﾞｼｯｸM-PRO" pitchFamily="50" charset="-128"/>
                <a:ea typeface="HG丸ｺﾞｼｯｸM-PRO" pitchFamily="50" charset="-128"/>
              </a:rPr>
              <a:t> proportional chambers (MWPC)</a:t>
            </a:r>
            <a:endParaRPr kumimoji="1" lang="ja-JP" altLang="en-US" dirty="0">
              <a:solidFill>
                <a:schemeClr val="bg1"/>
              </a:solidFill>
              <a:latin typeface="HG丸ｺﾞｼｯｸM-PRO" pitchFamily="50" charset="-128"/>
              <a:ea typeface="HG丸ｺﾞｼｯｸM-PRO" pitchFamily="50" charset="-128"/>
            </a:endParaRPr>
          </a:p>
        </p:txBody>
      </p:sp>
      <p:sp>
        <p:nvSpPr>
          <p:cNvPr id="6" name="テキスト ボックス 5"/>
          <p:cNvSpPr txBox="1"/>
          <p:nvPr/>
        </p:nvSpPr>
        <p:spPr>
          <a:xfrm>
            <a:off x="0" y="4365104"/>
            <a:ext cx="3756156" cy="369332"/>
          </a:xfrm>
          <a:prstGeom prst="rect">
            <a:avLst/>
          </a:prstGeom>
          <a:noFill/>
        </p:spPr>
        <p:txBody>
          <a:bodyPr wrap="none" rtlCol="0">
            <a:spAutoFit/>
          </a:bodyPr>
          <a:lstStyle/>
          <a:p>
            <a:r>
              <a:rPr lang="en-US" altLang="ja-JP" dirty="0" smtClean="0">
                <a:solidFill>
                  <a:schemeClr val="bg1"/>
                </a:solidFill>
                <a:latin typeface="HG丸ｺﾞｼｯｸM-PRO" pitchFamily="50" charset="-128"/>
                <a:ea typeface="HG丸ｺﾞｼｯｸM-PRO" pitchFamily="50" charset="-128"/>
              </a:rPr>
              <a:t>Avalanche photodiode (APD)</a:t>
            </a:r>
            <a:endParaRPr kumimoji="1" lang="ja-JP" altLang="en-US" dirty="0">
              <a:solidFill>
                <a:schemeClr val="bg1"/>
              </a:solidFill>
              <a:latin typeface="HG丸ｺﾞｼｯｸM-PRO" pitchFamily="50" charset="-128"/>
              <a:ea typeface="HG丸ｺﾞｼｯｸM-PRO" pitchFamily="50" charset="-128"/>
            </a:endParaRPr>
          </a:p>
        </p:txBody>
      </p:sp>
      <p:sp>
        <p:nvSpPr>
          <p:cNvPr id="7" name="テキスト ボックス 6"/>
          <p:cNvSpPr txBox="1"/>
          <p:nvPr/>
        </p:nvSpPr>
        <p:spPr>
          <a:xfrm>
            <a:off x="179512" y="2636912"/>
            <a:ext cx="4110421" cy="400110"/>
          </a:xfrm>
          <a:prstGeom prst="rect">
            <a:avLst/>
          </a:prstGeom>
          <a:noFill/>
        </p:spPr>
        <p:txBody>
          <a:bodyPr wrap="none" rtlCol="0">
            <a:spAutoFit/>
          </a:bodyPr>
          <a:lstStyle/>
          <a:p>
            <a:r>
              <a:rPr kumimoji="1" lang="en-US" altLang="ja-JP" sz="2000" dirty="0" smtClean="0">
                <a:solidFill>
                  <a:schemeClr val="bg1"/>
                </a:solidFill>
                <a:latin typeface="HG丸ｺﾞｼｯｸM-PRO" pitchFamily="50" charset="-128"/>
                <a:ea typeface="HG丸ｺﾞｼｯｸM-PRO" pitchFamily="50" charset="-128"/>
              </a:rPr>
              <a:t>Gas electron multipliers (GEM)</a:t>
            </a:r>
            <a:endParaRPr kumimoji="1" lang="ja-JP" altLang="en-US" sz="2000" dirty="0">
              <a:solidFill>
                <a:schemeClr val="bg1"/>
              </a:solidFill>
              <a:latin typeface="HG丸ｺﾞｼｯｸM-PRO" pitchFamily="50" charset="-128"/>
              <a:ea typeface="HG丸ｺﾞｼｯｸM-PRO" pitchFamily="50" charset="-128"/>
            </a:endParaRPr>
          </a:p>
        </p:txBody>
      </p:sp>
      <p:sp>
        <p:nvSpPr>
          <p:cNvPr id="8" name="テキスト ボックス 7"/>
          <p:cNvSpPr txBox="1"/>
          <p:nvPr/>
        </p:nvSpPr>
        <p:spPr>
          <a:xfrm>
            <a:off x="4355976" y="2852936"/>
            <a:ext cx="3539752" cy="523220"/>
          </a:xfrm>
          <a:prstGeom prst="rect">
            <a:avLst/>
          </a:prstGeom>
          <a:noFill/>
        </p:spPr>
        <p:txBody>
          <a:bodyPr wrap="none" rtlCol="0">
            <a:spAutoFit/>
          </a:bodyPr>
          <a:lstStyle/>
          <a:p>
            <a:r>
              <a:rPr kumimoji="1" lang="en-US" altLang="ja-JP" sz="2800" dirty="0" smtClean="0">
                <a:solidFill>
                  <a:schemeClr val="bg1"/>
                </a:solidFill>
                <a:latin typeface="HG丸ｺﾞｼｯｸM-PRO" pitchFamily="50" charset="-128"/>
                <a:ea typeface="HG丸ｺﾞｼｯｸM-PRO" pitchFamily="50" charset="-128"/>
              </a:rPr>
              <a:t>Silicon photodiode</a:t>
            </a:r>
            <a:endParaRPr kumimoji="1" lang="ja-JP" altLang="en-US" sz="2800" dirty="0">
              <a:solidFill>
                <a:schemeClr val="bg1"/>
              </a:solidFill>
              <a:latin typeface="HG丸ｺﾞｼｯｸM-PRO" pitchFamily="50" charset="-128"/>
              <a:ea typeface="HG丸ｺﾞｼｯｸM-PRO" pitchFamily="50" charset="-128"/>
            </a:endParaRPr>
          </a:p>
        </p:txBody>
      </p:sp>
      <p:sp>
        <p:nvSpPr>
          <p:cNvPr id="9" name="テキスト ボックス 8"/>
          <p:cNvSpPr txBox="1"/>
          <p:nvPr/>
        </p:nvSpPr>
        <p:spPr>
          <a:xfrm>
            <a:off x="0" y="3645024"/>
            <a:ext cx="6647974" cy="584775"/>
          </a:xfrm>
          <a:prstGeom prst="rect">
            <a:avLst/>
          </a:prstGeom>
          <a:noFill/>
        </p:spPr>
        <p:txBody>
          <a:bodyPr wrap="none" rtlCol="0">
            <a:spAutoFit/>
          </a:bodyPr>
          <a:lstStyle/>
          <a:p>
            <a:r>
              <a:rPr kumimoji="1" lang="en-US" altLang="ja-JP" sz="3200" dirty="0" smtClean="0">
                <a:solidFill>
                  <a:schemeClr val="bg1"/>
                </a:solidFill>
                <a:latin typeface="HG丸ｺﾞｼｯｸM-PRO" pitchFamily="50" charset="-128"/>
                <a:ea typeface="HG丸ｺﾞｼｯｸM-PRO" pitchFamily="50" charset="-128"/>
              </a:rPr>
              <a:t>Charge-coupled device (CCD)</a:t>
            </a:r>
            <a:endParaRPr kumimoji="1" lang="ja-JP" altLang="en-US" sz="3200" dirty="0">
              <a:solidFill>
                <a:schemeClr val="bg1"/>
              </a:solidFill>
              <a:latin typeface="HG丸ｺﾞｼｯｸM-PRO" pitchFamily="50" charset="-128"/>
              <a:ea typeface="HG丸ｺﾞｼｯｸM-PRO" pitchFamily="50" charset="-128"/>
            </a:endParaRPr>
          </a:p>
        </p:txBody>
      </p:sp>
      <p:sp>
        <p:nvSpPr>
          <p:cNvPr id="10" name="テキスト ボックス 9"/>
          <p:cNvSpPr txBox="1"/>
          <p:nvPr/>
        </p:nvSpPr>
        <p:spPr>
          <a:xfrm>
            <a:off x="0" y="2060848"/>
            <a:ext cx="5323893" cy="369332"/>
          </a:xfrm>
          <a:prstGeom prst="rect">
            <a:avLst/>
          </a:prstGeom>
          <a:noFill/>
        </p:spPr>
        <p:txBody>
          <a:bodyPr wrap="none" rtlCol="0">
            <a:spAutoFit/>
          </a:bodyPr>
          <a:lstStyle/>
          <a:p>
            <a:r>
              <a:rPr lang="en-US" altLang="ja-JP" dirty="0" smtClean="0">
                <a:solidFill>
                  <a:schemeClr val="bg1"/>
                </a:solidFill>
                <a:latin typeface="HG丸ｺﾞｼｯｸM-PRO" pitchFamily="50" charset="-128"/>
                <a:ea typeface="HG丸ｺﾞｼｯｸM-PRO" pitchFamily="50" charset="-128"/>
              </a:rPr>
              <a:t>Micromesh gaseous detector (</a:t>
            </a:r>
            <a:r>
              <a:rPr lang="en-US" altLang="ja-JP" dirty="0" err="1" smtClean="0">
                <a:solidFill>
                  <a:schemeClr val="bg1"/>
                </a:solidFill>
                <a:latin typeface="HG丸ｺﾞｼｯｸM-PRO" pitchFamily="50" charset="-128"/>
                <a:ea typeface="HG丸ｺﾞｼｯｸM-PRO" pitchFamily="50" charset="-128"/>
              </a:rPr>
              <a:t>Micromegas</a:t>
            </a:r>
            <a:r>
              <a:rPr lang="en-US" altLang="ja-JP" dirty="0" smtClean="0">
                <a:solidFill>
                  <a:schemeClr val="bg1"/>
                </a:solidFill>
                <a:latin typeface="HG丸ｺﾞｼｯｸM-PRO" pitchFamily="50" charset="-128"/>
                <a:ea typeface="HG丸ｺﾞｼｯｸM-PRO" pitchFamily="50" charset="-128"/>
              </a:rPr>
              <a:t>)</a:t>
            </a:r>
            <a:endParaRPr kumimoji="1" lang="ja-JP" altLang="en-US" dirty="0">
              <a:solidFill>
                <a:schemeClr val="bg1"/>
              </a:solidFill>
              <a:latin typeface="HG丸ｺﾞｼｯｸM-PRO" pitchFamily="50" charset="-128"/>
              <a:ea typeface="HG丸ｺﾞｼｯｸM-PRO" pitchFamily="50" charset="-128"/>
            </a:endParaRPr>
          </a:p>
        </p:txBody>
      </p:sp>
      <p:sp>
        <p:nvSpPr>
          <p:cNvPr id="11" name="テキスト ボックス 10"/>
          <p:cNvSpPr txBox="1"/>
          <p:nvPr/>
        </p:nvSpPr>
        <p:spPr>
          <a:xfrm>
            <a:off x="6408956" y="4797152"/>
            <a:ext cx="2735044" cy="400110"/>
          </a:xfrm>
          <a:prstGeom prst="rect">
            <a:avLst/>
          </a:prstGeom>
          <a:noFill/>
        </p:spPr>
        <p:txBody>
          <a:bodyPr wrap="none" rtlCol="0">
            <a:spAutoFit/>
          </a:bodyPr>
          <a:lstStyle/>
          <a:p>
            <a:r>
              <a:rPr kumimoji="1" lang="en-US" altLang="ja-JP" sz="2000" dirty="0" smtClean="0">
                <a:solidFill>
                  <a:schemeClr val="bg1"/>
                </a:solidFill>
                <a:latin typeface="HG丸ｺﾞｼｯｸM-PRO" pitchFamily="50" charset="-128"/>
                <a:ea typeface="HG丸ｺﾞｼｯｸM-PRO" pitchFamily="50" charset="-128"/>
              </a:rPr>
              <a:t>Organic </a:t>
            </a:r>
            <a:r>
              <a:rPr kumimoji="1" lang="en-US" altLang="ja-JP" sz="2000" dirty="0" err="1" smtClean="0">
                <a:solidFill>
                  <a:schemeClr val="bg1"/>
                </a:solidFill>
                <a:latin typeface="HG丸ｺﾞｼｯｸM-PRO" pitchFamily="50" charset="-128"/>
                <a:ea typeface="HG丸ｺﾞｼｯｸM-PRO" pitchFamily="50" charset="-128"/>
              </a:rPr>
              <a:t>scintillators</a:t>
            </a:r>
            <a:endParaRPr kumimoji="1" lang="ja-JP" altLang="en-US" sz="2000" dirty="0">
              <a:solidFill>
                <a:schemeClr val="bg1"/>
              </a:solidFill>
              <a:latin typeface="HG丸ｺﾞｼｯｸM-PRO" pitchFamily="50" charset="-128"/>
              <a:ea typeface="HG丸ｺﾞｼｯｸM-PRO" pitchFamily="50" charset="-128"/>
            </a:endParaRPr>
          </a:p>
        </p:txBody>
      </p:sp>
      <p:sp>
        <p:nvSpPr>
          <p:cNvPr id="12" name="テキスト ボックス 11"/>
          <p:cNvSpPr txBox="1"/>
          <p:nvPr/>
        </p:nvSpPr>
        <p:spPr>
          <a:xfrm>
            <a:off x="0" y="5085184"/>
            <a:ext cx="3999813" cy="523220"/>
          </a:xfrm>
          <a:prstGeom prst="rect">
            <a:avLst/>
          </a:prstGeom>
          <a:noFill/>
        </p:spPr>
        <p:txBody>
          <a:bodyPr wrap="none" rtlCol="0">
            <a:spAutoFit/>
          </a:bodyPr>
          <a:lstStyle/>
          <a:p>
            <a:r>
              <a:rPr kumimoji="1" lang="en-US" altLang="ja-JP" sz="2800" dirty="0" smtClean="0">
                <a:solidFill>
                  <a:schemeClr val="bg1"/>
                </a:solidFill>
                <a:latin typeface="HG丸ｺﾞｼｯｸM-PRO" pitchFamily="50" charset="-128"/>
                <a:ea typeface="HG丸ｺﾞｼｯｸM-PRO" pitchFamily="50" charset="-128"/>
              </a:rPr>
              <a:t>Inorganic </a:t>
            </a:r>
            <a:r>
              <a:rPr kumimoji="1" lang="en-US" altLang="ja-JP" sz="2800" dirty="0" err="1" smtClean="0">
                <a:solidFill>
                  <a:schemeClr val="bg1"/>
                </a:solidFill>
                <a:latin typeface="HG丸ｺﾞｼｯｸM-PRO" pitchFamily="50" charset="-128"/>
                <a:ea typeface="HG丸ｺﾞｼｯｸM-PRO" pitchFamily="50" charset="-128"/>
              </a:rPr>
              <a:t>scintillators</a:t>
            </a:r>
            <a:endParaRPr kumimoji="1" lang="ja-JP" altLang="en-US" sz="2800" dirty="0">
              <a:solidFill>
                <a:schemeClr val="bg1"/>
              </a:solidFill>
              <a:latin typeface="HG丸ｺﾞｼｯｸM-PRO" pitchFamily="50" charset="-128"/>
              <a:ea typeface="HG丸ｺﾞｼｯｸM-PRO" pitchFamily="50" charset="-128"/>
            </a:endParaRPr>
          </a:p>
        </p:txBody>
      </p:sp>
      <p:sp>
        <p:nvSpPr>
          <p:cNvPr id="13" name="テキスト ボックス 12"/>
          <p:cNvSpPr txBox="1"/>
          <p:nvPr/>
        </p:nvSpPr>
        <p:spPr>
          <a:xfrm>
            <a:off x="179512" y="5949280"/>
            <a:ext cx="777777" cy="307777"/>
          </a:xfrm>
          <a:prstGeom prst="rect">
            <a:avLst/>
          </a:prstGeom>
          <a:noFill/>
        </p:spPr>
        <p:txBody>
          <a:bodyPr wrap="none" rtlCol="0">
            <a:spAutoFit/>
          </a:bodyPr>
          <a:lstStyle/>
          <a:p>
            <a:r>
              <a:rPr kumimoji="1" lang="en-US" altLang="ja-JP" sz="1400" dirty="0" err="1" smtClean="0">
                <a:solidFill>
                  <a:schemeClr val="bg1"/>
                </a:solidFill>
                <a:latin typeface="HG丸ｺﾞｼｯｸM-PRO" pitchFamily="50" charset="-128"/>
                <a:ea typeface="HG丸ｺﾞｼｯｸM-PRO" pitchFamily="50" charset="-128"/>
              </a:rPr>
              <a:t>NaI</a:t>
            </a:r>
            <a:r>
              <a:rPr kumimoji="1" lang="en-US" altLang="ja-JP" sz="1400" dirty="0" smtClean="0">
                <a:solidFill>
                  <a:schemeClr val="bg1"/>
                </a:solidFill>
                <a:latin typeface="HG丸ｺﾞｼｯｸM-PRO" pitchFamily="50" charset="-128"/>
                <a:ea typeface="HG丸ｺﾞｼｯｸM-PRO" pitchFamily="50" charset="-128"/>
              </a:rPr>
              <a:t>(</a:t>
            </a:r>
            <a:r>
              <a:rPr kumimoji="1" lang="en-US" altLang="ja-JP" sz="1400" dirty="0" err="1" smtClean="0">
                <a:solidFill>
                  <a:schemeClr val="bg1"/>
                </a:solidFill>
                <a:latin typeface="HG丸ｺﾞｼｯｸM-PRO" pitchFamily="50" charset="-128"/>
                <a:ea typeface="HG丸ｺﾞｼｯｸM-PRO" pitchFamily="50" charset="-128"/>
              </a:rPr>
              <a:t>Tl</a:t>
            </a:r>
            <a:r>
              <a:rPr kumimoji="1" lang="en-US" altLang="ja-JP" sz="1400" dirty="0" smtClean="0">
                <a:solidFill>
                  <a:schemeClr val="bg1"/>
                </a:solidFill>
                <a:latin typeface="HG丸ｺﾞｼｯｸM-PRO" pitchFamily="50" charset="-128"/>
                <a:ea typeface="HG丸ｺﾞｼｯｸM-PRO" pitchFamily="50" charset="-128"/>
              </a:rPr>
              <a:t>)</a:t>
            </a:r>
            <a:endParaRPr kumimoji="1" lang="ja-JP" altLang="en-US" sz="1400" dirty="0">
              <a:solidFill>
                <a:schemeClr val="bg1"/>
              </a:solidFill>
              <a:latin typeface="HG丸ｺﾞｼｯｸM-PRO" pitchFamily="50" charset="-128"/>
              <a:ea typeface="HG丸ｺﾞｼｯｸM-PRO" pitchFamily="50" charset="-128"/>
            </a:endParaRPr>
          </a:p>
        </p:txBody>
      </p:sp>
      <p:sp>
        <p:nvSpPr>
          <p:cNvPr id="14" name="テキスト ボックス 13"/>
          <p:cNvSpPr txBox="1"/>
          <p:nvPr/>
        </p:nvSpPr>
        <p:spPr>
          <a:xfrm>
            <a:off x="0" y="1268760"/>
            <a:ext cx="619080" cy="307777"/>
          </a:xfrm>
          <a:prstGeom prst="rect">
            <a:avLst/>
          </a:prstGeom>
          <a:noFill/>
        </p:spPr>
        <p:txBody>
          <a:bodyPr wrap="none" rtlCol="0">
            <a:spAutoFit/>
          </a:bodyPr>
          <a:lstStyle/>
          <a:p>
            <a:r>
              <a:rPr lang="en-US" altLang="ja-JP" sz="1400" dirty="0" smtClean="0">
                <a:solidFill>
                  <a:schemeClr val="bg1"/>
                </a:solidFill>
                <a:latin typeface="HG丸ｺﾞｼｯｸM-PRO" pitchFamily="50" charset="-128"/>
                <a:ea typeface="HG丸ｺﾞｼｯｸM-PRO" pitchFamily="50" charset="-128"/>
              </a:rPr>
              <a:t>BGO</a:t>
            </a:r>
            <a:endParaRPr kumimoji="1" lang="ja-JP" altLang="en-US" sz="1400" dirty="0">
              <a:solidFill>
                <a:schemeClr val="bg1"/>
              </a:solidFill>
              <a:latin typeface="HG丸ｺﾞｼｯｸM-PRO" pitchFamily="50" charset="-128"/>
              <a:ea typeface="HG丸ｺﾞｼｯｸM-PRO" pitchFamily="50" charset="-128"/>
            </a:endParaRPr>
          </a:p>
        </p:txBody>
      </p:sp>
      <p:sp>
        <p:nvSpPr>
          <p:cNvPr id="15" name="正方形/長方形 14"/>
          <p:cNvSpPr/>
          <p:nvPr/>
        </p:nvSpPr>
        <p:spPr>
          <a:xfrm>
            <a:off x="5652120" y="5229200"/>
            <a:ext cx="769763" cy="369332"/>
          </a:xfrm>
          <a:prstGeom prst="rect">
            <a:avLst/>
          </a:prstGeom>
        </p:spPr>
        <p:txBody>
          <a:bodyPr wrap="none">
            <a:spAutoFit/>
          </a:bodyPr>
          <a:lstStyle/>
          <a:p>
            <a:r>
              <a:rPr lang="en-US" altLang="ja-JP" dirty="0" smtClean="0">
                <a:solidFill>
                  <a:schemeClr val="bg1"/>
                </a:solidFill>
                <a:latin typeface="HG丸ｺﾞｼｯｸM-PRO" pitchFamily="50" charset="-128"/>
                <a:ea typeface="HG丸ｺﾞｼｯｸM-PRO" pitchFamily="50" charset="-128"/>
              </a:rPr>
              <a:t>BaF</a:t>
            </a:r>
            <a:r>
              <a:rPr lang="en-US" altLang="ja-JP" baseline="-25000" dirty="0" smtClean="0">
                <a:solidFill>
                  <a:schemeClr val="bg1"/>
                </a:solidFill>
                <a:latin typeface="HG丸ｺﾞｼｯｸM-PRO" pitchFamily="50" charset="-128"/>
                <a:ea typeface="HG丸ｺﾞｼｯｸM-PRO" pitchFamily="50" charset="-128"/>
              </a:rPr>
              <a:t>2</a:t>
            </a:r>
            <a:endParaRPr lang="ja-JP" altLang="en-US" baseline="-25000" dirty="0">
              <a:solidFill>
                <a:schemeClr val="bg1"/>
              </a:solidFill>
              <a:latin typeface="HG丸ｺﾞｼｯｸM-PRO" pitchFamily="50" charset="-128"/>
              <a:ea typeface="HG丸ｺﾞｼｯｸM-PRO" pitchFamily="50" charset="-128"/>
            </a:endParaRPr>
          </a:p>
        </p:txBody>
      </p:sp>
      <p:sp>
        <p:nvSpPr>
          <p:cNvPr id="16" name="テキスト ボックス 15"/>
          <p:cNvSpPr txBox="1"/>
          <p:nvPr/>
        </p:nvSpPr>
        <p:spPr>
          <a:xfrm>
            <a:off x="3779912" y="4653136"/>
            <a:ext cx="1494320" cy="584775"/>
          </a:xfrm>
          <a:prstGeom prst="rect">
            <a:avLst/>
          </a:prstGeom>
          <a:noFill/>
        </p:spPr>
        <p:txBody>
          <a:bodyPr wrap="none" rtlCol="0">
            <a:spAutoFit/>
          </a:bodyPr>
          <a:lstStyle/>
          <a:p>
            <a:r>
              <a:rPr lang="en-US" altLang="ja-JP" sz="3200" dirty="0" err="1" smtClean="0">
                <a:solidFill>
                  <a:schemeClr val="bg1"/>
                </a:solidFill>
                <a:latin typeface="HG丸ｺﾞｼｯｸM-PRO" pitchFamily="50" charset="-128"/>
                <a:ea typeface="HG丸ｺﾞｼｯｸM-PRO" pitchFamily="50" charset="-128"/>
              </a:rPr>
              <a:t>CsI</a:t>
            </a:r>
            <a:r>
              <a:rPr lang="en-US" altLang="ja-JP" sz="3200" dirty="0" smtClean="0">
                <a:solidFill>
                  <a:schemeClr val="bg1"/>
                </a:solidFill>
                <a:latin typeface="HG丸ｺﾞｼｯｸM-PRO" pitchFamily="50" charset="-128"/>
                <a:ea typeface="HG丸ｺﾞｼｯｸM-PRO" pitchFamily="50" charset="-128"/>
              </a:rPr>
              <a:t>(</a:t>
            </a:r>
            <a:r>
              <a:rPr lang="en-US" altLang="ja-JP" sz="3200" dirty="0" err="1" smtClean="0">
                <a:solidFill>
                  <a:schemeClr val="bg1"/>
                </a:solidFill>
                <a:latin typeface="HG丸ｺﾞｼｯｸM-PRO" pitchFamily="50" charset="-128"/>
                <a:ea typeface="HG丸ｺﾞｼｯｸM-PRO" pitchFamily="50" charset="-128"/>
              </a:rPr>
              <a:t>Tl</a:t>
            </a:r>
            <a:r>
              <a:rPr lang="en-US" altLang="ja-JP" sz="3200" dirty="0" smtClean="0">
                <a:solidFill>
                  <a:schemeClr val="bg1"/>
                </a:solidFill>
                <a:latin typeface="HG丸ｺﾞｼｯｸM-PRO" pitchFamily="50" charset="-128"/>
                <a:ea typeface="HG丸ｺﾞｼｯｸM-PRO" pitchFamily="50" charset="-128"/>
              </a:rPr>
              <a:t>)</a:t>
            </a:r>
            <a:endParaRPr kumimoji="1" lang="ja-JP" altLang="en-US" sz="3200" dirty="0">
              <a:solidFill>
                <a:schemeClr val="bg1"/>
              </a:solidFill>
              <a:latin typeface="HG丸ｺﾞｼｯｸM-PRO" pitchFamily="50" charset="-128"/>
              <a:ea typeface="HG丸ｺﾞｼｯｸM-PRO" pitchFamily="50" charset="-128"/>
            </a:endParaRPr>
          </a:p>
        </p:txBody>
      </p:sp>
      <p:sp>
        <p:nvSpPr>
          <p:cNvPr id="17" name="正方形/長方形 16"/>
          <p:cNvSpPr/>
          <p:nvPr/>
        </p:nvSpPr>
        <p:spPr>
          <a:xfrm>
            <a:off x="4283968" y="2420888"/>
            <a:ext cx="1032655" cy="369332"/>
          </a:xfrm>
          <a:prstGeom prst="rect">
            <a:avLst/>
          </a:prstGeom>
        </p:spPr>
        <p:txBody>
          <a:bodyPr wrap="none">
            <a:spAutoFit/>
          </a:bodyPr>
          <a:lstStyle/>
          <a:p>
            <a:r>
              <a:rPr lang="en-US" altLang="ja-JP" dirty="0" smtClean="0">
                <a:solidFill>
                  <a:schemeClr val="bg1"/>
                </a:solidFill>
                <a:latin typeface="HG丸ｺﾞｼｯｸM-PRO" pitchFamily="50" charset="-128"/>
                <a:ea typeface="HG丸ｺﾞｼｯｸM-PRO" pitchFamily="50" charset="-128"/>
              </a:rPr>
              <a:t>PbWO</a:t>
            </a:r>
            <a:r>
              <a:rPr lang="en-US" altLang="ja-JP" baseline="-25000" dirty="0" smtClean="0">
                <a:solidFill>
                  <a:schemeClr val="bg1"/>
                </a:solidFill>
                <a:latin typeface="HG丸ｺﾞｼｯｸM-PRO" pitchFamily="50" charset="-128"/>
                <a:ea typeface="HG丸ｺﾞｼｯｸM-PRO" pitchFamily="50" charset="-128"/>
              </a:rPr>
              <a:t>4</a:t>
            </a:r>
            <a:endParaRPr lang="ja-JP" altLang="en-US" baseline="-25000" dirty="0">
              <a:solidFill>
                <a:schemeClr val="bg1"/>
              </a:solidFill>
              <a:latin typeface="HG丸ｺﾞｼｯｸM-PRO" pitchFamily="50" charset="-128"/>
              <a:ea typeface="HG丸ｺﾞｼｯｸM-PRO" pitchFamily="50" charset="-128"/>
            </a:endParaRPr>
          </a:p>
        </p:txBody>
      </p:sp>
      <p:sp>
        <p:nvSpPr>
          <p:cNvPr id="18" name="正方形/長方形 17"/>
          <p:cNvSpPr/>
          <p:nvPr/>
        </p:nvSpPr>
        <p:spPr>
          <a:xfrm>
            <a:off x="6660232" y="548680"/>
            <a:ext cx="1202573" cy="369332"/>
          </a:xfrm>
          <a:prstGeom prst="rect">
            <a:avLst/>
          </a:prstGeom>
        </p:spPr>
        <p:txBody>
          <a:bodyPr wrap="none">
            <a:spAutoFit/>
          </a:bodyPr>
          <a:lstStyle/>
          <a:p>
            <a:r>
              <a:rPr lang="en-US" altLang="ja-JP" dirty="0" smtClean="0">
                <a:solidFill>
                  <a:schemeClr val="bg1"/>
                </a:solidFill>
                <a:latin typeface="HG丸ｺﾞｼｯｸM-PRO" pitchFamily="50" charset="-128"/>
                <a:ea typeface="HG丸ｺﾞｼｯｸM-PRO" pitchFamily="50" charset="-128"/>
              </a:rPr>
              <a:t>LGO(</a:t>
            </a:r>
            <a:r>
              <a:rPr lang="en-US" altLang="ja-JP" dirty="0" err="1" smtClean="0">
                <a:solidFill>
                  <a:schemeClr val="bg1"/>
                </a:solidFill>
                <a:latin typeface="HG丸ｺﾞｼｯｸM-PRO" pitchFamily="50" charset="-128"/>
                <a:ea typeface="HG丸ｺﾞｼｯｸM-PRO" pitchFamily="50" charset="-128"/>
              </a:rPr>
              <a:t>Ce</a:t>
            </a:r>
            <a:r>
              <a:rPr lang="en-US" altLang="ja-JP" dirty="0" smtClean="0">
                <a:solidFill>
                  <a:schemeClr val="bg1"/>
                </a:solidFill>
                <a:latin typeface="HG丸ｺﾞｼｯｸM-PRO" pitchFamily="50" charset="-128"/>
                <a:ea typeface="HG丸ｺﾞｼｯｸM-PRO" pitchFamily="50" charset="-128"/>
              </a:rPr>
              <a:t>)</a:t>
            </a:r>
            <a:endParaRPr lang="ja-JP" altLang="en-US" baseline="-25000" dirty="0">
              <a:solidFill>
                <a:schemeClr val="bg1"/>
              </a:solidFill>
              <a:latin typeface="HG丸ｺﾞｼｯｸM-PRO" pitchFamily="50" charset="-128"/>
              <a:ea typeface="HG丸ｺﾞｼｯｸM-PRO" pitchFamily="50" charset="-128"/>
            </a:endParaRPr>
          </a:p>
        </p:txBody>
      </p:sp>
      <p:sp>
        <p:nvSpPr>
          <p:cNvPr id="19" name="正方形/長方形 18"/>
          <p:cNvSpPr/>
          <p:nvPr/>
        </p:nvSpPr>
        <p:spPr>
          <a:xfrm>
            <a:off x="0" y="332656"/>
            <a:ext cx="1218603" cy="369332"/>
          </a:xfrm>
          <a:prstGeom prst="rect">
            <a:avLst/>
          </a:prstGeom>
        </p:spPr>
        <p:txBody>
          <a:bodyPr wrap="none">
            <a:spAutoFit/>
          </a:bodyPr>
          <a:lstStyle/>
          <a:p>
            <a:r>
              <a:rPr lang="en-US" altLang="ja-JP" dirty="0" smtClean="0">
                <a:solidFill>
                  <a:schemeClr val="bg1"/>
                </a:solidFill>
                <a:latin typeface="HG丸ｺﾞｼｯｸM-PRO" pitchFamily="50" charset="-128"/>
                <a:ea typeface="HG丸ｺﾞｼｯｸM-PRO" pitchFamily="50" charset="-128"/>
              </a:rPr>
              <a:t>GSO(</a:t>
            </a:r>
            <a:r>
              <a:rPr lang="en-US" altLang="ja-JP" dirty="0" err="1" smtClean="0">
                <a:solidFill>
                  <a:schemeClr val="bg1"/>
                </a:solidFill>
                <a:latin typeface="HG丸ｺﾞｼｯｸM-PRO" pitchFamily="50" charset="-128"/>
                <a:ea typeface="HG丸ｺﾞｼｯｸM-PRO" pitchFamily="50" charset="-128"/>
              </a:rPr>
              <a:t>Ce</a:t>
            </a:r>
            <a:r>
              <a:rPr lang="en-US" altLang="ja-JP" dirty="0" smtClean="0">
                <a:solidFill>
                  <a:schemeClr val="bg1"/>
                </a:solidFill>
                <a:latin typeface="HG丸ｺﾞｼｯｸM-PRO" pitchFamily="50" charset="-128"/>
                <a:ea typeface="HG丸ｺﾞｼｯｸM-PRO" pitchFamily="50" charset="-128"/>
              </a:rPr>
              <a:t>)</a:t>
            </a:r>
            <a:endParaRPr lang="ja-JP" altLang="en-US" dirty="0"/>
          </a:p>
        </p:txBody>
      </p:sp>
      <p:sp>
        <p:nvSpPr>
          <p:cNvPr id="20" name="正方形/長方形 19"/>
          <p:cNvSpPr/>
          <p:nvPr/>
        </p:nvSpPr>
        <p:spPr>
          <a:xfrm>
            <a:off x="5004048" y="116632"/>
            <a:ext cx="2646878" cy="369332"/>
          </a:xfrm>
          <a:prstGeom prst="rect">
            <a:avLst/>
          </a:prstGeom>
        </p:spPr>
        <p:txBody>
          <a:bodyPr wrap="none">
            <a:spAutoFit/>
          </a:bodyPr>
          <a:lstStyle/>
          <a:p>
            <a:r>
              <a:rPr lang="en-US" altLang="ja-JP" dirty="0" smtClean="0">
                <a:solidFill>
                  <a:schemeClr val="bg1"/>
                </a:solidFill>
                <a:latin typeface="HG丸ｺﾞｼｯｸM-PRO" pitchFamily="50" charset="-128"/>
                <a:ea typeface="HG丸ｺﾞｼｯｸM-PRO" pitchFamily="50" charset="-128"/>
              </a:rPr>
              <a:t>Cherenkov detectors</a:t>
            </a:r>
            <a:endParaRPr lang="ja-JP" altLang="en-US" dirty="0"/>
          </a:p>
        </p:txBody>
      </p:sp>
      <p:sp>
        <p:nvSpPr>
          <p:cNvPr id="21" name="正方形/長方形 20"/>
          <p:cNvSpPr/>
          <p:nvPr/>
        </p:nvSpPr>
        <p:spPr>
          <a:xfrm>
            <a:off x="7956376" y="764704"/>
            <a:ext cx="963725" cy="461665"/>
          </a:xfrm>
          <a:prstGeom prst="rect">
            <a:avLst/>
          </a:prstGeom>
        </p:spPr>
        <p:txBody>
          <a:bodyPr wrap="none">
            <a:spAutoFit/>
          </a:bodyPr>
          <a:lstStyle/>
          <a:p>
            <a:r>
              <a:rPr lang="en-US" altLang="ja-JP" sz="2400" dirty="0" smtClean="0">
                <a:solidFill>
                  <a:prstClr val="white"/>
                </a:solidFill>
                <a:latin typeface="HG丸ｺﾞｼｯｸM-PRO" pitchFamily="50" charset="-128"/>
                <a:ea typeface="HG丸ｺﾞｼｯｸM-PRO" pitchFamily="50" charset="-128"/>
              </a:rPr>
              <a:t>RICH</a:t>
            </a:r>
            <a:endParaRPr lang="ja-JP" altLang="en-US" sz="1400" dirty="0"/>
          </a:p>
        </p:txBody>
      </p:sp>
      <p:sp>
        <p:nvSpPr>
          <p:cNvPr id="22" name="正方形/長方形 21"/>
          <p:cNvSpPr/>
          <p:nvPr/>
        </p:nvSpPr>
        <p:spPr>
          <a:xfrm>
            <a:off x="4788024" y="908720"/>
            <a:ext cx="2414444" cy="369332"/>
          </a:xfrm>
          <a:prstGeom prst="rect">
            <a:avLst/>
          </a:prstGeom>
        </p:spPr>
        <p:txBody>
          <a:bodyPr wrap="none">
            <a:spAutoFit/>
          </a:bodyPr>
          <a:lstStyle/>
          <a:p>
            <a:r>
              <a:rPr lang="en-US" altLang="ja-JP" dirty="0" smtClean="0">
                <a:solidFill>
                  <a:schemeClr val="bg1"/>
                </a:solidFill>
                <a:latin typeface="HG丸ｺﾞｼｯｸM-PRO" pitchFamily="50" charset="-128"/>
                <a:ea typeface="HG丸ｺﾞｼｯｸM-PRO" pitchFamily="50" charset="-128"/>
              </a:rPr>
              <a:t>Ionization chamber</a:t>
            </a:r>
            <a:endParaRPr lang="ja-JP" altLang="en-US" dirty="0"/>
          </a:p>
        </p:txBody>
      </p:sp>
      <p:sp>
        <p:nvSpPr>
          <p:cNvPr id="23" name="正方形/長方形 22"/>
          <p:cNvSpPr/>
          <p:nvPr/>
        </p:nvSpPr>
        <p:spPr>
          <a:xfrm>
            <a:off x="5508104" y="2492896"/>
            <a:ext cx="2642070" cy="369332"/>
          </a:xfrm>
          <a:prstGeom prst="rect">
            <a:avLst/>
          </a:prstGeom>
        </p:spPr>
        <p:txBody>
          <a:bodyPr wrap="none">
            <a:spAutoFit/>
          </a:bodyPr>
          <a:lstStyle/>
          <a:p>
            <a:r>
              <a:rPr lang="en-US" altLang="ja-JP" dirty="0" err="1" smtClean="0">
                <a:solidFill>
                  <a:schemeClr val="bg1"/>
                </a:solidFill>
                <a:latin typeface="HG丸ｺﾞｼｯｸM-PRO" pitchFamily="50" charset="-128"/>
                <a:ea typeface="HG丸ｺﾞｼｯｸM-PRO" pitchFamily="50" charset="-128"/>
              </a:rPr>
              <a:t>Propotional</a:t>
            </a:r>
            <a:r>
              <a:rPr lang="en-US" altLang="ja-JP" dirty="0" smtClean="0">
                <a:solidFill>
                  <a:schemeClr val="bg1"/>
                </a:solidFill>
                <a:latin typeface="HG丸ｺﾞｼｯｸM-PRO" pitchFamily="50" charset="-128"/>
                <a:ea typeface="HG丸ｺﾞｼｯｸM-PRO" pitchFamily="50" charset="-128"/>
              </a:rPr>
              <a:t> chamber</a:t>
            </a:r>
            <a:endParaRPr lang="ja-JP" altLang="en-US" dirty="0"/>
          </a:p>
        </p:txBody>
      </p:sp>
      <p:sp>
        <p:nvSpPr>
          <p:cNvPr id="24" name="正方形/長方形 23"/>
          <p:cNvSpPr/>
          <p:nvPr/>
        </p:nvSpPr>
        <p:spPr>
          <a:xfrm>
            <a:off x="4103838" y="6488668"/>
            <a:ext cx="5040162" cy="369332"/>
          </a:xfrm>
          <a:prstGeom prst="rect">
            <a:avLst/>
          </a:prstGeom>
        </p:spPr>
        <p:txBody>
          <a:bodyPr wrap="none">
            <a:spAutoFit/>
          </a:bodyPr>
          <a:lstStyle/>
          <a:p>
            <a:r>
              <a:rPr lang="en-US" altLang="ja-JP" dirty="0" smtClean="0">
                <a:solidFill>
                  <a:schemeClr val="bg1"/>
                </a:solidFill>
                <a:latin typeface="HG丸ｺﾞｼｯｸM-PRO" pitchFamily="50" charset="-128"/>
                <a:ea typeface="HG丸ｺﾞｼｯｸM-PRO" pitchFamily="50" charset="-128"/>
              </a:rPr>
              <a:t>Multi-Wire </a:t>
            </a:r>
            <a:r>
              <a:rPr lang="en-US" altLang="ja-JP" dirty="0" err="1" smtClean="0">
                <a:solidFill>
                  <a:schemeClr val="bg1"/>
                </a:solidFill>
                <a:latin typeface="HG丸ｺﾞｼｯｸM-PRO" pitchFamily="50" charset="-128"/>
                <a:ea typeface="HG丸ｺﾞｼｯｸM-PRO" pitchFamily="50" charset="-128"/>
              </a:rPr>
              <a:t>Propotional</a:t>
            </a:r>
            <a:r>
              <a:rPr lang="en-US" altLang="ja-JP" dirty="0" smtClean="0">
                <a:solidFill>
                  <a:schemeClr val="bg1"/>
                </a:solidFill>
                <a:latin typeface="HG丸ｺﾞｼｯｸM-PRO" pitchFamily="50" charset="-128"/>
                <a:ea typeface="HG丸ｺﾞｼｯｸM-PRO" pitchFamily="50" charset="-128"/>
              </a:rPr>
              <a:t> chamber (MWPC)</a:t>
            </a:r>
            <a:endParaRPr lang="ja-JP" altLang="en-US" dirty="0"/>
          </a:p>
        </p:txBody>
      </p:sp>
      <p:sp>
        <p:nvSpPr>
          <p:cNvPr id="25" name="テキスト ボックス 24"/>
          <p:cNvSpPr txBox="1"/>
          <p:nvPr/>
        </p:nvSpPr>
        <p:spPr>
          <a:xfrm>
            <a:off x="3851920" y="4221088"/>
            <a:ext cx="4374916" cy="369332"/>
          </a:xfrm>
          <a:prstGeom prst="rect">
            <a:avLst/>
          </a:prstGeom>
          <a:noFill/>
        </p:spPr>
        <p:txBody>
          <a:bodyPr wrap="none" rtlCol="0">
            <a:spAutoFit/>
          </a:bodyPr>
          <a:lstStyle/>
          <a:p>
            <a:r>
              <a:rPr lang="en-US" altLang="ja-JP" dirty="0" smtClean="0">
                <a:solidFill>
                  <a:schemeClr val="bg1"/>
                </a:solidFill>
                <a:latin typeface="HG丸ｺﾞｼｯｸM-PRO" pitchFamily="50" charset="-128"/>
                <a:ea typeface="HG丸ｺﾞｼｯｸM-PRO" pitchFamily="50" charset="-128"/>
              </a:rPr>
              <a:t>Micro-pattern gas </a:t>
            </a:r>
            <a:r>
              <a:rPr lang="en-US" altLang="ja-JP" dirty="0" err="1" smtClean="0">
                <a:solidFill>
                  <a:schemeClr val="bg1"/>
                </a:solidFill>
                <a:latin typeface="HG丸ｺﾞｼｯｸM-PRO" pitchFamily="50" charset="-128"/>
                <a:ea typeface="HG丸ｺﾞｼｯｸM-PRO" pitchFamily="50" charset="-128"/>
              </a:rPr>
              <a:t>detecto</a:t>
            </a:r>
            <a:r>
              <a:rPr lang="en-US" altLang="ja-JP" dirty="0" smtClean="0">
                <a:solidFill>
                  <a:schemeClr val="bg1"/>
                </a:solidFill>
                <a:latin typeface="HG丸ｺﾞｼｯｸM-PRO" pitchFamily="50" charset="-128"/>
                <a:ea typeface="HG丸ｺﾞｼｯｸM-PRO" pitchFamily="50" charset="-128"/>
              </a:rPr>
              <a:t> (MPGD)</a:t>
            </a:r>
            <a:endParaRPr kumimoji="1" lang="ja-JP" altLang="en-US" dirty="0">
              <a:solidFill>
                <a:schemeClr val="bg1"/>
              </a:solidFill>
              <a:latin typeface="HG丸ｺﾞｼｯｸM-PRO" pitchFamily="50" charset="-128"/>
              <a:ea typeface="HG丸ｺﾞｼｯｸM-PRO" pitchFamily="50" charset="-128"/>
            </a:endParaRPr>
          </a:p>
        </p:txBody>
      </p:sp>
      <p:sp>
        <p:nvSpPr>
          <p:cNvPr id="26" name="テキスト ボックス 25"/>
          <p:cNvSpPr txBox="1"/>
          <p:nvPr/>
        </p:nvSpPr>
        <p:spPr>
          <a:xfrm>
            <a:off x="4674507" y="5589240"/>
            <a:ext cx="4469493" cy="400110"/>
          </a:xfrm>
          <a:prstGeom prst="rect">
            <a:avLst/>
          </a:prstGeom>
          <a:noFill/>
        </p:spPr>
        <p:txBody>
          <a:bodyPr wrap="none" rtlCol="0">
            <a:spAutoFit/>
          </a:bodyPr>
          <a:lstStyle/>
          <a:p>
            <a:r>
              <a:rPr kumimoji="1" lang="en-US" altLang="ja-JP" sz="2000" dirty="0" smtClean="0">
                <a:solidFill>
                  <a:schemeClr val="bg1"/>
                </a:solidFill>
                <a:latin typeface="HG丸ｺﾞｼｯｸM-PRO" pitchFamily="50" charset="-128"/>
                <a:ea typeface="HG丸ｺﾞｼｯｸM-PRO" pitchFamily="50" charset="-128"/>
              </a:rPr>
              <a:t>Micro-strip gas chamber (MSGC)</a:t>
            </a:r>
            <a:endParaRPr kumimoji="1" lang="ja-JP" altLang="en-US" sz="2000" dirty="0">
              <a:solidFill>
                <a:schemeClr val="bg1"/>
              </a:solidFill>
              <a:latin typeface="HG丸ｺﾞｼｯｸM-PRO" pitchFamily="50" charset="-128"/>
              <a:ea typeface="HG丸ｺﾞｼｯｸM-PRO" pitchFamily="50" charset="-128"/>
            </a:endParaRPr>
          </a:p>
        </p:txBody>
      </p:sp>
      <p:sp>
        <p:nvSpPr>
          <p:cNvPr id="27" name="テキスト ボックス 26"/>
          <p:cNvSpPr txBox="1"/>
          <p:nvPr/>
        </p:nvSpPr>
        <p:spPr>
          <a:xfrm>
            <a:off x="251520" y="1484784"/>
            <a:ext cx="3148619" cy="584775"/>
          </a:xfrm>
          <a:prstGeom prst="rect">
            <a:avLst/>
          </a:prstGeom>
          <a:noFill/>
        </p:spPr>
        <p:txBody>
          <a:bodyPr wrap="none" rtlCol="0">
            <a:spAutoFit/>
          </a:bodyPr>
          <a:lstStyle/>
          <a:p>
            <a:r>
              <a:rPr kumimoji="1" lang="en-US" altLang="ja-JP" sz="3200" dirty="0" smtClean="0">
                <a:solidFill>
                  <a:schemeClr val="bg1"/>
                </a:solidFill>
                <a:latin typeface="HG丸ｺﾞｼｯｸM-PRO" pitchFamily="50" charset="-128"/>
                <a:ea typeface="HG丸ｺﾞｼｯｸM-PRO" pitchFamily="50" charset="-128"/>
              </a:rPr>
              <a:t>Drift Chamber</a:t>
            </a:r>
            <a:endParaRPr kumimoji="1" lang="ja-JP" altLang="en-US" sz="3200" dirty="0">
              <a:solidFill>
                <a:schemeClr val="bg1"/>
              </a:solidFill>
              <a:latin typeface="HG丸ｺﾞｼｯｸM-PRO" pitchFamily="50" charset="-128"/>
              <a:ea typeface="HG丸ｺﾞｼｯｸM-PRO" pitchFamily="50" charset="-128"/>
            </a:endParaRPr>
          </a:p>
        </p:txBody>
      </p:sp>
      <p:sp>
        <p:nvSpPr>
          <p:cNvPr id="29" name="テキスト ボックス 28"/>
          <p:cNvSpPr txBox="1"/>
          <p:nvPr/>
        </p:nvSpPr>
        <p:spPr>
          <a:xfrm>
            <a:off x="1619672" y="5949280"/>
            <a:ext cx="6200736" cy="523220"/>
          </a:xfrm>
          <a:prstGeom prst="rect">
            <a:avLst/>
          </a:prstGeom>
          <a:noFill/>
        </p:spPr>
        <p:txBody>
          <a:bodyPr wrap="none" rtlCol="0">
            <a:spAutoFit/>
          </a:bodyPr>
          <a:lstStyle/>
          <a:p>
            <a:r>
              <a:rPr kumimoji="1" lang="en-US" altLang="ja-JP" sz="2800" dirty="0" err="1" smtClean="0">
                <a:solidFill>
                  <a:schemeClr val="bg1"/>
                </a:solidFill>
                <a:latin typeface="HG丸ｺﾞｼｯｸM-PRO" pitchFamily="50" charset="-128"/>
                <a:ea typeface="HG丸ｺﾞｼｯｸM-PRO" pitchFamily="50" charset="-128"/>
              </a:rPr>
              <a:t>Timepprojection</a:t>
            </a:r>
            <a:r>
              <a:rPr kumimoji="1" lang="en-US" altLang="ja-JP" sz="2800" dirty="0" smtClean="0">
                <a:solidFill>
                  <a:schemeClr val="bg1"/>
                </a:solidFill>
                <a:latin typeface="HG丸ｺﾞｼｯｸM-PRO" pitchFamily="50" charset="-128"/>
                <a:ea typeface="HG丸ｺﾞｼｯｸM-PRO" pitchFamily="50" charset="-128"/>
              </a:rPr>
              <a:t> chamber (TPC)</a:t>
            </a:r>
            <a:endParaRPr kumimoji="1" lang="ja-JP" altLang="en-US" sz="2800" dirty="0">
              <a:solidFill>
                <a:schemeClr val="bg1"/>
              </a:solidFill>
              <a:latin typeface="HG丸ｺﾞｼｯｸM-PRO" pitchFamily="50" charset="-128"/>
              <a:ea typeface="HG丸ｺﾞｼｯｸM-PRO" pitchFamily="50" charset="-128"/>
            </a:endParaRPr>
          </a:p>
        </p:txBody>
      </p:sp>
      <p:sp>
        <p:nvSpPr>
          <p:cNvPr id="30" name="テキスト ボックス 29"/>
          <p:cNvSpPr txBox="1"/>
          <p:nvPr/>
        </p:nvSpPr>
        <p:spPr>
          <a:xfrm>
            <a:off x="755576" y="5661248"/>
            <a:ext cx="3461204" cy="307777"/>
          </a:xfrm>
          <a:prstGeom prst="rect">
            <a:avLst/>
          </a:prstGeom>
          <a:noFill/>
        </p:spPr>
        <p:txBody>
          <a:bodyPr wrap="none" rtlCol="0">
            <a:spAutoFit/>
          </a:bodyPr>
          <a:lstStyle/>
          <a:p>
            <a:r>
              <a:rPr kumimoji="1" lang="en-US" altLang="ja-JP" sz="1400" dirty="0" smtClean="0">
                <a:solidFill>
                  <a:schemeClr val="bg1"/>
                </a:solidFill>
                <a:latin typeface="HG丸ｺﾞｼｯｸM-PRO" pitchFamily="50" charset="-128"/>
                <a:ea typeface="HG丸ｺﾞｼｯｸM-PRO" pitchFamily="50" charset="-128"/>
              </a:rPr>
              <a:t>Transition radiation detector (TRD)</a:t>
            </a:r>
            <a:endParaRPr kumimoji="1" lang="ja-JP" altLang="en-US" sz="1400" dirty="0">
              <a:solidFill>
                <a:schemeClr val="bg1"/>
              </a:solidFill>
              <a:latin typeface="HG丸ｺﾞｼｯｸM-PRO" pitchFamily="50" charset="-128"/>
              <a:ea typeface="HG丸ｺﾞｼｯｸM-PRO" pitchFamily="50" charset="-128"/>
            </a:endParaRPr>
          </a:p>
        </p:txBody>
      </p:sp>
      <p:sp>
        <p:nvSpPr>
          <p:cNvPr id="31" name="テキスト ボックス 30"/>
          <p:cNvSpPr txBox="1"/>
          <p:nvPr/>
        </p:nvSpPr>
        <p:spPr>
          <a:xfrm>
            <a:off x="0" y="3068960"/>
            <a:ext cx="2951449" cy="307777"/>
          </a:xfrm>
          <a:prstGeom prst="rect">
            <a:avLst/>
          </a:prstGeom>
          <a:noFill/>
        </p:spPr>
        <p:txBody>
          <a:bodyPr wrap="none" rtlCol="0">
            <a:spAutoFit/>
          </a:bodyPr>
          <a:lstStyle/>
          <a:p>
            <a:r>
              <a:rPr lang="en-US" altLang="ja-JP" sz="1400" dirty="0" smtClean="0">
                <a:solidFill>
                  <a:schemeClr val="bg1"/>
                </a:solidFill>
                <a:latin typeface="HG丸ｺﾞｼｯｸM-PRO" pitchFamily="50" charset="-128"/>
                <a:ea typeface="HG丸ｺﾞｼｯｸM-PRO" pitchFamily="50" charset="-128"/>
              </a:rPr>
              <a:t>Resistive-plate chamber (RPC)</a:t>
            </a:r>
            <a:endParaRPr kumimoji="1" lang="ja-JP" altLang="en-US" sz="1400" dirty="0">
              <a:solidFill>
                <a:schemeClr val="bg1"/>
              </a:solidFill>
              <a:latin typeface="HG丸ｺﾞｼｯｸM-PRO" pitchFamily="50" charset="-128"/>
              <a:ea typeface="HG丸ｺﾞｼｯｸM-PRO" pitchFamily="50" charset="-128"/>
            </a:endParaRPr>
          </a:p>
        </p:txBody>
      </p:sp>
      <p:sp>
        <p:nvSpPr>
          <p:cNvPr id="32" name="テキスト ボックス 31"/>
          <p:cNvSpPr txBox="1"/>
          <p:nvPr/>
        </p:nvSpPr>
        <p:spPr>
          <a:xfrm>
            <a:off x="1187624" y="3356992"/>
            <a:ext cx="2691763" cy="307777"/>
          </a:xfrm>
          <a:prstGeom prst="rect">
            <a:avLst/>
          </a:prstGeom>
          <a:noFill/>
        </p:spPr>
        <p:txBody>
          <a:bodyPr wrap="none" rtlCol="0">
            <a:spAutoFit/>
          </a:bodyPr>
          <a:lstStyle/>
          <a:p>
            <a:r>
              <a:rPr lang="en-US" altLang="ja-JP" sz="1400" dirty="0" smtClean="0">
                <a:solidFill>
                  <a:schemeClr val="bg1"/>
                </a:solidFill>
                <a:latin typeface="HG丸ｺﾞｼｯｸM-PRO" pitchFamily="50" charset="-128"/>
                <a:ea typeface="HG丸ｺﾞｼｯｸM-PRO" pitchFamily="50" charset="-128"/>
              </a:rPr>
              <a:t>Silicon Strip Detector (SSD)</a:t>
            </a:r>
            <a:endParaRPr kumimoji="1" lang="ja-JP" altLang="en-US" sz="1400" dirty="0">
              <a:solidFill>
                <a:schemeClr val="bg1"/>
              </a:solidFill>
              <a:latin typeface="HG丸ｺﾞｼｯｸM-PRO" pitchFamily="50" charset="-128"/>
              <a:ea typeface="HG丸ｺﾞｼｯｸM-PRO" pitchFamily="50" charset="-128"/>
            </a:endParaRPr>
          </a:p>
        </p:txBody>
      </p:sp>
      <p:sp>
        <p:nvSpPr>
          <p:cNvPr id="33" name="テキスト ボックス 32"/>
          <p:cNvSpPr txBox="1"/>
          <p:nvPr/>
        </p:nvSpPr>
        <p:spPr>
          <a:xfrm>
            <a:off x="6084168" y="3429000"/>
            <a:ext cx="2669320" cy="307777"/>
          </a:xfrm>
          <a:prstGeom prst="rect">
            <a:avLst/>
          </a:prstGeom>
          <a:noFill/>
        </p:spPr>
        <p:txBody>
          <a:bodyPr wrap="none" rtlCol="0">
            <a:spAutoFit/>
          </a:bodyPr>
          <a:lstStyle/>
          <a:p>
            <a:r>
              <a:rPr lang="en-US" altLang="ja-JP" sz="1400" dirty="0" smtClean="0">
                <a:solidFill>
                  <a:schemeClr val="bg1"/>
                </a:solidFill>
                <a:latin typeface="HG丸ｺﾞｼｯｸM-PRO" pitchFamily="50" charset="-128"/>
                <a:ea typeface="HG丸ｺﾞｼｯｸM-PRO" pitchFamily="50" charset="-128"/>
              </a:rPr>
              <a:t>Silicon Pixel Detector (SSD)</a:t>
            </a:r>
            <a:endParaRPr kumimoji="1" lang="ja-JP" altLang="en-US" sz="1400" dirty="0">
              <a:solidFill>
                <a:schemeClr val="bg1"/>
              </a:solidFill>
              <a:latin typeface="HG丸ｺﾞｼｯｸM-PRO" pitchFamily="50" charset="-128"/>
              <a:ea typeface="HG丸ｺﾞｼｯｸM-PRO" pitchFamily="50" charset="-128"/>
            </a:endParaRPr>
          </a:p>
        </p:txBody>
      </p:sp>
      <p:sp>
        <p:nvSpPr>
          <p:cNvPr id="34" name="テキスト ボックス 33"/>
          <p:cNvSpPr txBox="1"/>
          <p:nvPr/>
        </p:nvSpPr>
        <p:spPr>
          <a:xfrm>
            <a:off x="0" y="6433591"/>
            <a:ext cx="3930884" cy="400110"/>
          </a:xfrm>
          <a:prstGeom prst="rect">
            <a:avLst/>
          </a:prstGeom>
          <a:noFill/>
        </p:spPr>
        <p:txBody>
          <a:bodyPr wrap="none" rtlCol="0">
            <a:spAutoFit/>
          </a:bodyPr>
          <a:lstStyle/>
          <a:p>
            <a:r>
              <a:rPr lang="en-US" altLang="ja-JP" sz="2000" dirty="0" smtClean="0">
                <a:solidFill>
                  <a:schemeClr val="bg1"/>
                </a:solidFill>
                <a:latin typeface="HG丸ｺﾞｼｯｸM-PRO" pitchFamily="50" charset="-128"/>
                <a:ea typeface="HG丸ｺﾞｼｯｸM-PRO" pitchFamily="50" charset="-128"/>
              </a:rPr>
              <a:t>Electromagnetic calorimeters</a:t>
            </a:r>
            <a:endParaRPr kumimoji="1" lang="ja-JP" altLang="en-US" sz="2000" dirty="0">
              <a:solidFill>
                <a:schemeClr val="bg1"/>
              </a:solidFill>
              <a:latin typeface="HG丸ｺﾞｼｯｸM-PRO" pitchFamily="50" charset="-128"/>
              <a:ea typeface="HG丸ｺﾞｼｯｸM-PRO" pitchFamily="50" charset="-128"/>
            </a:endParaRPr>
          </a:p>
        </p:txBody>
      </p:sp>
      <p:sp>
        <p:nvSpPr>
          <p:cNvPr id="35" name="テキスト ボックス 34"/>
          <p:cNvSpPr txBox="1"/>
          <p:nvPr/>
        </p:nvSpPr>
        <p:spPr>
          <a:xfrm>
            <a:off x="6012160" y="1916832"/>
            <a:ext cx="2919389" cy="400110"/>
          </a:xfrm>
          <a:prstGeom prst="rect">
            <a:avLst/>
          </a:prstGeom>
          <a:noFill/>
        </p:spPr>
        <p:txBody>
          <a:bodyPr wrap="none" rtlCol="0">
            <a:spAutoFit/>
          </a:bodyPr>
          <a:lstStyle/>
          <a:p>
            <a:r>
              <a:rPr lang="en-US" altLang="ja-JP" sz="2000" dirty="0" smtClean="0">
                <a:solidFill>
                  <a:schemeClr val="bg1"/>
                </a:solidFill>
                <a:latin typeface="HG丸ｺﾞｼｯｸM-PRO" pitchFamily="50" charset="-128"/>
                <a:ea typeface="HG丸ｺﾞｼｯｸM-PRO" pitchFamily="50" charset="-128"/>
              </a:rPr>
              <a:t>Hadronic </a:t>
            </a:r>
            <a:r>
              <a:rPr lang="en-US" altLang="ja-JP" sz="2000" dirty="0" err="1" smtClean="0">
                <a:solidFill>
                  <a:schemeClr val="bg1"/>
                </a:solidFill>
                <a:latin typeface="HG丸ｺﾞｼｯｸM-PRO" pitchFamily="50" charset="-128"/>
                <a:ea typeface="HG丸ｺﾞｼｯｸM-PRO" pitchFamily="50" charset="-128"/>
              </a:rPr>
              <a:t>calorimetes</a:t>
            </a:r>
            <a:endParaRPr kumimoji="1" lang="ja-JP" altLang="en-US" sz="2000"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grpId="0" nodeType="afterEffect">
                                  <p:stCondLst>
                                    <p:cond delay="1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200"/>
                            </p:stCondLst>
                            <p:childTnLst>
                              <p:par>
                                <p:cTn id="14" presetID="1" presetClass="entr" presetSubtype="0" fill="hold" grpId="0" nodeType="afterEffect">
                                  <p:stCondLst>
                                    <p:cond delay="1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300"/>
                            </p:stCondLst>
                            <p:childTnLst>
                              <p:par>
                                <p:cTn id="17" presetID="1" presetClass="entr" presetSubtype="0" fill="hold" grpId="0" nodeType="afterEffect">
                                  <p:stCondLst>
                                    <p:cond delay="1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grpId="0" nodeType="afterEffect">
                                  <p:stCondLst>
                                    <p:cond delay="20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grpId="0" nodeType="afterEffect">
                                  <p:stCondLst>
                                    <p:cond delay="20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800"/>
                            </p:stCondLst>
                            <p:childTnLst>
                              <p:par>
                                <p:cTn id="26" presetID="1" presetClass="entr" presetSubtype="0" fill="hold" grpId="0" nodeType="afterEffect">
                                  <p:stCondLst>
                                    <p:cond delay="20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30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1300"/>
                            </p:stCondLst>
                            <p:childTnLst>
                              <p:par>
                                <p:cTn id="32" presetID="1" presetClass="entr" presetSubtype="0" fill="hold" grpId="0" nodeType="afterEffect">
                                  <p:stCondLst>
                                    <p:cond delay="30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p:stCondLst>
                              <p:cond delay="1600"/>
                            </p:stCondLst>
                            <p:childTnLst>
                              <p:par>
                                <p:cTn id="35" presetID="1" presetClass="entr" presetSubtype="0" fill="hold" grpId="0" nodeType="afterEffect">
                                  <p:stCondLst>
                                    <p:cond delay="200"/>
                                  </p:stCondLst>
                                  <p:childTnLst>
                                    <p:set>
                                      <p:cBhvr>
                                        <p:cTn id="36" dur="1" fill="hold">
                                          <p:stCondLst>
                                            <p:cond delay="0"/>
                                          </p:stCondLst>
                                        </p:cTn>
                                        <p:tgtEl>
                                          <p:spTgt spid="12"/>
                                        </p:tgtEl>
                                        <p:attrNameLst>
                                          <p:attrName>style.visibility</p:attrName>
                                        </p:attrNameLst>
                                      </p:cBhvr>
                                      <p:to>
                                        <p:strVal val="visible"/>
                                      </p:to>
                                    </p:set>
                                  </p:childTnLst>
                                </p:cTn>
                              </p:par>
                            </p:childTnLst>
                          </p:cTn>
                        </p:par>
                        <p:par>
                          <p:cTn id="37" fill="hold">
                            <p:stCondLst>
                              <p:cond delay="1800"/>
                            </p:stCondLst>
                            <p:childTnLst>
                              <p:par>
                                <p:cTn id="38" presetID="1" presetClass="entr" presetSubtype="0" fill="hold" grpId="0" nodeType="afterEffect">
                                  <p:stCondLst>
                                    <p:cond delay="200"/>
                                  </p:stCondLst>
                                  <p:childTnLst>
                                    <p:set>
                                      <p:cBhvr>
                                        <p:cTn id="39" dur="1" fill="hold">
                                          <p:stCondLst>
                                            <p:cond delay="0"/>
                                          </p:stCondLst>
                                        </p:cTn>
                                        <p:tgtEl>
                                          <p:spTgt spid="13"/>
                                        </p:tgtEl>
                                        <p:attrNameLst>
                                          <p:attrName>style.visibility</p:attrName>
                                        </p:attrNameLst>
                                      </p:cBhvr>
                                      <p:to>
                                        <p:strVal val="visible"/>
                                      </p:to>
                                    </p:set>
                                  </p:childTnLst>
                                </p:cTn>
                              </p:par>
                            </p:childTnLst>
                          </p:cTn>
                        </p:par>
                        <p:par>
                          <p:cTn id="40" fill="hold">
                            <p:stCondLst>
                              <p:cond delay="2000"/>
                            </p:stCondLst>
                            <p:childTnLst>
                              <p:par>
                                <p:cTn id="41" presetID="1" presetClass="entr" presetSubtype="0" fill="hold" grpId="0" nodeType="afterEffect">
                                  <p:stCondLst>
                                    <p:cond delay="10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2100"/>
                            </p:stCondLst>
                            <p:childTnLst>
                              <p:par>
                                <p:cTn id="44" presetID="1" presetClass="entr" presetSubtype="0" fill="hold" grpId="0" nodeType="afterEffect">
                                  <p:stCondLst>
                                    <p:cond delay="20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2300"/>
                            </p:stCondLst>
                            <p:childTnLst>
                              <p:par>
                                <p:cTn id="47" presetID="1" presetClass="entr" presetSubtype="0" fill="hold" grpId="0" nodeType="afterEffect">
                                  <p:stCondLst>
                                    <p:cond delay="200"/>
                                  </p:stCondLst>
                                  <p:childTnLst>
                                    <p:set>
                                      <p:cBhvr>
                                        <p:cTn id="48" dur="1" fill="hold">
                                          <p:stCondLst>
                                            <p:cond delay="0"/>
                                          </p:stCondLst>
                                        </p:cTn>
                                        <p:tgtEl>
                                          <p:spTgt spid="16"/>
                                        </p:tgtEl>
                                        <p:attrNameLst>
                                          <p:attrName>style.visibility</p:attrName>
                                        </p:attrNameLst>
                                      </p:cBhvr>
                                      <p:to>
                                        <p:strVal val="visible"/>
                                      </p:to>
                                    </p:set>
                                  </p:childTnLst>
                                </p:cTn>
                              </p:par>
                            </p:childTnLst>
                          </p:cTn>
                        </p:par>
                        <p:par>
                          <p:cTn id="49" fill="hold">
                            <p:stCondLst>
                              <p:cond delay="2500"/>
                            </p:stCondLst>
                            <p:childTnLst>
                              <p:par>
                                <p:cTn id="50" presetID="1" presetClass="entr" presetSubtype="0" fill="hold" grpId="0" nodeType="afterEffect">
                                  <p:stCondLst>
                                    <p:cond delay="100"/>
                                  </p:stCondLst>
                                  <p:childTnLst>
                                    <p:set>
                                      <p:cBhvr>
                                        <p:cTn id="51" dur="1" fill="hold">
                                          <p:stCondLst>
                                            <p:cond delay="0"/>
                                          </p:stCondLst>
                                        </p:cTn>
                                        <p:tgtEl>
                                          <p:spTgt spid="17"/>
                                        </p:tgtEl>
                                        <p:attrNameLst>
                                          <p:attrName>style.visibility</p:attrName>
                                        </p:attrNameLst>
                                      </p:cBhvr>
                                      <p:to>
                                        <p:strVal val="visible"/>
                                      </p:to>
                                    </p:set>
                                  </p:childTnLst>
                                </p:cTn>
                              </p:par>
                            </p:childTnLst>
                          </p:cTn>
                        </p:par>
                        <p:par>
                          <p:cTn id="52" fill="hold">
                            <p:stCondLst>
                              <p:cond delay="2600"/>
                            </p:stCondLst>
                            <p:childTnLst>
                              <p:par>
                                <p:cTn id="53" presetID="1" presetClass="entr" presetSubtype="0" fill="hold" grpId="0" nodeType="afterEffect">
                                  <p:stCondLst>
                                    <p:cond delay="200"/>
                                  </p:stCondLst>
                                  <p:childTnLst>
                                    <p:set>
                                      <p:cBhvr>
                                        <p:cTn id="54" dur="1" fill="hold">
                                          <p:stCondLst>
                                            <p:cond delay="0"/>
                                          </p:stCondLst>
                                        </p:cTn>
                                        <p:tgtEl>
                                          <p:spTgt spid="18"/>
                                        </p:tgtEl>
                                        <p:attrNameLst>
                                          <p:attrName>style.visibility</p:attrName>
                                        </p:attrNameLst>
                                      </p:cBhvr>
                                      <p:to>
                                        <p:strVal val="visible"/>
                                      </p:to>
                                    </p:set>
                                  </p:childTnLst>
                                </p:cTn>
                              </p:par>
                            </p:childTnLst>
                          </p:cTn>
                        </p:par>
                        <p:par>
                          <p:cTn id="55" fill="hold">
                            <p:stCondLst>
                              <p:cond delay="2800"/>
                            </p:stCondLst>
                            <p:childTnLst>
                              <p:par>
                                <p:cTn id="56" presetID="1"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childTnLst>
                                </p:cTn>
                              </p:par>
                            </p:childTnLst>
                          </p:cTn>
                        </p:par>
                        <p:par>
                          <p:cTn id="58" fill="hold">
                            <p:stCondLst>
                              <p:cond delay="2800"/>
                            </p:stCondLst>
                            <p:childTnLst>
                              <p:par>
                                <p:cTn id="59" presetID="1"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par>
                          <p:cTn id="61" fill="hold">
                            <p:stCondLst>
                              <p:cond delay="2800"/>
                            </p:stCondLst>
                            <p:childTnLst>
                              <p:par>
                                <p:cTn id="62" presetID="1" presetClass="entr" presetSubtype="0" fill="hold" grpId="0" nodeType="afterEffect">
                                  <p:stCondLst>
                                    <p:cond delay="200"/>
                                  </p:stCondLst>
                                  <p:childTnLst>
                                    <p:set>
                                      <p:cBhvr>
                                        <p:cTn id="63" dur="1" fill="hold">
                                          <p:stCondLst>
                                            <p:cond delay="0"/>
                                          </p:stCondLst>
                                        </p:cTn>
                                        <p:tgtEl>
                                          <p:spTgt spid="21"/>
                                        </p:tgtEl>
                                        <p:attrNameLst>
                                          <p:attrName>style.visibility</p:attrName>
                                        </p:attrNameLst>
                                      </p:cBhvr>
                                      <p:to>
                                        <p:strVal val="visible"/>
                                      </p:to>
                                    </p:set>
                                  </p:childTnLst>
                                </p:cTn>
                              </p:par>
                            </p:childTnLst>
                          </p:cTn>
                        </p:par>
                        <p:par>
                          <p:cTn id="64" fill="hold">
                            <p:stCondLst>
                              <p:cond delay="3000"/>
                            </p:stCondLst>
                            <p:childTnLst>
                              <p:par>
                                <p:cTn id="65" presetID="1" presetClass="entr" presetSubtype="0" fill="hold" grpId="0" nodeType="afterEffect">
                                  <p:stCondLst>
                                    <p:cond delay="200"/>
                                  </p:stCondLst>
                                  <p:childTnLst>
                                    <p:set>
                                      <p:cBhvr>
                                        <p:cTn id="66" dur="1" fill="hold">
                                          <p:stCondLst>
                                            <p:cond delay="0"/>
                                          </p:stCondLst>
                                        </p:cTn>
                                        <p:tgtEl>
                                          <p:spTgt spid="22"/>
                                        </p:tgtEl>
                                        <p:attrNameLst>
                                          <p:attrName>style.visibility</p:attrName>
                                        </p:attrNameLst>
                                      </p:cBhvr>
                                      <p:to>
                                        <p:strVal val="visible"/>
                                      </p:to>
                                    </p:set>
                                  </p:childTnLst>
                                </p:cTn>
                              </p:par>
                            </p:childTnLst>
                          </p:cTn>
                        </p:par>
                        <p:par>
                          <p:cTn id="67" fill="hold">
                            <p:stCondLst>
                              <p:cond delay="3200"/>
                            </p:stCondLst>
                            <p:childTnLst>
                              <p:par>
                                <p:cTn id="68" presetID="1" presetClass="entr" presetSubtype="0" fill="hold" grpId="0" nodeType="afterEffect">
                                  <p:stCondLst>
                                    <p:cond delay="300"/>
                                  </p:stCondLst>
                                  <p:childTnLst>
                                    <p:set>
                                      <p:cBhvr>
                                        <p:cTn id="69" dur="1" fill="hold">
                                          <p:stCondLst>
                                            <p:cond delay="0"/>
                                          </p:stCondLst>
                                        </p:cTn>
                                        <p:tgtEl>
                                          <p:spTgt spid="23"/>
                                        </p:tgtEl>
                                        <p:attrNameLst>
                                          <p:attrName>style.visibility</p:attrName>
                                        </p:attrNameLst>
                                      </p:cBhvr>
                                      <p:to>
                                        <p:strVal val="visible"/>
                                      </p:to>
                                    </p:set>
                                  </p:childTnLst>
                                </p:cTn>
                              </p:par>
                            </p:childTnLst>
                          </p:cTn>
                        </p:par>
                        <p:par>
                          <p:cTn id="70" fill="hold">
                            <p:stCondLst>
                              <p:cond delay="3500"/>
                            </p:stCondLst>
                            <p:childTnLst>
                              <p:par>
                                <p:cTn id="71" presetID="1" presetClass="entr" presetSubtype="0" fill="hold" grpId="0" nodeType="afterEffect">
                                  <p:stCondLst>
                                    <p:cond delay="400"/>
                                  </p:stCondLst>
                                  <p:childTnLst>
                                    <p:set>
                                      <p:cBhvr>
                                        <p:cTn id="72" dur="1" fill="hold">
                                          <p:stCondLst>
                                            <p:cond delay="0"/>
                                          </p:stCondLst>
                                        </p:cTn>
                                        <p:tgtEl>
                                          <p:spTgt spid="24"/>
                                        </p:tgtEl>
                                        <p:attrNameLst>
                                          <p:attrName>style.visibility</p:attrName>
                                        </p:attrNameLst>
                                      </p:cBhvr>
                                      <p:to>
                                        <p:strVal val="visible"/>
                                      </p:to>
                                    </p:set>
                                  </p:childTnLst>
                                </p:cTn>
                              </p:par>
                            </p:childTnLst>
                          </p:cTn>
                        </p:par>
                        <p:par>
                          <p:cTn id="73" fill="hold">
                            <p:stCondLst>
                              <p:cond delay="3900"/>
                            </p:stCondLst>
                            <p:childTnLst>
                              <p:par>
                                <p:cTn id="74" presetID="1" presetClass="entr" presetSubtype="0" fill="hold" grpId="0" nodeType="afterEffect">
                                  <p:stCondLst>
                                    <p:cond delay="200"/>
                                  </p:stCondLst>
                                  <p:childTnLst>
                                    <p:set>
                                      <p:cBhvr>
                                        <p:cTn id="75" dur="1" fill="hold">
                                          <p:stCondLst>
                                            <p:cond delay="0"/>
                                          </p:stCondLst>
                                        </p:cTn>
                                        <p:tgtEl>
                                          <p:spTgt spid="25"/>
                                        </p:tgtEl>
                                        <p:attrNameLst>
                                          <p:attrName>style.visibility</p:attrName>
                                        </p:attrNameLst>
                                      </p:cBhvr>
                                      <p:to>
                                        <p:strVal val="visible"/>
                                      </p:to>
                                    </p:set>
                                  </p:childTnLst>
                                </p:cTn>
                              </p:par>
                            </p:childTnLst>
                          </p:cTn>
                        </p:par>
                        <p:par>
                          <p:cTn id="76" fill="hold">
                            <p:stCondLst>
                              <p:cond delay="4100"/>
                            </p:stCondLst>
                            <p:childTnLst>
                              <p:par>
                                <p:cTn id="77" presetID="1" presetClass="entr" presetSubtype="0" fill="hold" grpId="0" nodeType="afterEffect">
                                  <p:stCondLst>
                                    <p:cond delay="100"/>
                                  </p:stCondLst>
                                  <p:childTnLst>
                                    <p:set>
                                      <p:cBhvr>
                                        <p:cTn id="78" dur="1" fill="hold">
                                          <p:stCondLst>
                                            <p:cond delay="0"/>
                                          </p:stCondLst>
                                        </p:cTn>
                                        <p:tgtEl>
                                          <p:spTgt spid="26"/>
                                        </p:tgtEl>
                                        <p:attrNameLst>
                                          <p:attrName>style.visibility</p:attrName>
                                        </p:attrNameLst>
                                      </p:cBhvr>
                                      <p:to>
                                        <p:strVal val="visible"/>
                                      </p:to>
                                    </p:set>
                                  </p:childTnLst>
                                </p:cTn>
                              </p:par>
                            </p:childTnLst>
                          </p:cTn>
                        </p:par>
                        <p:par>
                          <p:cTn id="79" fill="hold">
                            <p:stCondLst>
                              <p:cond delay="4200"/>
                            </p:stCondLst>
                            <p:childTnLst>
                              <p:par>
                                <p:cTn id="80" presetID="1" presetClass="entr" presetSubtype="0" fill="hold" grpId="0" nodeType="afterEffect">
                                  <p:stCondLst>
                                    <p:cond delay="100"/>
                                  </p:stCondLst>
                                  <p:childTnLst>
                                    <p:set>
                                      <p:cBhvr>
                                        <p:cTn id="81" dur="1" fill="hold">
                                          <p:stCondLst>
                                            <p:cond delay="0"/>
                                          </p:stCondLst>
                                        </p:cTn>
                                        <p:tgtEl>
                                          <p:spTgt spid="27"/>
                                        </p:tgtEl>
                                        <p:attrNameLst>
                                          <p:attrName>style.visibility</p:attrName>
                                        </p:attrNameLst>
                                      </p:cBhvr>
                                      <p:to>
                                        <p:strVal val="visible"/>
                                      </p:to>
                                    </p:set>
                                  </p:childTnLst>
                                </p:cTn>
                              </p:par>
                            </p:childTnLst>
                          </p:cTn>
                        </p:par>
                        <p:par>
                          <p:cTn id="82" fill="hold">
                            <p:stCondLst>
                              <p:cond delay="4300"/>
                            </p:stCondLst>
                            <p:childTnLst>
                              <p:par>
                                <p:cTn id="83" presetID="1" presetClass="entr" presetSubtype="0" fill="hold" grpId="0" nodeType="afterEffect">
                                  <p:stCondLst>
                                    <p:cond delay="100"/>
                                  </p:stCondLst>
                                  <p:childTnLst>
                                    <p:set>
                                      <p:cBhvr>
                                        <p:cTn id="84" dur="1" fill="hold">
                                          <p:stCondLst>
                                            <p:cond delay="0"/>
                                          </p:stCondLst>
                                        </p:cTn>
                                        <p:tgtEl>
                                          <p:spTgt spid="29"/>
                                        </p:tgtEl>
                                        <p:attrNameLst>
                                          <p:attrName>style.visibility</p:attrName>
                                        </p:attrNameLst>
                                      </p:cBhvr>
                                      <p:to>
                                        <p:strVal val="visible"/>
                                      </p:to>
                                    </p:set>
                                  </p:childTnLst>
                                </p:cTn>
                              </p:par>
                            </p:childTnLst>
                          </p:cTn>
                        </p:par>
                        <p:par>
                          <p:cTn id="85" fill="hold">
                            <p:stCondLst>
                              <p:cond delay="4400"/>
                            </p:stCondLst>
                            <p:childTnLst>
                              <p:par>
                                <p:cTn id="86" presetID="1" presetClass="entr" presetSubtype="0" fill="hold" grpId="0" nodeType="afterEffect">
                                  <p:stCondLst>
                                    <p:cond delay="100"/>
                                  </p:stCondLst>
                                  <p:childTnLst>
                                    <p:set>
                                      <p:cBhvr>
                                        <p:cTn id="87" dur="1" fill="hold">
                                          <p:stCondLst>
                                            <p:cond delay="0"/>
                                          </p:stCondLst>
                                        </p:cTn>
                                        <p:tgtEl>
                                          <p:spTgt spid="30"/>
                                        </p:tgtEl>
                                        <p:attrNameLst>
                                          <p:attrName>style.visibility</p:attrName>
                                        </p:attrNameLst>
                                      </p:cBhvr>
                                      <p:to>
                                        <p:strVal val="visible"/>
                                      </p:to>
                                    </p:set>
                                  </p:childTnLst>
                                </p:cTn>
                              </p:par>
                            </p:childTnLst>
                          </p:cTn>
                        </p:par>
                        <p:par>
                          <p:cTn id="88" fill="hold">
                            <p:stCondLst>
                              <p:cond delay="4500"/>
                            </p:stCondLst>
                            <p:childTnLst>
                              <p:par>
                                <p:cTn id="89" presetID="1" presetClass="entr" presetSubtype="0" fill="hold" grpId="0" nodeType="afterEffect">
                                  <p:stCondLst>
                                    <p:cond delay="100"/>
                                  </p:stCondLst>
                                  <p:childTnLst>
                                    <p:set>
                                      <p:cBhvr>
                                        <p:cTn id="90" dur="1" fill="hold">
                                          <p:stCondLst>
                                            <p:cond delay="0"/>
                                          </p:stCondLst>
                                        </p:cTn>
                                        <p:tgtEl>
                                          <p:spTgt spid="31"/>
                                        </p:tgtEl>
                                        <p:attrNameLst>
                                          <p:attrName>style.visibility</p:attrName>
                                        </p:attrNameLst>
                                      </p:cBhvr>
                                      <p:to>
                                        <p:strVal val="visible"/>
                                      </p:to>
                                    </p:set>
                                  </p:childTnLst>
                                </p:cTn>
                              </p:par>
                            </p:childTnLst>
                          </p:cTn>
                        </p:par>
                        <p:par>
                          <p:cTn id="91" fill="hold">
                            <p:stCondLst>
                              <p:cond delay="4600"/>
                            </p:stCondLst>
                            <p:childTnLst>
                              <p:par>
                                <p:cTn id="92" presetID="1" presetClass="entr" presetSubtype="0"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childTnLst>
                                </p:cTn>
                              </p:par>
                            </p:childTnLst>
                          </p:cTn>
                        </p:par>
                        <p:par>
                          <p:cTn id="94" fill="hold">
                            <p:stCondLst>
                              <p:cond delay="4600"/>
                            </p:stCondLst>
                            <p:childTnLst>
                              <p:par>
                                <p:cTn id="95" presetID="1" presetClass="entr" presetSubtype="0" fill="hold" grpId="0" nodeType="afterEffect">
                                  <p:stCondLst>
                                    <p:cond delay="100"/>
                                  </p:stCondLst>
                                  <p:childTnLst>
                                    <p:set>
                                      <p:cBhvr>
                                        <p:cTn id="96" dur="1" fill="hold">
                                          <p:stCondLst>
                                            <p:cond delay="0"/>
                                          </p:stCondLst>
                                        </p:cTn>
                                        <p:tgtEl>
                                          <p:spTgt spid="33"/>
                                        </p:tgtEl>
                                        <p:attrNameLst>
                                          <p:attrName>style.visibility</p:attrName>
                                        </p:attrNameLst>
                                      </p:cBhvr>
                                      <p:to>
                                        <p:strVal val="visible"/>
                                      </p:to>
                                    </p:set>
                                  </p:childTnLst>
                                </p:cTn>
                              </p:par>
                            </p:childTnLst>
                          </p:cTn>
                        </p:par>
                        <p:par>
                          <p:cTn id="97" fill="hold">
                            <p:stCondLst>
                              <p:cond delay="4700"/>
                            </p:stCondLst>
                            <p:childTnLst>
                              <p:par>
                                <p:cTn id="98" presetID="1" presetClass="entr" presetSubtype="0" fill="hold" grpId="0" nodeType="afterEffect">
                                  <p:stCondLst>
                                    <p:cond delay="100"/>
                                  </p:stCondLst>
                                  <p:childTnLst>
                                    <p:set>
                                      <p:cBhvr>
                                        <p:cTn id="99" dur="1" fill="hold">
                                          <p:stCondLst>
                                            <p:cond delay="0"/>
                                          </p:stCondLst>
                                        </p:cTn>
                                        <p:tgtEl>
                                          <p:spTgt spid="34"/>
                                        </p:tgtEl>
                                        <p:attrNameLst>
                                          <p:attrName>style.visibility</p:attrName>
                                        </p:attrNameLst>
                                      </p:cBhvr>
                                      <p:to>
                                        <p:strVal val="visible"/>
                                      </p:to>
                                    </p:set>
                                  </p:childTnLst>
                                </p:cTn>
                              </p:par>
                            </p:childTnLst>
                          </p:cTn>
                        </p:par>
                        <p:par>
                          <p:cTn id="100" fill="hold">
                            <p:stCondLst>
                              <p:cond delay="4800"/>
                            </p:stCondLst>
                            <p:childTnLst>
                              <p:par>
                                <p:cTn id="101" presetID="1" presetClass="entr" presetSubtype="0"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9" grpId="0"/>
      <p:bldP spid="30" grpId="0"/>
      <p:bldP spid="31" grpId="0"/>
      <p:bldP spid="32" grpId="0"/>
      <p:bldP spid="33" grpId="0"/>
      <p:bldP spid="34"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1689" y="1628800"/>
            <a:ext cx="7879080" cy="3785652"/>
          </a:xfrm>
          <a:prstGeom prst="rect">
            <a:avLst/>
          </a:prstGeom>
          <a:noFill/>
        </p:spPr>
        <p:txBody>
          <a:bodyPr wrap="none" rtlCol="0">
            <a:spAutoFit/>
          </a:bodyPr>
          <a:lstStyle/>
          <a:p>
            <a:pPr algn="ctr"/>
            <a:r>
              <a:rPr kumimoji="1" lang="ja-JP" altLang="en-US" sz="12000" dirty="0" smtClean="0">
                <a:solidFill>
                  <a:schemeClr val="bg1"/>
                </a:solidFill>
                <a:latin typeface="HG丸ｺﾞｼｯｸM-PRO" pitchFamily="50" charset="-128"/>
                <a:ea typeface="HG丸ｺﾞｼｯｸM-PRO" pitchFamily="50" charset="-128"/>
              </a:rPr>
              <a:t>多種多様な</a:t>
            </a:r>
            <a:endParaRPr kumimoji="1" lang="en-US" altLang="ja-JP" sz="12000" dirty="0" smtClean="0">
              <a:solidFill>
                <a:schemeClr val="bg1"/>
              </a:solidFill>
              <a:latin typeface="HG丸ｺﾞｼｯｸM-PRO" pitchFamily="50" charset="-128"/>
              <a:ea typeface="HG丸ｺﾞｼｯｸM-PRO" pitchFamily="50" charset="-128"/>
            </a:endParaRPr>
          </a:p>
          <a:p>
            <a:pPr algn="ctr"/>
            <a:r>
              <a:rPr lang="ja-JP" altLang="en-US" sz="12000" dirty="0">
                <a:solidFill>
                  <a:schemeClr val="bg1"/>
                </a:solidFill>
                <a:latin typeface="HG丸ｺﾞｼｯｸM-PRO" pitchFamily="50" charset="-128"/>
                <a:ea typeface="HG丸ｺﾞｼｯｸM-PRO" pitchFamily="50" charset="-128"/>
              </a:rPr>
              <a:t>検出器</a:t>
            </a:r>
            <a:endParaRPr kumimoji="1" lang="ja-JP" altLang="en-US" sz="12000"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03648" y="1988840"/>
            <a:ext cx="6647974" cy="2308324"/>
          </a:xfrm>
          <a:prstGeom prst="rect">
            <a:avLst/>
          </a:prstGeom>
          <a:noFill/>
        </p:spPr>
        <p:txBody>
          <a:bodyPr wrap="none" rtlCol="0">
            <a:spAutoFit/>
          </a:bodyPr>
          <a:lstStyle/>
          <a:p>
            <a:pPr algn="ctr"/>
            <a:r>
              <a:rPr kumimoji="1" lang="ja-JP" altLang="en-US" sz="7200" dirty="0" smtClean="0">
                <a:solidFill>
                  <a:schemeClr val="bg1"/>
                </a:solidFill>
                <a:latin typeface="HG丸ｺﾞｼｯｸM-PRO" pitchFamily="50" charset="-128"/>
                <a:ea typeface="HG丸ｺﾞｼｯｸM-PRO" pitchFamily="50" charset="-128"/>
              </a:rPr>
              <a:t>共通することは</a:t>
            </a:r>
            <a:endParaRPr kumimoji="1" lang="en-US" altLang="ja-JP" sz="7200" dirty="0" smtClean="0">
              <a:solidFill>
                <a:schemeClr val="bg1"/>
              </a:solidFill>
              <a:latin typeface="HG丸ｺﾞｼｯｸM-PRO" pitchFamily="50" charset="-128"/>
              <a:ea typeface="HG丸ｺﾞｼｯｸM-PRO" pitchFamily="50" charset="-128"/>
            </a:endParaRPr>
          </a:p>
          <a:p>
            <a:pPr algn="ctr"/>
            <a:r>
              <a:rPr lang="ja-JP" altLang="en-US" sz="7200" dirty="0" smtClean="0">
                <a:solidFill>
                  <a:schemeClr val="bg1"/>
                </a:solidFill>
                <a:latin typeface="HG丸ｺﾞｼｯｸM-PRO" pitchFamily="50" charset="-128"/>
                <a:ea typeface="HG丸ｺﾞｼｯｸM-PRO" pitchFamily="50" charset="-128"/>
              </a:rPr>
              <a:t>何</a:t>
            </a:r>
            <a:r>
              <a:rPr lang="ja-JP" altLang="en-US" sz="7200" dirty="0">
                <a:solidFill>
                  <a:schemeClr val="bg1"/>
                </a:solidFill>
                <a:latin typeface="HG丸ｺﾞｼｯｸM-PRO" pitchFamily="50" charset="-128"/>
                <a:ea typeface="HG丸ｺﾞｼｯｸM-PRO" pitchFamily="50" charset="-128"/>
              </a:rPr>
              <a:t>か？</a:t>
            </a:r>
            <a:endParaRPr kumimoji="1" lang="ja-JP" altLang="en-US" sz="7200"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52325" y="1268760"/>
            <a:ext cx="7571303" cy="4031873"/>
          </a:xfrm>
          <a:prstGeom prst="rect">
            <a:avLst/>
          </a:prstGeom>
          <a:noFill/>
        </p:spPr>
        <p:txBody>
          <a:bodyPr wrap="none" rtlCol="0">
            <a:spAutoFit/>
          </a:bodyPr>
          <a:lstStyle/>
          <a:p>
            <a:pPr algn="ctr"/>
            <a:r>
              <a:rPr kumimoji="1" lang="ja-JP" altLang="en-US" sz="3200" dirty="0" smtClean="0">
                <a:solidFill>
                  <a:schemeClr val="bg1"/>
                </a:solidFill>
                <a:latin typeface="HG丸ｺﾞｼｯｸM-PRO" pitchFamily="50" charset="-128"/>
                <a:ea typeface="HG丸ｺﾞｼｯｸM-PRO" pitchFamily="50" charset="-128"/>
              </a:rPr>
              <a:t>測定しているのは</a:t>
            </a:r>
            <a:endParaRPr kumimoji="1" lang="en-US" altLang="ja-JP" sz="3200" dirty="0" smtClean="0">
              <a:solidFill>
                <a:schemeClr val="bg1"/>
              </a:solidFill>
              <a:latin typeface="HG丸ｺﾞｼｯｸM-PRO" pitchFamily="50" charset="-128"/>
              <a:ea typeface="HG丸ｺﾞｼｯｸM-PRO" pitchFamily="50" charset="-128"/>
            </a:endParaRPr>
          </a:p>
          <a:p>
            <a:pPr algn="ctr"/>
            <a:endParaRPr kumimoji="1" lang="en-US" altLang="ja-JP" sz="3200" dirty="0" smtClean="0">
              <a:solidFill>
                <a:schemeClr val="bg1"/>
              </a:solidFill>
              <a:latin typeface="HG丸ｺﾞｼｯｸM-PRO" pitchFamily="50" charset="-128"/>
              <a:ea typeface="HG丸ｺﾞｼｯｸM-PRO" pitchFamily="50" charset="-128"/>
            </a:endParaRPr>
          </a:p>
          <a:p>
            <a:pPr algn="ctr"/>
            <a:r>
              <a:rPr kumimoji="1" lang="ja-JP" altLang="en-US" sz="9600" dirty="0" smtClean="0">
                <a:solidFill>
                  <a:schemeClr val="bg1"/>
                </a:solidFill>
                <a:latin typeface="HG丸ｺﾞｼｯｸM-PRO" pitchFamily="50" charset="-128"/>
                <a:ea typeface="HG丸ｺﾞｼｯｸM-PRO" pitchFamily="50" charset="-128"/>
              </a:rPr>
              <a:t>電磁相互作用</a:t>
            </a:r>
            <a:endParaRPr kumimoji="1" lang="en-US" altLang="ja-JP" sz="9600" dirty="0" smtClean="0">
              <a:solidFill>
                <a:schemeClr val="bg1"/>
              </a:solidFill>
              <a:latin typeface="HG丸ｺﾞｼｯｸM-PRO" pitchFamily="50" charset="-128"/>
              <a:ea typeface="HG丸ｺﾞｼｯｸM-PRO" pitchFamily="50" charset="-128"/>
            </a:endParaRPr>
          </a:p>
          <a:p>
            <a:pPr algn="ctr"/>
            <a:endParaRPr lang="en-US" altLang="ja-JP" sz="3200" dirty="0" smtClean="0">
              <a:solidFill>
                <a:schemeClr val="bg1"/>
              </a:solidFill>
              <a:latin typeface="HG丸ｺﾞｼｯｸM-PRO" pitchFamily="50" charset="-128"/>
              <a:ea typeface="HG丸ｺﾞｼｯｸM-PRO" pitchFamily="50" charset="-128"/>
            </a:endParaRPr>
          </a:p>
          <a:p>
            <a:pPr algn="ctr"/>
            <a:r>
              <a:rPr kumimoji="1" lang="ja-JP" altLang="en-US" sz="3200" dirty="0" smtClean="0">
                <a:solidFill>
                  <a:schemeClr val="bg1"/>
                </a:solidFill>
                <a:latin typeface="HG丸ｺﾞｼｯｸM-PRO" pitchFamily="50" charset="-128"/>
                <a:ea typeface="HG丸ｺﾞｼｯｸM-PRO" pitchFamily="50" charset="-128"/>
              </a:rPr>
              <a:t>のシグナル</a:t>
            </a:r>
            <a:endParaRPr kumimoji="1" lang="en-US" altLang="ja-JP" sz="3200" dirty="0" smtClean="0">
              <a:solidFill>
                <a:schemeClr val="bg1"/>
              </a:solidFill>
              <a:latin typeface="HG丸ｺﾞｼｯｸM-PRO" pitchFamily="50" charset="-128"/>
              <a:ea typeface="HG丸ｺﾞｼｯｸM-PRO" pitchFamily="50" charset="-128"/>
            </a:endParaRPr>
          </a:p>
          <a:p>
            <a:pPr algn="ctr"/>
            <a:endParaRPr kumimoji="1" lang="ja-JP" altLang="en-US" sz="3200"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65311" y="1988840"/>
            <a:ext cx="5724644" cy="2308324"/>
          </a:xfrm>
          <a:prstGeom prst="rect">
            <a:avLst/>
          </a:prstGeom>
          <a:noFill/>
        </p:spPr>
        <p:txBody>
          <a:bodyPr wrap="none" rtlCol="0">
            <a:spAutoFit/>
          </a:bodyPr>
          <a:lstStyle/>
          <a:p>
            <a:pPr algn="ctr"/>
            <a:r>
              <a:rPr kumimoji="1" lang="ja-JP" altLang="en-US" sz="7200" dirty="0" smtClean="0">
                <a:solidFill>
                  <a:schemeClr val="bg1"/>
                </a:solidFill>
                <a:latin typeface="HG丸ｺﾞｼｯｸM-PRO" pitchFamily="50" charset="-128"/>
                <a:ea typeface="HG丸ｺﾞｼｯｸM-PRO" pitchFamily="50" charset="-128"/>
              </a:rPr>
              <a:t>どうやって</a:t>
            </a:r>
            <a:endParaRPr kumimoji="1" lang="en-US" altLang="ja-JP" sz="7200" dirty="0" smtClean="0">
              <a:solidFill>
                <a:schemeClr val="bg1"/>
              </a:solidFill>
              <a:latin typeface="HG丸ｺﾞｼｯｸM-PRO" pitchFamily="50" charset="-128"/>
              <a:ea typeface="HG丸ｺﾞｼｯｸM-PRO" pitchFamily="50" charset="-128"/>
            </a:endParaRPr>
          </a:p>
          <a:p>
            <a:pPr algn="ctr"/>
            <a:r>
              <a:rPr kumimoji="1" lang="ja-JP" altLang="en-US" sz="7200" dirty="0" smtClean="0">
                <a:solidFill>
                  <a:schemeClr val="bg1"/>
                </a:solidFill>
                <a:latin typeface="HG丸ｺﾞｼｯｸM-PRO" pitchFamily="50" charset="-128"/>
                <a:ea typeface="HG丸ｺﾞｼｯｸM-PRO" pitchFamily="50" charset="-128"/>
              </a:rPr>
              <a:t>測定するか？</a:t>
            </a:r>
            <a:endParaRPr kumimoji="1" lang="ja-JP" altLang="en-US" sz="7200"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332656"/>
            <a:ext cx="5109091" cy="1569660"/>
          </a:xfrm>
          <a:prstGeom prst="rect">
            <a:avLst/>
          </a:prstGeom>
          <a:noFill/>
        </p:spPr>
        <p:txBody>
          <a:bodyPr wrap="none" rtlCol="0">
            <a:spAutoFit/>
          </a:bodyPr>
          <a:lstStyle/>
          <a:p>
            <a:r>
              <a:rPr kumimoji="1" lang="ja-JP" altLang="en-US" sz="9600" dirty="0" smtClean="0">
                <a:solidFill>
                  <a:schemeClr val="bg1"/>
                </a:solidFill>
                <a:latin typeface="HG丸ｺﾞｼｯｸM-PRO" pitchFamily="50" charset="-128"/>
                <a:ea typeface="HG丸ｺﾞｼｯｸM-PRO" pitchFamily="50" charset="-128"/>
              </a:rPr>
              <a:t>目で見る</a:t>
            </a:r>
            <a:endParaRPr kumimoji="1" lang="ja-JP" altLang="en-US" sz="9600" dirty="0">
              <a:solidFill>
                <a:schemeClr val="bg1"/>
              </a:solidFill>
              <a:latin typeface="HG丸ｺﾞｼｯｸM-PRO" pitchFamily="50" charset="-128"/>
              <a:ea typeface="HG丸ｺﾞｼｯｸM-PRO" pitchFamily="50" charset="-128"/>
            </a:endParaRPr>
          </a:p>
        </p:txBody>
      </p:sp>
      <p:sp>
        <p:nvSpPr>
          <p:cNvPr id="3" name="テキスト ボックス 2"/>
          <p:cNvSpPr txBox="1"/>
          <p:nvPr/>
        </p:nvSpPr>
        <p:spPr>
          <a:xfrm>
            <a:off x="1273020" y="2276872"/>
            <a:ext cx="7276351" cy="2677656"/>
          </a:xfrm>
          <a:prstGeom prst="rect">
            <a:avLst/>
          </a:prstGeom>
          <a:noFill/>
        </p:spPr>
        <p:txBody>
          <a:bodyPr wrap="none" rtlCol="0">
            <a:spAutoFit/>
          </a:bodyPr>
          <a:lstStyle/>
          <a:p>
            <a:r>
              <a:rPr kumimoji="1" lang="ja-JP" altLang="en-US" sz="2400" dirty="0" smtClean="0">
                <a:solidFill>
                  <a:schemeClr val="bg1"/>
                </a:solidFill>
                <a:latin typeface="HG丸ｺﾞｼｯｸM-PRO" pitchFamily="50" charset="-128"/>
                <a:ea typeface="HG丸ｺﾞｼｯｸM-PRO" pitchFamily="50" charset="-128"/>
              </a:rPr>
              <a:t>霧箱： </a:t>
            </a:r>
            <a:r>
              <a:rPr kumimoji="1" lang="en-US" altLang="ja-JP" sz="2400" dirty="0" smtClean="0">
                <a:solidFill>
                  <a:schemeClr val="bg1"/>
                </a:solidFill>
                <a:latin typeface="HG丸ｺﾞｼｯｸM-PRO" pitchFamily="50" charset="-128"/>
                <a:ea typeface="HG丸ｺﾞｼｯｸM-PRO" pitchFamily="50" charset="-128"/>
              </a:rPr>
              <a:t>1897</a:t>
            </a:r>
            <a:r>
              <a:rPr kumimoji="1" lang="ja-JP" altLang="en-US" sz="2400" dirty="0" smtClean="0">
                <a:solidFill>
                  <a:schemeClr val="bg1"/>
                </a:solidFill>
                <a:latin typeface="HG丸ｺﾞｼｯｸM-PRO" pitchFamily="50" charset="-128"/>
                <a:ea typeface="HG丸ｺﾞｼｯｸM-PRO" pitchFamily="50" charset="-128"/>
              </a:rPr>
              <a:t>年 </a:t>
            </a:r>
            <a:r>
              <a:rPr lang="en-US" altLang="ja-JP" sz="2400" dirty="0" smtClean="0">
                <a:solidFill>
                  <a:schemeClr val="bg1"/>
                </a:solidFill>
                <a:latin typeface="HG丸ｺﾞｼｯｸM-PRO" pitchFamily="50" charset="-128"/>
                <a:ea typeface="HG丸ｺﾞｼｯｸM-PRO" pitchFamily="50" charset="-128"/>
              </a:rPr>
              <a:t>Charles </a:t>
            </a:r>
            <a:r>
              <a:rPr lang="en-US" altLang="ja-JP" sz="2400" dirty="0">
                <a:solidFill>
                  <a:schemeClr val="bg1"/>
                </a:solidFill>
                <a:latin typeface="HG丸ｺﾞｼｯｸM-PRO" pitchFamily="50" charset="-128"/>
                <a:ea typeface="HG丸ｺﾞｼｯｸM-PRO" pitchFamily="50" charset="-128"/>
              </a:rPr>
              <a:t>Thomson Rees </a:t>
            </a:r>
            <a:r>
              <a:rPr lang="en-US" altLang="ja-JP" sz="2400" dirty="0" smtClean="0">
                <a:solidFill>
                  <a:schemeClr val="bg1"/>
                </a:solidFill>
                <a:latin typeface="HG丸ｺﾞｼｯｸM-PRO" pitchFamily="50" charset="-128"/>
                <a:ea typeface="HG丸ｺﾞｼｯｸM-PRO" pitchFamily="50" charset="-128"/>
              </a:rPr>
              <a:t>Wilson</a:t>
            </a:r>
          </a:p>
          <a:p>
            <a:r>
              <a:rPr lang="en-US" altLang="ja-JP" sz="2400" dirty="0">
                <a:solidFill>
                  <a:schemeClr val="bg1"/>
                </a:solidFill>
                <a:latin typeface="HG丸ｺﾞｼｯｸM-PRO" pitchFamily="50" charset="-128"/>
                <a:ea typeface="HG丸ｺﾞｼｯｸM-PRO" pitchFamily="50" charset="-128"/>
              </a:rPr>
              <a:t>	</a:t>
            </a:r>
            <a:r>
              <a:rPr lang="en-US" altLang="ja-JP" sz="2400" dirty="0" smtClean="0">
                <a:solidFill>
                  <a:schemeClr val="bg1"/>
                </a:solidFill>
                <a:latin typeface="HG丸ｺﾞｼｯｸM-PRO" pitchFamily="50" charset="-128"/>
                <a:ea typeface="HG丸ｺﾞｼｯｸM-PRO" pitchFamily="50" charset="-128"/>
              </a:rPr>
              <a:t>	</a:t>
            </a:r>
            <a:r>
              <a:rPr lang="en-US" altLang="ja-JP" sz="2000" dirty="0" smtClean="0">
                <a:solidFill>
                  <a:schemeClr val="bg1"/>
                </a:solidFill>
                <a:latin typeface="HG丸ｺﾞｼｯｸM-PRO" pitchFamily="50" charset="-128"/>
                <a:ea typeface="HG丸ｺﾞｼｯｸM-PRO" pitchFamily="50" charset="-128"/>
              </a:rPr>
              <a:t>1927</a:t>
            </a:r>
            <a:r>
              <a:rPr lang="ja-JP" altLang="en-US" sz="2000" dirty="0" smtClean="0">
                <a:solidFill>
                  <a:schemeClr val="bg1"/>
                </a:solidFill>
                <a:latin typeface="HG丸ｺﾞｼｯｸM-PRO" pitchFamily="50" charset="-128"/>
                <a:ea typeface="HG丸ｺﾞｼｯｸM-PRO" pitchFamily="50" charset="-128"/>
              </a:rPr>
              <a:t>年のノーベル物理学賞</a:t>
            </a:r>
            <a:endParaRPr lang="en-US" altLang="ja-JP" sz="2000" dirty="0" smtClean="0">
              <a:solidFill>
                <a:schemeClr val="bg1"/>
              </a:solidFill>
              <a:latin typeface="HG丸ｺﾞｼｯｸM-PRO" pitchFamily="50" charset="-128"/>
              <a:ea typeface="HG丸ｺﾞｼｯｸM-PRO" pitchFamily="50" charset="-128"/>
            </a:endParaRPr>
          </a:p>
          <a:p>
            <a:endParaRPr lang="en-US" altLang="ja-JP" sz="2400" dirty="0" smtClean="0">
              <a:solidFill>
                <a:schemeClr val="bg1"/>
              </a:solidFill>
              <a:latin typeface="HG丸ｺﾞｼｯｸM-PRO" pitchFamily="50" charset="-128"/>
              <a:ea typeface="HG丸ｺﾞｼｯｸM-PRO" pitchFamily="50" charset="-128"/>
            </a:endParaRPr>
          </a:p>
          <a:p>
            <a:r>
              <a:rPr lang="ja-JP" altLang="en-US" sz="2400" dirty="0" smtClean="0">
                <a:solidFill>
                  <a:schemeClr val="bg1"/>
                </a:solidFill>
                <a:latin typeface="HG丸ｺﾞｼｯｸM-PRO" pitchFamily="50" charset="-128"/>
                <a:ea typeface="HG丸ｺﾞｼｯｸM-PRO" pitchFamily="50" charset="-128"/>
              </a:rPr>
              <a:t>泡箱：</a:t>
            </a:r>
            <a:r>
              <a:rPr lang="en-US" altLang="ja-JP" sz="2400" dirty="0" smtClean="0">
                <a:solidFill>
                  <a:schemeClr val="bg1"/>
                </a:solidFill>
                <a:latin typeface="HG丸ｺﾞｼｯｸM-PRO" pitchFamily="50" charset="-128"/>
                <a:ea typeface="HG丸ｺﾞｼｯｸM-PRO" pitchFamily="50" charset="-128"/>
              </a:rPr>
              <a:t>1952</a:t>
            </a:r>
            <a:r>
              <a:rPr lang="ja-JP" altLang="en-US" sz="2400" dirty="0" smtClean="0">
                <a:solidFill>
                  <a:schemeClr val="bg1"/>
                </a:solidFill>
                <a:latin typeface="HG丸ｺﾞｼｯｸM-PRO" pitchFamily="50" charset="-128"/>
                <a:ea typeface="HG丸ｺﾞｼｯｸM-PRO" pitchFamily="50" charset="-128"/>
              </a:rPr>
              <a:t>年 </a:t>
            </a:r>
            <a:r>
              <a:rPr lang="en-US" altLang="ja-JP" sz="2400" dirty="0" smtClean="0">
                <a:solidFill>
                  <a:schemeClr val="bg1"/>
                </a:solidFill>
                <a:latin typeface="HG丸ｺﾞｼｯｸM-PRO" pitchFamily="50" charset="-128"/>
                <a:ea typeface="HG丸ｺﾞｼｯｸM-PRO" pitchFamily="50" charset="-128"/>
              </a:rPr>
              <a:t>Donald Arthur Glaser</a:t>
            </a:r>
          </a:p>
          <a:p>
            <a:r>
              <a:rPr lang="en-US" altLang="ja-JP" sz="2400" dirty="0">
                <a:solidFill>
                  <a:schemeClr val="bg1"/>
                </a:solidFill>
                <a:latin typeface="HG丸ｺﾞｼｯｸM-PRO" pitchFamily="50" charset="-128"/>
                <a:ea typeface="HG丸ｺﾞｼｯｸM-PRO" pitchFamily="50" charset="-128"/>
              </a:rPr>
              <a:t>	</a:t>
            </a:r>
            <a:r>
              <a:rPr lang="en-US" altLang="ja-JP" sz="2400" dirty="0" smtClean="0">
                <a:solidFill>
                  <a:schemeClr val="bg1"/>
                </a:solidFill>
                <a:latin typeface="HG丸ｺﾞｼｯｸM-PRO" pitchFamily="50" charset="-128"/>
                <a:ea typeface="HG丸ｺﾞｼｯｸM-PRO" pitchFamily="50" charset="-128"/>
              </a:rPr>
              <a:t>	</a:t>
            </a:r>
            <a:r>
              <a:rPr lang="en-US" altLang="ja-JP" sz="2000" dirty="0" smtClean="0">
                <a:solidFill>
                  <a:schemeClr val="bg1"/>
                </a:solidFill>
                <a:latin typeface="HG丸ｺﾞｼｯｸM-PRO" pitchFamily="50" charset="-128"/>
                <a:ea typeface="HG丸ｺﾞｼｯｸM-PRO" pitchFamily="50" charset="-128"/>
              </a:rPr>
              <a:t>1960</a:t>
            </a:r>
            <a:r>
              <a:rPr lang="ja-JP" altLang="en-US" sz="2000" dirty="0" smtClean="0">
                <a:solidFill>
                  <a:schemeClr val="bg1"/>
                </a:solidFill>
                <a:latin typeface="HG丸ｺﾞｼｯｸM-PRO" pitchFamily="50" charset="-128"/>
                <a:ea typeface="HG丸ｺﾞｼｯｸM-PRO" pitchFamily="50" charset="-128"/>
              </a:rPr>
              <a:t>年のノーベル物理学賞</a:t>
            </a:r>
            <a:endParaRPr lang="en-US" altLang="ja-JP" sz="2400" dirty="0" smtClean="0">
              <a:solidFill>
                <a:schemeClr val="bg1"/>
              </a:solidFill>
              <a:latin typeface="HG丸ｺﾞｼｯｸM-PRO" pitchFamily="50" charset="-128"/>
              <a:ea typeface="HG丸ｺﾞｼｯｸM-PRO" pitchFamily="50" charset="-128"/>
            </a:endParaRPr>
          </a:p>
          <a:p>
            <a:endParaRPr lang="en-US" altLang="ja-JP" sz="2400" dirty="0" smtClean="0">
              <a:solidFill>
                <a:schemeClr val="bg1"/>
              </a:solidFill>
              <a:latin typeface="HG丸ｺﾞｼｯｸM-PRO" pitchFamily="50" charset="-128"/>
              <a:ea typeface="HG丸ｺﾞｼｯｸM-PRO" pitchFamily="50" charset="-128"/>
            </a:endParaRPr>
          </a:p>
          <a:p>
            <a:r>
              <a:rPr lang="ja-JP" altLang="en-US" sz="2400" dirty="0" smtClean="0">
                <a:solidFill>
                  <a:schemeClr val="bg1"/>
                </a:solidFill>
                <a:latin typeface="HG丸ｺﾞｼｯｸM-PRO" pitchFamily="50" charset="-128"/>
                <a:ea typeface="HG丸ｺﾞｼｯｸM-PRO" pitchFamily="50" charset="-128"/>
              </a:rPr>
              <a:t>エマルジョン（原子核乾板）</a:t>
            </a:r>
            <a:endParaRPr lang="en-US" altLang="ja-JP" sz="2400" dirty="0" smtClean="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332656"/>
            <a:ext cx="8748464" cy="6740307"/>
          </a:xfrm>
          <a:prstGeom prst="rect">
            <a:avLst/>
          </a:prstGeom>
        </p:spPr>
        <p:txBody>
          <a:bodyPr wrap="square">
            <a:spAutoFit/>
          </a:bodyPr>
          <a:lstStyle/>
          <a:p>
            <a:pPr lvl="0"/>
            <a:r>
              <a:rPr lang="ja-JP" altLang="en-US" sz="3200" dirty="0" smtClean="0">
                <a:solidFill>
                  <a:prstClr val="white"/>
                </a:solidFill>
                <a:latin typeface="HG丸ｺﾞｼｯｸM-PRO" pitchFamily="50" charset="-128"/>
                <a:ea typeface="HG丸ｺﾞｼｯｸM-PRO" pitchFamily="50" charset="-128"/>
              </a:rPr>
              <a:t>原子核物理研究室</a:t>
            </a:r>
            <a:endParaRPr lang="en-US" altLang="ja-JP" sz="3200" dirty="0" smtClean="0">
              <a:solidFill>
                <a:prstClr val="white"/>
              </a:solidFill>
              <a:latin typeface="HG丸ｺﾞｼｯｸM-PRO" pitchFamily="50" charset="-128"/>
              <a:ea typeface="HG丸ｺﾞｼｯｸM-PRO" pitchFamily="50" charset="-128"/>
            </a:endParaRPr>
          </a:p>
          <a:p>
            <a:pPr lvl="0"/>
            <a:endParaRPr lang="en-US" altLang="ja-JP" sz="4000" dirty="0" smtClean="0">
              <a:solidFill>
                <a:prstClr val="white"/>
              </a:solidFill>
              <a:latin typeface="HG丸ｺﾞｼｯｸM-PRO" pitchFamily="50" charset="-128"/>
              <a:ea typeface="HG丸ｺﾞｼｯｸM-PRO" pitchFamily="50" charset="-128"/>
            </a:endParaRPr>
          </a:p>
          <a:p>
            <a:pPr lvl="0"/>
            <a:r>
              <a:rPr lang="en-US" altLang="ja-JP" sz="4000" dirty="0" smtClean="0">
                <a:solidFill>
                  <a:prstClr val="white"/>
                </a:solidFill>
                <a:latin typeface="HG丸ｺﾞｼｯｸM-PRO" pitchFamily="50" charset="-128"/>
                <a:ea typeface="HG丸ｺﾞｼｯｸM-PRO" pitchFamily="50" charset="-128"/>
              </a:rPr>
              <a:t>	</a:t>
            </a:r>
            <a:r>
              <a:rPr lang="ja-JP" altLang="en-US" sz="4000" dirty="0" smtClean="0">
                <a:solidFill>
                  <a:prstClr val="white"/>
                </a:solidFill>
                <a:latin typeface="HG丸ｺﾞｼｯｸM-PRO" pitchFamily="50" charset="-128"/>
                <a:ea typeface="HG丸ｺﾞｼｯｸM-PRO" pitchFamily="50" charset="-128"/>
              </a:rPr>
              <a:t>スタッフ</a:t>
            </a:r>
            <a:endParaRPr lang="en-US" altLang="ja-JP" sz="4000" dirty="0" smtClean="0">
              <a:solidFill>
                <a:prstClr val="white"/>
              </a:solidFill>
              <a:latin typeface="HG丸ｺﾞｼｯｸM-PRO" pitchFamily="50" charset="-128"/>
              <a:ea typeface="HG丸ｺﾞｼｯｸM-PRO" pitchFamily="50" charset="-128"/>
            </a:endParaRPr>
          </a:p>
          <a:p>
            <a:pPr lvl="0"/>
            <a:r>
              <a:rPr lang="en-US" altLang="ja-JP" sz="2800" dirty="0" smtClean="0">
                <a:solidFill>
                  <a:prstClr val="white"/>
                </a:solidFill>
                <a:latin typeface="HG丸ｺﾞｼｯｸM-PRO" pitchFamily="50" charset="-128"/>
                <a:ea typeface="HG丸ｺﾞｼｯｸM-PRO" pitchFamily="50" charset="-128"/>
              </a:rPr>
              <a:t>		</a:t>
            </a:r>
            <a:r>
              <a:rPr lang="ja-JP" altLang="en-US" sz="2800" dirty="0" smtClean="0">
                <a:solidFill>
                  <a:prstClr val="white"/>
                </a:solidFill>
                <a:latin typeface="HG丸ｺﾞｼｯｸM-PRO" pitchFamily="50" charset="-128"/>
                <a:ea typeface="HG丸ｺﾞｼｯｸM-PRO" pitchFamily="50" charset="-128"/>
              </a:rPr>
              <a:t>教授：　橋本治、小林俊雄、田村裕和</a:t>
            </a:r>
            <a:endParaRPr lang="en-US" altLang="ja-JP" sz="2800" dirty="0" smtClean="0">
              <a:solidFill>
                <a:prstClr val="white"/>
              </a:solidFill>
              <a:latin typeface="HG丸ｺﾞｼｯｸM-PRO" pitchFamily="50" charset="-128"/>
              <a:ea typeface="HG丸ｺﾞｼｯｸM-PRO" pitchFamily="50" charset="-128"/>
            </a:endParaRPr>
          </a:p>
          <a:p>
            <a:pPr lvl="0"/>
            <a:r>
              <a:rPr lang="en-US" altLang="ja-JP" sz="2800" dirty="0" smtClean="0">
                <a:solidFill>
                  <a:prstClr val="white"/>
                </a:solidFill>
                <a:latin typeface="HG丸ｺﾞｼｯｸM-PRO" pitchFamily="50" charset="-128"/>
                <a:ea typeface="HG丸ｺﾞｼｯｸM-PRO" pitchFamily="50" charset="-128"/>
              </a:rPr>
              <a:t>		</a:t>
            </a:r>
            <a:r>
              <a:rPr lang="ja-JP" altLang="en-US" sz="2800" dirty="0" smtClean="0">
                <a:solidFill>
                  <a:prstClr val="white"/>
                </a:solidFill>
                <a:latin typeface="HG丸ｺﾞｼｯｸM-PRO" pitchFamily="50" charset="-128"/>
                <a:ea typeface="HG丸ｺﾞｼｯｸM-PRO" pitchFamily="50" charset="-128"/>
              </a:rPr>
              <a:t>准教授：中村哲、岩佐直仁、関口仁子</a:t>
            </a:r>
            <a:endParaRPr lang="en-US" altLang="ja-JP" sz="2800" dirty="0" smtClean="0">
              <a:solidFill>
                <a:prstClr val="white"/>
              </a:solidFill>
              <a:latin typeface="HG丸ｺﾞｼｯｸM-PRO" pitchFamily="50" charset="-128"/>
              <a:ea typeface="HG丸ｺﾞｼｯｸM-PRO" pitchFamily="50" charset="-128"/>
            </a:endParaRPr>
          </a:p>
          <a:p>
            <a:pPr lvl="4"/>
            <a:r>
              <a:rPr lang="ja-JP" altLang="en-US" sz="2800" dirty="0" smtClean="0">
                <a:solidFill>
                  <a:prstClr val="white"/>
                </a:solidFill>
                <a:latin typeface="HG丸ｺﾞｼｯｸM-PRO" pitchFamily="50" charset="-128"/>
                <a:ea typeface="HG丸ｺﾞｼｯｸM-PRO" pitchFamily="50" charset="-128"/>
              </a:rPr>
              <a:t>助教：　藤井</a:t>
            </a:r>
            <a:r>
              <a:rPr lang="ja-JP" altLang="en-US" sz="2800" dirty="0" smtClean="0">
                <a:solidFill>
                  <a:prstClr val="white"/>
                </a:solidFill>
                <a:latin typeface="HG丸ｺﾞｼｯｸM-PRO" pitchFamily="50" charset="-128"/>
                <a:ea typeface="HG丸ｺﾞｼｯｸM-PRO" pitchFamily="50" charset="-128"/>
              </a:rPr>
              <a:t>優、金田雅司、三輪</a:t>
            </a:r>
            <a:r>
              <a:rPr lang="ja-JP" altLang="en-US" sz="2800" dirty="0" smtClean="0">
                <a:solidFill>
                  <a:prstClr val="white"/>
                </a:solidFill>
                <a:latin typeface="HG丸ｺﾞｼｯｸM-PRO" pitchFamily="50" charset="-128"/>
                <a:ea typeface="HG丸ｺﾞｼｯｸM-PRO" pitchFamily="50" charset="-128"/>
              </a:rPr>
              <a:t>浩司、</a:t>
            </a:r>
            <a:endParaRPr lang="en-US" altLang="ja-JP" sz="2800" dirty="0" smtClean="0">
              <a:solidFill>
                <a:prstClr val="white"/>
              </a:solidFill>
              <a:latin typeface="HG丸ｺﾞｼｯｸM-PRO" pitchFamily="50" charset="-128"/>
              <a:ea typeface="HG丸ｺﾞｼｯｸM-PRO" pitchFamily="50" charset="-128"/>
            </a:endParaRPr>
          </a:p>
          <a:p>
            <a:pPr lvl="4"/>
            <a:r>
              <a:rPr lang="ja-JP" altLang="en-US" sz="2800" dirty="0" smtClean="0">
                <a:solidFill>
                  <a:prstClr val="white"/>
                </a:solidFill>
                <a:latin typeface="HG丸ｺﾞｼｯｸM-PRO" pitchFamily="50" charset="-128"/>
                <a:ea typeface="HG丸ｺﾞｼｯｸM-PRO" pitchFamily="50" charset="-128"/>
              </a:rPr>
              <a:t>　</a:t>
            </a:r>
            <a:r>
              <a:rPr lang="ja-JP" altLang="en-US" sz="2800" dirty="0" smtClean="0">
                <a:solidFill>
                  <a:prstClr val="white"/>
                </a:solidFill>
                <a:latin typeface="HG丸ｺﾞｼｯｸM-PRO" pitchFamily="50" charset="-128"/>
                <a:ea typeface="HG丸ｺﾞｼｯｸM-PRO" pitchFamily="50" charset="-128"/>
              </a:rPr>
              <a:t>　　　</a:t>
            </a:r>
            <a:r>
              <a:rPr lang="ja-JP" altLang="en-US" sz="2800" dirty="0" smtClean="0">
                <a:solidFill>
                  <a:prstClr val="white"/>
                </a:solidFill>
                <a:latin typeface="HG丸ｺﾞｼｯｸM-PRO" pitchFamily="50" charset="-128"/>
                <a:ea typeface="HG丸ｺﾞｼｯｸM-PRO" pitchFamily="50" charset="-128"/>
              </a:rPr>
              <a:t>小池</a:t>
            </a:r>
            <a:r>
              <a:rPr lang="ja-JP" altLang="en-US" sz="2800" dirty="0" smtClean="0">
                <a:solidFill>
                  <a:prstClr val="white"/>
                </a:solidFill>
                <a:latin typeface="HG丸ｺﾞｼｯｸM-PRO" pitchFamily="50" charset="-128"/>
                <a:ea typeface="HG丸ｺﾞｼｯｸM-PRO" pitchFamily="50" charset="-128"/>
              </a:rPr>
              <a:t>武志、鵜養美冬、塚田暁、</a:t>
            </a:r>
            <a:endParaRPr lang="en-US" altLang="ja-JP" sz="2800" dirty="0" smtClean="0">
              <a:solidFill>
                <a:prstClr val="white"/>
              </a:solidFill>
              <a:latin typeface="HG丸ｺﾞｼｯｸM-PRO" pitchFamily="50" charset="-128"/>
              <a:ea typeface="HG丸ｺﾞｼｯｸM-PRO" pitchFamily="50" charset="-128"/>
            </a:endParaRPr>
          </a:p>
          <a:p>
            <a:pPr lvl="4"/>
            <a:r>
              <a:rPr lang="ja-JP" altLang="en-US" sz="2800" dirty="0" smtClean="0">
                <a:solidFill>
                  <a:prstClr val="white"/>
                </a:solidFill>
                <a:latin typeface="HG丸ｺﾞｼｯｸM-PRO" pitchFamily="50" charset="-128"/>
                <a:ea typeface="HG丸ｺﾞｼｯｸM-PRO" pitchFamily="50" charset="-128"/>
              </a:rPr>
              <a:t>　</a:t>
            </a:r>
            <a:r>
              <a:rPr lang="ja-JP" altLang="en-US" sz="2800" dirty="0" smtClean="0">
                <a:solidFill>
                  <a:prstClr val="white"/>
                </a:solidFill>
                <a:latin typeface="HG丸ｺﾞｼｯｸM-PRO" pitchFamily="50" charset="-128"/>
                <a:ea typeface="HG丸ｺﾞｼｯｸM-PRO" pitchFamily="50" charset="-128"/>
              </a:rPr>
              <a:t>　　　</a:t>
            </a:r>
            <a:r>
              <a:rPr lang="ja-JP" altLang="en-US" sz="2800" dirty="0" smtClean="0">
                <a:solidFill>
                  <a:prstClr val="white"/>
                </a:solidFill>
                <a:latin typeface="HG丸ｺﾞｼｯｸM-PRO" pitchFamily="50" charset="-128"/>
                <a:ea typeface="HG丸ｺﾞｼｯｸM-PRO" pitchFamily="50" charset="-128"/>
              </a:rPr>
              <a:t>松田洋平</a:t>
            </a:r>
            <a:endParaRPr lang="en-US" altLang="ja-JP" sz="2800" dirty="0" smtClean="0">
              <a:solidFill>
                <a:prstClr val="white"/>
              </a:solidFill>
              <a:latin typeface="HG丸ｺﾞｼｯｸM-PRO" pitchFamily="50" charset="-128"/>
              <a:ea typeface="HG丸ｺﾞｼｯｸM-PRO" pitchFamily="50" charset="-128"/>
            </a:endParaRPr>
          </a:p>
          <a:p>
            <a:pPr lvl="0"/>
            <a:r>
              <a:rPr lang="en-US" altLang="ja-JP" sz="2800" dirty="0" smtClean="0">
                <a:solidFill>
                  <a:prstClr val="white"/>
                </a:solidFill>
                <a:latin typeface="HG丸ｺﾞｼｯｸM-PRO" pitchFamily="50" charset="-128"/>
                <a:ea typeface="HG丸ｺﾞｼｯｸM-PRO" pitchFamily="50" charset="-128"/>
              </a:rPr>
              <a:t>		</a:t>
            </a:r>
            <a:r>
              <a:rPr lang="ja-JP" altLang="en-US" sz="2800" dirty="0" smtClean="0">
                <a:solidFill>
                  <a:prstClr val="white"/>
                </a:solidFill>
                <a:latin typeface="HG丸ｺﾞｼｯｸM-PRO" pitchFamily="50" charset="-128"/>
                <a:ea typeface="HG丸ｺﾞｼｯｸM-PRO" pitchFamily="50" charset="-128"/>
              </a:rPr>
              <a:t>技術職員：　千賀信幸</a:t>
            </a:r>
            <a:endParaRPr lang="en-US" altLang="ja-JP" sz="2800" dirty="0" smtClean="0">
              <a:solidFill>
                <a:prstClr val="white"/>
              </a:solidFill>
              <a:latin typeface="HG丸ｺﾞｼｯｸM-PRO" pitchFamily="50" charset="-128"/>
              <a:ea typeface="HG丸ｺﾞｼｯｸM-PRO" pitchFamily="50" charset="-128"/>
            </a:endParaRPr>
          </a:p>
          <a:p>
            <a:pPr lvl="0"/>
            <a:r>
              <a:rPr lang="en-US" altLang="ja-JP" sz="4000" dirty="0" smtClean="0">
                <a:solidFill>
                  <a:prstClr val="white"/>
                </a:solidFill>
                <a:latin typeface="HG丸ｺﾞｼｯｸM-PRO" pitchFamily="50" charset="-128"/>
                <a:ea typeface="HG丸ｺﾞｼｯｸM-PRO" pitchFamily="50" charset="-128"/>
              </a:rPr>
              <a:t>	</a:t>
            </a:r>
            <a:r>
              <a:rPr lang="ja-JP" altLang="en-US" sz="4000" dirty="0" smtClean="0">
                <a:solidFill>
                  <a:prstClr val="white"/>
                </a:solidFill>
                <a:latin typeface="HG丸ｺﾞｼｯｸM-PRO" pitchFamily="50" charset="-128"/>
                <a:ea typeface="HG丸ｺﾞｼｯｸM-PRO" pitchFamily="50" charset="-128"/>
              </a:rPr>
              <a:t>大学院生</a:t>
            </a:r>
            <a:endParaRPr lang="en-US" altLang="ja-JP" sz="4000" dirty="0" smtClean="0">
              <a:solidFill>
                <a:prstClr val="white"/>
              </a:solidFill>
              <a:latin typeface="HG丸ｺﾞｼｯｸM-PRO" pitchFamily="50" charset="-128"/>
              <a:ea typeface="HG丸ｺﾞｼｯｸM-PRO" pitchFamily="50" charset="-128"/>
            </a:endParaRPr>
          </a:p>
          <a:p>
            <a:pPr lvl="0"/>
            <a:r>
              <a:rPr lang="en-US" altLang="ja-JP" sz="2800" dirty="0" smtClean="0">
                <a:solidFill>
                  <a:prstClr val="white"/>
                </a:solidFill>
                <a:latin typeface="HG丸ｺﾞｼｯｸM-PRO" pitchFamily="50" charset="-128"/>
                <a:ea typeface="HG丸ｺﾞｼｯｸM-PRO" pitchFamily="50" charset="-128"/>
              </a:rPr>
              <a:t>		</a:t>
            </a:r>
            <a:r>
              <a:rPr lang="ja-JP" altLang="en-US" sz="2800" dirty="0" smtClean="0">
                <a:solidFill>
                  <a:prstClr val="white"/>
                </a:solidFill>
                <a:latin typeface="HG丸ｺﾞｼｯｸM-PRO" pitchFamily="50" charset="-128"/>
                <a:ea typeface="HG丸ｺﾞｼｯｸM-PRO" pitchFamily="50" charset="-128"/>
              </a:rPr>
              <a:t>博士課程後期</a:t>
            </a:r>
            <a:r>
              <a:rPr lang="ja-JP" altLang="en-US" sz="2800" dirty="0" smtClean="0">
                <a:solidFill>
                  <a:prstClr val="white"/>
                </a:solidFill>
                <a:latin typeface="HG丸ｺﾞｼｯｸM-PRO" pitchFamily="50" charset="-128"/>
                <a:ea typeface="HG丸ｺﾞｼｯｸM-PRO" pitchFamily="50" charset="-128"/>
              </a:rPr>
              <a:t>：８名</a:t>
            </a:r>
            <a:endParaRPr lang="en-US" altLang="ja-JP" sz="2800" dirty="0" smtClean="0">
              <a:solidFill>
                <a:prstClr val="white"/>
              </a:solidFill>
              <a:latin typeface="HG丸ｺﾞｼｯｸM-PRO" pitchFamily="50" charset="-128"/>
              <a:ea typeface="HG丸ｺﾞｼｯｸM-PRO" pitchFamily="50" charset="-128"/>
            </a:endParaRPr>
          </a:p>
          <a:p>
            <a:pPr lvl="0"/>
            <a:r>
              <a:rPr lang="en-US" altLang="ja-JP" sz="2800" dirty="0" smtClean="0">
                <a:solidFill>
                  <a:prstClr val="white"/>
                </a:solidFill>
                <a:latin typeface="HG丸ｺﾞｼｯｸM-PRO" pitchFamily="50" charset="-128"/>
                <a:ea typeface="HG丸ｺﾞｼｯｸM-PRO" pitchFamily="50" charset="-128"/>
              </a:rPr>
              <a:t>		</a:t>
            </a:r>
            <a:r>
              <a:rPr lang="ja-JP" altLang="en-US" sz="2800" dirty="0" smtClean="0">
                <a:solidFill>
                  <a:prstClr val="white"/>
                </a:solidFill>
                <a:latin typeface="HG丸ｺﾞｼｯｸM-PRO" pitchFamily="50" charset="-128"/>
                <a:ea typeface="HG丸ｺﾞｼｯｸM-PRO" pitchFamily="50" charset="-128"/>
              </a:rPr>
              <a:t>博士課程前期：１５名</a:t>
            </a:r>
            <a:endParaRPr lang="en-US" altLang="ja-JP" sz="2800" dirty="0" smtClean="0">
              <a:solidFill>
                <a:prstClr val="white"/>
              </a:solidFill>
              <a:latin typeface="HG丸ｺﾞｼｯｸM-PRO" pitchFamily="50" charset="-128"/>
              <a:ea typeface="HG丸ｺﾞｼｯｸM-PRO" pitchFamily="50" charset="-128"/>
            </a:endParaRPr>
          </a:p>
          <a:p>
            <a:pPr lvl="0"/>
            <a:endParaRPr lang="en-US" altLang="ja-JP" sz="2800" dirty="0" smtClean="0">
              <a:solidFill>
                <a:prstClr val="white"/>
              </a:solidFill>
              <a:latin typeface="HG丸ｺﾞｼｯｸM-PRO" pitchFamily="50" charset="-128"/>
              <a:ea typeface="HG丸ｺﾞｼｯｸM-PRO" pitchFamily="50" charset="-128"/>
            </a:endParaRPr>
          </a:p>
          <a:p>
            <a:pPr lvl="0"/>
            <a:endParaRPr lang="en-US" altLang="ja-JP" sz="2800" dirty="0" smtClean="0">
              <a:solidFill>
                <a:prstClr val="white"/>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1590" y="1373281"/>
            <a:ext cx="8802410" cy="4431983"/>
          </a:xfrm>
          <a:prstGeom prst="rect">
            <a:avLst/>
          </a:prstGeom>
          <a:noFill/>
        </p:spPr>
        <p:txBody>
          <a:bodyPr wrap="none" rtlCol="0">
            <a:spAutoFit/>
          </a:bodyPr>
          <a:lstStyle/>
          <a:p>
            <a:r>
              <a:rPr lang="ja-JP" altLang="en-US" sz="2400" dirty="0" smtClean="0">
                <a:solidFill>
                  <a:schemeClr val="bg1"/>
                </a:solidFill>
                <a:latin typeface="HG丸ｺﾞｼｯｸM-PRO" pitchFamily="50" charset="-128"/>
                <a:ea typeface="HG丸ｺﾞｼｯｸM-PRO" pitchFamily="50" charset="-128"/>
              </a:rPr>
              <a:t>エマルジョンは、高位置分解能（</a:t>
            </a:r>
            <a:r>
              <a:rPr lang="ja-JP" altLang="en-US" sz="2400" dirty="0">
                <a:solidFill>
                  <a:schemeClr val="bg1"/>
                </a:solidFill>
                <a:latin typeface="HG丸ｺﾞｼｯｸM-PRO" pitchFamily="50" charset="-128"/>
                <a:ea typeface="HG丸ｺﾞｼｯｸM-PRO" pitchFamily="50" charset="-128"/>
              </a:rPr>
              <a:t>約</a:t>
            </a:r>
            <a:r>
              <a:rPr lang="en-US" altLang="ja-JP" sz="2400" dirty="0" smtClean="0">
                <a:solidFill>
                  <a:schemeClr val="bg1"/>
                </a:solidFill>
                <a:latin typeface="HG丸ｺﾞｼｯｸM-PRO" pitchFamily="50" charset="-128"/>
                <a:ea typeface="HG丸ｺﾞｼｯｸM-PRO" pitchFamily="50" charset="-128"/>
              </a:rPr>
              <a:t>1</a:t>
            </a:r>
            <a:r>
              <a:rPr lang="ja-JP" altLang="en-US" sz="2400" dirty="0" smtClean="0">
                <a:solidFill>
                  <a:schemeClr val="bg1"/>
                </a:solidFill>
                <a:latin typeface="HG丸ｺﾞｼｯｸM-PRO" pitchFamily="50" charset="-128"/>
                <a:ea typeface="HG丸ｺﾞｼｯｸM-PRO" pitchFamily="50" charset="-128"/>
              </a:rPr>
              <a:t>ミクロン）を持ち</a:t>
            </a:r>
            <a:endParaRPr lang="en-US" altLang="ja-JP" sz="2400" dirty="0" smtClean="0">
              <a:solidFill>
                <a:schemeClr val="bg1"/>
              </a:solidFill>
              <a:latin typeface="HG丸ｺﾞｼｯｸM-PRO" pitchFamily="50" charset="-128"/>
              <a:ea typeface="HG丸ｺﾞｼｯｸM-PRO" pitchFamily="50" charset="-128"/>
            </a:endParaRPr>
          </a:p>
          <a:p>
            <a:r>
              <a:rPr lang="ja-JP" altLang="en-US" sz="2400" dirty="0" smtClean="0">
                <a:solidFill>
                  <a:schemeClr val="bg1"/>
                </a:solidFill>
                <a:latin typeface="HG丸ｺﾞｼｯｸM-PRO" pitchFamily="50" charset="-128"/>
                <a:ea typeface="HG丸ｺﾞｼｯｸM-PRO" pitchFamily="50" charset="-128"/>
              </a:rPr>
              <a:t>現在も使用されている</a:t>
            </a:r>
            <a:endParaRPr lang="en-US" altLang="ja-JP" sz="2400" dirty="0" smtClean="0">
              <a:solidFill>
                <a:schemeClr val="bg1"/>
              </a:solidFill>
              <a:latin typeface="HG丸ｺﾞｼｯｸM-PRO" pitchFamily="50" charset="-128"/>
              <a:ea typeface="HG丸ｺﾞｼｯｸM-PRO" pitchFamily="50" charset="-128"/>
            </a:endParaRPr>
          </a:p>
          <a:p>
            <a:r>
              <a:rPr lang="ja-JP" altLang="en-US" sz="2400" dirty="0">
                <a:solidFill>
                  <a:schemeClr val="bg1"/>
                </a:solidFill>
                <a:latin typeface="HG丸ｺﾞｼｯｸM-PRO" pitchFamily="50" charset="-128"/>
                <a:ea typeface="HG丸ｺﾞｼｯｸM-PRO" pitchFamily="50" charset="-128"/>
              </a:rPr>
              <a:t>　</a:t>
            </a:r>
            <a:r>
              <a:rPr lang="ja-JP" altLang="en-US" sz="2400" dirty="0" smtClean="0">
                <a:solidFill>
                  <a:schemeClr val="bg1"/>
                </a:solidFill>
                <a:latin typeface="HG丸ｺﾞｼｯｸM-PRO" pitchFamily="50" charset="-128"/>
                <a:ea typeface="HG丸ｺﾞｼｯｸM-PRO" pitchFamily="50" charset="-128"/>
              </a:rPr>
              <a:t>例： 宇宙線観測、ニュートリノ振動</a:t>
            </a:r>
            <a:endParaRPr lang="en-US" altLang="ja-JP" sz="2400" dirty="0" smtClean="0">
              <a:solidFill>
                <a:schemeClr val="bg1"/>
              </a:solidFill>
              <a:latin typeface="HG丸ｺﾞｼｯｸM-PRO" pitchFamily="50" charset="-128"/>
              <a:ea typeface="HG丸ｺﾞｼｯｸM-PRO" pitchFamily="50" charset="-128"/>
            </a:endParaRPr>
          </a:p>
          <a:p>
            <a:r>
              <a:rPr lang="en-US" altLang="ja-JP" sz="2400" dirty="0">
                <a:solidFill>
                  <a:schemeClr val="bg1"/>
                </a:solidFill>
                <a:latin typeface="HG丸ｺﾞｼｯｸM-PRO" pitchFamily="50" charset="-128"/>
                <a:ea typeface="HG丸ｺﾞｼｯｸM-PRO" pitchFamily="50" charset="-128"/>
              </a:rPr>
              <a:t>	</a:t>
            </a:r>
            <a:r>
              <a:rPr lang="ja-JP" altLang="en-US" sz="2400" dirty="0" smtClean="0">
                <a:solidFill>
                  <a:schemeClr val="bg1"/>
                </a:solidFill>
                <a:latin typeface="HG丸ｺﾞｼｯｸM-PRO" pitchFamily="50" charset="-128"/>
                <a:ea typeface="HG丸ｺﾞｼｯｸM-PRO" pitchFamily="50" charset="-128"/>
              </a:rPr>
              <a:t>ハイパー核</a:t>
            </a:r>
            <a:endParaRPr lang="en-US" altLang="ja-JP" sz="2400" dirty="0" smtClean="0">
              <a:solidFill>
                <a:schemeClr val="bg1"/>
              </a:solidFill>
              <a:latin typeface="HG丸ｺﾞｼｯｸM-PRO" pitchFamily="50" charset="-128"/>
              <a:ea typeface="HG丸ｺﾞｼｯｸM-PRO" pitchFamily="50" charset="-128"/>
            </a:endParaRPr>
          </a:p>
          <a:p>
            <a:endParaRPr lang="en-US" altLang="ja-JP" sz="2400" dirty="0">
              <a:solidFill>
                <a:schemeClr val="bg1"/>
              </a:solidFill>
              <a:latin typeface="HG丸ｺﾞｼｯｸM-PRO" pitchFamily="50" charset="-128"/>
              <a:ea typeface="HG丸ｺﾞｼｯｸM-PRO" pitchFamily="50" charset="-128"/>
            </a:endParaRPr>
          </a:p>
          <a:p>
            <a:r>
              <a:rPr lang="ja-JP" altLang="en-US" sz="6600" dirty="0" smtClean="0">
                <a:solidFill>
                  <a:schemeClr val="bg1"/>
                </a:solidFill>
                <a:latin typeface="HG丸ｺﾞｼｯｸM-PRO" pitchFamily="50" charset="-128"/>
                <a:ea typeface="HG丸ｺﾞｼｯｸM-PRO" pitchFamily="50" charset="-128"/>
              </a:rPr>
              <a:t>が、</a:t>
            </a:r>
            <a:r>
              <a:rPr lang="ja-JP" altLang="en-US" sz="2400" dirty="0" smtClean="0">
                <a:solidFill>
                  <a:schemeClr val="bg1"/>
                </a:solidFill>
                <a:latin typeface="HG丸ｺﾞｼｯｸM-PRO" pitchFamily="50" charset="-128"/>
                <a:ea typeface="HG丸ｺﾞｼｯｸM-PRO" pitchFamily="50" charset="-128"/>
              </a:rPr>
              <a:t>目（顕微鏡）でのぞいていたのでは効率が悪い</a:t>
            </a:r>
            <a:endParaRPr lang="en-US" altLang="ja-JP" sz="2400" dirty="0" smtClean="0">
              <a:solidFill>
                <a:schemeClr val="bg1"/>
              </a:solidFill>
              <a:latin typeface="HG丸ｺﾞｼｯｸM-PRO" pitchFamily="50" charset="-128"/>
              <a:ea typeface="HG丸ｺﾞｼｯｸM-PRO" pitchFamily="50" charset="-128"/>
            </a:endParaRPr>
          </a:p>
          <a:p>
            <a:r>
              <a:rPr lang="ja-JP" altLang="en-US" sz="2400" dirty="0" smtClean="0">
                <a:solidFill>
                  <a:schemeClr val="bg1"/>
                </a:solidFill>
                <a:latin typeface="HG丸ｺﾞｼｯｸM-PRO" pitchFamily="50" charset="-128"/>
                <a:ea typeface="HG丸ｺﾞｼｯｸM-PRO" pitchFamily="50" charset="-128"/>
              </a:rPr>
              <a:t>加速器を用いた高計数の実験に対応出来ない</a:t>
            </a:r>
            <a:endParaRPr lang="en-US" altLang="ja-JP" sz="2400" dirty="0" smtClean="0">
              <a:solidFill>
                <a:schemeClr val="bg1"/>
              </a:solidFill>
              <a:latin typeface="HG丸ｺﾞｼｯｸM-PRO" pitchFamily="50" charset="-128"/>
              <a:ea typeface="HG丸ｺﾞｼｯｸM-PRO" pitchFamily="50" charset="-128"/>
            </a:endParaRPr>
          </a:p>
          <a:p>
            <a:endParaRPr lang="en-US" altLang="ja-JP" sz="2400" dirty="0">
              <a:solidFill>
                <a:schemeClr val="bg1"/>
              </a:solidFill>
              <a:latin typeface="HG丸ｺﾞｼｯｸM-PRO" pitchFamily="50" charset="-128"/>
              <a:ea typeface="HG丸ｺﾞｼｯｸM-PRO" pitchFamily="50" charset="-128"/>
            </a:endParaRPr>
          </a:p>
          <a:p>
            <a:endParaRPr lang="en-US" altLang="ja-JP" sz="2400" dirty="0" smtClean="0">
              <a:solidFill>
                <a:schemeClr val="bg1"/>
              </a:solidFill>
              <a:latin typeface="HG丸ｺﾞｼｯｸM-PRO" pitchFamily="50" charset="-128"/>
              <a:ea typeface="HG丸ｺﾞｼｯｸM-PRO" pitchFamily="50" charset="-128"/>
            </a:endParaRPr>
          </a:p>
          <a:p>
            <a:r>
              <a:rPr lang="en-US" altLang="ja-JP" sz="2400" dirty="0" smtClean="0">
                <a:solidFill>
                  <a:schemeClr val="bg1"/>
                </a:solidFill>
                <a:latin typeface="HG丸ｺﾞｼｯｸM-PRO" pitchFamily="50" charset="-128"/>
                <a:ea typeface="HG丸ｺﾞｼｯｸM-PRO" pitchFamily="50" charset="-128"/>
              </a:rPr>
              <a:t>		</a:t>
            </a:r>
            <a:r>
              <a:rPr lang="ja-JP" altLang="en-US" sz="2400" dirty="0" smtClean="0">
                <a:solidFill>
                  <a:srgbClr val="FFFFCC"/>
                </a:solidFill>
                <a:latin typeface="HG丸ｺﾞｼｯｸM-PRO" pitchFamily="50" charset="-128"/>
                <a:ea typeface="HG丸ｺﾞｼｯｸM-PRO" pitchFamily="50" charset="-128"/>
              </a:rPr>
              <a:t>（非常にまれな現象を測定するのには問題ない）</a:t>
            </a:r>
            <a:endParaRPr lang="en-US" altLang="ja-JP" sz="2400" dirty="0" smtClean="0">
              <a:solidFill>
                <a:srgbClr val="FFFFCC"/>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2" y="1264399"/>
            <a:ext cx="8648521" cy="4108817"/>
          </a:xfrm>
          <a:prstGeom prst="rect">
            <a:avLst/>
          </a:prstGeom>
          <a:noFill/>
        </p:spPr>
        <p:txBody>
          <a:bodyPr wrap="none" rtlCol="0">
            <a:spAutoFit/>
          </a:bodyPr>
          <a:lstStyle/>
          <a:p>
            <a:pPr algn="ctr"/>
            <a:endParaRPr kumimoji="1" lang="en-US" altLang="ja-JP" sz="700" dirty="0" smtClean="0">
              <a:solidFill>
                <a:schemeClr val="bg1"/>
              </a:solidFill>
              <a:latin typeface="HG丸ｺﾞｼｯｸM-PRO" pitchFamily="50" charset="-128"/>
              <a:ea typeface="HG丸ｺﾞｼｯｸM-PRO" pitchFamily="50" charset="-128"/>
            </a:endParaRPr>
          </a:p>
          <a:p>
            <a:pPr algn="ctr"/>
            <a:r>
              <a:rPr kumimoji="1" lang="ja-JP" altLang="en-US" sz="2400" dirty="0" smtClean="0">
                <a:solidFill>
                  <a:schemeClr val="bg1"/>
                </a:solidFill>
                <a:latin typeface="HG丸ｺﾞｼｯｸM-PRO" pitchFamily="50" charset="-128"/>
                <a:ea typeface="HG丸ｺﾞｼｯｸM-PRO" pitchFamily="50" charset="-128"/>
              </a:rPr>
              <a:t>電磁相互作用により生じた</a:t>
            </a:r>
            <a:endParaRPr kumimoji="1" lang="en-US" altLang="ja-JP" sz="2400" dirty="0" smtClean="0">
              <a:solidFill>
                <a:schemeClr val="bg1"/>
              </a:solidFill>
              <a:latin typeface="HG丸ｺﾞｼｯｸM-PRO" pitchFamily="50" charset="-128"/>
              <a:ea typeface="HG丸ｺﾞｼｯｸM-PRO" pitchFamily="50" charset="-128"/>
            </a:endParaRPr>
          </a:p>
          <a:p>
            <a:pPr algn="ctr"/>
            <a:endParaRPr lang="en-US" altLang="ja-JP" sz="2400" dirty="0">
              <a:solidFill>
                <a:schemeClr val="bg1"/>
              </a:solidFill>
              <a:latin typeface="HG丸ｺﾞｼｯｸM-PRO" pitchFamily="50" charset="-128"/>
              <a:ea typeface="HG丸ｺﾞｼｯｸM-PRO" pitchFamily="50" charset="-128"/>
            </a:endParaRPr>
          </a:p>
          <a:p>
            <a:pPr algn="ctr"/>
            <a:endParaRPr kumimoji="1" lang="en-US" altLang="ja-JP" sz="2000" dirty="0" smtClean="0">
              <a:solidFill>
                <a:schemeClr val="bg1"/>
              </a:solidFill>
              <a:latin typeface="HG丸ｺﾞｼｯｸM-PRO" pitchFamily="50" charset="-128"/>
              <a:ea typeface="HG丸ｺﾞｼｯｸM-PRO" pitchFamily="50" charset="-128"/>
            </a:endParaRPr>
          </a:p>
          <a:p>
            <a:pPr algn="ctr"/>
            <a:r>
              <a:rPr kumimoji="1" lang="ja-JP" altLang="en-US" sz="6600" dirty="0" smtClean="0">
                <a:solidFill>
                  <a:schemeClr val="bg1"/>
                </a:solidFill>
                <a:latin typeface="HG丸ｺﾞｼｯｸM-PRO" pitchFamily="50" charset="-128"/>
                <a:ea typeface="HG丸ｺﾞｼｯｸM-PRO" pitchFamily="50" charset="-128"/>
              </a:rPr>
              <a:t>電荷の流れ</a:t>
            </a:r>
            <a:r>
              <a:rPr lang="ja-JP" altLang="en-US" sz="6600" dirty="0" smtClean="0">
                <a:solidFill>
                  <a:schemeClr val="bg1"/>
                </a:solidFill>
                <a:latin typeface="HG丸ｺﾞｼｯｸM-PRO" pitchFamily="50" charset="-128"/>
                <a:ea typeface="HG丸ｺﾞｼｯｸM-PRO" pitchFamily="50" charset="-128"/>
              </a:rPr>
              <a:t>（パルス）</a:t>
            </a:r>
            <a:endParaRPr kumimoji="1" lang="en-US" altLang="ja-JP" dirty="0" smtClean="0">
              <a:solidFill>
                <a:schemeClr val="bg1"/>
              </a:solidFill>
              <a:latin typeface="HG丸ｺﾞｼｯｸM-PRO" pitchFamily="50" charset="-128"/>
              <a:ea typeface="HG丸ｺﾞｼｯｸM-PRO" pitchFamily="50" charset="-128"/>
            </a:endParaRPr>
          </a:p>
          <a:p>
            <a:pPr algn="ctr"/>
            <a:endParaRPr kumimoji="1" lang="ja-JP" altLang="en-US" sz="2400" dirty="0">
              <a:solidFill>
                <a:schemeClr val="bg1"/>
              </a:solidFill>
              <a:latin typeface="HG丸ｺﾞｼｯｸM-PRO" pitchFamily="50" charset="-128"/>
              <a:ea typeface="HG丸ｺﾞｼｯｸM-PRO" pitchFamily="50" charset="-128"/>
            </a:endParaRPr>
          </a:p>
          <a:p>
            <a:pPr algn="ctr"/>
            <a:endParaRPr kumimoji="1" lang="en-US" altLang="ja-JP" sz="2400" dirty="0" smtClean="0">
              <a:solidFill>
                <a:schemeClr val="bg1"/>
              </a:solidFill>
              <a:latin typeface="HG丸ｺﾞｼｯｸM-PRO" pitchFamily="50" charset="-128"/>
              <a:ea typeface="HG丸ｺﾞｼｯｸM-PRO" pitchFamily="50" charset="-128"/>
            </a:endParaRPr>
          </a:p>
          <a:p>
            <a:pPr algn="ctr"/>
            <a:r>
              <a:rPr kumimoji="1" lang="ja-JP" altLang="en-US" sz="2400" dirty="0" smtClean="0">
                <a:solidFill>
                  <a:schemeClr val="bg1"/>
                </a:solidFill>
                <a:latin typeface="HG丸ｺﾞｼｯｸM-PRO" pitchFamily="50" charset="-128"/>
                <a:ea typeface="HG丸ｺﾞｼｯｸM-PRO" pitchFamily="50" charset="-128"/>
              </a:rPr>
              <a:t>を取り出せば</a:t>
            </a:r>
            <a:endParaRPr kumimoji="1" lang="en-US" altLang="ja-JP" sz="2400" dirty="0" smtClean="0">
              <a:solidFill>
                <a:schemeClr val="bg1"/>
              </a:solidFill>
              <a:latin typeface="HG丸ｺﾞｼｯｸM-PRO" pitchFamily="50" charset="-128"/>
              <a:ea typeface="HG丸ｺﾞｼｯｸM-PRO" pitchFamily="50" charset="-128"/>
            </a:endParaRPr>
          </a:p>
          <a:p>
            <a:pPr algn="ctr"/>
            <a:endParaRPr lang="en-US" altLang="ja-JP" sz="2400" dirty="0">
              <a:solidFill>
                <a:schemeClr val="bg1"/>
              </a:solidFill>
              <a:latin typeface="HG丸ｺﾞｼｯｸM-PRO" pitchFamily="50" charset="-128"/>
              <a:ea typeface="HG丸ｺﾞｼｯｸM-PRO" pitchFamily="50" charset="-128"/>
            </a:endParaRPr>
          </a:p>
          <a:p>
            <a:pPr algn="ctr"/>
            <a:r>
              <a:rPr kumimoji="1" lang="ja-JP" altLang="en-US" sz="2400" dirty="0" smtClean="0">
                <a:solidFill>
                  <a:schemeClr val="bg1"/>
                </a:solidFill>
                <a:latin typeface="HG丸ｺﾞｼｯｸM-PRO" pitchFamily="50" charset="-128"/>
                <a:ea typeface="HG丸ｺﾞｼｯｸM-PRO" pitchFamily="50" charset="-128"/>
              </a:rPr>
              <a:t>電気・電子機器で処理することができる</a:t>
            </a:r>
            <a:endParaRPr kumimoji="1" lang="en-US" altLang="ja-JP" sz="2400" dirty="0" smtClean="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4085" y="1772816"/>
            <a:ext cx="8802410" cy="3477875"/>
          </a:xfrm>
          <a:prstGeom prst="rect">
            <a:avLst/>
          </a:prstGeom>
          <a:noFill/>
        </p:spPr>
        <p:txBody>
          <a:bodyPr wrap="none" rtlCol="0">
            <a:spAutoFit/>
          </a:bodyPr>
          <a:lstStyle/>
          <a:p>
            <a:pPr algn="ctr"/>
            <a:r>
              <a:rPr lang="ja-JP" altLang="en-US" sz="3200" dirty="0">
                <a:solidFill>
                  <a:schemeClr val="bg1"/>
                </a:solidFill>
                <a:latin typeface="HG丸ｺﾞｼｯｸM-PRO" pitchFamily="50" charset="-128"/>
                <a:ea typeface="HG丸ｺﾞｼｯｸM-PRO" pitchFamily="50" charset="-128"/>
              </a:rPr>
              <a:t>実験</a:t>
            </a:r>
            <a:r>
              <a:rPr lang="ja-JP" altLang="en-US" sz="3200" dirty="0" smtClean="0">
                <a:solidFill>
                  <a:schemeClr val="bg1"/>
                </a:solidFill>
                <a:latin typeface="HG丸ｺﾞｼｯｸM-PRO" pitchFamily="50" charset="-128"/>
                <a:ea typeface="HG丸ｺﾞｼｯｸM-PRO" pitchFamily="50" charset="-128"/>
              </a:rPr>
              <a:t>を行う</a:t>
            </a:r>
            <a:r>
              <a:rPr lang="ja-JP" altLang="en-US" sz="3200" dirty="0">
                <a:solidFill>
                  <a:schemeClr val="bg1"/>
                </a:solidFill>
                <a:latin typeface="HG丸ｺﾞｼｯｸM-PRO" pitchFamily="50" charset="-128"/>
                <a:ea typeface="HG丸ｺﾞｼｯｸM-PRO" pitchFamily="50" charset="-128"/>
              </a:rPr>
              <a:t>為に</a:t>
            </a:r>
            <a:r>
              <a:rPr lang="ja-JP" altLang="en-US" sz="3200" dirty="0" smtClean="0">
                <a:solidFill>
                  <a:schemeClr val="bg1"/>
                </a:solidFill>
                <a:latin typeface="HG丸ｺﾞｼｯｸM-PRO" pitchFamily="50" charset="-128"/>
                <a:ea typeface="HG丸ｺﾞｼｯｸM-PRO" pitchFamily="50" charset="-128"/>
              </a:rPr>
              <a:t>は</a:t>
            </a:r>
            <a:endParaRPr lang="en-US" altLang="ja-JP" sz="3200" dirty="0" smtClean="0">
              <a:solidFill>
                <a:schemeClr val="bg1"/>
              </a:solidFill>
              <a:latin typeface="HG丸ｺﾞｼｯｸM-PRO" pitchFamily="50" charset="-128"/>
              <a:ea typeface="HG丸ｺﾞｼｯｸM-PRO" pitchFamily="50" charset="-128"/>
            </a:endParaRPr>
          </a:p>
          <a:p>
            <a:pPr algn="ctr"/>
            <a:endParaRPr lang="en-US" altLang="ja-JP" sz="2800" dirty="0" smtClean="0">
              <a:solidFill>
                <a:schemeClr val="bg1"/>
              </a:solidFill>
              <a:latin typeface="HG丸ｺﾞｼｯｸM-PRO" pitchFamily="50" charset="-128"/>
              <a:ea typeface="HG丸ｺﾞｼｯｸM-PRO" pitchFamily="50" charset="-128"/>
            </a:endParaRPr>
          </a:p>
          <a:p>
            <a:pPr algn="ctr"/>
            <a:r>
              <a:rPr lang="ja-JP" altLang="en-US" sz="9600" dirty="0" smtClean="0">
                <a:solidFill>
                  <a:schemeClr val="bg1"/>
                </a:solidFill>
                <a:latin typeface="HG丸ｺﾞｼｯｸM-PRO" pitchFamily="50" charset="-128"/>
                <a:ea typeface="HG丸ｺﾞｼｯｸM-PRO" pitchFamily="50" charset="-128"/>
              </a:rPr>
              <a:t>電子回路の知識</a:t>
            </a:r>
            <a:endParaRPr lang="en-US" altLang="ja-JP" sz="9600" dirty="0" smtClean="0">
              <a:solidFill>
                <a:schemeClr val="bg1"/>
              </a:solidFill>
              <a:latin typeface="HG丸ｺﾞｼｯｸM-PRO" pitchFamily="50" charset="-128"/>
              <a:ea typeface="HG丸ｺﾞｼｯｸM-PRO" pitchFamily="50" charset="-128"/>
            </a:endParaRPr>
          </a:p>
          <a:p>
            <a:pPr algn="ctr"/>
            <a:endParaRPr lang="en-US" altLang="ja-JP" sz="3200" dirty="0" smtClean="0">
              <a:solidFill>
                <a:schemeClr val="bg1"/>
              </a:solidFill>
              <a:latin typeface="HG丸ｺﾞｼｯｸM-PRO" pitchFamily="50" charset="-128"/>
              <a:ea typeface="HG丸ｺﾞｼｯｸM-PRO" pitchFamily="50" charset="-128"/>
            </a:endParaRPr>
          </a:p>
          <a:p>
            <a:pPr algn="ctr"/>
            <a:r>
              <a:rPr kumimoji="1" lang="ja-JP" altLang="en-US" sz="3200" dirty="0" smtClean="0">
                <a:solidFill>
                  <a:schemeClr val="bg1"/>
                </a:solidFill>
                <a:latin typeface="HG丸ｺﾞｼｯｸM-PRO" pitchFamily="50" charset="-128"/>
                <a:ea typeface="HG丸ｺﾞｼｯｸM-PRO" pitchFamily="50" charset="-128"/>
              </a:rPr>
              <a:t>が必要不可欠</a:t>
            </a:r>
            <a:endParaRPr kumimoji="1" lang="en-US" altLang="ja-JP" sz="3200" dirty="0" smtClean="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87624" y="2132856"/>
            <a:ext cx="6875600" cy="2585323"/>
          </a:xfrm>
          <a:prstGeom prst="rect">
            <a:avLst/>
          </a:prstGeom>
          <a:noFill/>
        </p:spPr>
        <p:txBody>
          <a:bodyPr wrap="none" rtlCol="0">
            <a:spAutoFit/>
          </a:bodyPr>
          <a:lstStyle/>
          <a:p>
            <a:pPr algn="ctr"/>
            <a:r>
              <a:rPr lang="ja-JP" altLang="en-US" sz="5400" dirty="0" smtClean="0">
                <a:solidFill>
                  <a:schemeClr val="bg1"/>
                </a:solidFill>
                <a:latin typeface="HG丸ｺﾞｼｯｸM-PRO" pitchFamily="50" charset="-128"/>
                <a:ea typeface="HG丸ｺﾞｼｯｸM-PRO" pitchFamily="50" charset="-128"/>
              </a:rPr>
              <a:t>電子回路 </a:t>
            </a:r>
            <a:r>
              <a:rPr lang="en-US" altLang="ja-JP" sz="5400" dirty="0" smtClean="0">
                <a:solidFill>
                  <a:schemeClr val="bg1"/>
                </a:solidFill>
                <a:latin typeface="HG丸ｺﾞｼｯｸM-PRO" pitchFamily="50" charset="-128"/>
                <a:ea typeface="HG丸ｺﾞｼｯｸM-PRO" pitchFamily="50" charset="-128"/>
                <a:sym typeface="Symbol"/>
              </a:rPr>
              <a:t></a:t>
            </a:r>
            <a:r>
              <a:rPr lang="en-US" altLang="ja-JP" sz="5400" dirty="0" smtClean="0">
                <a:solidFill>
                  <a:schemeClr val="bg1"/>
                </a:solidFill>
                <a:latin typeface="HG丸ｺﾞｼｯｸM-PRO" pitchFamily="50" charset="-128"/>
                <a:ea typeface="HG丸ｺﾞｼｯｸM-PRO" pitchFamily="50" charset="-128"/>
              </a:rPr>
              <a:t> </a:t>
            </a:r>
            <a:r>
              <a:rPr lang="ja-JP" altLang="en-US" sz="5400" dirty="0" smtClean="0">
                <a:solidFill>
                  <a:schemeClr val="bg1"/>
                </a:solidFill>
                <a:latin typeface="HG丸ｺﾞｼｯｸM-PRO" pitchFamily="50" charset="-128"/>
                <a:ea typeface="HG丸ｺﾞｼｯｸM-PRO" pitchFamily="50" charset="-128"/>
              </a:rPr>
              <a:t>電磁気学</a:t>
            </a:r>
            <a:endParaRPr lang="en-US" altLang="ja-JP" sz="5400" dirty="0" smtClean="0">
              <a:solidFill>
                <a:schemeClr val="bg1"/>
              </a:solidFill>
              <a:latin typeface="HG丸ｺﾞｼｯｸM-PRO" pitchFamily="50" charset="-128"/>
              <a:ea typeface="HG丸ｺﾞｼｯｸM-PRO" pitchFamily="50" charset="-128"/>
            </a:endParaRPr>
          </a:p>
          <a:p>
            <a:pPr algn="ctr"/>
            <a:endParaRPr lang="en-US" altLang="ja-JP" sz="5400" dirty="0" smtClean="0">
              <a:solidFill>
                <a:schemeClr val="bg1"/>
              </a:solidFill>
              <a:latin typeface="HG丸ｺﾞｼｯｸM-PRO" pitchFamily="50" charset="-128"/>
              <a:ea typeface="HG丸ｺﾞｼｯｸM-PRO" pitchFamily="50" charset="-128"/>
            </a:endParaRPr>
          </a:p>
          <a:p>
            <a:pPr algn="ctr"/>
            <a:r>
              <a:rPr lang="ja-JP" altLang="en-US" sz="5400" dirty="0" smtClean="0">
                <a:solidFill>
                  <a:schemeClr val="bg1"/>
                </a:solidFill>
                <a:latin typeface="HG丸ｺﾞｼｯｸM-PRO" pitchFamily="50" charset="-128"/>
                <a:ea typeface="HG丸ｺﾞｼｯｸM-PRO" pitchFamily="50" charset="-128"/>
              </a:rPr>
              <a:t>回路素子 </a:t>
            </a:r>
            <a:r>
              <a:rPr lang="en-US" altLang="ja-JP" sz="5400" dirty="0" smtClean="0">
                <a:solidFill>
                  <a:schemeClr val="bg1"/>
                </a:solidFill>
                <a:latin typeface="HG丸ｺﾞｼｯｸM-PRO" pitchFamily="50" charset="-128"/>
                <a:ea typeface="HG丸ｺﾞｼｯｸM-PRO" pitchFamily="50" charset="-128"/>
                <a:sym typeface="Symbol"/>
              </a:rPr>
              <a:t></a:t>
            </a:r>
            <a:r>
              <a:rPr lang="en-US" altLang="ja-JP" sz="5400" dirty="0" smtClean="0">
                <a:solidFill>
                  <a:schemeClr val="bg1"/>
                </a:solidFill>
                <a:latin typeface="HG丸ｺﾞｼｯｸM-PRO" pitchFamily="50" charset="-128"/>
                <a:ea typeface="HG丸ｺﾞｼｯｸM-PRO" pitchFamily="50" charset="-128"/>
              </a:rPr>
              <a:t> </a:t>
            </a:r>
            <a:r>
              <a:rPr lang="ja-JP" altLang="en-US" sz="5400" dirty="0" smtClean="0">
                <a:solidFill>
                  <a:schemeClr val="bg1"/>
                </a:solidFill>
                <a:latin typeface="HG丸ｺﾞｼｯｸM-PRO" pitchFamily="50" charset="-128"/>
                <a:ea typeface="HG丸ｺﾞｼｯｸM-PRO" pitchFamily="50" charset="-128"/>
              </a:rPr>
              <a:t>固体物理</a:t>
            </a:r>
            <a:endParaRPr lang="en-US" altLang="ja-JP" sz="5400" dirty="0" smtClean="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83568" y="764704"/>
            <a:ext cx="7558479" cy="5401479"/>
          </a:xfrm>
          <a:prstGeom prst="rect">
            <a:avLst/>
          </a:prstGeom>
          <a:noFill/>
        </p:spPr>
        <p:txBody>
          <a:bodyPr wrap="none" rtlCol="0">
            <a:spAutoFit/>
          </a:bodyPr>
          <a:lstStyle/>
          <a:p>
            <a:pPr algn="ctr"/>
            <a:r>
              <a:rPr lang="ja-JP" altLang="en-US" sz="11500" dirty="0" smtClean="0">
                <a:solidFill>
                  <a:schemeClr val="bg1"/>
                </a:solidFill>
                <a:effectLst>
                  <a:outerShdw blurRad="241300" dist="114300" dir="2700000" algn="tl" rotWithShape="0">
                    <a:srgbClr val="FFFF00">
                      <a:alpha val="40000"/>
                    </a:srgbClr>
                  </a:outerShdw>
                </a:effectLst>
                <a:latin typeface="HG丸ｺﾞｼｯｸM-PRO" pitchFamily="50" charset="-128"/>
                <a:ea typeface="HG丸ｺﾞｼｯｸM-PRO" pitchFamily="50" charset="-128"/>
              </a:rPr>
              <a:t>比例計数管</a:t>
            </a:r>
            <a:endParaRPr lang="en-US" altLang="ja-JP" sz="11500" dirty="0" smtClean="0">
              <a:solidFill>
                <a:schemeClr val="bg1"/>
              </a:solidFill>
              <a:effectLst>
                <a:outerShdw blurRad="241300" dist="114300" dir="2700000" algn="tl" rotWithShape="0">
                  <a:srgbClr val="FFFF00">
                    <a:alpha val="40000"/>
                  </a:srgbClr>
                </a:outerShdw>
              </a:effectLst>
              <a:latin typeface="HG丸ｺﾞｼｯｸM-PRO" pitchFamily="50" charset="-128"/>
              <a:ea typeface="HG丸ｺﾞｼｯｸM-PRO" pitchFamily="50" charset="-128"/>
            </a:endParaRPr>
          </a:p>
          <a:p>
            <a:pPr algn="ctr"/>
            <a:r>
              <a:rPr kumimoji="1" lang="ja-JP" altLang="en-US" sz="11500" dirty="0" smtClean="0">
                <a:solidFill>
                  <a:schemeClr val="bg1"/>
                </a:solidFill>
                <a:effectLst>
                  <a:outerShdw blurRad="241300" dist="114300" dir="2700000" algn="tl" rotWithShape="0">
                    <a:srgbClr val="FFFF00">
                      <a:alpha val="40000"/>
                    </a:srgbClr>
                  </a:outerShdw>
                </a:effectLst>
                <a:latin typeface="HG丸ｺﾞｼｯｸM-PRO" pitchFamily="50" charset="-128"/>
                <a:ea typeface="HG丸ｺﾞｼｯｸM-PRO" pitchFamily="50" charset="-128"/>
              </a:rPr>
              <a:t>と</a:t>
            </a:r>
            <a:endParaRPr kumimoji="1" lang="en-US" altLang="ja-JP" sz="11500" dirty="0" smtClean="0">
              <a:solidFill>
                <a:schemeClr val="bg1"/>
              </a:solidFill>
              <a:effectLst>
                <a:outerShdw blurRad="241300" dist="114300" dir="2700000" algn="tl" rotWithShape="0">
                  <a:srgbClr val="FFFF00">
                    <a:alpha val="40000"/>
                  </a:srgbClr>
                </a:outerShdw>
              </a:effectLst>
              <a:latin typeface="HG丸ｺﾞｼｯｸM-PRO" pitchFamily="50" charset="-128"/>
              <a:ea typeface="HG丸ｺﾞｼｯｸM-PRO" pitchFamily="50" charset="-128"/>
            </a:endParaRPr>
          </a:p>
          <a:p>
            <a:pPr algn="ctr"/>
            <a:r>
              <a:rPr lang="ja-JP" altLang="en-US" sz="11500" dirty="0">
                <a:solidFill>
                  <a:schemeClr val="bg1"/>
                </a:solidFill>
                <a:effectLst>
                  <a:outerShdw blurRad="241300" dist="114300" dir="2700000" algn="tl" rotWithShape="0">
                    <a:srgbClr val="FFFF00">
                      <a:alpha val="40000"/>
                    </a:srgbClr>
                  </a:outerShdw>
                </a:effectLst>
                <a:latin typeface="HG丸ｺﾞｼｯｸM-PRO" pitchFamily="50" charset="-128"/>
                <a:ea typeface="HG丸ｺﾞｼｯｸM-PRO" pitchFamily="50" charset="-128"/>
              </a:rPr>
              <a:t>放射</a:t>
            </a:r>
            <a:r>
              <a:rPr lang="ja-JP" altLang="en-US" sz="11500" dirty="0" smtClean="0">
                <a:solidFill>
                  <a:schemeClr val="bg1"/>
                </a:solidFill>
                <a:effectLst>
                  <a:outerShdw blurRad="241300" dist="114300" dir="2700000" algn="tl" rotWithShape="0">
                    <a:srgbClr val="FFFF00">
                      <a:alpha val="40000"/>
                    </a:srgbClr>
                  </a:outerShdw>
                </a:effectLst>
                <a:latin typeface="HG丸ｺﾞｼｯｸM-PRO" pitchFamily="50" charset="-128"/>
                <a:ea typeface="HG丸ｺﾞｼｯｸM-PRO" pitchFamily="50" charset="-128"/>
              </a:rPr>
              <a:t>線</a:t>
            </a:r>
            <a:r>
              <a:rPr lang="ja-JP" altLang="en-US" sz="11500" dirty="0">
                <a:solidFill>
                  <a:schemeClr val="bg1"/>
                </a:solidFill>
                <a:effectLst>
                  <a:outerShdw blurRad="241300" dist="114300" dir="2700000" algn="tl" rotWithShape="0">
                    <a:srgbClr val="FFFF00">
                      <a:alpha val="40000"/>
                    </a:srgbClr>
                  </a:outerShdw>
                </a:effectLst>
                <a:latin typeface="HG丸ｺﾞｼｯｸM-PRO" pitchFamily="50" charset="-128"/>
                <a:ea typeface="HG丸ｺﾞｼｯｸM-PRO" pitchFamily="50" charset="-128"/>
              </a:rPr>
              <a:t>計測</a:t>
            </a:r>
            <a:endParaRPr kumimoji="1" lang="ja-JP" altLang="en-US" sz="11500" dirty="0">
              <a:solidFill>
                <a:schemeClr val="bg1"/>
              </a:solidFill>
              <a:effectLst>
                <a:outerShdw blurRad="241300" dist="114300" dir="2700000" algn="tl" rotWithShape="0">
                  <a:srgbClr val="FFFF00">
                    <a:alpha val="40000"/>
                  </a:srgbClr>
                </a:outerShdw>
              </a:effectLst>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83568" y="1196752"/>
            <a:ext cx="7848872" cy="4339650"/>
          </a:xfrm>
          <a:prstGeom prst="rect">
            <a:avLst/>
          </a:prstGeom>
        </p:spPr>
        <p:txBody>
          <a:bodyPr wrap="square">
            <a:spAutoFit/>
          </a:bodyPr>
          <a:lstStyle/>
          <a:p>
            <a:r>
              <a:rPr lang="ja-JP" altLang="en-US" sz="4400" dirty="0" smtClean="0">
                <a:solidFill>
                  <a:srgbClr val="FFFFCC"/>
                </a:solidFill>
                <a:latin typeface="HG丸ｺﾞｼｯｸM-PRO" pitchFamily="50" charset="-128"/>
                <a:ea typeface="HG丸ｺﾞｼｯｸM-PRO" pitchFamily="50" charset="-128"/>
              </a:rPr>
              <a:t>比例計数管</a:t>
            </a:r>
            <a:endParaRPr lang="en-US" altLang="ja-JP" sz="4400" dirty="0" smtClean="0">
              <a:solidFill>
                <a:srgbClr val="FFFFCC"/>
              </a:solidFill>
              <a:latin typeface="HG丸ｺﾞｼｯｸM-PRO" pitchFamily="50" charset="-128"/>
              <a:ea typeface="HG丸ｺﾞｼｯｸM-PRO" pitchFamily="50" charset="-128"/>
            </a:endParaRPr>
          </a:p>
          <a:p>
            <a:pPr lvl="1"/>
            <a:r>
              <a:rPr lang="ja-JP" altLang="en-US" sz="2800" u="sng" dirty="0" smtClean="0">
                <a:solidFill>
                  <a:srgbClr val="FFFFCC"/>
                </a:solidFill>
                <a:latin typeface="HG丸ｺﾞｼｯｸM-PRO" pitchFamily="50" charset="-128"/>
                <a:ea typeface="HG丸ｺﾞｼｯｸM-PRO" pitchFamily="50" charset="-128"/>
              </a:rPr>
              <a:t/>
            </a:r>
            <a:br>
              <a:rPr lang="ja-JP" altLang="en-US" sz="2800" u="sng" dirty="0" smtClean="0">
                <a:solidFill>
                  <a:srgbClr val="FFFFCC"/>
                </a:solidFill>
                <a:latin typeface="HG丸ｺﾞｼｯｸM-PRO" pitchFamily="50" charset="-128"/>
                <a:ea typeface="HG丸ｺﾞｼｯｸM-PRO" pitchFamily="50" charset="-128"/>
              </a:rPr>
            </a:br>
            <a:r>
              <a:rPr lang="ja-JP" altLang="en-US" sz="2800" dirty="0" smtClean="0">
                <a:solidFill>
                  <a:srgbClr val="FFFFCC"/>
                </a:solidFill>
                <a:latin typeface="HG丸ｺﾞｼｯｸM-PRO" pitchFamily="50" charset="-128"/>
                <a:ea typeface="HG丸ｺﾞｼｯｸM-PRO" pitchFamily="50" charset="-128"/>
              </a:rPr>
              <a:t>高電圧をかけた細いワイヤーで放射線を測る</a:t>
            </a:r>
            <a:br>
              <a:rPr lang="ja-JP" altLang="en-US" sz="2800" dirty="0" smtClean="0">
                <a:solidFill>
                  <a:srgbClr val="FFFFCC"/>
                </a:solidFill>
                <a:latin typeface="HG丸ｺﾞｼｯｸM-PRO" pitchFamily="50" charset="-128"/>
                <a:ea typeface="HG丸ｺﾞｼｯｸM-PRO" pitchFamily="50" charset="-128"/>
              </a:rPr>
            </a:br>
            <a:r>
              <a:rPr lang="ja-JP" altLang="en-US" sz="2800" dirty="0" smtClean="0">
                <a:solidFill>
                  <a:srgbClr val="FFFFCC"/>
                </a:solidFill>
                <a:latin typeface="HG丸ｺﾞｼｯｸM-PRO" pitchFamily="50" charset="-128"/>
                <a:ea typeface="HG丸ｺﾞｼｯｸM-PRO" pitchFamily="50" charset="-128"/>
              </a:rPr>
              <a:t>素粒子・原子核実験に広く用いられる </a:t>
            </a:r>
            <a:endParaRPr lang="en-US" altLang="ja-JP" sz="2800" dirty="0" smtClean="0">
              <a:solidFill>
                <a:srgbClr val="FFFFCC"/>
              </a:solidFill>
              <a:latin typeface="HG丸ｺﾞｼｯｸM-PRO" pitchFamily="50" charset="-128"/>
              <a:ea typeface="HG丸ｺﾞｼｯｸM-PRO" pitchFamily="50" charset="-128"/>
            </a:endParaRPr>
          </a:p>
          <a:p>
            <a:pPr lvl="1"/>
            <a:r>
              <a:rPr lang="ja-JP" altLang="en-US" sz="2800" dirty="0" smtClean="0">
                <a:solidFill>
                  <a:srgbClr val="FFFFCC"/>
                </a:solidFill>
                <a:latin typeface="HG丸ｺﾞｼｯｸM-PRO" pitchFamily="50" charset="-128"/>
                <a:ea typeface="HG丸ｺﾞｼｯｸM-PRO" pitchFamily="50" charset="-128"/>
              </a:rPr>
              <a:t>“ワイヤーチェンバー”</a:t>
            </a:r>
            <a:endParaRPr lang="en-US" altLang="ja-JP" sz="2800" dirty="0" smtClean="0">
              <a:solidFill>
                <a:srgbClr val="FFFFCC"/>
              </a:solidFill>
              <a:latin typeface="HG丸ｺﾞｼｯｸM-PRO" pitchFamily="50" charset="-128"/>
              <a:ea typeface="HG丸ｺﾞｼｯｸM-PRO" pitchFamily="50" charset="-128"/>
            </a:endParaRPr>
          </a:p>
          <a:p>
            <a:pPr lvl="1"/>
            <a:r>
              <a:rPr lang="ja-JP" altLang="en-US" sz="2800" dirty="0" smtClean="0">
                <a:solidFill>
                  <a:srgbClr val="FFFFCC"/>
                </a:solidFill>
                <a:latin typeface="HG丸ｺﾞｼｯｸM-PRO" pitchFamily="50" charset="-128"/>
                <a:ea typeface="HG丸ｺﾞｼｯｸM-PRO" pitchFamily="50" charset="-128"/>
              </a:rPr>
              <a:t/>
            </a:r>
            <a:br>
              <a:rPr lang="ja-JP" altLang="en-US" sz="2800" dirty="0" smtClean="0">
                <a:solidFill>
                  <a:srgbClr val="FFFFCC"/>
                </a:solidFill>
                <a:latin typeface="HG丸ｺﾞｼｯｸM-PRO" pitchFamily="50" charset="-128"/>
                <a:ea typeface="HG丸ｺﾞｼｯｸM-PRO" pitchFamily="50" charset="-128"/>
              </a:rPr>
            </a:br>
            <a:r>
              <a:rPr lang="en-US" altLang="ja-JP" sz="2800" dirty="0" smtClean="0">
                <a:solidFill>
                  <a:srgbClr val="FFFFCC"/>
                </a:solidFill>
                <a:latin typeface="HG丸ｺﾞｼｯｸM-PRO" pitchFamily="50" charset="-128"/>
                <a:ea typeface="HG丸ｺﾞｼｯｸM-PRO" pitchFamily="50" charset="-128"/>
              </a:rPr>
              <a:t>Multi-Wire </a:t>
            </a:r>
            <a:r>
              <a:rPr lang="en-US" altLang="ja-JP" sz="2800" dirty="0" smtClean="0">
                <a:solidFill>
                  <a:srgbClr val="FFFFCC"/>
                </a:solidFill>
                <a:latin typeface="HG丸ｺﾞｼｯｸM-PRO" pitchFamily="50" charset="-128"/>
                <a:ea typeface="HG丸ｺﾞｼｯｸM-PRO" pitchFamily="50" charset="-128"/>
              </a:rPr>
              <a:t>Proportional Chamber (MWPC),  Drift Chamber (DC)</a:t>
            </a:r>
            <a:r>
              <a:rPr lang="en-US" altLang="ja-JP" sz="3600" dirty="0" smtClean="0">
                <a:solidFill>
                  <a:srgbClr val="FFFFCC"/>
                </a:solidFill>
                <a:latin typeface="HG丸ｺﾞｼｯｸM-PRO" pitchFamily="50" charset="-128"/>
                <a:ea typeface="HG丸ｺﾞｼｯｸM-PRO" pitchFamily="50" charset="-128"/>
              </a:rPr>
              <a:t> </a:t>
            </a:r>
            <a:r>
              <a:rPr lang="ja-JP" altLang="en-US" sz="2800" dirty="0" smtClean="0">
                <a:solidFill>
                  <a:srgbClr val="FFFFCC"/>
                </a:solidFill>
                <a:latin typeface="HG丸ｺﾞｼｯｸM-PRO" pitchFamily="50" charset="-128"/>
                <a:ea typeface="HG丸ｺﾞｼｯｸM-PRO" pitchFamily="50" charset="-128"/>
              </a:rPr>
              <a:t>の基本</a:t>
            </a:r>
            <a:r>
              <a:rPr lang="ja-JP" altLang="en-US" sz="2800" u="sng" dirty="0" smtClean="0">
                <a:solidFill>
                  <a:srgbClr val="FFFFCC"/>
                </a:solidFill>
                <a:latin typeface="HG丸ｺﾞｼｯｸM-PRO" pitchFamily="50" charset="-128"/>
                <a:ea typeface="HG丸ｺﾞｼｯｸM-PRO" pitchFamily="50" charset="-128"/>
              </a:rPr>
              <a:t/>
            </a:r>
            <a:br>
              <a:rPr lang="ja-JP" altLang="en-US" sz="2800" u="sng" dirty="0" smtClean="0">
                <a:solidFill>
                  <a:srgbClr val="FFFFCC"/>
                </a:solidFill>
                <a:latin typeface="HG丸ｺﾞｼｯｸM-PRO" pitchFamily="50" charset="-128"/>
                <a:ea typeface="HG丸ｺﾞｼｯｸM-PRO" pitchFamily="50" charset="-128"/>
              </a:rPr>
            </a:br>
            <a:endParaRPr lang="ja-JP" altLang="en-US" sz="2800" dirty="0">
              <a:solidFill>
                <a:srgbClr val="FFFFCC"/>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4016" y="1229846"/>
            <a:ext cx="8820472" cy="4647426"/>
          </a:xfrm>
          <a:prstGeom prst="rect">
            <a:avLst/>
          </a:prstGeom>
        </p:spPr>
        <p:txBody>
          <a:bodyPr wrap="square">
            <a:spAutoFit/>
          </a:bodyPr>
          <a:lstStyle/>
          <a:p>
            <a:r>
              <a:rPr lang="ja-JP" altLang="en-US" sz="4400" dirty="0" smtClean="0">
                <a:solidFill>
                  <a:srgbClr val="FFFFCC"/>
                </a:solidFill>
                <a:latin typeface="HG丸ｺﾞｼｯｸM-PRO" pitchFamily="50" charset="-128"/>
                <a:ea typeface="HG丸ｺﾞｼｯｸM-PRO" pitchFamily="50" charset="-128"/>
              </a:rPr>
              <a:t>目的</a:t>
            </a:r>
            <a:endParaRPr lang="en-US" altLang="ja-JP" sz="4400" dirty="0" smtClean="0">
              <a:solidFill>
                <a:srgbClr val="FFFFCC"/>
              </a:solidFill>
              <a:latin typeface="HG丸ｺﾞｼｯｸM-PRO" pitchFamily="50" charset="-128"/>
              <a:ea typeface="HG丸ｺﾞｼｯｸM-PRO" pitchFamily="50" charset="-128"/>
            </a:endParaRPr>
          </a:p>
          <a:p>
            <a:pPr lvl="1"/>
            <a:r>
              <a:rPr lang="ja-JP" altLang="en-US" sz="2800" u="sng" dirty="0" smtClean="0">
                <a:solidFill>
                  <a:srgbClr val="FFFFCC"/>
                </a:solidFill>
                <a:latin typeface="HG丸ｺﾞｼｯｸM-PRO" pitchFamily="50" charset="-128"/>
                <a:ea typeface="HG丸ｺﾞｼｯｸM-PRO" pitchFamily="50" charset="-128"/>
              </a:rPr>
              <a:t/>
            </a:r>
            <a:br>
              <a:rPr lang="ja-JP" altLang="en-US" sz="2800" u="sng" dirty="0" smtClean="0">
                <a:solidFill>
                  <a:srgbClr val="FFFFCC"/>
                </a:solidFill>
                <a:latin typeface="HG丸ｺﾞｼｯｸM-PRO" pitchFamily="50" charset="-128"/>
                <a:ea typeface="HG丸ｺﾞｼｯｸM-PRO" pitchFamily="50" charset="-128"/>
              </a:rPr>
            </a:br>
            <a:r>
              <a:rPr lang="ja-JP" altLang="en-US" sz="2800" dirty="0" smtClean="0">
                <a:solidFill>
                  <a:srgbClr val="FFFFCC"/>
                </a:solidFill>
                <a:latin typeface="HG丸ｺﾞｼｯｸM-PRO" pitchFamily="50" charset="-128"/>
                <a:ea typeface="HG丸ｺﾞｼｯｸM-PRO" pitchFamily="50" charset="-128"/>
              </a:rPr>
              <a:t>比例計数管と増幅回路を自作して、</a:t>
            </a:r>
            <a:r>
              <a:rPr lang="en-US" altLang="ja-JP" sz="2800" dirty="0" smtClean="0">
                <a:solidFill>
                  <a:srgbClr val="FFFFCC"/>
                </a:solidFill>
                <a:latin typeface="HG丸ｺﾞｼｯｸM-PRO" pitchFamily="50" charset="-128"/>
                <a:ea typeface="HG丸ｺﾞｼｯｸM-PRO" pitchFamily="50" charset="-128"/>
              </a:rPr>
              <a:t>X</a:t>
            </a:r>
            <a:r>
              <a:rPr lang="ja-JP" altLang="en-US" sz="2800" dirty="0" smtClean="0">
                <a:solidFill>
                  <a:srgbClr val="FFFFCC"/>
                </a:solidFill>
                <a:latin typeface="HG丸ｺﾞｼｯｸM-PRO" pitchFamily="50" charset="-128"/>
                <a:ea typeface="HG丸ｺﾞｼｯｸM-PRO" pitchFamily="50" charset="-128"/>
              </a:rPr>
              <a:t>線、ベータ線、宇宙線を測定する。</a:t>
            </a:r>
            <a:endParaRPr lang="en-US" altLang="ja-JP" sz="2800" dirty="0" smtClean="0">
              <a:solidFill>
                <a:srgbClr val="FFFFCC"/>
              </a:solidFill>
              <a:latin typeface="HG丸ｺﾞｼｯｸM-PRO" pitchFamily="50" charset="-128"/>
              <a:ea typeface="HG丸ｺﾞｼｯｸM-PRO" pitchFamily="50" charset="-128"/>
            </a:endParaRPr>
          </a:p>
          <a:p>
            <a:pPr lvl="1"/>
            <a:r>
              <a:rPr lang="ja-JP" altLang="en-US" sz="2800" dirty="0" smtClean="0">
                <a:solidFill>
                  <a:srgbClr val="FFFFCC"/>
                </a:solidFill>
                <a:latin typeface="HG丸ｺﾞｼｯｸM-PRO" pitchFamily="50" charset="-128"/>
                <a:ea typeface="HG丸ｺﾞｼｯｸM-PRO" pitchFamily="50" charset="-128"/>
              </a:rPr>
              <a:t/>
            </a:r>
            <a:br>
              <a:rPr lang="ja-JP" altLang="en-US" sz="2800" dirty="0" smtClean="0">
                <a:solidFill>
                  <a:srgbClr val="FFFFCC"/>
                </a:solidFill>
                <a:latin typeface="HG丸ｺﾞｼｯｸM-PRO" pitchFamily="50" charset="-128"/>
                <a:ea typeface="HG丸ｺﾞｼｯｸM-PRO" pitchFamily="50" charset="-128"/>
              </a:rPr>
            </a:br>
            <a:r>
              <a:rPr lang="ja-JP" altLang="en-US" sz="2800" dirty="0" smtClean="0">
                <a:solidFill>
                  <a:srgbClr val="FFFFCC"/>
                </a:solidFill>
                <a:latin typeface="HG丸ｺﾞｼｯｸM-PRO" pitchFamily="50" charset="-128"/>
                <a:ea typeface="HG丸ｺﾞｼｯｸM-PRO" pitchFamily="50" charset="-128"/>
              </a:rPr>
              <a:t>放射線の性質や、放射線と物質の相互作用も学ぶ。</a:t>
            </a:r>
            <a:br>
              <a:rPr lang="ja-JP" altLang="en-US" sz="2800" dirty="0" smtClean="0">
                <a:solidFill>
                  <a:srgbClr val="FFFFCC"/>
                </a:solidFill>
                <a:latin typeface="HG丸ｺﾞｼｯｸM-PRO" pitchFamily="50" charset="-128"/>
                <a:ea typeface="HG丸ｺﾞｼｯｸM-PRO" pitchFamily="50" charset="-128"/>
              </a:rPr>
            </a:br>
            <a:endParaRPr lang="en-US" altLang="ja-JP" sz="2800" dirty="0" smtClean="0">
              <a:solidFill>
                <a:srgbClr val="FFFFCC"/>
              </a:solidFill>
              <a:latin typeface="HG丸ｺﾞｼｯｸM-PRO" pitchFamily="50" charset="-128"/>
              <a:ea typeface="HG丸ｺﾞｼｯｸM-PRO" pitchFamily="50" charset="-128"/>
            </a:endParaRPr>
          </a:p>
          <a:p>
            <a:pPr lvl="1"/>
            <a:r>
              <a:rPr lang="ja-JP" altLang="en-US" sz="2800" dirty="0" smtClean="0">
                <a:solidFill>
                  <a:srgbClr val="FFFFCC"/>
                </a:solidFill>
                <a:latin typeface="HG丸ｺﾞｼｯｸM-PRO" pitchFamily="50" charset="-128"/>
                <a:ea typeface="HG丸ｺﾞｼｯｸM-PRO" pitchFamily="50" charset="-128"/>
              </a:rPr>
              <a:t>電子回路の基礎も学ぶ。実験の楽しさを味わう。</a:t>
            </a:r>
          </a:p>
          <a:p>
            <a:pPr lvl="1"/>
            <a:r>
              <a:rPr lang="ja-JP" altLang="en-US" sz="2800" u="sng" dirty="0" smtClean="0">
                <a:solidFill>
                  <a:srgbClr val="FFFFCC"/>
                </a:solidFill>
                <a:latin typeface="HG丸ｺﾞｼｯｸM-PRO" pitchFamily="50" charset="-128"/>
                <a:ea typeface="HG丸ｺﾞｼｯｸM-PRO" pitchFamily="50" charset="-128"/>
              </a:rPr>
              <a:t/>
            </a:r>
            <a:br>
              <a:rPr lang="ja-JP" altLang="en-US" sz="2800" u="sng" dirty="0" smtClean="0">
                <a:solidFill>
                  <a:srgbClr val="FFFFCC"/>
                </a:solidFill>
                <a:latin typeface="HG丸ｺﾞｼｯｸM-PRO" pitchFamily="50" charset="-128"/>
                <a:ea typeface="HG丸ｺﾞｼｯｸM-PRO" pitchFamily="50" charset="-128"/>
              </a:rPr>
            </a:br>
            <a:endParaRPr lang="ja-JP" altLang="en-US" sz="2800" dirty="0">
              <a:solidFill>
                <a:srgbClr val="FFFFCC"/>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771800" y="0"/>
            <a:ext cx="3240360" cy="1143000"/>
          </a:xfrm>
        </p:spPr>
        <p:txBody>
          <a:bodyPr/>
          <a:lstStyle/>
          <a:p>
            <a:pPr eaLnBrk="1" hangingPunct="1"/>
            <a:r>
              <a:rPr lang="ja-JP" altLang="en-US" dirty="0" smtClean="0"/>
              <a:t>実験装置</a:t>
            </a:r>
          </a:p>
        </p:txBody>
      </p:sp>
      <p:sp>
        <p:nvSpPr>
          <p:cNvPr id="13315" name="Line 3"/>
          <p:cNvSpPr>
            <a:spLocks noChangeShapeType="1"/>
          </p:cNvSpPr>
          <p:nvPr/>
        </p:nvSpPr>
        <p:spPr bwMode="auto">
          <a:xfrm>
            <a:off x="2628008" y="2243980"/>
            <a:ext cx="0" cy="0"/>
          </a:xfrm>
          <a:prstGeom prst="line">
            <a:avLst/>
          </a:prstGeom>
          <a:noFill/>
          <a:ln w="9525">
            <a:solidFill>
              <a:schemeClr val="tx1"/>
            </a:solidFill>
            <a:round/>
            <a:headEnd/>
            <a:tailEnd/>
          </a:ln>
        </p:spPr>
        <p:txBody>
          <a:bodyPr/>
          <a:lstStyle/>
          <a:p>
            <a:endParaRPr lang="ja-JP" altLang="en-US"/>
          </a:p>
        </p:txBody>
      </p:sp>
      <p:grpSp>
        <p:nvGrpSpPr>
          <p:cNvPr id="2" name="Group 4"/>
          <p:cNvGrpSpPr>
            <a:grpSpLocks/>
          </p:cNvGrpSpPr>
          <p:nvPr/>
        </p:nvGrpSpPr>
        <p:grpSpPr bwMode="auto">
          <a:xfrm>
            <a:off x="251520" y="1397843"/>
            <a:ext cx="8739188" cy="3862387"/>
            <a:chOff x="26" y="745"/>
            <a:chExt cx="5505" cy="2433"/>
          </a:xfrm>
        </p:grpSpPr>
        <p:grpSp>
          <p:nvGrpSpPr>
            <p:cNvPr id="3" name="Group 5"/>
            <p:cNvGrpSpPr>
              <a:grpSpLocks/>
            </p:cNvGrpSpPr>
            <p:nvPr/>
          </p:nvGrpSpPr>
          <p:grpSpPr bwMode="auto">
            <a:xfrm>
              <a:off x="26" y="745"/>
              <a:ext cx="1770" cy="1460"/>
              <a:chOff x="534" y="804"/>
              <a:chExt cx="1770" cy="1460"/>
            </a:xfrm>
          </p:grpSpPr>
          <p:pic>
            <p:nvPicPr>
              <p:cNvPr id="13341" name="Picture 6" descr="DSCF1024"/>
              <p:cNvPicPr>
                <a:picLocks noChangeAspect="1" noChangeArrowheads="1"/>
              </p:cNvPicPr>
              <p:nvPr/>
            </p:nvPicPr>
            <p:blipFill>
              <a:blip r:embed="rId3" cstate="print">
                <a:lum bright="10000"/>
              </a:blip>
              <a:srcRect/>
              <a:stretch>
                <a:fillRect/>
              </a:stretch>
            </p:blipFill>
            <p:spPr bwMode="auto">
              <a:xfrm>
                <a:off x="534" y="804"/>
                <a:ext cx="1408" cy="1056"/>
              </a:xfrm>
              <a:prstGeom prst="rect">
                <a:avLst/>
              </a:prstGeom>
              <a:noFill/>
              <a:ln w="9525">
                <a:noFill/>
                <a:miter lim="800000"/>
                <a:headEnd/>
                <a:tailEnd/>
              </a:ln>
            </p:spPr>
          </p:pic>
          <p:sp>
            <p:nvSpPr>
              <p:cNvPr id="13342" name="Text Box 7"/>
              <p:cNvSpPr txBox="1">
                <a:spLocks noChangeArrowheads="1"/>
              </p:cNvSpPr>
              <p:nvPr/>
            </p:nvSpPr>
            <p:spPr bwMode="auto">
              <a:xfrm>
                <a:off x="676" y="1860"/>
                <a:ext cx="1628" cy="404"/>
              </a:xfrm>
              <a:prstGeom prst="rect">
                <a:avLst/>
              </a:prstGeom>
              <a:noFill/>
              <a:ln w="9525">
                <a:noFill/>
                <a:miter lim="800000"/>
                <a:headEnd/>
                <a:tailEnd/>
              </a:ln>
            </p:spPr>
            <p:txBody>
              <a:bodyPr>
                <a:spAutoFit/>
              </a:bodyPr>
              <a:lstStyle/>
              <a:p>
                <a:pPr>
                  <a:spcBef>
                    <a:spcPct val="50000"/>
                  </a:spcBef>
                </a:pPr>
                <a:r>
                  <a:rPr lang="ja-JP" altLang="en-US" sz="1800" b="0" dirty="0">
                    <a:solidFill>
                      <a:schemeClr val="bg1"/>
                    </a:solidFill>
                    <a:latin typeface="ＭＳ ゴシック" pitchFamily="49" charset="-128"/>
                    <a:ea typeface="ＭＳ ゴシック" pitchFamily="49" charset="-128"/>
                  </a:rPr>
                  <a:t>作成した比例計数管で　放射線を検出する</a:t>
                </a:r>
              </a:p>
            </p:txBody>
          </p:sp>
        </p:grpSp>
        <p:sp>
          <p:nvSpPr>
            <p:cNvPr id="13330" name="Line 8"/>
            <p:cNvSpPr>
              <a:spLocks noChangeShapeType="1"/>
            </p:cNvSpPr>
            <p:nvPr/>
          </p:nvSpPr>
          <p:spPr bwMode="auto">
            <a:xfrm>
              <a:off x="1434" y="1213"/>
              <a:ext cx="724" cy="0"/>
            </a:xfrm>
            <a:prstGeom prst="line">
              <a:avLst/>
            </a:prstGeom>
            <a:noFill/>
            <a:ln w="57150">
              <a:solidFill>
                <a:srgbClr val="FF0000"/>
              </a:solidFill>
              <a:round/>
              <a:headEnd/>
              <a:tailEnd/>
            </a:ln>
          </p:spPr>
          <p:txBody>
            <a:bodyPr/>
            <a:lstStyle/>
            <a:p>
              <a:endParaRPr lang="ja-JP" altLang="en-US">
                <a:solidFill>
                  <a:schemeClr val="bg1"/>
                </a:solidFill>
              </a:endParaRPr>
            </a:p>
          </p:txBody>
        </p:sp>
        <p:grpSp>
          <p:nvGrpSpPr>
            <p:cNvPr id="4" name="Group 9"/>
            <p:cNvGrpSpPr>
              <a:grpSpLocks/>
            </p:cNvGrpSpPr>
            <p:nvPr/>
          </p:nvGrpSpPr>
          <p:grpSpPr bwMode="auto">
            <a:xfrm>
              <a:off x="1889" y="745"/>
              <a:ext cx="1423" cy="1348"/>
              <a:chOff x="3008" y="566"/>
              <a:chExt cx="1423" cy="1348"/>
            </a:xfrm>
          </p:grpSpPr>
          <p:pic>
            <p:nvPicPr>
              <p:cNvPr id="13339" name="Picture 10" descr="DSCF1027"/>
              <p:cNvPicPr>
                <a:picLocks noChangeAspect="1" noChangeArrowheads="1"/>
              </p:cNvPicPr>
              <p:nvPr/>
            </p:nvPicPr>
            <p:blipFill>
              <a:blip r:embed="rId4" cstate="print">
                <a:lum bright="10000"/>
              </a:blip>
              <a:srcRect/>
              <a:stretch>
                <a:fillRect/>
              </a:stretch>
            </p:blipFill>
            <p:spPr bwMode="auto">
              <a:xfrm>
                <a:off x="3008" y="566"/>
                <a:ext cx="1423" cy="1067"/>
              </a:xfrm>
              <a:prstGeom prst="rect">
                <a:avLst/>
              </a:prstGeom>
              <a:noFill/>
              <a:ln w="9525">
                <a:noFill/>
                <a:miter lim="800000"/>
                <a:headEnd/>
                <a:tailEnd/>
              </a:ln>
            </p:spPr>
          </p:pic>
          <p:sp>
            <p:nvSpPr>
              <p:cNvPr id="13340" name="Text Box 11"/>
              <p:cNvSpPr txBox="1">
                <a:spLocks noChangeArrowheads="1"/>
              </p:cNvSpPr>
              <p:nvPr/>
            </p:nvSpPr>
            <p:spPr bwMode="auto">
              <a:xfrm>
                <a:off x="3504" y="1664"/>
                <a:ext cx="844" cy="250"/>
              </a:xfrm>
              <a:prstGeom prst="rect">
                <a:avLst/>
              </a:prstGeom>
              <a:noFill/>
              <a:ln w="9525">
                <a:noFill/>
                <a:miter lim="800000"/>
                <a:headEnd/>
                <a:tailEnd/>
              </a:ln>
            </p:spPr>
            <p:txBody>
              <a:bodyPr wrap="square">
                <a:spAutoFit/>
              </a:bodyPr>
              <a:lstStyle/>
              <a:p>
                <a:r>
                  <a:rPr lang="en-US" altLang="ja-JP" sz="2000" b="0" dirty="0">
                    <a:solidFill>
                      <a:schemeClr val="bg1"/>
                    </a:solidFill>
                    <a:latin typeface="ＭＳ ゴシック" pitchFamily="49" charset="-128"/>
                    <a:ea typeface="ＭＳ ゴシック" pitchFamily="49" charset="-128"/>
                  </a:rPr>
                  <a:t>Pre-Amp</a:t>
                </a:r>
              </a:p>
            </p:txBody>
          </p:sp>
        </p:grpSp>
        <p:sp>
          <p:nvSpPr>
            <p:cNvPr id="13332" name="Line 12"/>
            <p:cNvSpPr>
              <a:spLocks noChangeShapeType="1"/>
            </p:cNvSpPr>
            <p:nvPr/>
          </p:nvSpPr>
          <p:spPr bwMode="auto">
            <a:xfrm>
              <a:off x="3312" y="1213"/>
              <a:ext cx="970" cy="0"/>
            </a:xfrm>
            <a:prstGeom prst="line">
              <a:avLst/>
            </a:prstGeom>
            <a:noFill/>
            <a:ln w="57150">
              <a:solidFill>
                <a:srgbClr val="FF0000"/>
              </a:solidFill>
              <a:round/>
              <a:headEnd/>
              <a:tailEnd/>
            </a:ln>
          </p:spPr>
          <p:txBody>
            <a:bodyPr/>
            <a:lstStyle/>
            <a:p>
              <a:endParaRPr lang="ja-JP" altLang="en-US">
                <a:solidFill>
                  <a:schemeClr val="bg1"/>
                </a:solidFill>
              </a:endParaRPr>
            </a:p>
          </p:txBody>
        </p:sp>
        <p:grpSp>
          <p:nvGrpSpPr>
            <p:cNvPr id="5" name="Group 13"/>
            <p:cNvGrpSpPr>
              <a:grpSpLocks/>
            </p:cNvGrpSpPr>
            <p:nvPr/>
          </p:nvGrpSpPr>
          <p:grpSpPr bwMode="auto">
            <a:xfrm>
              <a:off x="4169" y="768"/>
              <a:ext cx="1362" cy="1289"/>
              <a:chOff x="2896" y="2072"/>
              <a:chExt cx="1362" cy="1289"/>
            </a:xfrm>
          </p:grpSpPr>
          <p:pic>
            <p:nvPicPr>
              <p:cNvPr id="13337" name="Picture 14" descr="DSCF1028"/>
              <p:cNvPicPr>
                <a:picLocks noChangeAspect="1" noChangeArrowheads="1"/>
              </p:cNvPicPr>
              <p:nvPr/>
            </p:nvPicPr>
            <p:blipFill>
              <a:blip r:embed="rId5" cstate="print">
                <a:lum bright="10000"/>
              </a:blip>
              <a:srcRect/>
              <a:stretch>
                <a:fillRect/>
              </a:stretch>
            </p:blipFill>
            <p:spPr bwMode="auto">
              <a:xfrm>
                <a:off x="2896" y="2072"/>
                <a:ext cx="1362" cy="1021"/>
              </a:xfrm>
              <a:prstGeom prst="rect">
                <a:avLst/>
              </a:prstGeom>
              <a:noFill/>
              <a:ln w="9525">
                <a:noFill/>
                <a:miter lim="800000"/>
                <a:headEnd/>
                <a:tailEnd/>
              </a:ln>
            </p:spPr>
          </p:pic>
          <p:sp>
            <p:nvSpPr>
              <p:cNvPr id="13338" name="Text Box 15"/>
              <p:cNvSpPr txBox="1">
                <a:spLocks noChangeArrowheads="1"/>
              </p:cNvSpPr>
              <p:nvPr/>
            </p:nvSpPr>
            <p:spPr bwMode="auto">
              <a:xfrm>
                <a:off x="3129" y="3111"/>
                <a:ext cx="1076" cy="250"/>
              </a:xfrm>
              <a:prstGeom prst="rect">
                <a:avLst/>
              </a:prstGeom>
              <a:noFill/>
              <a:ln w="9525">
                <a:noFill/>
                <a:miter lim="800000"/>
                <a:headEnd/>
                <a:tailEnd/>
              </a:ln>
            </p:spPr>
            <p:txBody>
              <a:bodyPr wrap="none">
                <a:spAutoFit/>
              </a:bodyPr>
              <a:lstStyle/>
              <a:p>
                <a:r>
                  <a:rPr lang="ja-JP" altLang="en-US" sz="2000" b="0">
                    <a:solidFill>
                      <a:schemeClr val="bg1"/>
                    </a:solidFill>
                    <a:latin typeface="ＭＳ ゴシック" pitchFamily="49" charset="-128"/>
                    <a:ea typeface="ＭＳ ゴシック" pitchFamily="49" charset="-128"/>
                  </a:rPr>
                  <a:t>作成した回路</a:t>
                </a:r>
              </a:p>
            </p:txBody>
          </p:sp>
        </p:grpSp>
        <p:sp>
          <p:nvSpPr>
            <p:cNvPr id="13334" name="Line 16"/>
            <p:cNvSpPr>
              <a:spLocks noChangeShapeType="1"/>
            </p:cNvSpPr>
            <p:nvPr/>
          </p:nvSpPr>
          <p:spPr bwMode="auto">
            <a:xfrm>
              <a:off x="4282" y="1789"/>
              <a:ext cx="0" cy="1389"/>
            </a:xfrm>
            <a:prstGeom prst="line">
              <a:avLst/>
            </a:prstGeom>
            <a:noFill/>
            <a:ln w="57150">
              <a:solidFill>
                <a:srgbClr val="FF0000"/>
              </a:solidFill>
              <a:round/>
              <a:headEnd/>
              <a:tailEnd/>
            </a:ln>
          </p:spPr>
          <p:txBody>
            <a:bodyPr/>
            <a:lstStyle/>
            <a:p>
              <a:endParaRPr lang="ja-JP" altLang="en-US">
                <a:solidFill>
                  <a:schemeClr val="bg1"/>
                </a:solidFill>
              </a:endParaRPr>
            </a:p>
          </p:txBody>
        </p:sp>
        <p:sp>
          <p:nvSpPr>
            <p:cNvPr id="13335" name="Line 17"/>
            <p:cNvSpPr>
              <a:spLocks noChangeShapeType="1"/>
            </p:cNvSpPr>
            <p:nvPr/>
          </p:nvSpPr>
          <p:spPr bwMode="auto">
            <a:xfrm flipH="1">
              <a:off x="747" y="2831"/>
              <a:ext cx="3535" cy="0"/>
            </a:xfrm>
            <a:prstGeom prst="line">
              <a:avLst/>
            </a:prstGeom>
            <a:noFill/>
            <a:ln w="57150">
              <a:solidFill>
                <a:srgbClr val="FF0000"/>
              </a:solidFill>
              <a:round/>
              <a:headEnd/>
              <a:tailEnd/>
            </a:ln>
          </p:spPr>
          <p:txBody>
            <a:bodyPr/>
            <a:lstStyle/>
            <a:p>
              <a:endParaRPr lang="ja-JP" altLang="en-US">
                <a:solidFill>
                  <a:schemeClr val="bg1"/>
                </a:solidFill>
              </a:endParaRPr>
            </a:p>
          </p:txBody>
        </p:sp>
        <p:sp>
          <p:nvSpPr>
            <p:cNvPr id="13336" name="Line 18"/>
            <p:cNvSpPr>
              <a:spLocks noChangeShapeType="1"/>
            </p:cNvSpPr>
            <p:nvPr/>
          </p:nvSpPr>
          <p:spPr bwMode="auto">
            <a:xfrm>
              <a:off x="771" y="2831"/>
              <a:ext cx="0" cy="347"/>
            </a:xfrm>
            <a:prstGeom prst="line">
              <a:avLst/>
            </a:prstGeom>
            <a:noFill/>
            <a:ln w="57150">
              <a:solidFill>
                <a:srgbClr val="FF0000"/>
              </a:solidFill>
              <a:round/>
              <a:headEnd/>
              <a:tailEnd/>
            </a:ln>
          </p:spPr>
          <p:txBody>
            <a:bodyPr/>
            <a:lstStyle/>
            <a:p>
              <a:endParaRPr lang="ja-JP" altLang="en-US">
                <a:solidFill>
                  <a:schemeClr val="bg1"/>
                </a:solidFill>
              </a:endParaRPr>
            </a:p>
          </p:txBody>
        </p:sp>
      </p:grpSp>
      <p:grpSp>
        <p:nvGrpSpPr>
          <p:cNvPr id="6" name="Group 19"/>
          <p:cNvGrpSpPr>
            <a:grpSpLocks/>
          </p:cNvGrpSpPr>
          <p:nvPr/>
        </p:nvGrpSpPr>
        <p:grpSpPr bwMode="auto">
          <a:xfrm>
            <a:off x="4787968" y="3572721"/>
            <a:ext cx="2141391" cy="1279526"/>
            <a:chOff x="2648" y="2369"/>
            <a:chExt cx="1246" cy="806"/>
          </a:xfrm>
        </p:grpSpPr>
        <p:sp>
          <p:nvSpPr>
            <p:cNvPr id="13327" name="AutoShape 20"/>
            <p:cNvSpPr>
              <a:spLocks noChangeArrowheads="1"/>
            </p:cNvSpPr>
            <p:nvPr/>
          </p:nvSpPr>
          <p:spPr bwMode="auto">
            <a:xfrm>
              <a:off x="2648" y="2369"/>
              <a:ext cx="1228" cy="608"/>
            </a:xfrm>
            <a:prstGeom prst="wedgeRectCallout">
              <a:avLst>
                <a:gd name="adj1" fmla="val 66287"/>
                <a:gd name="adj2" fmla="val -206579"/>
              </a:avLst>
            </a:prstGeom>
            <a:solidFill>
              <a:srgbClr val="33CCCC"/>
            </a:solidFill>
            <a:ln w="9525">
              <a:solidFill>
                <a:schemeClr val="tx1"/>
              </a:solidFill>
              <a:miter lim="800000"/>
              <a:headEnd/>
              <a:tailEnd/>
            </a:ln>
          </p:spPr>
          <p:txBody>
            <a:bodyPr/>
            <a:lstStyle/>
            <a:p>
              <a:pPr algn="ctr"/>
              <a:endParaRPr lang="ja-JP" altLang="ja-JP" sz="1200" b="0">
                <a:latin typeface="HG丸ｺﾞｼｯｸM-PRO" pitchFamily="50" charset="-128"/>
                <a:ea typeface="HG丸ｺﾞｼｯｸM-PRO" pitchFamily="50" charset="-128"/>
              </a:endParaRPr>
            </a:p>
          </p:txBody>
        </p:sp>
        <p:sp>
          <p:nvSpPr>
            <p:cNvPr id="13328" name="Text Box 21"/>
            <p:cNvSpPr txBox="1">
              <a:spLocks noChangeArrowheads="1"/>
            </p:cNvSpPr>
            <p:nvPr/>
          </p:nvSpPr>
          <p:spPr bwMode="auto">
            <a:xfrm>
              <a:off x="2677" y="2496"/>
              <a:ext cx="1217" cy="679"/>
            </a:xfrm>
            <a:prstGeom prst="rect">
              <a:avLst/>
            </a:prstGeom>
            <a:noFill/>
            <a:ln w="9525">
              <a:noFill/>
              <a:miter lim="800000"/>
              <a:headEnd/>
              <a:tailEnd/>
            </a:ln>
          </p:spPr>
          <p:txBody>
            <a:bodyPr>
              <a:spAutoFit/>
            </a:bodyPr>
            <a:lstStyle/>
            <a:p>
              <a:pPr>
                <a:spcBef>
                  <a:spcPct val="50000"/>
                </a:spcBef>
              </a:pPr>
              <a:r>
                <a:rPr lang="ja-JP" altLang="en-US" sz="1600" b="0" dirty="0">
                  <a:latin typeface="HG丸ｺﾞｼｯｸM-PRO" pitchFamily="50" charset="-128"/>
                  <a:ea typeface="HG丸ｺﾞｼｯｸM-PRO" pitchFamily="50" charset="-128"/>
                </a:rPr>
                <a:t>信号を整形し</a:t>
              </a:r>
              <a:r>
                <a:rPr lang="en-US" altLang="ja-JP" sz="1600" b="0" dirty="0" err="1">
                  <a:latin typeface="HG丸ｺﾞｼｯｸM-PRO" pitchFamily="50" charset="-128"/>
                  <a:ea typeface="HG丸ｺﾞｼｯｸM-PRO" pitchFamily="50" charset="-128"/>
                </a:rPr>
                <a:t>PreAmp</a:t>
              </a:r>
              <a:r>
                <a:rPr lang="ja-JP" altLang="en-US" sz="1600" b="0" dirty="0">
                  <a:latin typeface="HG丸ｺﾞｼｯｸM-PRO" pitchFamily="50" charset="-128"/>
                  <a:ea typeface="HG丸ｺﾞｼｯｸM-PRO" pitchFamily="50" charset="-128"/>
                </a:rPr>
                <a:t>からの電流をさらに増倍する</a:t>
              </a:r>
            </a:p>
          </p:txBody>
        </p:sp>
      </p:grpSp>
      <p:grpSp>
        <p:nvGrpSpPr>
          <p:cNvPr id="7" name="Group 22"/>
          <p:cNvGrpSpPr>
            <a:grpSpLocks/>
          </p:cNvGrpSpPr>
          <p:nvPr/>
        </p:nvGrpSpPr>
        <p:grpSpPr bwMode="auto">
          <a:xfrm>
            <a:off x="2051134" y="3872755"/>
            <a:ext cx="1920472" cy="703263"/>
            <a:chOff x="1299" y="1873"/>
            <a:chExt cx="1182" cy="443"/>
          </a:xfrm>
        </p:grpSpPr>
        <p:sp>
          <p:nvSpPr>
            <p:cNvPr id="13325" name="AutoShape 23"/>
            <p:cNvSpPr>
              <a:spLocks noChangeArrowheads="1"/>
            </p:cNvSpPr>
            <p:nvPr/>
          </p:nvSpPr>
          <p:spPr bwMode="auto">
            <a:xfrm>
              <a:off x="1299" y="1873"/>
              <a:ext cx="1090" cy="443"/>
            </a:xfrm>
            <a:prstGeom prst="wedgeRectCallout">
              <a:avLst>
                <a:gd name="adj1" fmla="val 51745"/>
                <a:gd name="adj2" fmla="val -202597"/>
              </a:avLst>
            </a:prstGeom>
            <a:solidFill>
              <a:srgbClr val="33CCCC"/>
            </a:solidFill>
            <a:ln w="9525">
              <a:solidFill>
                <a:schemeClr val="tx1"/>
              </a:solidFill>
              <a:miter lim="800000"/>
              <a:headEnd/>
              <a:tailEnd/>
            </a:ln>
          </p:spPr>
          <p:txBody>
            <a:bodyPr/>
            <a:lstStyle/>
            <a:p>
              <a:pPr algn="ctr"/>
              <a:endParaRPr lang="ja-JP" altLang="ja-JP" sz="1200" b="0">
                <a:latin typeface="HG丸ｺﾞｼｯｸM-PRO" pitchFamily="50" charset="-128"/>
                <a:ea typeface="HG丸ｺﾞｼｯｸM-PRO" pitchFamily="50" charset="-128"/>
              </a:endParaRPr>
            </a:p>
          </p:txBody>
        </p:sp>
        <p:sp>
          <p:nvSpPr>
            <p:cNvPr id="13326" name="Text Box 24"/>
            <p:cNvSpPr txBox="1">
              <a:spLocks noChangeArrowheads="1"/>
            </p:cNvSpPr>
            <p:nvPr/>
          </p:nvSpPr>
          <p:spPr bwMode="auto">
            <a:xfrm>
              <a:off x="1299" y="1873"/>
              <a:ext cx="1182" cy="368"/>
            </a:xfrm>
            <a:prstGeom prst="rect">
              <a:avLst/>
            </a:prstGeom>
            <a:noFill/>
            <a:ln w="9525">
              <a:noFill/>
              <a:miter lim="800000"/>
              <a:headEnd/>
              <a:tailEnd/>
            </a:ln>
          </p:spPr>
          <p:txBody>
            <a:bodyPr wrap="square">
              <a:spAutoFit/>
            </a:bodyPr>
            <a:lstStyle/>
            <a:p>
              <a:pPr>
                <a:spcBef>
                  <a:spcPct val="50000"/>
                </a:spcBef>
              </a:pPr>
              <a:r>
                <a:rPr lang="ja-JP" altLang="en-US" sz="1600" b="0" dirty="0">
                  <a:latin typeface="HG丸ｺﾞｼｯｸM-PRO" pitchFamily="50" charset="-128"/>
                  <a:ea typeface="HG丸ｺﾞｼｯｸM-PRO" pitchFamily="50" charset="-128"/>
                </a:rPr>
                <a:t>比例計数管</a:t>
              </a:r>
              <a:r>
                <a:rPr lang="ja-JP" altLang="en-US" sz="1600" b="0" dirty="0" smtClean="0">
                  <a:latin typeface="HG丸ｺﾞｼｯｸM-PRO" pitchFamily="50" charset="-128"/>
                  <a:ea typeface="HG丸ｺﾞｼｯｸM-PRO" pitchFamily="50" charset="-128"/>
                </a:rPr>
                <a:t>からの</a:t>
              </a:r>
              <a:r>
                <a:rPr lang="ja-JP" altLang="en-US" sz="1600" b="0" dirty="0">
                  <a:latin typeface="HG丸ｺﾞｼｯｸM-PRO" pitchFamily="50" charset="-128"/>
                  <a:ea typeface="HG丸ｺﾞｼｯｸM-PRO" pitchFamily="50" charset="-128"/>
                </a:rPr>
                <a:t>電流を増倍する</a:t>
              </a:r>
            </a:p>
          </p:txBody>
        </p:sp>
      </p:grpSp>
      <p:pic>
        <p:nvPicPr>
          <p:cNvPr id="13319" name="Picture 25"/>
          <p:cNvPicPr>
            <a:picLocks noChangeAspect="1" noChangeArrowheads="1"/>
          </p:cNvPicPr>
          <p:nvPr/>
        </p:nvPicPr>
        <p:blipFill>
          <a:blip r:embed="rId6" cstate="print"/>
          <a:srcRect/>
          <a:stretch>
            <a:fillRect/>
          </a:stretch>
        </p:blipFill>
        <p:spPr bwMode="auto">
          <a:xfrm>
            <a:off x="5110858" y="4903043"/>
            <a:ext cx="2455862" cy="1838325"/>
          </a:xfrm>
          <a:prstGeom prst="rect">
            <a:avLst/>
          </a:prstGeom>
          <a:noFill/>
          <a:ln w="9525">
            <a:noFill/>
            <a:miter lim="800000"/>
            <a:headEnd/>
            <a:tailEnd/>
          </a:ln>
        </p:spPr>
      </p:pic>
      <p:grpSp>
        <p:nvGrpSpPr>
          <p:cNvPr id="8" name="Group 31"/>
          <p:cNvGrpSpPr>
            <a:grpSpLocks/>
          </p:cNvGrpSpPr>
          <p:nvPr/>
        </p:nvGrpSpPr>
        <p:grpSpPr bwMode="auto">
          <a:xfrm>
            <a:off x="549970" y="5066555"/>
            <a:ext cx="2111375" cy="1309688"/>
            <a:chOff x="208" y="2812"/>
            <a:chExt cx="1965" cy="1084"/>
          </a:xfrm>
        </p:grpSpPr>
        <p:sp>
          <p:nvSpPr>
            <p:cNvPr id="13323" name="Rectangle 27"/>
            <p:cNvSpPr>
              <a:spLocks noChangeArrowheads="1"/>
            </p:cNvSpPr>
            <p:nvPr/>
          </p:nvSpPr>
          <p:spPr bwMode="auto">
            <a:xfrm>
              <a:off x="208" y="2812"/>
              <a:ext cx="1965" cy="1084"/>
            </a:xfrm>
            <a:prstGeom prst="rect">
              <a:avLst/>
            </a:prstGeom>
            <a:solidFill>
              <a:srgbClr val="FF66CC"/>
            </a:solidFill>
            <a:ln w="9525">
              <a:solidFill>
                <a:schemeClr val="tx1"/>
              </a:solidFill>
              <a:miter lim="800000"/>
              <a:headEnd/>
              <a:tailEnd/>
            </a:ln>
          </p:spPr>
          <p:txBody>
            <a:bodyPr wrap="none" anchor="ctr"/>
            <a:lstStyle/>
            <a:p>
              <a:endParaRPr lang="ja-JP" altLang="en-US"/>
            </a:p>
          </p:txBody>
        </p:sp>
        <p:sp>
          <p:nvSpPr>
            <p:cNvPr id="13324" name="Text Box 28"/>
            <p:cNvSpPr txBox="1">
              <a:spLocks noChangeArrowheads="1"/>
            </p:cNvSpPr>
            <p:nvPr/>
          </p:nvSpPr>
          <p:spPr bwMode="auto">
            <a:xfrm>
              <a:off x="419" y="3000"/>
              <a:ext cx="1627" cy="857"/>
            </a:xfrm>
            <a:prstGeom prst="rect">
              <a:avLst/>
            </a:prstGeom>
            <a:noFill/>
            <a:ln w="9525">
              <a:noFill/>
              <a:miter lim="800000"/>
              <a:headEnd/>
              <a:tailEnd/>
            </a:ln>
          </p:spPr>
          <p:txBody>
            <a:bodyPr>
              <a:spAutoFit/>
            </a:bodyPr>
            <a:lstStyle/>
            <a:p>
              <a:pPr>
                <a:lnSpc>
                  <a:spcPct val="40000"/>
                </a:lnSpc>
                <a:spcBef>
                  <a:spcPct val="50000"/>
                </a:spcBef>
              </a:pPr>
              <a:r>
                <a:rPr lang="en-US" altLang="ja-JP" sz="2800" b="0">
                  <a:latin typeface="Century Gothic" pitchFamily="34" charset="0"/>
                </a:rPr>
                <a:t>Multi</a:t>
              </a:r>
            </a:p>
            <a:p>
              <a:pPr>
                <a:lnSpc>
                  <a:spcPct val="40000"/>
                </a:lnSpc>
                <a:spcBef>
                  <a:spcPct val="50000"/>
                </a:spcBef>
              </a:pPr>
              <a:r>
                <a:rPr lang="en-US" altLang="ja-JP" sz="2800" b="0">
                  <a:latin typeface="Century Gothic" pitchFamily="34" charset="0"/>
                </a:rPr>
                <a:t>Channel</a:t>
              </a:r>
            </a:p>
            <a:p>
              <a:pPr>
                <a:lnSpc>
                  <a:spcPct val="40000"/>
                </a:lnSpc>
                <a:spcBef>
                  <a:spcPct val="50000"/>
                </a:spcBef>
              </a:pPr>
              <a:r>
                <a:rPr lang="en-US" altLang="ja-JP" sz="2800" b="0">
                  <a:latin typeface="Century Gothic" pitchFamily="34" charset="0"/>
                </a:rPr>
                <a:t>Analyzer</a:t>
              </a:r>
            </a:p>
          </p:txBody>
        </p:sp>
      </p:grpSp>
      <p:sp>
        <p:nvSpPr>
          <p:cNvPr id="13321" name="Text Box 29"/>
          <p:cNvSpPr txBox="1">
            <a:spLocks noChangeArrowheads="1"/>
          </p:cNvSpPr>
          <p:nvPr/>
        </p:nvSpPr>
        <p:spPr bwMode="auto">
          <a:xfrm>
            <a:off x="7522270" y="6404818"/>
            <a:ext cx="1919288" cy="336550"/>
          </a:xfrm>
          <a:prstGeom prst="rect">
            <a:avLst/>
          </a:prstGeom>
          <a:noFill/>
          <a:ln w="9525">
            <a:noFill/>
            <a:miter lim="800000"/>
            <a:headEnd/>
            <a:tailEnd/>
          </a:ln>
        </p:spPr>
        <p:txBody>
          <a:bodyPr>
            <a:spAutoFit/>
          </a:bodyPr>
          <a:lstStyle/>
          <a:p>
            <a:pPr>
              <a:spcBef>
                <a:spcPct val="50000"/>
              </a:spcBef>
            </a:pPr>
            <a:r>
              <a:rPr lang="ja-JP" altLang="en-US" sz="1600" b="0">
                <a:solidFill>
                  <a:schemeClr val="bg1"/>
                </a:solidFill>
                <a:latin typeface="HG創英角ｺﾞｼｯｸUB" pitchFamily="49" charset="-128"/>
                <a:ea typeface="HG創英角ｺﾞｼｯｸUB" pitchFamily="49" charset="-128"/>
              </a:rPr>
              <a:t>オシロスコープ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3rd-12"/>
          <p:cNvPicPr>
            <a:picLocks noChangeAspect="1" noChangeArrowheads="1"/>
          </p:cNvPicPr>
          <p:nvPr/>
        </p:nvPicPr>
        <p:blipFill>
          <a:blip r:embed="rId2" cstate="print"/>
          <a:srcRect l="-5295" t="-8518" r="-4775" b="-1870"/>
          <a:stretch>
            <a:fillRect/>
          </a:stretch>
        </p:blipFill>
        <p:spPr bwMode="auto">
          <a:xfrm>
            <a:off x="539552" y="3429000"/>
            <a:ext cx="7560840" cy="3168352"/>
          </a:xfrm>
          <a:prstGeom prst="rect">
            <a:avLst/>
          </a:prstGeom>
          <a:solidFill>
            <a:srgbClr val="FFFFFF"/>
          </a:solidFill>
          <a:ln w="9525">
            <a:noFill/>
            <a:miter lim="800000"/>
            <a:headEnd/>
            <a:tailEnd/>
          </a:ln>
        </p:spPr>
      </p:pic>
      <p:grpSp>
        <p:nvGrpSpPr>
          <p:cNvPr id="2" name="Group 22"/>
          <p:cNvGrpSpPr>
            <a:grpSpLocks/>
          </p:cNvGrpSpPr>
          <p:nvPr/>
        </p:nvGrpSpPr>
        <p:grpSpPr bwMode="auto">
          <a:xfrm>
            <a:off x="468312" y="404813"/>
            <a:ext cx="8208964" cy="2808287"/>
            <a:chOff x="241" y="573"/>
            <a:chExt cx="5171" cy="1769"/>
          </a:xfrm>
        </p:grpSpPr>
        <p:pic>
          <p:nvPicPr>
            <p:cNvPr id="16391" name="Picture 5" descr="3rd-6"/>
            <p:cNvPicPr>
              <a:picLocks noChangeAspect="1" noChangeArrowheads="1"/>
            </p:cNvPicPr>
            <p:nvPr/>
          </p:nvPicPr>
          <p:blipFill>
            <a:blip r:embed="rId3" cstate="print"/>
            <a:srcRect l="-4944" t="-9386" r="-3621" b="-12615"/>
            <a:stretch>
              <a:fillRect/>
            </a:stretch>
          </p:blipFill>
          <p:spPr bwMode="auto">
            <a:xfrm>
              <a:off x="241" y="573"/>
              <a:ext cx="5171" cy="1769"/>
            </a:xfrm>
            <a:prstGeom prst="rect">
              <a:avLst/>
            </a:prstGeom>
            <a:solidFill>
              <a:srgbClr val="FFFFFF"/>
            </a:solidFill>
            <a:ln w="9525">
              <a:noFill/>
              <a:miter lim="800000"/>
              <a:headEnd/>
              <a:tailEnd/>
            </a:ln>
          </p:spPr>
        </p:pic>
        <p:sp>
          <p:nvSpPr>
            <p:cNvPr id="16392" name="Rectangle 6"/>
            <p:cNvSpPr>
              <a:spLocks noChangeArrowheads="1"/>
            </p:cNvSpPr>
            <p:nvPr/>
          </p:nvSpPr>
          <p:spPr bwMode="auto">
            <a:xfrm>
              <a:off x="1883" y="1114"/>
              <a:ext cx="2577" cy="345"/>
            </a:xfrm>
            <a:prstGeom prst="rect">
              <a:avLst/>
            </a:prstGeom>
            <a:solidFill>
              <a:srgbClr val="FFCCFF">
                <a:alpha val="36862"/>
              </a:srgbClr>
            </a:solidFill>
            <a:ln w="38100">
              <a:solidFill>
                <a:srgbClr val="A50021"/>
              </a:solidFill>
              <a:miter lim="800000"/>
              <a:headEnd/>
              <a:tailEnd/>
            </a:ln>
          </p:spPr>
          <p:txBody>
            <a:bodyPr wrap="none" anchor="ctr"/>
            <a:lstStyle/>
            <a:p>
              <a:endParaRPr lang="ja-JP" altLang="en-US"/>
            </a:p>
          </p:txBody>
        </p:sp>
        <p:sp>
          <p:nvSpPr>
            <p:cNvPr id="16393" name="Rectangle 7"/>
            <p:cNvSpPr>
              <a:spLocks noChangeArrowheads="1"/>
            </p:cNvSpPr>
            <p:nvPr/>
          </p:nvSpPr>
          <p:spPr bwMode="auto">
            <a:xfrm>
              <a:off x="1659" y="1116"/>
              <a:ext cx="225" cy="342"/>
            </a:xfrm>
            <a:prstGeom prst="rect">
              <a:avLst/>
            </a:prstGeom>
            <a:solidFill>
              <a:srgbClr val="CCECFF">
                <a:alpha val="39999"/>
              </a:srgbClr>
            </a:solidFill>
            <a:ln w="28575">
              <a:solidFill>
                <a:schemeClr val="accent2"/>
              </a:solidFill>
              <a:miter lim="800000"/>
              <a:headEnd/>
              <a:tailEnd/>
            </a:ln>
          </p:spPr>
          <p:txBody>
            <a:bodyPr wrap="none" anchor="ctr"/>
            <a:lstStyle/>
            <a:p>
              <a:endParaRPr lang="ja-JP" altLang="en-US"/>
            </a:p>
          </p:txBody>
        </p:sp>
        <p:sp>
          <p:nvSpPr>
            <p:cNvPr id="16394" name="Rectangle 12"/>
            <p:cNvSpPr>
              <a:spLocks noChangeArrowheads="1"/>
            </p:cNvSpPr>
            <p:nvPr/>
          </p:nvSpPr>
          <p:spPr bwMode="auto">
            <a:xfrm>
              <a:off x="4462" y="1108"/>
              <a:ext cx="225" cy="351"/>
            </a:xfrm>
            <a:prstGeom prst="rect">
              <a:avLst/>
            </a:prstGeom>
            <a:solidFill>
              <a:srgbClr val="CCECFF">
                <a:alpha val="39999"/>
              </a:srgbClr>
            </a:solidFill>
            <a:ln w="28575">
              <a:solidFill>
                <a:schemeClr val="accent2"/>
              </a:solidFill>
              <a:miter lim="800000"/>
              <a:headEnd/>
              <a:tailEnd/>
            </a:ln>
          </p:spPr>
          <p:txBody>
            <a:bodyPr wrap="none" anchor="ctr"/>
            <a:lstStyle/>
            <a:p>
              <a:endParaRPr lang="ja-JP" altLang="en-US"/>
            </a:p>
          </p:txBody>
        </p:sp>
        <p:sp>
          <p:nvSpPr>
            <p:cNvPr id="16395" name="Line 13"/>
            <p:cNvSpPr>
              <a:spLocks noChangeShapeType="1"/>
            </p:cNvSpPr>
            <p:nvPr/>
          </p:nvSpPr>
          <p:spPr bwMode="auto">
            <a:xfrm flipV="1">
              <a:off x="1354" y="1276"/>
              <a:ext cx="3878" cy="11"/>
            </a:xfrm>
            <a:prstGeom prst="line">
              <a:avLst/>
            </a:prstGeom>
            <a:noFill/>
            <a:ln w="19050">
              <a:solidFill>
                <a:srgbClr val="FF0000"/>
              </a:solidFill>
              <a:round/>
              <a:headEnd/>
              <a:tailEnd/>
            </a:ln>
          </p:spPr>
          <p:txBody>
            <a:bodyPr/>
            <a:lstStyle/>
            <a:p>
              <a:endParaRPr lang="ja-JP" altLang="en-US"/>
            </a:p>
          </p:txBody>
        </p:sp>
        <p:sp>
          <p:nvSpPr>
            <p:cNvPr id="16396" name="Text Box 14"/>
            <p:cNvSpPr txBox="1">
              <a:spLocks noChangeArrowheads="1"/>
            </p:cNvSpPr>
            <p:nvPr/>
          </p:nvSpPr>
          <p:spPr bwMode="auto">
            <a:xfrm>
              <a:off x="1148" y="2095"/>
              <a:ext cx="1545" cy="192"/>
            </a:xfrm>
            <a:prstGeom prst="rect">
              <a:avLst/>
            </a:prstGeom>
            <a:noFill/>
            <a:ln w="9525">
              <a:noFill/>
              <a:miter lim="800000"/>
              <a:headEnd/>
              <a:tailEnd/>
            </a:ln>
          </p:spPr>
          <p:txBody>
            <a:bodyPr wrap="none">
              <a:spAutoFit/>
            </a:bodyPr>
            <a:lstStyle/>
            <a:p>
              <a:r>
                <a:rPr lang="en-US" altLang="ja-JP" sz="1400"/>
                <a:t>(</a:t>
              </a:r>
              <a:r>
                <a:rPr lang="en-US" altLang="ja-JP" sz="1400" b="0"/>
                <a:t>20</a:t>
              </a:r>
              <a:r>
                <a:rPr lang="en-US" altLang="ja-JP" sz="1400" b="0">
                  <a:latin typeface="Symbol" pitchFamily="18" charset="2"/>
                </a:rPr>
                <a:t>m</a:t>
              </a:r>
              <a:r>
                <a:rPr lang="en-US" altLang="ja-JP" sz="1400" b="0"/>
                <a:t>m</a:t>
              </a:r>
              <a:r>
                <a:rPr lang="en-US" altLang="ja-JP" sz="1400" b="0">
                  <a:latin typeface="Symbol" pitchFamily="18" charset="2"/>
                </a:rPr>
                <a:t>f</a:t>
              </a:r>
              <a:r>
                <a:rPr lang="en-US" altLang="ja-JP" sz="1400">
                  <a:latin typeface="Symbol" pitchFamily="18" charset="2"/>
                </a:rPr>
                <a:t> </a:t>
              </a:r>
              <a:r>
                <a:rPr lang="ja-JP" altLang="en-US" sz="1400"/>
                <a:t>タングステンワイヤー</a:t>
              </a:r>
              <a:r>
                <a:rPr lang="en-US" altLang="ja-JP" sz="1400"/>
                <a:t>)</a:t>
              </a:r>
            </a:p>
          </p:txBody>
        </p:sp>
        <p:sp>
          <p:nvSpPr>
            <p:cNvPr id="16397" name="Oval 15"/>
            <p:cNvSpPr>
              <a:spLocks noChangeArrowheads="1"/>
            </p:cNvSpPr>
            <p:nvPr/>
          </p:nvSpPr>
          <p:spPr bwMode="auto">
            <a:xfrm>
              <a:off x="792" y="1120"/>
              <a:ext cx="340" cy="332"/>
            </a:xfrm>
            <a:prstGeom prst="ellipse">
              <a:avLst/>
            </a:prstGeom>
            <a:solidFill>
              <a:srgbClr val="FFCCFF">
                <a:alpha val="38039"/>
              </a:srgbClr>
            </a:solidFill>
            <a:ln w="38100">
              <a:solidFill>
                <a:srgbClr val="A50021"/>
              </a:solidFill>
              <a:round/>
              <a:headEnd/>
              <a:tailEnd/>
            </a:ln>
          </p:spPr>
          <p:txBody>
            <a:bodyPr wrap="none" anchor="ctr"/>
            <a:lstStyle/>
            <a:p>
              <a:endParaRPr lang="ja-JP" altLang="en-US"/>
            </a:p>
          </p:txBody>
        </p:sp>
        <p:sp>
          <p:nvSpPr>
            <p:cNvPr id="16398" name="Text Box 16"/>
            <p:cNvSpPr txBox="1">
              <a:spLocks noChangeArrowheads="1"/>
            </p:cNvSpPr>
            <p:nvPr/>
          </p:nvSpPr>
          <p:spPr bwMode="auto">
            <a:xfrm>
              <a:off x="2808" y="2099"/>
              <a:ext cx="782" cy="192"/>
            </a:xfrm>
            <a:prstGeom prst="rect">
              <a:avLst/>
            </a:prstGeom>
            <a:noFill/>
            <a:ln w="9525">
              <a:noFill/>
              <a:miter lim="800000"/>
              <a:headEnd/>
              <a:tailEnd/>
            </a:ln>
          </p:spPr>
          <p:txBody>
            <a:bodyPr wrap="none">
              <a:spAutoFit/>
            </a:bodyPr>
            <a:lstStyle/>
            <a:p>
              <a:r>
                <a:rPr lang="en-US" altLang="ja-JP" sz="1400"/>
                <a:t>(</a:t>
              </a:r>
              <a:r>
                <a:rPr lang="ja-JP" altLang="en-US" sz="1400"/>
                <a:t>アルミパイプ</a:t>
              </a:r>
              <a:r>
                <a:rPr lang="en-US" altLang="ja-JP" sz="1400"/>
                <a:t>)</a:t>
              </a:r>
            </a:p>
          </p:txBody>
        </p:sp>
        <p:sp>
          <p:nvSpPr>
            <p:cNvPr id="16399" name="Rectangle 17"/>
            <p:cNvSpPr>
              <a:spLocks noChangeArrowheads="1"/>
            </p:cNvSpPr>
            <p:nvPr/>
          </p:nvSpPr>
          <p:spPr bwMode="auto">
            <a:xfrm>
              <a:off x="3432" y="1476"/>
              <a:ext cx="784" cy="472"/>
            </a:xfrm>
            <a:prstGeom prst="rect">
              <a:avLst/>
            </a:prstGeom>
            <a:solidFill>
              <a:schemeClr val="bg1"/>
            </a:solidFill>
            <a:ln w="9525">
              <a:noFill/>
              <a:miter lim="800000"/>
              <a:headEnd/>
              <a:tailEnd/>
            </a:ln>
          </p:spPr>
          <p:txBody>
            <a:bodyPr wrap="none" anchor="ctr"/>
            <a:lstStyle/>
            <a:p>
              <a:endParaRPr lang="ja-JP" altLang="en-US"/>
            </a:p>
          </p:txBody>
        </p:sp>
        <p:sp>
          <p:nvSpPr>
            <p:cNvPr id="16400" name="Text Box 18"/>
            <p:cNvSpPr txBox="1">
              <a:spLocks noChangeArrowheads="1"/>
            </p:cNvSpPr>
            <p:nvPr/>
          </p:nvSpPr>
          <p:spPr bwMode="auto">
            <a:xfrm>
              <a:off x="3926" y="2127"/>
              <a:ext cx="906" cy="192"/>
            </a:xfrm>
            <a:prstGeom prst="rect">
              <a:avLst/>
            </a:prstGeom>
            <a:noFill/>
            <a:ln w="9525">
              <a:noFill/>
              <a:miter lim="800000"/>
              <a:headEnd/>
              <a:tailEnd/>
            </a:ln>
          </p:spPr>
          <p:txBody>
            <a:bodyPr wrap="none">
              <a:spAutoFit/>
            </a:bodyPr>
            <a:lstStyle/>
            <a:p>
              <a:r>
                <a:rPr lang="en-US" altLang="ja-JP" sz="1400"/>
                <a:t>(</a:t>
              </a:r>
              <a:r>
                <a:rPr lang="ja-JP" altLang="en-US" sz="1400"/>
                <a:t>アクリルのふた</a:t>
              </a:r>
              <a:r>
                <a:rPr lang="en-US" altLang="ja-JP" sz="1400"/>
                <a:t>)</a:t>
              </a:r>
            </a:p>
          </p:txBody>
        </p:sp>
        <p:sp>
          <p:nvSpPr>
            <p:cNvPr id="16401" name="Rectangle 19"/>
            <p:cNvSpPr>
              <a:spLocks noChangeArrowheads="1"/>
            </p:cNvSpPr>
            <p:nvPr/>
          </p:nvSpPr>
          <p:spPr bwMode="auto">
            <a:xfrm>
              <a:off x="3906" y="1980"/>
              <a:ext cx="954" cy="342"/>
            </a:xfrm>
            <a:prstGeom prst="rect">
              <a:avLst/>
            </a:prstGeom>
            <a:noFill/>
            <a:ln w="28575">
              <a:solidFill>
                <a:schemeClr val="accent2"/>
              </a:solidFill>
              <a:miter lim="800000"/>
              <a:headEnd/>
              <a:tailEnd/>
            </a:ln>
          </p:spPr>
          <p:txBody>
            <a:bodyPr wrap="none" anchor="ctr"/>
            <a:lstStyle/>
            <a:p>
              <a:endParaRPr lang="ja-JP" altLang="en-US"/>
            </a:p>
          </p:txBody>
        </p:sp>
        <p:sp>
          <p:nvSpPr>
            <p:cNvPr id="16402" name="Rectangle 20"/>
            <p:cNvSpPr>
              <a:spLocks noChangeArrowheads="1"/>
            </p:cNvSpPr>
            <p:nvPr/>
          </p:nvSpPr>
          <p:spPr bwMode="auto">
            <a:xfrm>
              <a:off x="2746" y="1996"/>
              <a:ext cx="840" cy="312"/>
            </a:xfrm>
            <a:prstGeom prst="rect">
              <a:avLst/>
            </a:prstGeom>
            <a:noFill/>
            <a:ln w="28575">
              <a:solidFill>
                <a:srgbClr val="A50021"/>
              </a:solidFill>
              <a:miter lim="800000"/>
              <a:headEnd/>
              <a:tailEnd/>
            </a:ln>
          </p:spPr>
          <p:txBody>
            <a:bodyPr wrap="none" anchor="ctr"/>
            <a:lstStyle/>
            <a:p>
              <a:endParaRPr lang="ja-JP" altLang="en-US"/>
            </a:p>
          </p:txBody>
        </p:sp>
        <p:sp>
          <p:nvSpPr>
            <p:cNvPr id="16403" name="Rectangle 21"/>
            <p:cNvSpPr>
              <a:spLocks noChangeArrowheads="1"/>
            </p:cNvSpPr>
            <p:nvPr/>
          </p:nvSpPr>
          <p:spPr bwMode="auto">
            <a:xfrm>
              <a:off x="1154" y="2000"/>
              <a:ext cx="1518" cy="312"/>
            </a:xfrm>
            <a:prstGeom prst="rect">
              <a:avLst/>
            </a:prstGeom>
            <a:noFill/>
            <a:ln w="28575">
              <a:solidFill>
                <a:srgbClr val="FF0000"/>
              </a:solidFill>
              <a:miter lim="800000"/>
              <a:headEnd/>
              <a:tailEnd/>
            </a:ln>
          </p:spPr>
          <p:txBody>
            <a:bodyPr wrap="none" anchor="ctr"/>
            <a:lstStyle/>
            <a:p>
              <a:endParaRPr lang="ja-JP" altLang="en-US"/>
            </a:p>
          </p:txBody>
        </p:sp>
      </p:grpSp>
      <p:sp>
        <p:nvSpPr>
          <p:cNvPr id="16388" name="Rectangle 23"/>
          <p:cNvSpPr>
            <a:spLocks noChangeArrowheads="1"/>
          </p:cNvSpPr>
          <p:nvPr/>
        </p:nvSpPr>
        <p:spPr bwMode="auto">
          <a:xfrm>
            <a:off x="3419475" y="3848100"/>
            <a:ext cx="2819400" cy="2352675"/>
          </a:xfrm>
          <a:prstGeom prst="rect">
            <a:avLst/>
          </a:prstGeom>
          <a:solidFill>
            <a:srgbClr val="FFCC99">
              <a:alpha val="38039"/>
            </a:srgbClr>
          </a:solidFill>
          <a:ln w="28575">
            <a:solidFill>
              <a:srgbClr val="FF0000"/>
            </a:solidFill>
            <a:miter lim="800000"/>
            <a:headEnd/>
            <a:tailEnd/>
          </a:ln>
        </p:spPr>
        <p:txBody>
          <a:bodyPr wrap="none" anchor="ctr"/>
          <a:lstStyle/>
          <a:p>
            <a:endParaRPr lang="ja-JP" altLang="en-US"/>
          </a:p>
        </p:txBody>
      </p:sp>
      <p:sp>
        <p:nvSpPr>
          <p:cNvPr id="16389" name="Rectangle 24"/>
          <p:cNvSpPr>
            <a:spLocks noChangeArrowheads="1"/>
          </p:cNvSpPr>
          <p:nvPr/>
        </p:nvSpPr>
        <p:spPr bwMode="auto">
          <a:xfrm>
            <a:off x="3661784" y="4202952"/>
            <a:ext cx="2378069" cy="276999"/>
          </a:xfrm>
          <a:prstGeom prst="rect">
            <a:avLst/>
          </a:prstGeom>
          <a:noFill/>
          <a:ln w="9525">
            <a:noFill/>
            <a:miter lim="800000"/>
            <a:headEnd/>
            <a:tailEnd/>
          </a:ln>
        </p:spPr>
        <p:txBody>
          <a:bodyPr wrap="square" lIns="0" tIns="0" rIns="0" bIns="0">
            <a:spAutoFit/>
          </a:bodyPr>
          <a:lstStyle/>
          <a:p>
            <a:r>
              <a:rPr lang="ja-JP" altLang="en-US" dirty="0"/>
              <a:t>増幅回路：　ここを自作</a:t>
            </a:r>
          </a:p>
        </p:txBody>
      </p:sp>
      <p:sp>
        <p:nvSpPr>
          <p:cNvPr id="16390" name="Rectangle 25"/>
          <p:cNvSpPr>
            <a:spLocks noChangeArrowheads="1"/>
          </p:cNvSpPr>
          <p:nvPr/>
        </p:nvSpPr>
        <p:spPr bwMode="auto">
          <a:xfrm>
            <a:off x="445790" y="404664"/>
            <a:ext cx="2686050" cy="457200"/>
          </a:xfrm>
          <a:prstGeom prst="rect">
            <a:avLst/>
          </a:prstGeom>
          <a:noFill/>
          <a:ln w="9525">
            <a:noFill/>
            <a:miter lim="800000"/>
            <a:headEnd/>
            <a:tailEnd/>
          </a:ln>
        </p:spPr>
        <p:txBody>
          <a:bodyPr wrap="none">
            <a:spAutoFit/>
          </a:bodyPr>
          <a:lstStyle/>
          <a:p>
            <a:r>
              <a:rPr lang="ja-JP" altLang="en-US" dirty="0"/>
              <a:t>検出器：　全部自作</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 name="Rectangle 2"/>
          <p:cNvSpPr>
            <a:spLocks noGrp="1" noChangeArrowheads="1"/>
          </p:cNvSpPr>
          <p:nvPr>
            <p:ph type="title"/>
          </p:nvPr>
        </p:nvSpPr>
        <p:spPr>
          <a:xfrm>
            <a:off x="323528" y="0"/>
            <a:ext cx="8229600" cy="1143000"/>
          </a:xfrm>
        </p:spPr>
        <p:txBody>
          <a:bodyPr/>
          <a:lstStyle/>
          <a:p>
            <a:pPr eaLnBrk="1" hangingPunct="1"/>
            <a:r>
              <a:rPr lang="ja-JP" altLang="en-US" dirty="0" smtClean="0"/>
              <a:t>比例計数管の原理</a:t>
            </a:r>
          </a:p>
        </p:txBody>
      </p:sp>
      <p:grpSp>
        <p:nvGrpSpPr>
          <p:cNvPr id="2" name="Group 4"/>
          <p:cNvGrpSpPr>
            <a:grpSpLocks/>
          </p:cNvGrpSpPr>
          <p:nvPr/>
        </p:nvGrpSpPr>
        <p:grpSpPr bwMode="auto">
          <a:xfrm>
            <a:off x="1822450" y="3097213"/>
            <a:ext cx="6718300" cy="2584450"/>
            <a:chOff x="1299" y="1398"/>
            <a:chExt cx="4232" cy="1628"/>
          </a:xfrm>
        </p:grpSpPr>
        <p:grpSp>
          <p:nvGrpSpPr>
            <p:cNvPr id="4" name="Group 7"/>
            <p:cNvGrpSpPr>
              <a:grpSpLocks/>
            </p:cNvGrpSpPr>
            <p:nvPr/>
          </p:nvGrpSpPr>
          <p:grpSpPr bwMode="auto">
            <a:xfrm>
              <a:off x="1299" y="2205"/>
              <a:ext cx="4232" cy="0"/>
              <a:chOff x="1299" y="2205"/>
              <a:chExt cx="4232" cy="0"/>
            </a:xfrm>
          </p:grpSpPr>
          <p:sp>
            <p:nvSpPr>
              <p:cNvPr id="1150" name="Line 12"/>
              <p:cNvSpPr>
                <a:spLocks noChangeShapeType="1"/>
              </p:cNvSpPr>
              <p:nvPr/>
            </p:nvSpPr>
            <p:spPr bwMode="auto">
              <a:xfrm>
                <a:off x="1299" y="2205"/>
                <a:ext cx="3683" cy="0"/>
              </a:xfrm>
              <a:prstGeom prst="line">
                <a:avLst/>
              </a:prstGeom>
              <a:noFill/>
              <a:ln w="38100">
                <a:solidFill>
                  <a:srgbClr val="FF6600"/>
                </a:solidFill>
                <a:round/>
                <a:headEnd/>
                <a:tailEnd/>
              </a:ln>
            </p:spPr>
            <p:txBody>
              <a:bodyPr/>
              <a:lstStyle/>
              <a:p>
                <a:endParaRPr lang="ja-JP" altLang="en-US"/>
              </a:p>
            </p:txBody>
          </p:sp>
          <p:sp>
            <p:nvSpPr>
              <p:cNvPr id="1151" name="Line 13"/>
              <p:cNvSpPr>
                <a:spLocks noChangeShapeType="1"/>
              </p:cNvSpPr>
              <p:nvPr/>
            </p:nvSpPr>
            <p:spPr bwMode="auto">
              <a:xfrm>
                <a:off x="4982" y="2205"/>
                <a:ext cx="549" cy="0"/>
              </a:xfrm>
              <a:prstGeom prst="line">
                <a:avLst/>
              </a:prstGeom>
              <a:noFill/>
              <a:ln w="38100">
                <a:solidFill>
                  <a:schemeClr val="tx1"/>
                </a:solidFill>
                <a:round/>
                <a:headEnd/>
                <a:tailEnd/>
              </a:ln>
            </p:spPr>
            <p:txBody>
              <a:bodyPr/>
              <a:lstStyle/>
              <a:p>
                <a:endParaRPr lang="ja-JP" altLang="en-US"/>
              </a:p>
            </p:txBody>
          </p:sp>
        </p:grpSp>
        <p:grpSp>
          <p:nvGrpSpPr>
            <p:cNvPr id="5" name="Group 14"/>
            <p:cNvGrpSpPr>
              <a:grpSpLocks/>
            </p:cNvGrpSpPr>
            <p:nvPr/>
          </p:nvGrpSpPr>
          <p:grpSpPr bwMode="auto">
            <a:xfrm>
              <a:off x="1299" y="1482"/>
              <a:ext cx="450" cy="377"/>
              <a:chOff x="524" y="3388"/>
              <a:chExt cx="450" cy="377"/>
            </a:xfrm>
          </p:grpSpPr>
          <p:sp>
            <p:nvSpPr>
              <p:cNvPr id="1142" name="Oval 15"/>
              <p:cNvSpPr>
                <a:spLocks noChangeArrowheads="1"/>
              </p:cNvSpPr>
              <p:nvPr/>
            </p:nvSpPr>
            <p:spPr bwMode="auto">
              <a:xfrm>
                <a:off x="524" y="3388"/>
                <a:ext cx="387" cy="377"/>
              </a:xfrm>
              <a:prstGeom prst="ellipse">
                <a:avLst/>
              </a:prstGeom>
              <a:solidFill>
                <a:srgbClr val="CCFFCC"/>
              </a:solidFill>
              <a:ln w="9525">
                <a:solidFill>
                  <a:schemeClr val="tx1"/>
                </a:solidFill>
                <a:round/>
                <a:headEnd/>
                <a:tailEnd/>
              </a:ln>
            </p:spPr>
            <p:txBody>
              <a:bodyPr wrap="none" anchor="ctr"/>
              <a:lstStyle/>
              <a:p>
                <a:endParaRPr lang="ja-JP" altLang="en-US"/>
              </a:p>
            </p:txBody>
          </p:sp>
          <p:sp>
            <p:nvSpPr>
              <p:cNvPr id="1143" name="Text Box 16"/>
              <p:cNvSpPr txBox="1">
                <a:spLocks noChangeArrowheads="1"/>
              </p:cNvSpPr>
              <p:nvPr/>
            </p:nvSpPr>
            <p:spPr bwMode="auto">
              <a:xfrm>
                <a:off x="591" y="3472"/>
                <a:ext cx="383" cy="212"/>
              </a:xfrm>
              <a:prstGeom prst="rect">
                <a:avLst/>
              </a:prstGeom>
              <a:noFill/>
              <a:ln w="9525">
                <a:noFill/>
                <a:miter lim="800000"/>
                <a:headEnd/>
                <a:tailEnd/>
              </a:ln>
            </p:spPr>
            <p:txBody>
              <a:bodyPr>
                <a:spAutoFit/>
              </a:bodyPr>
              <a:lstStyle/>
              <a:p>
                <a:r>
                  <a:rPr lang="en-US" altLang="ja-JP" sz="1600">
                    <a:latin typeface="ＭＳ ゴシック" pitchFamily="49" charset="-128"/>
                    <a:ea typeface="ＭＳ ゴシック" pitchFamily="49" charset="-128"/>
                  </a:rPr>
                  <a:t>Ar</a:t>
                </a:r>
              </a:p>
            </p:txBody>
          </p:sp>
        </p:grpSp>
        <p:grpSp>
          <p:nvGrpSpPr>
            <p:cNvPr id="6" name="Group 17"/>
            <p:cNvGrpSpPr>
              <a:grpSpLocks/>
            </p:cNvGrpSpPr>
            <p:nvPr/>
          </p:nvGrpSpPr>
          <p:grpSpPr bwMode="auto">
            <a:xfrm>
              <a:off x="2278" y="2649"/>
              <a:ext cx="450" cy="377"/>
              <a:chOff x="524" y="3388"/>
              <a:chExt cx="450" cy="377"/>
            </a:xfrm>
          </p:grpSpPr>
          <p:sp>
            <p:nvSpPr>
              <p:cNvPr id="1140" name="Oval 18"/>
              <p:cNvSpPr>
                <a:spLocks noChangeArrowheads="1"/>
              </p:cNvSpPr>
              <p:nvPr/>
            </p:nvSpPr>
            <p:spPr bwMode="auto">
              <a:xfrm>
                <a:off x="524" y="3388"/>
                <a:ext cx="387" cy="377"/>
              </a:xfrm>
              <a:prstGeom prst="ellipse">
                <a:avLst/>
              </a:prstGeom>
              <a:solidFill>
                <a:srgbClr val="CCFFCC"/>
              </a:solidFill>
              <a:ln w="9525">
                <a:solidFill>
                  <a:schemeClr val="tx1"/>
                </a:solidFill>
                <a:round/>
                <a:headEnd/>
                <a:tailEnd/>
              </a:ln>
            </p:spPr>
            <p:txBody>
              <a:bodyPr wrap="none" anchor="ctr"/>
              <a:lstStyle/>
              <a:p>
                <a:endParaRPr lang="ja-JP" altLang="en-US"/>
              </a:p>
            </p:txBody>
          </p:sp>
          <p:sp>
            <p:nvSpPr>
              <p:cNvPr id="1141" name="Text Box 19"/>
              <p:cNvSpPr txBox="1">
                <a:spLocks noChangeArrowheads="1"/>
              </p:cNvSpPr>
              <p:nvPr/>
            </p:nvSpPr>
            <p:spPr bwMode="auto">
              <a:xfrm>
                <a:off x="591" y="3472"/>
                <a:ext cx="383" cy="212"/>
              </a:xfrm>
              <a:prstGeom prst="rect">
                <a:avLst/>
              </a:prstGeom>
              <a:noFill/>
              <a:ln w="9525">
                <a:noFill/>
                <a:miter lim="800000"/>
                <a:headEnd/>
                <a:tailEnd/>
              </a:ln>
            </p:spPr>
            <p:txBody>
              <a:bodyPr>
                <a:spAutoFit/>
              </a:bodyPr>
              <a:lstStyle/>
              <a:p>
                <a:r>
                  <a:rPr lang="en-US" altLang="ja-JP" sz="1600">
                    <a:latin typeface="ＭＳ ゴシック" pitchFamily="49" charset="-128"/>
                    <a:ea typeface="ＭＳ ゴシック" pitchFamily="49" charset="-128"/>
                  </a:rPr>
                  <a:t>Ar</a:t>
                </a:r>
              </a:p>
            </p:txBody>
          </p:sp>
        </p:grpSp>
        <p:grpSp>
          <p:nvGrpSpPr>
            <p:cNvPr id="7" name="Group 20"/>
            <p:cNvGrpSpPr>
              <a:grpSpLocks/>
            </p:cNvGrpSpPr>
            <p:nvPr/>
          </p:nvGrpSpPr>
          <p:grpSpPr bwMode="auto">
            <a:xfrm>
              <a:off x="3052" y="1586"/>
              <a:ext cx="450" cy="377"/>
              <a:chOff x="524" y="3388"/>
              <a:chExt cx="450" cy="377"/>
            </a:xfrm>
          </p:grpSpPr>
          <p:sp>
            <p:nvSpPr>
              <p:cNvPr id="1138" name="Oval 21"/>
              <p:cNvSpPr>
                <a:spLocks noChangeArrowheads="1"/>
              </p:cNvSpPr>
              <p:nvPr/>
            </p:nvSpPr>
            <p:spPr bwMode="auto">
              <a:xfrm>
                <a:off x="524" y="3388"/>
                <a:ext cx="387" cy="377"/>
              </a:xfrm>
              <a:prstGeom prst="ellipse">
                <a:avLst/>
              </a:prstGeom>
              <a:solidFill>
                <a:srgbClr val="CCFFCC"/>
              </a:solidFill>
              <a:ln w="9525">
                <a:solidFill>
                  <a:schemeClr val="tx1"/>
                </a:solidFill>
                <a:round/>
                <a:headEnd/>
                <a:tailEnd/>
              </a:ln>
            </p:spPr>
            <p:txBody>
              <a:bodyPr wrap="none" anchor="ctr"/>
              <a:lstStyle/>
              <a:p>
                <a:endParaRPr lang="ja-JP" altLang="en-US"/>
              </a:p>
            </p:txBody>
          </p:sp>
          <p:sp>
            <p:nvSpPr>
              <p:cNvPr id="1139" name="Text Box 22"/>
              <p:cNvSpPr txBox="1">
                <a:spLocks noChangeArrowheads="1"/>
              </p:cNvSpPr>
              <p:nvPr/>
            </p:nvSpPr>
            <p:spPr bwMode="auto">
              <a:xfrm>
                <a:off x="591" y="3472"/>
                <a:ext cx="383" cy="212"/>
              </a:xfrm>
              <a:prstGeom prst="rect">
                <a:avLst/>
              </a:prstGeom>
              <a:noFill/>
              <a:ln w="9525">
                <a:noFill/>
                <a:miter lim="800000"/>
                <a:headEnd/>
                <a:tailEnd/>
              </a:ln>
            </p:spPr>
            <p:txBody>
              <a:bodyPr>
                <a:spAutoFit/>
              </a:bodyPr>
              <a:lstStyle/>
              <a:p>
                <a:r>
                  <a:rPr lang="en-US" altLang="ja-JP" sz="1600">
                    <a:latin typeface="ＭＳ ゴシック" pitchFamily="49" charset="-128"/>
                    <a:ea typeface="ＭＳ ゴシック" pitchFamily="49" charset="-128"/>
                  </a:rPr>
                  <a:t>Ar</a:t>
                </a:r>
              </a:p>
            </p:txBody>
          </p:sp>
        </p:grpSp>
        <p:grpSp>
          <p:nvGrpSpPr>
            <p:cNvPr id="8" name="Group 23"/>
            <p:cNvGrpSpPr>
              <a:grpSpLocks/>
            </p:cNvGrpSpPr>
            <p:nvPr/>
          </p:nvGrpSpPr>
          <p:grpSpPr bwMode="auto">
            <a:xfrm>
              <a:off x="4204" y="1398"/>
              <a:ext cx="450" cy="377"/>
              <a:chOff x="524" y="3388"/>
              <a:chExt cx="450" cy="377"/>
            </a:xfrm>
          </p:grpSpPr>
          <p:sp>
            <p:nvSpPr>
              <p:cNvPr id="1136" name="Oval 24"/>
              <p:cNvSpPr>
                <a:spLocks noChangeArrowheads="1"/>
              </p:cNvSpPr>
              <p:nvPr/>
            </p:nvSpPr>
            <p:spPr bwMode="auto">
              <a:xfrm>
                <a:off x="524" y="3388"/>
                <a:ext cx="387" cy="377"/>
              </a:xfrm>
              <a:prstGeom prst="ellipse">
                <a:avLst/>
              </a:prstGeom>
              <a:solidFill>
                <a:srgbClr val="CCFFCC"/>
              </a:solidFill>
              <a:ln w="9525">
                <a:solidFill>
                  <a:schemeClr val="tx1"/>
                </a:solidFill>
                <a:round/>
                <a:headEnd/>
                <a:tailEnd/>
              </a:ln>
            </p:spPr>
            <p:txBody>
              <a:bodyPr wrap="none" anchor="ctr"/>
              <a:lstStyle/>
              <a:p>
                <a:endParaRPr lang="ja-JP" altLang="en-US"/>
              </a:p>
            </p:txBody>
          </p:sp>
          <p:sp>
            <p:nvSpPr>
              <p:cNvPr id="1137" name="Text Box 25"/>
              <p:cNvSpPr txBox="1">
                <a:spLocks noChangeArrowheads="1"/>
              </p:cNvSpPr>
              <p:nvPr/>
            </p:nvSpPr>
            <p:spPr bwMode="auto">
              <a:xfrm>
                <a:off x="591" y="3472"/>
                <a:ext cx="383" cy="212"/>
              </a:xfrm>
              <a:prstGeom prst="rect">
                <a:avLst/>
              </a:prstGeom>
              <a:noFill/>
              <a:ln w="9525">
                <a:noFill/>
                <a:miter lim="800000"/>
                <a:headEnd/>
                <a:tailEnd/>
              </a:ln>
            </p:spPr>
            <p:txBody>
              <a:bodyPr>
                <a:spAutoFit/>
              </a:bodyPr>
              <a:lstStyle/>
              <a:p>
                <a:r>
                  <a:rPr lang="en-US" altLang="ja-JP" sz="1600">
                    <a:latin typeface="ＭＳ ゴシック" pitchFamily="49" charset="-128"/>
                    <a:ea typeface="ＭＳ ゴシック" pitchFamily="49" charset="-128"/>
                  </a:rPr>
                  <a:t>Ar</a:t>
                </a:r>
              </a:p>
            </p:txBody>
          </p:sp>
        </p:grpSp>
        <p:grpSp>
          <p:nvGrpSpPr>
            <p:cNvPr id="9" name="Group 26"/>
            <p:cNvGrpSpPr>
              <a:grpSpLocks/>
            </p:cNvGrpSpPr>
            <p:nvPr/>
          </p:nvGrpSpPr>
          <p:grpSpPr bwMode="auto">
            <a:xfrm>
              <a:off x="3277" y="2543"/>
              <a:ext cx="450" cy="377"/>
              <a:chOff x="524" y="3388"/>
              <a:chExt cx="450" cy="377"/>
            </a:xfrm>
          </p:grpSpPr>
          <p:sp>
            <p:nvSpPr>
              <p:cNvPr id="1134" name="Oval 27"/>
              <p:cNvSpPr>
                <a:spLocks noChangeArrowheads="1"/>
              </p:cNvSpPr>
              <p:nvPr/>
            </p:nvSpPr>
            <p:spPr bwMode="auto">
              <a:xfrm>
                <a:off x="524" y="3388"/>
                <a:ext cx="387" cy="377"/>
              </a:xfrm>
              <a:prstGeom prst="ellipse">
                <a:avLst/>
              </a:prstGeom>
              <a:solidFill>
                <a:srgbClr val="CCFFCC"/>
              </a:solidFill>
              <a:ln w="9525">
                <a:solidFill>
                  <a:schemeClr val="tx1"/>
                </a:solidFill>
                <a:round/>
                <a:headEnd/>
                <a:tailEnd/>
              </a:ln>
            </p:spPr>
            <p:txBody>
              <a:bodyPr wrap="none" anchor="ctr"/>
              <a:lstStyle/>
              <a:p>
                <a:endParaRPr lang="ja-JP" altLang="en-US"/>
              </a:p>
            </p:txBody>
          </p:sp>
          <p:sp>
            <p:nvSpPr>
              <p:cNvPr id="1135" name="Text Box 28"/>
              <p:cNvSpPr txBox="1">
                <a:spLocks noChangeArrowheads="1"/>
              </p:cNvSpPr>
              <p:nvPr/>
            </p:nvSpPr>
            <p:spPr bwMode="auto">
              <a:xfrm>
                <a:off x="591" y="3472"/>
                <a:ext cx="383" cy="212"/>
              </a:xfrm>
              <a:prstGeom prst="rect">
                <a:avLst/>
              </a:prstGeom>
              <a:noFill/>
              <a:ln w="9525">
                <a:noFill/>
                <a:miter lim="800000"/>
                <a:headEnd/>
                <a:tailEnd/>
              </a:ln>
            </p:spPr>
            <p:txBody>
              <a:bodyPr>
                <a:spAutoFit/>
              </a:bodyPr>
              <a:lstStyle/>
              <a:p>
                <a:r>
                  <a:rPr lang="en-US" altLang="ja-JP" sz="1600">
                    <a:latin typeface="ＭＳ ゴシック" pitchFamily="49" charset="-128"/>
                    <a:ea typeface="ＭＳ ゴシック" pitchFamily="49" charset="-128"/>
                  </a:rPr>
                  <a:t>Ar</a:t>
                </a:r>
              </a:p>
            </p:txBody>
          </p:sp>
        </p:grpSp>
        <p:grpSp>
          <p:nvGrpSpPr>
            <p:cNvPr id="10" name="Group 29"/>
            <p:cNvGrpSpPr>
              <a:grpSpLocks/>
            </p:cNvGrpSpPr>
            <p:nvPr/>
          </p:nvGrpSpPr>
          <p:grpSpPr bwMode="auto">
            <a:xfrm>
              <a:off x="1461" y="2358"/>
              <a:ext cx="450" cy="377"/>
              <a:chOff x="524" y="3388"/>
              <a:chExt cx="450" cy="377"/>
            </a:xfrm>
          </p:grpSpPr>
          <p:sp>
            <p:nvSpPr>
              <p:cNvPr id="1132" name="Oval 30"/>
              <p:cNvSpPr>
                <a:spLocks noChangeArrowheads="1"/>
              </p:cNvSpPr>
              <p:nvPr/>
            </p:nvSpPr>
            <p:spPr bwMode="auto">
              <a:xfrm>
                <a:off x="524" y="3388"/>
                <a:ext cx="387" cy="377"/>
              </a:xfrm>
              <a:prstGeom prst="ellipse">
                <a:avLst/>
              </a:prstGeom>
              <a:solidFill>
                <a:srgbClr val="CCFFCC"/>
              </a:solidFill>
              <a:ln w="9525">
                <a:solidFill>
                  <a:schemeClr val="tx1"/>
                </a:solidFill>
                <a:round/>
                <a:headEnd/>
                <a:tailEnd/>
              </a:ln>
            </p:spPr>
            <p:txBody>
              <a:bodyPr wrap="none" anchor="ctr"/>
              <a:lstStyle/>
              <a:p>
                <a:endParaRPr lang="ja-JP" altLang="en-US"/>
              </a:p>
            </p:txBody>
          </p:sp>
          <p:sp>
            <p:nvSpPr>
              <p:cNvPr id="1133" name="Text Box 31"/>
              <p:cNvSpPr txBox="1">
                <a:spLocks noChangeArrowheads="1"/>
              </p:cNvSpPr>
              <p:nvPr/>
            </p:nvSpPr>
            <p:spPr bwMode="auto">
              <a:xfrm>
                <a:off x="591" y="3472"/>
                <a:ext cx="383" cy="212"/>
              </a:xfrm>
              <a:prstGeom prst="rect">
                <a:avLst/>
              </a:prstGeom>
              <a:noFill/>
              <a:ln w="9525">
                <a:noFill/>
                <a:miter lim="800000"/>
                <a:headEnd/>
                <a:tailEnd/>
              </a:ln>
            </p:spPr>
            <p:txBody>
              <a:bodyPr>
                <a:spAutoFit/>
              </a:bodyPr>
              <a:lstStyle/>
              <a:p>
                <a:r>
                  <a:rPr lang="en-US" altLang="ja-JP" sz="1600">
                    <a:latin typeface="ＭＳ ゴシック" pitchFamily="49" charset="-128"/>
                    <a:ea typeface="ＭＳ ゴシック" pitchFamily="49" charset="-128"/>
                  </a:rPr>
                  <a:t>Ar</a:t>
                </a:r>
              </a:p>
            </p:txBody>
          </p:sp>
        </p:grpSp>
        <p:grpSp>
          <p:nvGrpSpPr>
            <p:cNvPr id="11" name="Group 32"/>
            <p:cNvGrpSpPr>
              <a:grpSpLocks/>
            </p:cNvGrpSpPr>
            <p:nvPr/>
          </p:nvGrpSpPr>
          <p:grpSpPr bwMode="auto">
            <a:xfrm>
              <a:off x="2503" y="1565"/>
              <a:ext cx="450" cy="377"/>
              <a:chOff x="524" y="3388"/>
              <a:chExt cx="450" cy="377"/>
            </a:xfrm>
          </p:grpSpPr>
          <p:sp>
            <p:nvSpPr>
              <p:cNvPr id="1130" name="Oval 33"/>
              <p:cNvSpPr>
                <a:spLocks noChangeArrowheads="1"/>
              </p:cNvSpPr>
              <p:nvPr/>
            </p:nvSpPr>
            <p:spPr bwMode="auto">
              <a:xfrm>
                <a:off x="524" y="3388"/>
                <a:ext cx="387" cy="377"/>
              </a:xfrm>
              <a:prstGeom prst="ellipse">
                <a:avLst/>
              </a:prstGeom>
              <a:solidFill>
                <a:srgbClr val="CCFFCC"/>
              </a:solidFill>
              <a:ln w="9525">
                <a:solidFill>
                  <a:schemeClr val="tx1"/>
                </a:solidFill>
                <a:round/>
                <a:headEnd/>
                <a:tailEnd/>
              </a:ln>
            </p:spPr>
            <p:txBody>
              <a:bodyPr wrap="none" anchor="ctr"/>
              <a:lstStyle/>
              <a:p>
                <a:endParaRPr lang="ja-JP" altLang="en-US"/>
              </a:p>
            </p:txBody>
          </p:sp>
          <p:sp>
            <p:nvSpPr>
              <p:cNvPr id="1131" name="Text Box 34"/>
              <p:cNvSpPr txBox="1">
                <a:spLocks noChangeArrowheads="1"/>
              </p:cNvSpPr>
              <p:nvPr/>
            </p:nvSpPr>
            <p:spPr bwMode="auto">
              <a:xfrm>
                <a:off x="591" y="3472"/>
                <a:ext cx="383" cy="212"/>
              </a:xfrm>
              <a:prstGeom prst="rect">
                <a:avLst/>
              </a:prstGeom>
              <a:noFill/>
              <a:ln w="9525">
                <a:noFill/>
                <a:miter lim="800000"/>
                <a:headEnd/>
                <a:tailEnd/>
              </a:ln>
            </p:spPr>
            <p:txBody>
              <a:bodyPr>
                <a:spAutoFit/>
              </a:bodyPr>
              <a:lstStyle/>
              <a:p>
                <a:r>
                  <a:rPr lang="en-US" altLang="ja-JP" sz="1600">
                    <a:latin typeface="ＭＳ ゴシック" pitchFamily="49" charset="-128"/>
                    <a:ea typeface="ＭＳ ゴシック" pitchFamily="49" charset="-128"/>
                  </a:rPr>
                  <a:t>Ar</a:t>
                </a:r>
              </a:p>
            </p:txBody>
          </p:sp>
        </p:grpSp>
        <p:grpSp>
          <p:nvGrpSpPr>
            <p:cNvPr id="12" name="Group 35"/>
            <p:cNvGrpSpPr>
              <a:grpSpLocks/>
            </p:cNvGrpSpPr>
            <p:nvPr/>
          </p:nvGrpSpPr>
          <p:grpSpPr bwMode="auto">
            <a:xfrm>
              <a:off x="4141" y="2465"/>
              <a:ext cx="450" cy="377"/>
              <a:chOff x="524" y="3388"/>
              <a:chExt cx="450" cy="377"/>
            </a:xfrm>
          </p:grpSpPr>
          <p:sp>
            <p:nvSpPr>
              <p:cNvPr id="1128" name="Oval 36"/>
              <p:cNvSpPr>
                <a:spLocks noChangeArrowheads="1"/>
              </p:cNvSpPr>
              <p:nvPr/>
            </p:nvSpPr>
            <p:spPr bwMode="auto">
              <a:xfrm>
                <a:off x="524" y="3388"/>
                <a:ext cx="387" cy="377"/>
              </a:xfrm>
              <a:prstGeom prst="ellipse">
                <a:avLst/>
              </a:prstGeom>
              <a:solidFill>
                <a:srgbClr val="CCFFCC"/>
              </a:solidFill>
              <a:ln w="9525">
                <a:solidFill>
                  <a:schemeClr val="tx1"/>
                </a:solidFill>
                <a:round/>
                <a:headEnd/>
                <a:tailEnd/>
              </a:ln>
            </p:spPr>
            <p:txBody>
              <a:bodyPr wrap="none" anchor="ctr"/>
              <a:lstStyle/>
              <a:p>
                <a:endParaRPr lang="ja-JP" altLang="en-US"/>
              </a:p>
            </p:txBody>
          </p:sp>
          <p:sp>
            <p:nvSpPr>
              <p:cNvPr id="1129" name="Text Box 37"/>
              <p:cNvSpPr txBox="1">
                <a:spLocks noChangeArrowheads="1"/>
              </p:cNvSpPr>
              <p:nvPr/>
            </p:nvSpPr>
            <p:spPr bwMode="auto">
              <a:xfrm>
                <a:off x="591" y="3472"/>
                <a:ext cx="383" cy="212"/>
              </a:xfrm>
              <a:prstGeom prst="rect">
                <a:avLst/>
              </a:prstGeom>
              <a:noFill/>
              <a:ln w="9525">
                <a:noFill/>
                <a:miter lim="800000"/>
                <a:headEnd/>
                <a:tailEnd/>
              </a:ln>
            </p:spPr>
            <p:txBody>
              <a:bodyPr>
                <a:spAutoFit/>
              </a:bodyPr>
              <a:lstStyle/>
              <a:p>
                <a:r>
                  <a:rPr lang="en-US" altLang="ja-JP" sz="1600">
                    <a:latin typeface="ＭＳ ゴシック" pitchFamily="49" charset="-128"/>
                    <a:ea typeface="ＭＳ ゴシック" pitchFamily="49" charset="-128"/>
                  </a:rPr>
                  <a:t>Ar</a:t>
                </a:r>
              </a:p>
            </p:txBody>
          </p:sp>
        </p:grpSp>
        <p:grpSp>
          <p:nvGrpSpPr>
            <p:cNvPr id="13" name="Group 38"/>
            <p:cNvGrpSpPr>
              <a:grpSpLocks/>
            </p:cNvGrpSpPr>
            <p:nvPr/>
          </p:nvGrpSpPr>
          <p:grpSpPr bwMode="auto">
            <a:xfrm>
              <a:off x="2602" y="2274"/>
              <a:ext cx="450" cy="377"/>
              <a:chOff x="524" y="3388"/>
              <a:chExt cx="450" cy="377"/>
            </a:xfrm>
          </p:grpSpPr>
          <p:sp>
            <p:nvSpPr>
              <p:cNvPr id="1126" name="Oval 39"/>
              <p:cNvSpPr>
                <a:spLocks noChangeArrowheads="1"/>
              </p:cNvSpPr>
              <p:nvPr/>
            </p:nvSpPr>
            <p:spPr bwMode="auto">
              <a:xfrm>
                <a:off x="524" y="3388"/>
                <a:ext cx="387" cy="377"/>
              </a:xfrm>
              <a:prstGeom prst="ellipse">
                <a:avLst/>
              </a:prstGeom>
              <a:solidFill>
                <a:srgbClr val="CCFFCC"/>
              </a:solidFill>
              <a:ln w="9525">
                <a:solidFill>
                  <a:schemeClr val="tx1"/>
                </a:solidFill>
                <a:round/>
                <a:headEnd/>
                <a:tailEnd/>
              </a:ln>
            </p:spPr>
            <p:txBody>
              <a:bodyPr wrap="none" anchor="ctr"/>
              <a:lstStyle/>
              <a:p>
                <a:endParaRPr lang="ja-JP" altLang="en-US"/>
              </a:p>
            </p:txBody>
          </p:sp>
          <p:sp>
            <p:nvSpPr>
              <p:cNvPr id="1127" name="Text Box 40"/>
              <p:cNvSpPr txBox="1">
                <a:spLocks noChangeArrowheads="1"/>
              </p:cNvSpPr>
              <p:nvPr/>
            </p:nvSpPr>
            <p:spPr bwMode="auto">
              <a:xfrm>
                <a:off x="591" y="3472"/>
                <a:ext cx="383" cy="212"/>
              </a:xfrm>
              <a:prstGeom prst="rect">
                <a:avLst/>
              </a:prstGeom>
              <a:noFill/>
              <a:ln w="9525">
                <a:noFill/>
                <a:miter lim="800000"/>
                <a:headEnd/>
                <a:tailEnd/>
              </a:ln>
            </p:spPr>
            <p:txBody>
              <a:bodyPr>
                <a:spAutoFit/>
              </a:bodyPr>
              <a:lstStyle/>
              <a:p>
                <a:r>
                  <a:rPr lang="en-US" altLang="ja-JP" sz="1600">
                    <a:latin typeface="ＭＳ ゴシック" pitchFamily="49" charset="-128"/>
                    <a:ea typeface="ＭＳ ゴシック" pitchFamily="49" charset="-128"/>
                  </a:rPr>
                  <a:t>Ar</a:t>
                </a:r>
              </a:p>
            </p:txBody>
          </p:sp>
        </p:grpSp>
        <p:grpSp>
          <p:nvGrpSpPr>
            <p:cNvPr id="14" name="Group 41"/>
            <p:cNvGrpSpPr>
              <a:grpSpLocks/>
            </p:cNvGrpSpPr>
            <p:nvPr/>
          </p:nvGrpSpPr>
          <p:grpSpPr bwMode="auto">
            <a:xfrm>
              <a:off x="3533" y="1723"/>
              <a:ext cx="450" cy="377"/>
              <a:chOff x="524" y="3388"/>
              <a:chExt cx="450" cy="377"/>
            </a:xfrm>
          </p:grpSpPr>
          <p:sp>
            <p:nvSpPr>
              <p:cNvPr id="1124" name="Oval 42"/>
              <p:cNvSpPr>
                <a:spLocks noChangeArrowheads="1"/>
              </p:cNvSpPr>
              <p:nvPr/>
            </p:nvSpPr>
            <p:spPr bwMode="auto">
              <a:xfrm>
                <a:off x="524" y="3388"/>
                <a:ext cx="387" cy="377"/>
              </a:xfrm>
              <a:prstGeom prst="ellipse">
                <a:avLst/>
              </a:prstGeom>
              <a:solidFill>
                <a:srgbClr val="CCFFCC"/>
              </a:solidFill>
              <a:ln w="9525">
                <a:solidFill>
                  <a:schemeClr val="tx1"/>
                </a:solidFill>
                <a:round/>
                <a:headEnd/>
                <a:tailEnd/>
              </a:ln>
            </p:spPr>
            <p:txBody>
              <a:bodyPr wrap="none" anchor="ctr"/>
              <a:lstStyle/>
              <a:p>
                <a:endParaRPr lang="ja-JP" altLang="en-US"/>
              </a:p>
            </p:txBody>
          </p:sp>
          <p:sp>
            <p:nvSpPr>
              <p:cNvPr id="1125" name="Text Box 43"/>
              <p:cNvSpPr txBox="1">
                <a:spLocks noChangeArrowheads="1"/>
              </p:cNvSpPr>
              <p:nvPr/>
            </p:nvSpPr>
            <p:spPr bwMode="auto">
              <a:xfrm>
                <a:off x="591" y="3472"/>
                <a:ext cx="383" cy="212"/>
              </a:xfrm>
              <a:prstGeom prst="rect">
                <a:avLst/>
              </a:prstGeom>
              <a:noFill/>
              <a:ln w="9525">
                <a:noFill/>
                <a:miter lim="800000"/>
                <a:headEnd/>
                <a:tailEnd/>
              </a:ln>
            </p:spPr>
            <p:txBody>
              <a:bodyPr>
                <a:spAutoFit/>
              </a:bodyPr>
              <a:lstStyle/>
              <a:p>
                <a:r>
                  <a:rPr lang="en-US" altLang="ja-JP" sz="1600">
                    <a:latin typeface="ＭＳ ゴシック" pitchFamily="49" charset="-128"/>
                    <a:ea typeface="ＭＳ ゴシック" pitchFamily="49" charset="-128"/>
                  </a:rPr>
                  <a:t>Ar</a:t>
                </a:r>
              </a:p>
            </p:txBody>
          </p:sp>
        </p:grpSp>
        <p:grpSp>
          <p:nvGrpSpPr>
            <p:cNvPr id="15" name="Group 44"/>
            <p:cNvGrpSpPr>
              <a:grpSpLocks/>
            </p:cNvGrpSpPr>
            <p:nvPr/>
          </p:nvGrpSpPr>
          <p:grpSpPr bwMode="auto">
            <a:xfrm>
              <a:off x="1658" y="1754"/>
              <a:ext cx="450" cy="377"/>
              <a:chOff x="524" y="3388"/>
              <a:chExt cx="450" cy="377"/>
            </a:xfrm>
          </p:grpSpPr>
          <p:sp>
            <p:nvSpPr>
              <p:cNvPr id="1122" name="Oval 45"/>
              <p:cNvSpPr>
                <a:spLocks noChangeArrowheads="1"/>
              </p:cNvSpPr>
              <p:nvPr/>
            </p:nvSpPr>
            <p:spPr bwMode="auto">
              <a:xfrm>
                <a:off x="524" y="3388"/>
                <a:ext cx="387" cy="377"/>
              </a:xfrm>
              <a:prstGeom prst="ellipse">
                <a:avLst/>
              </a:prstGeom>
              <a:solidFill>
                <a:srgbClr val="CCFFCC"/>
              </a:solidFill>
              <a:ln w="9525">
                <a:solidFill>
                  <a:schemeClr val="tx1"/>
                </a:solidFill>
                <a:round/>
                <a:headEnd/>
                <a:tailEnd/>
              </a:ln>
            </p:spPr>
            <p:txBody>
              <a:bodyPr wrap="none" anchor="ctr"/>
              <a:lstStyle/>
              <a:p>
                <a:endParaRPr lang="ja-JP" altLang="en-US"/>
              </a:p>
            </p:txBody>
          </p:sp>
          <p:sp>
            <p:nvSpPr>
              <p:cNvPr id="1123" name="Text Box 46"/>
              <p:cNvSpPr txBox="1">
                <a:spLocks noChangeArrowheads="1"/>
              </p:cNvSpPr>
              <p:nvPr/>
            </p:nvSpPr>
            <p:spPr bwMode="auto">
              <a:xfrm>
                <a:off x="591" y="3472"/>
                <a:ext cx="383" cy="212"/>
              </a:xfrm>
              <a:prstGeom prst="rect">
                <a:avLst/>
              </a:prstGeom>
              <a:noFill/>
              <a:ln w="9525">
                <a:noFill/>
                <a:miter lim="800000"/>
                <a:headEnd/>
                <a:tailEnd/>
              </a:ln>
            </p:spPr>
            <p:txBody>
              <a:bodyPr>
                <a:spAutoFit/>
              </a:bodyPr>
              <a:lstStyle/>
              <a:p>
                <a:r>
                  <a:rPr lang="en-US" altLang="ja-JP" sz="1600">
                    <a:latin typeface="ＭＳ ゴシック" pitchFamily="49" charset="-128"/>
                    <a:ea typeface="ＭＳ ゴシック" pitchFamily="49" charset="-128"/>
                  </a:rPr>
                  <a:t>Ar</a:t>
                </a:r>
              </a:p>
            </p:txBody>
          </p:sp>
        </p:grpSp>
      </p:grpSp>
      <p:grpSp>
        <p:nvGrpSpPr>
          <p:cNvPr id="16" name="Group 47"/>
          <p:cNvGrpSpPr>
            <a:grpSpLocks/>
          </p:cNvGrpSpPr>
          <p:nvPr/>
        </p:nvGrpSpPr>
        <p:grpSpPr bwMode="auto">
          <a:xfrm>
            <a:off x="1609725" y="1270000"/>
            <a:ext cx="423863" cy="382588"/>
            <a:chOff x="1520" y="779"/>
            <a:chExt cx="267" cy="241"/>
          </a:xfrm>
        </p:grpSpPr>
        <p:sp>
          <p:nvSpPr>
            <p:cNvPr id="1109" name="Oval 48"/>
            <p:cNvSpPr>
              <a:spLocks noChangeArrowheads="1"/>
            </p:cNvSpPr>
            <p:nvPr/>
          </p:nvSpPr>
          <p:spPr bwMode="auto">
            <a:xfrm>
              <a:off x="1520" y="779"/>
              <a:ext cx="267" cy="241"/>
            </a:xfrm>
            <a:prstGeom prst="ellipse">
              <a:avLst/>
            </a:prstGeom>
            <a:solidFill>
              <a:srgbClr val="00FFFF"/>
            </a:solidFill>
            <a:ln w="9525">
              <a:solidFill>
                <a:schemeClr val="tx1"/>
              </a:solidFill>
              <a:round/>
              <a:headEnd/>
              <a:tailEnd/>
            </a:ln>
          </p:spPr>
          <p:txBody>
            <a:bodyPr wrap="none" anchor="ctr"/>
            <a:lstStyle/>
            <a:p>
              <a:endParaRPr lang="ja-JP" altLang="en-US"/>
            </a:p>
          </p:txBody>
        </p:sp>
        <p:graphicFrame>
          <p:nvGraphicFramePr>
            <p:cNvPr id="1045" name="Object 49"/>
            <p:cNvGraphicFramePr>
              <a:graphicFrameLocks noChangeAspect="1"/>
            </p:cNvGraphicFramePr>
            <p:nvPr/>
          </p:nvGraphicFramePr>
          <p:xfrm>
            <a:off x="1562" y="800"/>
            <a:ext cx="198" cy="151"/>
          </p:xfrm>
          <a:graphic>
            <a:graphicData uri="http://schemas.openxmlformats.org/presentationml/2006/ole">
              <p:oleObj spid="_x0000_s2069" name="数式" r:id="rId4" imgW="241200" imgH="177480" progId="Equation.3">
                <p:embed/>
              </p:oleObj>
            </a:graphicData>
          </a:graphic>
        </p:graphicFrame>
      </p:grpSp>
      <p:sp>
        <p:nvSpPr>
          <p:cNvPr id="1050" name="Text Box 50"/>
          <p:cNvSpPr txBox="1">
            <a:spLocks noChangeArrowheads="1"/>
          </p:cNvSpPr>
          <p:nvPr/>
        </p:nvSpPr>
        <p:spPr bwMode="auto">
          <a:xfrm>
            <a:off x="3160713" y="1131888"/>
            <a:ext cx="2887662" cy="274637"/>
          </a:xfrm>
          <a:prstGeom prst="rect">
            <a:avLst/>
          </a:prstGeom>
          <a:noFill/>
          <a:ln w="9525">
            <a:noFill/>
            <a:miter lim="800000"/>
            <a:headEnd/>
            <a:tailEnd/>
          </a:ln>
        </p:spPr>
        <p:txBody>
          <a:bodyPr>
            <a:spAutoFit/>
          </a:bodyPr>
          <a:lstStyle/>
          <a:p>
            <a:pPr>
              <a:spcBef>
                <a:spcPct val="50000"/>
              </a:spcBef>
            </a:pPr>
            <a:r>
              <a:rPr lang="ja-JP" altLang="en-US" sz="1200" b="0" dirty="0">
                <a:latin typeface="HGP創英角ﾎﾟｯﾌﾟ体" pitchFamily="50" charset="-128"/>
                <a:ea typeface="HGP創英角ﾎﾟｯﾌﾟ体" pitchFamily="50" charset="-128"/>
              </a:rPr>
              <a:t>比例計数管は荷電粒子を検出するもの</a:t>
            </a:r>
          </a:p>
        </p:txBody>
      </p:sp>
      <p:sp>
        <p:nvSpPr>
          <p:cNvPr id="112692" name="Line 52"/>
          <p:cNvSpPr>
            <a:spLocks noChangeShapeType="1"/>
          </p:cNvSpPr>
          <p:nvPr/>
        </p:nvSpPr>
        <p:spPr bwMode="auto">
          <a:xfrm>
            <a:off x="1846263" y="1509713"/>
            <a:ext cx="2759075" cy="4606925"/>
          </a:xfrm>
          <a:prstGeom prst="line">
            <a:avLst/>
          </a:prstGeom>
          <a:noFill/>
          <a:ln w="57150">
            <a:solidFill>
              <a:srgbClr val="0000FF"/>
            </a:solidFill>
            <a:round/>
            <a:headEnd/>
            <a:tailEnd type="triangle" w="med" len="med"/>
          </a:ln>
        </p:spPr>
        <p:txBody>
          <a:bodyPr/>
          <a:lstStyle/>
          <a:p>
            <a:endParaRPr lang="ja-JP" altLang="en-US"/>
          </a:p>
        </p:txBody>
      </p:sp>
      <p:grpSp>
        <p:nvGrpSpPr>
          <p:cNvPr id="26" name="Group 75"/>
          <p:cNvGrpSpPr>
            <a:grpSpLocks/>
          </p:cNvGrpSpPr>
          <p:nvPr/>
        </p:nvGrpSpPr>
        <p:grpSpPr bwMode="auto">
          <a:xfrm>
            <a:off x="3576638" y="3751263"/>
            <a:ext cx="414337" cy="381000"/>
            <a:chOff x="460" y="972"/>
            <a:chExt cx="300" cy="290"/>
          </a:xfrm>
        </p:grpSpPr>
        <p:sp>
          <p:nvSpPr>
            <p:cNvPr id="1089" name="Oval 76"/>
            <p:cNvSpPr>
              <a:spLocks noChangeArrowheads="1"/>
            </p:cNvSpPr>
            <p:nvPr/>
          </p:nvSpPr>
          <p:spPr bwMode="auto">
            <a:xfrm>
              <a:off x="460" y="972"/>
              <a:ext cx="300" cy="290"/>
            </a:xfrm>
            <a:prstGeom prst="ellipse">
              <a:avLst/>
            </a:prstGeom>
            <a:solidFill>
              <a:srgbClr val="00FF00"/>
            </a:solidFill>
            <a:ln w="9525">
              <a:solidFill>
                <a:schemeClr val="tx1"/>
              </a:solidFill>
              <a:round/>
              <a:headEnd/>
              <a:tailEnd/>
            </a:ln>
          </p:spPr>
          <p:txBody>
            <a:bodyPr wrap="none" anchor="ctr"/>
            <a:lstStyle/>
            <a:p>
              <a:endParaRPr lang="ja-JP" altLang="en-US"/>
            </a:p>
          </p:txBody>
        </p:sp>
        <p:graphicFrame>
          <p:nvGraphicFramePr>
            <p:cNvPr id="1042" name="Object 77"/>
            <p:cNvGraphicFramePr>
              <a:graphicFrameLocks noChangeAspect="1"/>
            </p:cNvGraphicFramePr>
            <p:nvPr/>
          </p:nvGraphicFramePr>
          <p:xfrm>
            <a:off x="560" y="978"/>
            <a:ext cx="200" cy="221"/>
          </p:xfrm>
          <a:graphic>
            <a:graphicData uri="http://schemas.openxmlformats.org/presentationml/2006/ole">
              <p:oleObj spid="_x0000_s2066" name="数式" r:id="rId5" imgW="177480" imgH="203040" progId="Equation.3">
                <p:embed/>
              </p:oleObj>
            </a:graphicData>
          </a:graphic>
        </p:graphicFrame>
      </p:grpSp>
      <p:grpSp>
        <p:nvGrpSpPr>
          <p:cNvPr id="27" name="Group 78"/>
          <p:cNvGrpSpPr>
            <a:grpSpLocks/>
          </p:cNvGrpSpPr>
          <p:nvPr/>
        </p:nvGrpSpPr>
        <p:grpSpPr bwMode="auto">
          <a:xfrm>
            <a:off x="2392363" y="3179763"/>
            <a:ext cx="414337" cy="381000"/>
            <a:chOff x="460" y="972"/>
            <a:chExt cx="300" cy="290"/>
          </a:xfrm>
        </p:grpSpPr>
        <p:sp>
          <p:nvSpPr>
            <p:cNvPr id="1088" name="Oval 79"/>
            <p:cNvSpPr>
              <a:spLocks noChangeArrowheads="1"/>
            </p:cNvSpPr>
            <p:nvPr/>
          </p:nvSpPr>
          <p:spPr bwMode="auto">
            <a:xfrm>
              <a:off x="460" y="972"/>
              <a:ext cx="300" cy="290"/>
            </a:xfrm>
            <a:prstGeom prst="ellipse">
              <a:avLst/>
            </a:prstGeom>
            <a:solidFill>
              <a:srgbClr val="00FF00"/>
            </a:solidFill>
            <a:ln w="9525">
              <a:solidFill>
                <a:schemeClr val="tx1"/>
              </a:solidFill>
              <a:round/>
              <a:headEnd/>
              <a:tailEnd/>
            </a:ln>
          </p:spPr>
          <p:txBody>
            <a:bodyPr wrap="none" anchor="ctr"/>
            <a:lstStyle/>
            <a:p>
              <a:endParaRPr lang="ja-JP" altLang="en-US"/>
            </a:p>
          </p:txBody>
        </p:sp>
        <p:graphicFrame>
          <p:nvGraphicFramePr>
            <p:cNvPr id="1041" name="Object 80"/>
            <p:cNvGraphicFramePr>
              <a:graphicFrameLocks noChangeAspect="1"/>
            </p:cNvGraphicFramePr>
            <p:nvPr/>
          </p:nvGraphicFramePr>
          <p:xfrm>
            <a:off x="560" y="978"/>
            <a:ext cx="200" cy="221"/>
          </p:xfrm>
          <a:graphic>
            <a:graphicData uri="http://schemas.openxmlformats.org/presentationml/2006/ole">
              <p:oleObj spid="_x0000_s2065" name="数式" r:id="rId6" imgW="177480" imgH="203040" progId="Equation.3">
                <p:embed/>
              </p:oleObj>
            </a:graphicData>
          </a:graphic>
        </p:graphicFrame>
      </p:grpSp>
      <p:grpSp>
        <p:nvGrpSpPr>
          <p:cNvPr id="28" name="Group 81"/>
          <p:cNvGrpSpPr>
            <a:grpSpLocks/>
          </p:cNvGrpSpPr>
          <p:nvPr/>
        </p:nvGrpSpPr>
        <p:grpSpPr bwMode="auto">
          <a:xfrm>
            <a:off x="3106738" y="3262313"/>
            <a:ext cx="414337" cy="381000"/>
            <a:chOff x="460" y="972"/>
            <a:chExt cx="300" cy="290"/>
          </a:xfrm>
        </p:grpSpPr>
        <p:sp>
          <p:nvSpPr>
            <p:cNvPr id="1087" name="Oval 82"/>
            <p:cNvSpPr>
              <a:spLocks noChangeArrowheads="1"/>
            </p:cNvSpPr>
            <p:nvPr/>
          </p:nvSpPr>
          <p:spPr bwMode="auto">
            <a:xfrm>
              <a:off x="460" y="972"/>
              <a:ext cx="300" cy="290"/>
            </a:xfrm>
            <a:prstGeom prst="ellipse">
              <a:avLst/>
            </a:prstGeom>
            <a:solidFill>
              <a:srgbClr val="00FF00"/>
            </a:solidFill>
            <a:ln w="9525">
              <a:solidFill>
                <a:schemeClr val="tx1"/>
              </a:solidFill>
              <a:round/>
              <a:headEnd/>
              <a:tailEnd/>
            </a:ln>
          </p:spPr>
          <p:txBody>
            <a:bodyPr wrap="none" anchor="ctr"/>
            <a:lstStyle/>
            <a:p>
              <a:endParaRPr lang="ja-JP" altLang="en-US"/>
            </a:p>
          </p:txBody>
        </p:sp>
        <p:graphicFrame>
          <p:nvGraphicFramePr>
            <p:cNvPr id="1040" name="Object 83"/>
            <p:cNvGraphicFramePr>
              <a:graphicFrameLocks noChangeAspect="1"/>
            </p:cNvGraphicFramePr>
            <p:nvPr/>
          </p:nvGraphicFramePr>
          <p:xfrm>
            <a:off x="560" y="978"/>
            <a:ext cx="200" cy="221"/>
          </p:xfrm>
          <a:graphic>
            <a:graphicData uri="http://schemas.openxmlformats.org/presentationml/2006/ole">
              <p:oleObj spid="_x0000_s2064" name="数式" r:id="rId7" imgW="177480" imgH="203040" progId="Equation.3">
                <p:embed/>
              </p:oleObj>
            </a:graphicData>
          </a:graphic>
        </p:graphicFrame>
      </p:grpSp>
      <p:grpSp>
        <p:nvGrpSpPr>
          <p:cNvPr id="29" name="Group 84"/>
          <p:cNvGrpSpPr>
            <a:grpSpLocks/>
          </p:cNvGrpSpPr>
          <p:nvPr/>
        </p:nvGrpSpPr>
        <p:grpSpPr bwMode="auto">
          <a:xfrm>
            <a:off x="3355975" y="4667250"/>
            <a:ext cx="414338" cy="381000"/>
            <a:chOff x="460" y="972"/>
            <a:chExt cx="300" cy="290"/>
          </a:xfrm>
        </p:grpSpPr>
        <p:sp>
          <p:nvSpPr>
            <p:cNvPr id="1086" name="Oval 85"/>
            <p:cNvSpPr>
              <a:spLocks noChangeArrowheads="1"/>
            </p:cNvSpPr>
            <p:nvPr/>
          </p:nvSpPr>
          <p:spPr bwMode="auto">
            <a:xfrm>
              <a:off x="460" y="972"/>
              <a:ext cx="300" cy="290"/>
            </a:xfrm>
            <a:prstGeom prst="ellipse">
              <a:avLst/>
            </a:prstGeom>
            <a:solidFill>
              <a:srgbClr val="00FF00"/>
            </a:solidFill>
            <a:ln w="9525">
              <a:solidFill>
                <a:schemeClr val="tx1"/>
              </a:solidFill>
              <a:round/>
              <a:headEnd/>
              <a:tailEnd/>
            </a:ln>
          </p:spPr>
          <p:txBody>
            <a:bodyPr wrap="none" anchor="ctr"/>
            <a:lstStyle/>
            <a:p>
              <a:endParaRPr lang="ja-JP" altLang="en-US"/>
            </a:p>
          </p:txBody>
        </p:sp>
        <p:graphicFrame>
          <p:nvGraphicFramePr>
            <p:cNvPr id="1039" name="Object 86"/>
            <p:cNvGraphicFramePr>
              <a:graphicFrameLocks noChangeAspect="1"/>
            </p:cNvGraphicFramePr>
            <p:nvPr/>
          </p:nvGraphicFramePr>
          <p:xfrm>
            <a:off x="560" y="978"/>
            <a:ext cx="200" cy="221"/>
          </p:xfrm>
          <a:graphic>
            <a:graphicData uri="http://schemas.openxmlformats.org/presentationml/2006/ole">
              <p:oleObj spid="_x0000_s2063" name="数式" r:id="rId8" imgW="177480" imgH="203040" progId="Equation.3">
                <p:embed/>
              </p:oleObj>
            </a:graphicData>
          </a:graphic>
        </p:graphicFrame>
      </p:grpSp>
      <p:grpSp>
        <p:nvGrpSpPr>
          <p:cNvPr id="30" name="Group 87"/>
          <p:cNvGrpSpPr>
            <a:grpSpLocks/>
          </p:cNvGrpSpPr>
          <p:nvPr/>
        </p:nvGrpSpPr>
        <p:grpSpPr bwMode="auto">
          <a:xfrm>
            <a:off x="4191000" y="5172075"/>
            <a:ext cx="414338" cy="381000"/>
            <a:chOff x="460" y="972"/>
            <a:chExt cx="300" cy="290"/>
          </a:xfrm>
        </p:grpSpPr>
        <p:sp>
          <p:nvSpPr>
            <p:cNvPr id="1085" name="Oval 88"/>
            <p:cNvSpPr>
              <a:spLocks noChangeArrowheads="1"/>
            </p:cNvSpPr>
            <p:nvPr/>
          </p:nvSpPr>
          <p:spPr bwMode="auto">
            <a:xfrm>
              <a:off x="460" y="972"/>
              <a:ext cx="300" cy="290"/>
            </a:xfrm>
            <a:prstGeom prst="ellipse">
              <a:avLst/>
            </a:prstGeom>
            <a:solidFill>
              <a:srgbClr val="00FF00"/>
            </a:solidFill>
            <a:ln w="9525">
              <a:solidFill>
                <a:schemeClr val="tx1"/>
              </a:solidFill>
              <a:round/>
              <a:headEnd/>
              <a:tailEnd/>
            </a:ln>
          </p:spPr>
          <p:txBody>
            <a:bodyPr wrap="none" anchor="ctr"/>
            <a:lstStyle/>
            <a:p>
              <a:endParaRPr lang="ja-JP" altLang="en-US"/>
            </a:p>
          </p:txBody>
        </p:sp>
        <p:graphicFrame>
          <p:nvGraphicFramePr>
            <p:cNvPr id="1038" name="Object 89"/>
            <p:cNvGraphicFramePr>
              <a:graphicFrameLocks noChangeAspect="1"/>
            </p:cNvGraphicFramePr>
            <p:nvPr/>
          </p:nvGraphicFramePr>
          <p:xfrm>
            <a:off x="560" y="978"/>
            <a:ext cx="200" cy="221"/>
          </p:xfrm>
          <a:graphic>
            <a:graphicData uri="http://schemas.openxmlformats.org/presentationml/2006/ole">
              <p:oleObj spid="_x0000_s2062" name="数式" r:id="rId9" imgW="177480" imgH="203040" progId="Equation.3">
                <p:embed/>
              </p:oleObj>
            </a:graphicData>
          </a:graphic>
        </p:graphicFrame>
      </p:grpSp>
      <p:grpSp>
        <p:nvGrpSpPr>
          <p:cNvPr id="31" name="Group 90"/>
          <p:cNvGrpSpPr>
            <a:grpSpLocks/>
          </p:cNvGrpSpPr>
          <p:nvPr/>
        </p:nvGrpSpPr>
        <p:grpSpPr bwMode="auto">
          <a:xfrm>
            <a:off x="1676400" y="4198938"/>
            <a:ext cx="5800725" cy="422275"/>
            <a:chOff x="1056" y="2620"/>
            <a:chExt cx="3654" cy="266"/>
          </a:xfrm>
        </p:grpSpPr>
        <p:grpSp>
          <p:nvGrpSpPr>
            <p:cNvPr id="1120" name="Group 91"/>
            <p:cNvGrpSpPr>
              <a:grpSpLocks/>
            </p:cNvGrpSpPr>
            <p:nvPr/>
          </p:nvGrpSpPr>
          <p:grpSpPr bwMode="auto">
            <a:xfrm>
              <a:off x="1347" y="2647"/>
              <a:ext cx="270" cy="233"/>
              <a:chOff x="3152" y="2213"/>
              <a:chExt cx="300" cy="290"/>
            </a:xfrm>
          </p:grpSpPr>
          <p:sp>
            <p:nvSpPr>
              <p:cNvPr id="1084" name="Oval 92"/>
              <p:cNvSpPr>
                <a:spLocks noChangeArrowheads="1"/>
              </p:cNvSpPr>
              <p:nvPr/>
            </p:nvSpPr>
            <p:spPr bwMode="auto">
              <a:xfrm>
                <a:off x="3152" y="2213"/>
                <a:ext cx="300" cy="290"/>
              </a:xfrm>
              <a:prstGeom prst="ellipse">
                <a:avLst/>
              </a:prstGeom>
              <a:solidFill>
                <a:srgbClr val="00FF00"/>
              </a:solidFill>
              <a:ln w="9525">
                <a:solidFill>
                  <a:schemeClr val="tx1"/>
                </a:solidFill>
                <a:round/>
                <a:headEnd/>
                <a:tailEnd/>
              </a:ln>
            </p:spPr>
            <p:txBody>
              <a:bodyPr wrap="none" anchor="ctr"/>
              <a:lstStyle/>
              <a:p>
                <a:endParaRPr lang="ja-JP" altLang="en-US"/>
              </a:p>
            </p:txBody>
          </p:sp>
          <p:graphicFrame>
            <p:nvGraphicFramePr>
              <p:cNvPr id="1037" name="Object 93"/>
              <p:cNvGraphicFramePr>
                <a:graphicFrameLocks noChangeAspect="1"/>
              </p:cNvGraphicFramePr>
              <p:nvPr/>
            </p:nvGraphicFramePr>
            <p:xfrm>
              <a:off x="3252" y="2219"/>
              <a:ext cx="200" cy="221"/>
            </p:xfrm>
            <a:graphic>
              <a:graphicData uri="http://schemas.openxmlformats.org/presentationml/2006/ole">
                <p:oleObj spid="_x0000_s2061" name="数式" r:id="rId10" imgW="177480" imgH="203040" progId="Equation.3">
                  <p:embed/>
                </p:oleObj>
              </a:graphicData>
            </a:graphic>
          </p:graphicFrame>
        </p:grpSp>
        <p:grpSp>
          <p:nvGrpSpPr>
            <p:cNvPr id="1121" name="Group 94"/>
            <p:cNvGrpSpPr>
              <a:grpSpLocks/>
            </p:cNvGrpSpPr>
            <p:nvPr/>
          </p:nvGrpSpPr>
          <p:grpSpPr bwMode="auto">
            <a:xfrm>
              <a:off x="3051" y="2653"/>
              <a:ext cx="270" cy="233"/>
              <a:chOff x="3152" y="2213"/>
              <a:chExt cx="300" cy="290"/>
            </a:xfrm>
          </p:grpSpPr>
          <p:sp>
            <p:nvSpPr>
              <p:cNvPr id="1083" name="Oval 95"/>
              <p:cNvSpPr>
                <a:spLocks noChangeArrowheads="1"/>
              </p:cNvSpPr>
              <p:nvPr/>
            </p:nvSpPr>
            <p:spPr bwMode="auto">
              <a:xfrm>
                <a:off x="3152" y="2213"/>
                <a:ext cx="300" cy="290"/>
              </a:xfrm>
              <a:prstGeom prst="ellipse">
                <a:avLst/>
              </a:prstGeom>
              <a:solidFill>
                <a:srgbClr val="00FF00"/>
              </a:solidFill>
              <a:ln w="9525">
                <a:solidFill>
                  <a:schemeClr val="tx1"/>
                </a:solidFill>
                <a:round/>
                <a:headEnd/>
                <a:tailEnd/>
              </a:ln>
            </p:spPr>
            <p:txBody>
              <a:bodyPr wrap="none" anchor="ctr"/>
              <a:lstStyle/>
              <a:p>
                <a:endParaRPr lang="ja-JP" altLang="en-US"/>
              </a:p>
            </p:txBody>
          </p:sp>
          <p:graphicFrame>
            <p:nvGraphicFramePr>
              <p:cNvPr id="1036" name="Object 96"/>
              <p:cNvGraphicFramePr>
                <a:graphicFrameLocks noChangeAspect="1"/>
              </p:cNvGraphicFramePr>
              <p:nvPr/>
            </p:nvGraphicFramePr>
            <p:xfrm>
              <a:off x="3252" y="2219"/>
              <a:ext cx="200" cy="221"/>
            </p:xfrm>
            <a:graphic>
              <a:graphicData uri="http://schemas.openxmlformats.org/presentationml/2006/ole">
                <p:oleObj spid="_x0000_s2060" name="数式" r:id="rId11" imgW="177480" imgH="203040" progId="Equation.3">
                  <p:embed/>
                </p:oleObj>
              </a:graphicData>
            </a:graphic>
          </p:graphicFrame>
        </p:grpSp>
        <p:grpSp>
          <p:nvGrpSpPr>
            <p:cNvPr id="1145" name="Group 97"/>
            <p:cNvGrpSpPr>
              <a:grpSpLocks/>
            </p:cNvGrpSpPr>
            <p:nvPr/>
          </p:nvGrpSpPr>
          <p:grpSpPr bwMode="auto">
            <a:xfrm>
              <a:off x="1056" y="2629"/>
              <a:ext cx="270" cy="233"/>
              <a:chOff x="3152" y="2213"/>
              <a:chExt cx="300" cy="290"/>
            </a:xfrm>
          </p:grpSpPr>
          <p:sp>
            <p:nvSpPr>
              <p:cNvPr id="1082" name="Oval 98"/>
              <p:cNvSpPr>
                <a:spLocks noChangeArrowheads="1"/>
              </p:cNvSpPr>
              <p:nvPr/>
            </p:nvSpPr>
            <p:spPr bwMode="auto">
              <a:xfrm>
                <a:off x="3152" y="2213"/>
                <a:ext cx="300" cy="290"/>
              </a:xfrm>
              <a:prstGeom prst="ellipse">
                <a:avLst/>
              </a:prstGeom>
              <a:solidFill>
                <a:srgbClr val="00FF00"/>
              </a:solidFill>
              <a:ln w="9525">
                <a:solidFill>
                  <a:schemeClr val="tx1"/>
                </a:solidFill>
                <a:round/>
                <a:headEnd/>
                <a:tailEnd/>
              </a:ln>
            </p:spPr>
            <p:txBody>
              <a:bodyPr wrap="none" anchor="ctr"/>
              <a:lstStyle/>
              <a:p>
                <a:endParaRPr lang="ja-JP" altLang="en-US"/>
              </a:p>
            </p:txBody>
          </p:sp>
          <p:graphicFrame>
            <p:nvGraphicFramePr>
              <p:cNvPr id="1035" name="Object 99"/>
              <p:cNvGraphicFramePr>
                <a:graphicFrameLocks noChangeAspect="1"/>
              </p:cNvGraphicFramePr>
              <p:nvPr/>
            </p:nvGraphicFramePr>
            <p:xfrm>
              <a:off x="3252" y="2219"/>
              <a:ext cx="200" cy="221"/>
            </p:xfrm>
            <a:graphic>
              <a:graphicData uri="http://schemas.openxmlformats.org/presentationml/2006/ole">
                <p:oleObj spid="_x0000_s2059" name="数式" r:id="rId12" imgW="177480" imgH="203040" progId="Equation.3">
                  <p:embed/>
                </p:oleObj>
              </a:graphicData>
            </a:graphic>
          </p:graphicFrame>
        </p:grpSp>
        <p:grpSp>
          <p:nvGrpSpPr>
            <p:cNvPr id="112672" name="Group 100"/>
            <p:cNvGrpSpPr>
              <a:grpSpLocks/>
            </p:cNvGrpSpPr>
            <p:nvPr/>
          </p:nvGrpSpPr>
          <p:grpSpPr bwMode="auto">
            <a:xfrm>
              <a:off x="2514" y="2647"/>
              <a:ext cx="270" cy="233"/>
              <a:chOff x="3152" y="2213"/>
              <a:chExt cx="300" cy="290"/>
            </a:xfrm>
          </p:grpSpPr>
          <p:sp>
            <p:nvSpPr>
              <p:cNvPr id="1081" name="Oval 101"/>
              <p:cNvSpPr>
                <a:spLocks noChangeArrowheads="1"/>
              </p:cNvSpPr>
              <p:nvPr/>
            </p:nvSpPr>
            <p:spPr bwMode="auto">
              <a:xfrm>
                <a:off x="3152" y="2213"/>
                <a:ext cx="300" cy="290"/>
              </a:xfrm>
              <a:prstGeom prst="ellipse">
                <a:avLst/>
              </a:prstGeom>
              <a:solidFill>
                <a:srgbClr val="00FF00"/>
              </a:solidFill>
              <a:ln w="9525">
                <a:solidFill>
                  <a:schemeClr val="tx1"/>
                </a:solidFill>
                <a:round/>
                <a:headEnd/>
                <a:tailEnd/>
              </a:ln>
            </p:spPr>
            <p:txBody>
              <a:bodyPr wrap="none" anchor="ctr"/>
              <a:lstStyle/>
              <a:p>
                <a:endParaRPr lang="ja-JP" altLang="en-US"/>
              </a:p>
            </p:txBody>
          </p:sp>
          <p:graphicFrame>
            <p:nvGraphicFramePr>
              <p:cNvPr id="1034" name="Object 102"/>
              <p:cNvGraphicFramePr>
                <a:graphicFrameLocks noChangeAspect="1"/>
              </p:cNvGraphicFramePr>
              <p:nvPr/>
            </p:nvGraphicFramePr>
            <p:xfrm>
              <a:off x="3252" y="2219"/>
              <a:ext cx="200" cy="221"/>
            </p:xfrm>
            <a:graphic>
              <a:graphicData uri="http://schemas.openxmlformats.org/presentationml/2006/ole">
                <p:oleObj spid="_x0000_s2058" name="数式" r:id="rId13" imgW="177480" imgH="203040" progId="Equation.3">
                  <p:embed/>
                </p:oleObj>
              </a:graphicData>
            </a:graphic>
          </p:graphicFrame>
        </p:grpSp>
        <p:grpSp>
          <p:nvGrpSpPr>
            <p:cNvPr id="112673" name="Group 103"/>
            <p:cNvGrpSpPr>
              <a:grpSpLocks/>
            </p:cNvGrpSpPr>
            <p:nvPr/>
          </p:nvGrpSpPr>
          <p:grpSpPr bwMode="auto">
            <a:xfrm>
              <a:off x="2802" y="2639"/>
              <a:ext cx="270" cy="233"/>
              <a:chOff x="3152" y="2213"/>
              <a:chExt cx="300" cy="290"/>
            </a:xfrm>
          </p:grpSpPr>
          <p:sp>
            <p:nvSpPr>
              <p:cNvPr id="1080" name="Oval 104"/>
              <p:cNvSpPr>
                <a:spLocks noChangeArrowheads="1"/>
              </p:cNvSpPr>
              <p:nvPr/>
            </p:nvSpPr>
            <p:spPr bwMode="auto">
              <a:xfrm>
                <a:off x="3152" y="2213"/>
                <a:ext cx="300" cy="290"/>
              </a:xfrm>
              <a:prstGeom prst="ellipse">
                <a:avLst/>
              </a:prstGeom>
              <a:solidFill>
                <a:srgbClr val="00FF00"/>
              </a:solidFill>
              <a:ln w="9525">
                <a:solidFill>
                  <a:schemeClr val="tx1"/>
                </a:solidFill>
                <a:round/>
                <a:headEnd/>
                <a:tailEnd/>
              </a:ln>
            </p:spPr>
            <p:txBody>
              <a:bodyPr wrap="none" anchor="ctr"/>
              <a:lstStyle/>
              <a:p>
                <a:endParaRPr lang="ja-JP" altLang="en-US"/>
              </a:p>
            </p:txBody>
          </p:sp>
          <p:graphicFrame>
            <p:nvGraphicFramePr>
              <p:cNvPr id="1033" name="Object 105"/>
              <p:cNvGraphicFramePr>
                <a:graphicFrameLocks noChangeAspect="1"/>
              </p:cNvGraphicFramePr>
              <p:nvPr/>
            </p:nvGraphicFramePr>
            <p:xfrm>
              <a:off x="3252" y="2219"/>
              <a:ext cx="200" cy="221"/>
            </p:xfrm>
            <a:graphic>
              <a:graphicData uri="http://schemas.openxmlformats.org/presentationml/2006/ole">
                <p:oleObj spid="_x0000_s2057" name="数式" r:id="rId14" imgW="177480" imgH="203040" progId="Equation.3">
                  <p:embed/>
                </p:oleObj>
              </a:graphicData>
            </a:graphic>
          </p:graphicFrame>
        </p:grpSp>
        <p:grpSp>
          <p:nvGrpSpPr>
            <p:cNvPr id="112674" name="Group 106"/>
            <p:cNvGrpSpPr>
              <a:grpSpLocks/>
            </p:cNvGrpSpPr>
            <p:nvPr/>
          </p:nvGrpSpPr>
          <p:grpSpPr bwMode="auto">
            <a:xfrm>
              <a:off x="2255" y="2638"/>
              <a:ext cx="270" cy="233"/>
              <a:chOff x="3152" y="2213"/>
              <a:chExt cx="300" cy="290"/>
            </a:xfrm>
          </p:grpSpPr>
          <p:sp>
            <p:nvSpPr>
              <p:cNvPr id="1079" name="Oval 107"/>
              <p:cNvSpPr>
                <a:spLocks noChangeArrowheads="1"/>
              </p:cNvSpPr>
              <p:nvPr/>
            </p:nvSpPr>
            <p:spPr bwMode="auto">
              <a:xfrm>
                <a:off x="3152" y="2213"/>
                <a:ext cx="300" cy="290"/>
              </a:xfrm>
              <a:prstGeom prst="ellipse">
                <a:avLst/>
              </a:prstGeom>
              <a:solidFill>
                <a:srgbClr val="00FF00"/>
              </a:solidFill>
              <a:ln w="9525">
                <a:solidFill>
                  <a:schemeClr val="tx1"/>
                </a:solidFill>
                <a:round/>
                <a:headEnd/>
                <a:tailEnd/>
              </a:ln>
            </p:spPr>
            <p:txBody>
              <a:bodyPr wrap="none" anchor="ctr"/>
              <a:lstStyle/>
              <a:p>
                <a:endParaRPr lang="ja-JP" altLang="en-US"/>
              </a:p>
            </p:txBody>
          </p:sp>
          <p:graphicFrame>
            <p:nvGraphicFramePr>
              <p:cNvPr id="1032" name="Object 108"/>
              <p:cNvGraphicFramePr>
                <a:graphicFrameLocks noChangeAspect="1"/>
              </p:cNvGraphicFramePr>
              <p:nvPr/>
            </p:nvGraphicFramePr>
            <p:xfrm>
              <a:off x="3252" y="2219"/>
              <a:ext cx="200" cy="221"/>
            </p:xfrm>
            <a:graphic>
              <a:graphicData uri="http://schemas.openxmlformats.org/presentationml/2006/ole">
                <p:oleObj spid="_x0000_s2056" name="数式" r:id="rId15" imgW="177480" imgH="203040" progId="Equation.3">
                  <p:embed/>
                </p:oleObj>
              </a:graphicData>
            </a:graphic>
          </p:graphicFrame>
        </p:grpSp>
        <p:grpSp>
          <p:nvGrpSpPr>
            <p:cNvPr id="112675" name="Group 109"/>
            <p:cNvGrpSpPr>
              <a:grpSpLocks/>
            </p:cNvGrpSpPr>
            <p:nvPr/>
          </p:nvGrpSpPr>
          <p:grpSpPr bwMode="auto">
            <a:xfrm>
              <a:off x="3959" y="2644"/>
              <a:ext cx="270" cy="233"/>
              <a:chOff x="3152" y="2213"/>
              <a:chExt cx="300" cy="290"/>
            </a:xfrm>
          </p:grpSpPr>
          <p:sp>
            <p:nvSpPr>
              <p:cNvPr id="1078" name="Oval 110"/>
              <p:cNvSpPr>
                <a:spLocks noChangeArrowheads="1"/>
              </p:cNvSpPr>
              <p:nvPr/>
            </p:nvSpPr>
            <p:spPr bwMode="auto">
              <a:xfrm>
                <a:off x="3152" y="2213"/>
                <a:ext cx="300" cy="290"/>
              </a:xfrm>
              <a:prstGeom prst="ellipse">
                <a:avLst/>
              </a:prstGeom>
              <a:solidFill>
                <a:srgbClr val="00FF00"/>
              </a:solidFill>
              <a:ln w="9525">
                <a:solidFill>
                  <a:schemeClr val="tx1"/>
                </a:solidFill>
                <a:round/>
                <a:headEnd/>
                <a:tailEnd/>
              </a:ln>
            </p:spPr>
            <p:txBody>
              <a:bodyPr wrap="none" anchor="ctr"/>
              <a:lstStyle/>
              <a:p>
                <a:endParaRPr lang="ja-JP" altLang="en-US"/>
              </a:p>
            </p:txBody>
          </p:sp>
          <p:graphicFrame>
            <p:nvGraphicFramePr>
              <p:cNvPr id="1031" name="Object 111"/>
              <p:cNvGraphicFramePr>
                <a:graphicFrameLocks noChangeAspect="1"/>
              </p:cNvGraphicFramePr>
              <p:nvPr/>
            </p:nvGraphicFramePr>
            <p:xfrm>
              <a:off x="3252" y="2219"/>
              <a:ext cx="200" cy="221"/>
            </p:xfrm>
            <a:graphic>
              <a:graphicData uri="http://schemas.openxmlformats.org/presentationml/2006/ole">
                <p:oleObj spid="_x0000_s2055" name="数式" r:id="rId16" imgW="177480" imgH="203040" progId="Equation.3">
                  <p:embed/>
                </p:oleObj>
              </a:graphicData>
            </a:graphic>
          </p:graphicFrame>
        </p:grpSp>
        <p:grpSp>
          <p:nvGrpSpPr>
            <p:cNvPr id="112676" name="Group 112"/>
            <p:cNvGrpSpPr>
              <a:grpSpLocks/>
            </p:cNvGrpSpPr>
            <p:nvPr/>
          </p:nvGrpSpPr>
          <p:grpSpPr bwMode="auto">
            <a:xfrm>
              <a:off x="4440" y="2644"/>
              <a:ext cx="270" cy="233"/>
              <a:chOff x="3152" y="2213"/>
              <a:chExt cx="300" cy="290"/>
            </a:xfrm>
          </p:grpSpPr>
          <p:sp>
            <p:nvSpPr>
              <p:cNvPr id="1077" name="Oval 113"/>
              <p:cNvSpPr>
                <a:spLocks noChangeArrowheads="1"/>
              </p:cNvSpPr>
              <p:nvPr/>
            </p:nvSpPr>
            <p:spPr bwMode="auto">
              <a:xfrm>
                <a:off x="3152" y="2213"/>
                <a:ext cx="300" cy="290"/>
              </a:xfrm>
              <a:prstGeom prst="ellipse">
                <a:avLst/>
              </a:prstGeom>
              <a:solidFill>
                <a:srgbClr val="00FF00"/>
              </a:solidFill>
              <a:ln w="9525">
                <a:solidFill>
                  <a:schemeClr val="tx1"/>
                </a:solidFill>
                <a:round/>
                <a:headEnd/>
                <a:tailEnd/>
              </a:ln>
            </p:spPr>
            <p:txBody>
              <a:bodyPr wrap="none" anchor="ctr"/>
              <a:lstStyle/>
              <a:p>
                <a:endParaRPr lang="ja-JP" altLang="en-US"/>
              </a:p>
            </p:txBody>
          </p:sp>
          <p:graphicFrame>
            <p:nvGraphicFramePr>
              <p:cNvPr id="1030" name="Object 114"/>
              <p:cNvGraphicFramePr>
                <a:graphicFrameLocks noChangeAspect="1"/>
              </p:cNvGraphicFramePr>
              <p:nvPr/>
            </p:nvGraphicFramePr>
            <p:xfrm>
              <a:off x="3252" y="2219"/>
              <a:ext cx="200" cy="221"/>
            </p:xfrm>
            <a:graphic>
              <a:graphicData uri="http://schemas.openxmlformats.org/presentationml/2006/ole">
                <p:oleObj spid="_x0000_s2054" name="数式" r:id="rId17" imgW="177480" imgH="203040" progId="Equation.3">
                  <p:embed/>
                </p:oleObj>
              </a:graphicData>
            </a:graphic>
          </p:graphicFrame>
        </p:grpSp>
        <p:grpSp>
          <p:nvGrpSpPr>
            <p:cNvPr id="112677" name="Group 115"/>
            <p:cNvGrpSpPr>
              <a:grpSpLocks/>
            </p:cNvGrpSpPr>
            <p:nvPr/>
          </p:nvGrpSpPr>
          <p:grpSpPr bwMode="auto">
            <a:xfrm>
              <a:off x="4199" y="2630"/>
              <a:ext cx="270" cy="233"/>
              <a:chOff x="3152" y="2213"/>
              <a:chExt cx="300" cy="290"/>
            </a:xfrm>
          </p:grpSpPr>
          <p:sp>
            <p:nvSpPr>
              <p:cNvPr id="1076" name="Oval 116"/>
              <p:cNvSpPr>
                <a:spLocks noChangeArrowheads="1"/>
              </p:cNvSpPr>
              <p:nvPr/>
            </p:nvSpPr>
            <p:spPr bwMode="auto">
              <a:xfrm>
                <a:off x="3152" y="2213"/>
                <a:ext cx="300" cy="290"/>
              </a:xfrm>
              <a:prstGeom prst="ellipse">
                <a:avLst/>
              </a:prstGeom>
              <a:solidFill>
                <a:srgbClr val="00FF00"/>
              </a:solidFill>
              <a:ln w="9525">
                <a:solidFill>
                  <a:schemeClr val="tx1"/>
                </a:solidFill>
                <a:round/>
                <a:headEnd/>
                <a:tailEnd/>
              </a:ln>
            </p:spPr>
            <p:txBody>
              <a:bodyPr wrap="none" anchor="ctr"/>
              <a:lstStyle/>
              <a:p>
                <a:endParaRPr lang="ja-JP" altLang="en-US"/>
              </a:p>
            </p:txBody>
          </p:sp>
          <p:graphicFrame>
            <p:nvGraphicFramePr>
              <p:cNvPr id="1029" name="Object 117"/>
              <p:cNvGraphicFramePr>
                <a:graphicFrameLocks noChangeAspect="1"/>
              </p:cNvGraphicFramePr>
              <p:nvPr/>
            </p:nvGraphicFramePr>
            <p:xfrm>
              <a:off x="3252" y="2219"/>
              <a:ext cx="200" cy="221"/>
            </p:xfrm>
            <a:graphic>
              <a:graphicData uri="http://schemas.openxmlformats.org/presentationml/2006/ole">
                <p:oleObj spid="_x0000_s2053" name="数式" r:id="rId18" imgW="177480" imgH="203040" progId="Equation.3">
                  <p:embed/>
                </p:oleObj>
              </a:graphicData>
            </a:graphic>
          </p:graphicFrame>
        </p:grpSp>
        <p:grpSp>
          <p:nvGrpSpPr>
            <p:cNvPr id="112678" name="Group 118"/>
            <p:cNvGrpSpPr>
              <a:grpSpLocks/>
            </p:cNvGrpSpPr>
            <p:nvPr/>
          </p:nvGrpSpPr>
          <p:grpSpPr bwMode="auto">
            <a:xfrm>
              <a:off x="1964" y="2620"/>
              <a:ext cx="270" cy="233"/>
              <a:chOff x="3152" y="2213"/>
              <a:chExt cx="300" cy="290"/>
            </a:xfrm>
          </p:grpSpPr>
          <p:sp>
            <p:nvSpPr>
              <p:cNvPr id="1075" name="Oval 119"/>
              <p:cNvSpPr>
                <a:spLocks noChangeArrowheads="1"/>
              </p:cNvSpPr>
              <p:nvPr/>
            </p:nvSpPr>
            <p:spPr bwMode="auto">
              <a:xfrm>
                <a:off x="3152" y="2213"/>
                <a:ext cx="300" cy="290"/>
              </a:xfrm>
              <a:prstGeom prst="ellipse">
                <a:avLst/>
              </a:prstGeom>
              <a:solidFill>
                <a:srgbClr val="00FF00"/>
              </a:solidFill>
              <a:ln w="9525">
                <a:solidFill>
                  <a:schemeClr val="tx1"/>
                </a:solidFill>
                <a:round/>
                <a:headEnd/>
                <a:tailEnd/>
              </a:ln>
            </p:spPr>
            <p:txBody>
              <a:bodyPr wrap="none" anchor="ctr"/>
              <a:lstStyle/>
              <a:p>
                <a:endParaRPr lang="ja-JP" altLang="en-US"/>
              </a:p>
            </p:txBody>
          </p:sp>
          <p:graphicFrame>
            <p:nvGraphicFramePr>
              <p:cNvPr id="1028" name="Object 120"/>
              <p:cNvGraphicFramePr>
                <a:graphicFrameLocks noChangeAspect="1"/>
              </p:cNvGraphicFramePr>
              <p:nvPr/>
            </p:nvGraphicFramePr>
            <p:xfrm>
              <a:off x="3252" y="2219"/>
              <a:ext cx="200" cy="221"/>
            </p:xfrm>
            <a:graphic>
              <a:graphicData uri="http://schemas.openxmlformats.org/presentationml/2006/ole">
                <p:oleObj spid="_x0000_s2052" name="数式" r:id="rId19" imgW="177480" imgH="203040" progId="Equation.3">
                  <p:embed/>
                </p:oleObj>
              </a:graphicData>
            </a:graphic>
          </p:graphicFrame>
        </p:grpSp>
        <p:grpSp>
          <p:nvGrpSpPr>
            <p:cNvPr id="112679" name="Group 121"/>
            <p:cNvGrpSpPr>
              <a:grpSpLocks/>
            </p:cNvGrpSpPr>
            <p:nvPr/>
          </p:nvGrpSpPr>
          <p:grpSpPr bwMode="auto">
            <a:xfrm>
              <a:off x="3422" y="2638"/>
              <a:ext cx="270" cy="233"/>
              <a:chOff x="3152" y="2213"/>
              <a:chExt cx="300" cy="290"/>
            </a:xfrm>
          </p:grpSpPr>
          <p:sp>
            <p:nvSpPr>
              <p:cNvPr id="1074" name="Oval 122"/>
              <p:cNvSpPr>
                <a:spLocks noChangeArrowheads="1"/>
              </p:cNvSpPr>
              <p:nvPr/>
            </p:nvSpPr>
            <p:spPr bwMode="auto">
              <a:xfrm>
                <a:off x="3152" y="2213"/>
                <a:ext cx="300" cy="290"/>
              </a:xfrm>
              <a:prstGeom prst="ellipse">
                <a:avLst/>
              </a:prstGeom>
              <a:solidFill>
                <a:srgbClr val="00FF00"/>
              </a:solidFill>
              <a:ln w="9525">
                <a:solidFill>
                  <a:schemeClr val="tx1"/>
                </a:solidFill>
                <a:round/>
                <a:headEnd/>
                <a:tailEnd/>
              </a:ln>
            </p:spPr>
            <p:txBody>
              <a:bodyPr wrap="none" anchor="ctr"/>
              <a:lstStyle/>
              <a:p>
                <a:endParaRPr lang="ja-JP" altLang="en-US"/>
              </a:p>
            </p:txBody>
          </p:sp>
          <p:graphicFrame>
            <p:nvGraphicFramePr>
              <p:cNvPr id="1027" name="Object 123"/>
              <p:cNvGraphicFramePr>
                <a:graphicFrameLocks noChangeAspect="1"/>
              </p:cNvGraphicFramePr>
              <p:nvPr/>
            </p:nvGraphicFramePr>
            <p:xfrm>
              <a:off x="3252" y="2219"/>
              <a:ext cx="200" cy="221"/>
            </p:xfrm>
            <a:graphic>
              <a:graphicData uri="http://schemas.openxmlformats.org/presentationml/2006/ole">
                <p:oleObj spid="_x0000_s2051" name="数式" r:id="rId20" imgW="177480" imgH="203040" progId="Equation.3">
                  <p:embed/>
                </p:oleObj>
              </a:graphicData>
            </a:graphic>
          </p:graphicFrame>
        </p:grpSp>
        <p:grpSp>
          <p:nvGrpSpPr>
            <p:cNvPr id="112680" name="Group 124"/>
            <p:cNvGrpSpPr>
              <a:grpSpLocks/>
            </p:cNvGrpSpPr>
            <p:nvPr/>
          </p:nvGrpSpPr>
          <p:grpSpPr bwMode="auto">
            <a:xfrm>
              <a:off x="3710" y="2630"/>
              <a:ext cx="270" cy="233"/>
              <a:chOff x="3152" y="2213"/>
              <a:chExt cx="300" cy="290"/>
            </a:xfrm>
          </p:grpSpPr>
          <p:sp>
            <p:nvSpPr>
              <p:cNvPr id="1073" name="Oval 125"/>
              <p:cNvSpPr>
                <a:spLocks noChangeArrowheads="1"/>
              </p:cNvSpPr>
              <p:nvPr/>
            </p:nvSpPr>
            <p:spPr bwMode="auto">
              <a:xfrm>
                <a:off x="3152" y="2213"/>
                <a:ext cx="300" cy="290"/>
              </a:xfrm>
              <a:prstGeom prst="ellipse">
                <a:avLst/>
              </a:prstGeom>
              <a:solidFill>
                <a:srgbClr val="00FF00"/>
              </a:solidFill>
              <a:ln w="9525">
                <a:solidFill>
                  <a:schemeClr val="tx1"/>
                </a:solidFill>
                <a:round/>
                <a:headEnd/>
                <a:tailEnd/>
              </a:ln>
            </p:spPr>
            <p:txBody>
              <a:bodyPr wrap="none" anchor="ctr"/>
              <a:lstStyle/>
              <a:p>
                <a:endParaRPr lang="ja-JP" altLang="en-US"/>
              </a:p>
            </p:txBody>
          </p:sp>
          <p:graphicFrame>
            <p:nvGraphicFramePr>
              <p:cNvPr id="1026" name="Object 126"/>
              <p:cNvGraphicFramePr>
                <a:graphicFrameLocks noChangeAspect="1"/>
              </p:cNvGraphicFramePr>
              <p:nvPr/>
            </p:nvGraphicFramePr>
            <p:xfrm>
              <a:off x="3252" y="2219"/>
              <a:ext cx="200" cy="221"/>
            </p:xfrm>
            <a:graphic>
              <a:graphicData uri="http://schemas.openxmlformats.org/presentationml/2006/ole">
                <p:oleObj spid="_x0000_s2050" name="数式" r:id="rId21" imgW="177480" imgH="203040" progId="Equation.3">
                  <p:embed/>
                </p:oleObj>
              </a:graphicData>
            </a:graphic>
          </p:graphicFrame>
        </p:grpSp>
      </p:grpSp>
      <p:sp>
        <p:nvSpPr>
          <p:cNvPr id="130" name="円柱 129"/>
          <p:cNvSpPr/>
          <p:nvPr/>
        </p:nvSpPr>
        <p:spPr>
          <a:xfrm rot="16200000">
            <a:off x="3023828" y="944724"/>
            <a:ext cx="2592288" cy="6840760"/>
          </a:xfrm>
          <a:prstGeom prst="can">
            <a:avLst/>
          </a:prstGeom>
          <a:gradFill flip="none" rotWithShape="1">
            <a:gsLst>
              <a:gs pos="0">
                <a:srgbClr val="777777">
                  <a:shade val="30000"/>
                  <a:satMod val="115000"/>
                  <a:alpha val="48000"/>
                </a:srgbClr>
              </a:gs>
              <a:gs pos="50000">
                <a:srgbClr val="777777">
                  <a:shade val="67500"/>
                  <a:satMod val="115000"/>
                  <a:alpha val="51000"/>
                </a:srgbClr>
              </a:gs>
              <a:gs pos="100000">
                <a:srgbClr val="777777">
                  <a:shade val="100000"/>
                  <a:satMod val="115000"/>
                  <a:alpha val="49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Group 53"/>
          <p:cNvGrpSpPr>
            <a:grpSpLocks/>
          </p:cNvGrpSpPr>
          <p:nvPr/>
        </p:nvGrpSpPr>
        <p:grpSpPr bwMode="auto">
          <a:xfrm>
            <a:off x="4090988" y="890588"/>
            <a:ext cx="4878387" cy="2809875"/>
            <a:chOff x="2283" y="713"/>
            <a:chExt cx="3073" cy="1770"/>
          </a:xfrm>
        </p:grpSpPr>
        <p:sp>
          <p:nvSpPr>
            <p:cNvPr id="1090" name="AutoShape 54"/>
            <p:cNvSpPr>
              <a:spLocks noChangeArrowheads="1"/>
            </p:cNvSpPr>
            <p:nvPr/>
          </p:nvSpPr>
          <p:spPr bwMode="auto">
            <a:xfrm>
              <a:off x="2283" y="768"/>
              <a:ext cx="3073" cy="1715"/>
            </a:xfrm>
            <a:prstGeom prst="wedgeRoundRectCallout">
              <a:avLst>
                <a:gd name="adj1" fmla="val -53708"/>
                <a:gd name="adj2" fmla="val 59565"/>
                <a:gd name="adj3" fmla="val 16667"/>
              </a:avLst>
            </a:prstGeom>
            <a:solidFill>
              <a:schemeClr val="bg1"/>
            </a:solidFill>
            <a:ln w="9525">
              <a:solidFill>
                <a:schemeClr val="tx1"/>
              </a:solidFill>
              <a:miter lim="800000"/>
              <a:headEnd/>
              <a:tailEnd/>
            </a:ln>
          </p:spPr>
          <p:txBody>
            <a:bodyPr/>
            <a:lstStyle/>
            <a:p>
              <a:pPr algn="ctr"/>
              <a:endParaRPr lang="ja-JP" altLang="ja-JP" sz="1200" b="0">
                <a:latin typeface="ＭＳ ゴシック" pitchFamily="49" charset="-128"/>
                <a:ea typeface="ＭＳ ゴシック" pitchFamily="49" charset="-128"/>
              </a:endParaRPr>
            </a:p>
          </p:txBody>
        </p:sp>
        <p:grpSp>
          <p:nvGrpSpPr>
            <p:cNvPr id="18" name="Group 55"/>
            <p:cNvGrpSpPr>
              <a:grpSpLocks/>
            </p:cNvGrpSpPr>
            <p:nvPr/>
          </p:nvGrpSpPr>
          <p:grpSpPr bwMode="auto">
            <a:xfrm>
              <a:off x="2739" y="713"/>
              <a:ext cx="2197" cy="1715"/>
              <a:chOff x="564" y="848"/>
              <a:chExt cx="3891" cy="2818"/>
            </a:xfrm>
          </p:grpSpPr>
          <p:sp>
            <p:nvSpPr>
              <p:cNvPr id="1092" name="Text Box 56"/>
              <p:cNvSpPr txBox="1">
                <a:spLocks noChangeArrowheads="1"/>
              </p:cNvSpPr>
              <p:nvPr/>
            </p:nvSpPr>
            <p:spPr bwMode="auto">
              <a:xfrm>
                <a:off x="1313" y="848"/>
                <a:ext cx="2682" cy="284"/>
              </a:xfrm>
              <a:prstGeom prst="rect">
                <a:avLst/>
              </a:prstGeom>
              <a:noFill/>
              <a:ln w="9525">
                <a:noFill/>
                <a:miter lim="800000"/>
                <a:headEnd/>
                <a:tailEnd/>
              </a:ln>
            </p:spPr>
            <p:txBody>
              <a:bodyPr>
                <a:spAutoFit/>
              </a:bodyPr>
              <a:lstStyle/>
              <a:p>
                <a:pPr>
                  <a:spcBef>
                    <a:spcPct val="50000"/>
                  </a:spcBef>
                </a:pPr>
                <a:endParaRPr lang="ja-JP" altLang="ja-JP" sz="1200" b="0">
                  <a:latin typeface="ＭＳ ゴシック" pitchFamily="49" charset="-128"/>
                  <a:ea typeface="ＭＳ ゴシック" pitchFamily="49" charset="-128"/>
                </a:endParaRPr>
              </a:p>
            </p:txBody>
          </p:sp>
          <p:grpSp>
            <p:nvGrpSpPr>
              <p:cNvPr id="19" name="Group 57"/>
              <p:cNvGrpSpPr>
                <a:grpSpLocks/>
              </p:cNvGrpSpPr>
              <p:nvPr/>
            </p:nvGrpSpPr>
            <p:grpSpPr bwMode="auto">
              <a:xfrm>
                <a:off x="564" y="1367"/>
                <a:ext cx="1498" cy="2299"/>
                <a:chOff x="418" y="1383"/>
                <a:chExt cx="1498" cy="2299"/>
              </a:xfrm>
            </p:grpSpPr>
            <p:grpSp>
              <p:nvGrpSpPr>
                <p:cNvPr id="20" name="Group 58"/>
                <p:cNvGrpSpPr>
                  <a:grpSpLocks/>
                </p:cNvGrpSpPr>
                <p:nvPr/>
              </p:nvGrpSpPr>
              <p:grpSpPr bwMode="auto">
                <a:xfrm>
                  <a:off x="418" y="1383"/>
                  <a:ext cx="1498" cy="2299"/>
                  <a:chOff x="623" y="1220"/>
                  <a:chExt cx="1498" cy="2299"/>
                </a:xfrm>
              </p:grpSpPr>
              <p:sp>
                <p:nvSpPr>
                  <p:cNvPr id="1106" name="Line 59"/>
                  <p:cNvSpPr>
                    <a:spLocks noChangeShapeType="1"/>
                  </p:cNvSpPr>
                  <p:nvPr/>
                </p:nvSpPr>
                <p:spPr bwMode="auto">
                  <a:xfrm>
                    <a:off x="623" y="1220"/>
                    <a:ext cx="1498" cy="2299"/>
                  </a:xfrm>
                  <a:prstGeom prst="line">
                    <a:avLst/>
                  </a:prstGeom>
                  <a:noFill/>
                  <a:ln w="76200">
                    <a:solidFill>
                      <a:srgbClr val="0000FF"/>
                    </a:solidFill>
                    <a:round/>
                    <a:headEnd/>
                    <a:tailEnd type="triangle" w="med" len="med"/>
                  </a:ln>
                </p:spPr>
                <p:txBody>
                  <a:bodyPr/>
                  <a:lstStyle/>
                  <a:p>
                    <a:endParaRPr lang="ja-JP" altLang="en-US"/>
                  </a:p>
                </p:txBody>
              </p:sp>
              <p:grpSp>
                <p:nvGrpSpPr>
                  <p:cNvPr id="21" name="Group 60"/>
                  <p:cNvGrpSpPr>
                    <a:grpSpLocks/>
                  </p:cNvGrpSpPr>
                  <p:nvPr/>
                </p:nvGrpSpPr>
                <p:grpSpPr bwMode="auto">
                  <a:xfrm>
                    <a:off x="1079" y="1990"/>
                    <a:ext cx="267" cy="241"/>
                    <a:chOff x="1520" y="779"/>
                    <a:chExt cx="267" cy="241"/>
                  </a:xfrm>
                </p:grpSpPr>
                <p:sp>
                  <p:nvSpPr>
                    <p:cNvPr id="1108" name="Oval 61"/>
                    <p:cNvSpPr>
                      <a:spLocks noChangeArrowheads="1"/>
                    </p:cNvSpPr>
                    <p:nvPr/>
                  </p:nvSpPr>
                  <p:spPr bwMode="auto">
                    <a:xfrm>
                      <a:off x="1520" y="779"/>
                      <a:ext cx="267" cy="241"/>
                    </a:xfrm>
                    <a:prstGeom prst="ellipse">
                      <a:avLst/>
                    </a:prstGeom>
                    <a:solidFill>
                      <a:srgbClr val="00FFFF"/>
                    </a:solidFill>
                    <a:ln w="9525">
                      <a:solidFill>
                        <a:schemeClr val="tx1"/>
                      </a:solidFill>
                      <a:round/>
                      <a:headEnd/>
                      <a:tailEnd/>
                    </a:ln>
                  </p:spPr>
                  <p:txBody>
                    <a:bodyPr wrap="none" anchor="ctr"/>
                    <a:lstStyle/>
                    <a:p>
                      <a:endParaRPr lang="ja-JP" altLang="en-US"/>
                    </a:p>
                  </p:txBody>
                </p:sp>
                <p:graphicFrame>
                  <p:nvGraphicFramePr>
                    <p:cNvPr id="1044" name="Object 62"/>
                    <p:cNvGraphicFramePr>
                      <a:graphicFrameLocks noChangeAspect="1"/>
                    </p:cNvGraphicFramePr>
                    <p:nvPr/>
                  </p:nvGraphicFramePr>
                  <p:xfrm>
                    <a:off x="1562" y="800"/>
                    <a:ext cx="198" cy="151"/>
                  </p:xfrm>
                  <a:graphic>
                    <a:graphicData uri="http://schemas.openxmlformats.org/presentationml/2006/ole">
                      <p:oleObj spid="_x0000_s2068" name="数式" r:id="rId22" imgW="241200" imgH="177480" progId="Equation.3">
                        <p:embed/>
                      </p:oleObj>
                    </a:graphicData>
                  </a:graphic>
                </p:graphicFrame>
              </p:grpSp>
            </p:grpSp>
            <p:sp>
              <p:nvSpPr>
                <p:cNvPr id="1105" name="Line 63"/>
                <p:cNvSpPr>
                  <a:spLocks noChangeShapeType="1"/>
                </p:cNvSpPr>
                <p:nvPr/>
              </p:nvSpPr>
              <p:spPr bwMode="auto">
                <a:xfrm flipV="1">
                  <a:off x="1141" y="2049"/>
                  <a:ext cx="440" cy="208"/>
                </a:xfrm>
                <a:prstGeom prst="line">
                  <a:avLst/>
                </a:prstGeom>
                <a:noFill/>
                <a:ln w="57150">
                  <a:solidFill>
                    <a:srgbClr val="FF0000"/>
                  </a:solidFill>
                  <a:round/>
                  <a:headEnd/>
                  <a:tailEnd type="triangle" w="med" len="med"/>
                </a:ln>
              </p:spPr>
              <p:txBody>
                <a:bodyPr/>
                <a:lstStyle/>
                <a:p>
                  <a:endParaRPr lang="ja-JP" altLang="en-US"/>
                </a:p>
              </p:txBody>
            </p:sp>
          </p:grpSp>
          <p:grpSp>
            <p:nvGrpSpPr>
              <p:cNvPr id="22" name="Group 64"/>
              <p:cNvGrpSpPr>
                <a:grpSpLocks/>
              </p:cNvGrpSpPr>
              <p:nvPr/>
            </p:nvGrpSpPr>
            <p:grpSpPr bwMode="auto">
              <a:xfrm>
                <a:off x="1926" y="1367"/>
                <a:ext cx="2529" cy="1660"/>
                <a:chOff x="1911" y="1383"/>
                <a:chExt cx="2529" cy="1660"/>
              </a:xfrm>
            </p:grpSpPr>
            <p:grpSp>
              <p:nvGrpSpPr>
                <p:cNvPr id="23" name="Group 65"/>
                <p:cNvGrpSpPr>
                  <a:grpSpLocks/>
                </p:cNvGrpSpPr>
                <p:nvPr/>
              </p:nvGrpSpPr>
              <p:grpSpPr bwMode="auto">
                <a:xfrm>
                  <a:off x="2351" y="1383"/>
                  <a:ext cx="2089" cy="1660"/>
                  <a:chOff x="1592" y="2440"/>
                  <a:chExt cx="921" cy="823"/>
                </a:xfrm>
              </p:grpSpPr>
              <p:sp>
                <p:nvSpPr>
                  <p:cNvPr id="1100" name="Oval 66"/>
                  <p:cNvSpPr>
                    <a:spLocks noChangeArrowheads="1"/>
                  </p:cNvSpPr>
                  <p:nvPr/>
                </p:nvSpPr>
                <p:spPr bwMode="auto">
                  <a:xfrm>
                    <a:off x="1592" y="2440"/>
                    <a:ext cx="921" cy="823"/>
                  </a:xfrm>
                  <a:prstGeom prst="ellipse">
                    <a:avLst/>
                  </a:prstGeom>
                  <a:solidFill>
                    <a:schemeClr val="bg1"/>
                  </a:solidFill>
                  <a:ln w="9525">
                    <a:solidFill>
                      <a:schemeClr val="tx1"/>
                    </a:solidFill>
                    <a:round/>
                    <a:headEnd/>
                    <a:tailEnd/>
                  </a:ln>
                </p:spPr>
                <p:txBody>
                  <a:bodyPr wrap="none" anchor="ctr"/>
                  <a:lstStyle/>
                  <a:p>
                    <a:endParaRPr lang="ja-JP" altLang="en-US"/>
                  </a:p>
                </p:txBody>
              </p:sp>
              <p:grpSp>
                <p:nvGrpSpPr>
                  <p:cNvPr id="24" name="Group 67"/>
                  <p:cNvGrpSpPr>
                    <a:grpSpLocks/>
                  </p:cNvGrpSpPr>
                  <p:nvPr/>
                </p:nvGrpSpPr>
                <p:grpSpPr bwMode="auto">
                  <a:xfrm>
                    <a:off x="1864" y="2645"/>
                    <a:ext cx="450" cy="381"/>
                    <a:chOff x="524" y="3388"/>
                    <a:chExt cx="450" cy="381"/>
                  </a:xfrm>
                </p:grpSpPr>
                <p:sp>
                  <p:nvSpPr>
                    <p:cNvPr id="1102" name="Oval 68"/>
                    <p:cNvSpPr>
                      <a:spLocks noChangeArrowheads="1"/>
                    </p:cNvSpPr>
                    <p:nvPr/>
                  </p:nvSpPr>
                  <p:spPr bwMode="auto">
                    <a:xfrm>
                      <a:off x="524" y="3388"/>
                      <a:ext cx="387" cy="377"/>
                    </a:xfrm>
                    <a:prstGeom prst="ellipse">
                      <a:avLst/>
                    </a:prstGeom>
                    <a:solidFill>
                      <a:srgbClr val="CCFFCC"/>
                    </a:solidFill>
                    <a:ln w="9525">
                      <a:solidFill>
                        <a:schemeClr val="tx1"/>
                      </a:solidFill>
                      <a:round/>
                      <a:headEnd/>
                      <a:tailEnd/>
                    </a:ln>
                  </p:spPr>
                  <p:txBody>
                    <a:bodyPr wrap="none" anchor="ctr"/>
                    <a:lstStyle/>
                    <a:p>
                      <a:endParaRPr lang="ja-JP" altLang="en-US"/>
                    </a:p>
                  </p:txBody>
                </p:sp>
                <p:sp>
                  <p:nvSpPr>
                    <p:cNvPr id="1103" name="Text Box 69"/>
                    <p:cNvSpPr txBox="1">
                      <a:spLocks noChangeArrowheads="1"/>
                    </p:cNvSpPr>
                    <p:nvPr/>
                  </p:nvSpPr>
                  <p:spPr bwMode="auto">
                    <a:xfrm>
                      <a:off x="591" y="3472"/>
                      <a:ext cx="383" cy="297"/>
                    </a:xfrm>
                    <a:prstGeom prst="rect">
                      <a:avLst/>
                    </a:prstGeom>
                    <a:noFill/>
                    <a:ln w="9525">
                      <a:noFill/>
                      <a:miter lim="800000"/>
                      <a:headEnd/>
                      <a:tailEnd/>
                    </a:ln>
                  </p:spPr>
                  <p:txBody>
                    <a:bodyPr>
                      <a:spAutoFit/>
                    </a:bodyPr>
                    <a:lstStyle/>
                    <a:p>
                      <a:r>
                        <a:rPr lang="en-US" altLang="ja-JP" sz="3200">
                          <a:latin typeface="ＭＳ ゴシック" pitchFamily="49" charset="-128"/>
                          <a:ea typeface="ＭＳ ゴシック" pitchFamily="49" charset="-128"/>
                        </a:rPr>
                        <a:t>Ar</a:t>
                      </a:r>
                    </a:p>
                  </p:txBody>
                </p:sp>
              </p:grpSp>
            </p:grpSp>
            <p:grpSp>
              <p:nvGrpSpPr>
                <p:cNvPr id="25" name="Group 70"/>
                <p:cNvGrpSpPr>
                  <a:grpSpLocks/>
                </p:cNvGrpSpPr>
                <p:nvPr/>
              </p:nvGrpSpPr>
              <p:grpSpPr bwMode="auto">
                <a:xfrm>
                  <a:off x="2351" y="1581"/>
                  <a:ext cx="300" cy="290"/>
                  <a:chOff x="3152" y="2213"/>
                  <a:chExt cx="300" cy="290"/>
                </a:xfrm>
              </p:grpSpPr>
              <p:sp>
                <p:nvSpPr>
                  <p:cNvPr id="1099" name="Oval 71"/>
                  <p:cNvSpPr>
                    <a:spLocks noChangeArrowheads="1"/>
                  </p:cNvSpPr>
                  <p:nvPr/>
                </p:nvSpPr>
                <p:spPr bwMode="auto">
                  <a:xfrm>
                    <a:off x="3152" y="2213"/>
                    <a:ext cx="300" cy="290"/>
                  </a:xfrm>
                  <a:prstGeom prst="ellipse">
                    <a:avLst/>
                  </a:prstGeom>
                  <a:solidFill>
                    <a:srgbClr val="00FF00"/>
                  </a:solidFill>
                  <a:ln w="9525">
                    <a:solidFill>
                      <a:schemeClr val="tx1"/>
                    </a:solidFill>
                    <a:round/>
                    <a:headEnd/>
                    <a:tailEnd/>
                  </a:ln>
                </p:spPr>
                <p:txBody>
                  <a:bodyPr wrap="none" anchor="ctr"/>
                  <a:lstStyle/>
                  <a:p>
                    <a:endParaRPr lang="ja-JP" altLang="en-US"/>
                  </a:p>
                </p:txBody>
              </p:sp>
              <p:graphicFrame>
                <p:nvGraphicFramePr>
                  <p:cNvPr id="1043" name="Object 72"/>
                  <p:cNvGraphicFramePr>
                    <a:graphicFrameLocks noChangeAspect="1"/>
                  </p:cNvGraphicFramePr>
                  <p:nvPr/>
                </p:nvGraphicFramePr>
                <p:xfrm>
                  <a:off x="3252" y="2219"/>
                  <a:ext cx="200" cy="221"/>
                </p:xfrm>
                <a:graphic>
                  <a:graphicData uri="http://schemas.openxmlformats.org/presentationml/2006/ole">
                    <p:oleObj spid="_x0000_s2067" name="数式" r:id="rId23" imgW="177480" imgH="203040" progId="Equation.3">
                      <p:embed/>
                    </p:oleObj>
                  </a:graphicData>
                </a:graphic>
              </p:graphicFrame>
            </p:grpSp>
            <p:sp>
              <p:nvSpPr>
                <p:cNvPr id="1098" name="Line 73"/>
                <p:cNvSpPr>
                  <a:spLocks noChangeShapeType="1"/>
                </p:cNvSpPr>
                <p:nvPr/>
              </p:nvSpPr>
              <p:spPr bwMode="auto">
                <a:xfrm flipH="1">
                  <a:off x="1911" y="1796"/>
                  <a:ext cx="440" cy="170"/>
                </a:xfrm>
                <a:prstGeom prst="line">
                  <a:avLst/>
                </a:prstGeom>
                <a:noFill/>
                <a:ln w="57150">
                  <a:solidFill>
                    <a:srgbClr val="FF0000"/>
                  </a:solidFill>
                  <a:round/>
                  <a:headEnd/>
                  <a:tailEnd type="triangle" w="med" len="med"/>
                </a:ln>
              </p:spPr>
              <p:txBody>
                <a:bodyPr/>
                <a:lstStyle/>
                <a:p>
                  <a:endParaRPr lang="ja-JP" altLang="en-US"/>
                </a:p>
              </p:txBody>
            </p:sp>
          </p:grpSp>
          <p:sp>
            <p:nvSpPr>
              <p:cNvPr id="1095" name="Text Box 74"/>
              <p:cNvSpPr txBox="1">
                <a:spLocks noChangeArrowheads="1"/>
              </p:cNvSpPr>
              <p:nvPr/>
            </p:nvSpPr>
            <p:spPr bwMode="auto">
              <a:xfrm>
                <a:off x="794" y="1195"/>
                <a:ext cx="2189" cy="473"/>
              </a:xfrm>
              <a:prstGeom prst="rect">
                <a:avLst/>
              </a:prstGeom>
              <a:noFill/>
              <a:ln w="9525">
                <a:noFill/>
                <a:miter lim="800000"/>
                <a:headEnd/>
                <a:tailEnd/>
              </a:ln>
            </p:spPr>
            <p:txBody>
              <a:bodyPr>
                <a:spAutoFit/>
              </a:bodyPr>
              <a:lstStyle/>
              <a:p>
                <a:pPr>
                  <a:spcBef>
                    <a:spcPct val="50000"/>
                  </a:spcBef>
                </a:pPr>
                <a:r>
                  <a:rPr lang="ja-JP" altLang="en-US" sz="1200" b="0">
                    <a:latin typeface="HGP創英角ｺﾞｼｯｸUB" pitchFamily="50" charset="-128"/>
                    <a:ea typeface="HGP創英角ｺﾞｼｯｸUB" pitchFamily="50" charset="-128"/>
                  </a:rPr>
                  <a:t>クーロン相互作用によって</a:t>
                </a:r>
                <a:r>
                  <a:rPr lang="en-US" altLang="ja-JP" sz="1200" b="0">
                    <a:latin typeface="HGP創英角ｺﾞｼｯｸUB" pitchFamily="50" charset="-128"/>
                    <a:ea typeface="HGP創英角ｺﾞｼｯｸUB" pitchFamily="50" charset="-128"/>
                  </a:rPr>
                  <a:t>Ar</a:t>
                </a:r>
                <a:r>
                  <a:rPr lang="ja-JP" altLang="en-US" sz="1200" b="0">
                    <a:latin typeface="HGP創英角ｺﾞｼｯｸUB" pitchFamily="50" charset="-128"/>
                    <a:ea typeface="HGP創英角ｺﾞｼｯｸUB" pitchFamily="50" charset="-128"/>
                  </a:rPr>
                  <a:t>の電子が電離される</a:t>
                </a:r>
              </a:p>
            </p:txBody>
          </p:sp>
        </p:grpSp>
      </p:grpSp>
      <p:sp>
        <p:nvSpPr>
          <p:cNvPr id="131" name="Line 11"/>
          <p:cNvSpPr>
            <a:spLocks noChangeShapeType="1"/>
          </p:cNvSpPr>
          <p:nvPr/>
        </p:nvSpPr>
        <p:spPr bwMode="auto">
          <a:xfrm>
            <a:off x="107504" y="4365104"/>
            <a:ext cx="1085850" cy="0"/>
          </a:xfrm>
          <a:prstGeom prst="line">
            <a:avLst/>
          </a:prstGeom>
          <a:noFill/>
          <a:ln w="38100">
            <a:solidFill>
              <a:schemeClr val="tx1"/>
            </a:solidFill>
            <a:round/>
            <a:headEnd/>
            <a:tailEnd/>
          </a:ln>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1.11111E-6 L 0.31337 0.67338 " pathEditMode="relative" rAng="0" ptsTypes="AA">
                                      <p:cBhvr>
                                        <p:cTn id="6" dur="2000" fill="hold"/>
                                        <p:tgtEl>
                                          <p:spTgt spid="16"/>
                                        </p:tgtEl>
                                        <p:attrNameLst>
                                          <p:attrName>ppt_x</p:attrName>
                                          <p:attrName>ppt_y</p:attrName>
                                        </p:attrNameLst>
                                      </p:cBhvr>
                                      <p:rCtr x="0" y="0"/>
                                    </p:animMotion>
                                  </p:childTnLst>
                                </p:cTn>
                              </p:par>
                            </p:childTnLst>
                          </p:cTn>
                        </p:par>
                        <p:par>
                          <p:cTn id="7" fill="hold">
                            <p:stCondLst>
                              <p:cond delay="2000"/>
                            </p:stCondLst>
                            <p:childTnLst>
                              <p:par>
                                <p:cTn id="8" presetID="3" presetClass="entr" presetSubtype="10" fill="hold" grpId="0" nodeType="afterEffect">
                                  <p:stCondLst>
                                    <p:cond delay="0"/>
                                  </p:stCondLst>
                                  <p:childTnLst>
                                    <p:set>
                                      <p:cBhvr>
                                        <p:cTn id="9" dur="1" fill="hold">
                                          <p:stCondLst>
                                            <p:cond delay="0"/>
                                          </p:stCondLst>
                                        </p:cTn>
                                        <p:tgtEl>
                                          <p:spTgt spid="112692"/>
                                        </p:tgtEl>
                                        <p:attrNameLst>
                                          <p:attrName>style.visibility</p:attrName>
                                        </p:attrNameLst>
                                      </p:cBhvr>
                                      <p:to>
                                        <p:strVal val="visible"/>
                                      </p:to>
                                    </p:set>
                                    <p:animEffect transition="in" filter="blinds(horizontal)">
                                      <p:cBhvr>
                                        <p:cTn id="10" dur="500"/>
                                        <p:tgtEl>
                                          <p:spTgt spid="112692"/>
                                        </p:tgtEl>
                                      </p:cBhvr>
                                    </p:animEffect>
                                  </p:childTnLst>
                                </p:cTn>
                              </p:par>
                            </p:childTnLst>
                          </p:cTn>
                        </p:par>
                        <p:par>
                          <p:cTn id="11" fill="hold">
                            <p:stCondLst>
                              <p:cond delay="2500"/>
                            </p:stCondLst>
                            <p:childTnLst>
                              <p:par>
                                <p:cTn id="12" presetID="3" presetClass="entr" presetSubtype="1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linds(horizont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childTnLst>
                          </p:cTn>
                        </p:par>
                        <p:par>
                          <p:cTn id="20" fill="hold">
                            <p:stCondLst>
                              <p:cond delay="500"/>
                            </p:stCondLst>
                            <p:childTnLst>
                              <p:par>
                                <p:cTn id="21" presetID="3"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linds(horizontal)">
                                      <p:cBhvr>
                                        <p:cTn id="23" dur="500"/>
                                        <p:tgtEl>
                                          <p:spTgt spid="28"/>
                                        </p:tgtEl>
                                      </p:cBhvr>
                                    </p:animEffect>
                                  </p:childTnLst>
                                </p:cTn>
                              </p:par>
                            </p:childTnLst>
                          </p:cTn>
                        </p:par>
                        <p:par>
                          <p:cTn id="24" fill="hold">
                            <p:stCondLst>
                              <p:cond delay="1000"/>
                            </p:stCondLst>
                            <p:childTnLst>
                              <p:par>
                                <p:cTn id="25" presetID="3" presetClass="entr" presetSubtype="1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par>
                          <p:cTn id="28" fill="hold">
                            <p:stCondLst>
                              <p:cond delay="1500"/>
                            </p:stCondLst>
                            <p:childTnLst>
                              <p:par>
                                <p:cTn id="29" presetID="3" presetClass="entr" presetSubtype="1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par>
                          <p:cTn id="32" fill="hold">
                            <p:stCondLst>
                              <p:cond delay="2000"/>
                            </p:stCondLst>
                            <p:childTnLst>
                              <p:par>
                                <p:cTn id="33" presetID="3" presetClass="entr" presetSubtype="1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linds(horizontal)">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1.38889E-6 4.81481E-6 L -1.38889E-6 0.14629 " pathEditMode="relative" rAng="0" ptsTypes="AA">
                                      <p:cBhvr>
                                        <p:cTn id="39" dur="1000" fill="hold"/>
                                        <p:tgtEl>
                                          <p:spTgt spid="27"/>
                                        </p:tgtEl>
                                        <p:attrNameLst>
                                          <p:attrName>ppt_x</p:attrName>
                                          <p:attrName>ppt_y</p:attrName>
                                        </p:attrNameLst>
                                      </p:cBhvr>
                                      <p:rCtr x="0" y="73"/>
                                    </p:animMotion>
                                  </p:childTnLst>
                                </p:cTn>
                              </p:par>
                              <p:par>
                                <p:cTn id="40" presetID="42" presetClass="path" presetSubtype="0" accel="50000" decel="50000" fill="hold" nodeType="withEffect">
                                  <p:stCondLst>
                                    <p:cond delay="0"/>
                                  </p:stCondLst>
                                  <p:childTnLst>
                                    <p:animMotion origin="layout" path="M 3.61111E-6 -2.22222E-6 L 3.61111E-6 0.13426 " pathEditMode="relative" rAng="0" ptsTypes="AA">
                                      <p:cBhvr>
                                        <p:cTn id="41" dur="1000" fill="hold"/>
                                        <p:tgtEl>
                                          <p:spTgt spid="28"/>
                                        </p:tgtEl>
                                        <p:attrNameLst>
                                          <p:attrName>ppt_x</p:attrName>
                                          <p:attrName>ppt_y</p:attrName>
                                        </p:attrNameLst>
                                      </p:cBhvr>
                                      <p:rCtr x="0" y="67"/>
                                    </p:animMotion>
                                  </p:childTnLst>
                                </p:cTn>
                              </p:par>
                              <p:par>
                                <p:cTn id="42" presetID="42" presetClass="path" presetSubtype="0" accel="50000" decel="50000" fill="hold" nodeType="withEffect">
                                  <p:stCondLst>
                                    <p:cond delay="0"/>
                                  </p:stCondLst>
                                  <p:childTnLst>
                                    <p:animMotion origin="layout" path="M 4.72222E-6 1.48148E-6 L 4.72222E-6 0.06296 " pathEditMode="relative" rAng="0" ptsTypes="AA">
                                      <p:cBhvr>
                                        <p:cTn id="43" dur="1000" fill="hold"/>
                                        <p:tgtEl>
                                          <p:spTgt spid="26"/>
                                        </p:tgtEl>
                                        <p:attrNameLst>
                                          <p:attrName>ppt_x</p:attrName>
                                          <p:attrName>ppt_y</p:attrName>
                                        </p:attrNameLst>
                                      </p:cBhvr>
                                      <p:rCtr x="0" y="31"/>
                                    </p:animMotion>
                                  </p:childTnLst>
                                </p:cTn>
                              </p:par>
                              <p:par>
                                <p:cTn id="44" presetID="64" presetClass="path" presetSubtype="0" accel="50000" decel="50000" fill="hold" nodeType="withEffect">
                                  <p:stCondLst>
                                    <p:cond delay="0"/>
                                  </p:stCondLst>
                                  <p:childTnLst>
                                    <p:animMotion origin="layout" path="M -3.33333E-6 -3.33333E-6 L -3.33333E-6 -0.0706 " pathEditMode="relative" rAng="0" ptsTypes="AA">
                                      <p:cBhvr>
                                        <p:cTn id="45" dur="1000" fill="hold"/>
                                        <p:tgtEl>
                                          <p:spTgt spid="29"/>
                                        </p:tgtEl>
                                        <p:attrNameLst>
                                          <p:attrName>ppt_x</p:attrName>
                                          <p:attrName>ppt_y</p:attrName>
                                        </p:attrNameLst>
                                      </p:cBhvr>
                                      <p:rCtr x="0" y="-35"/>
                                    </p:animMotion>
                                  </p:childTnLst>
                                </p:cTn>
                              </p:par>
                              <p:par>
                                <p:cTn id="46" presetID="64" presetClass="path" presetSubtype="0" accel="50000" decel="50000" fill="hold" nodeType="withEffect">
                                  <p:stCondLst>
                                    <p:cond delay="0"/>
                                  </p:stCondLst>
                                  <p:childTnLst>
                                    <p:animMotion origin="layout" path="M -2.77778E-6 -4.44444E-6 L -2.77778E-6 -0.14421 " pathEditMode="relative" rAng="0" ptsTypes="AA">
                                      <p:cBhvr>
                                        <p:cTn id="47" dur="1000" fill="hold"/>
                                        <p:tgtEl>
                                          <p:spTgt spid="30"/>
                                        </p:tgtEl>
                                        <p:attrNameLst>
                                          <p:attrName>ppt_x</p:attrName>
                                          <p:attrName>ppt_y</p:attrName>
                                        </p:attrNameLst>
                                      </p:cBhvr>
                                      <p:rCtr x="0" y="-72"/>
                                    </p:animMotion>
                                  </p:childTnLst>
                                </p:cTn>
                              </p:par>
                              <p:par>
                                <p:cTn id="48" presetID="3" presetClass="entr" presetSubtype="1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linds(horizontal)">
                                      <p:cBhvr>
                                        <p:cTn id="50" dur="30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63" presetClass="path" presetSubtype="0" accel="50000" decel="50000" fill="hold" nodeType="clickEffect">
                                  <p:stCondLst>
                                    <p:cond delay="0"/>
                                  </p:stCondLst>
                                  <p:childTnLst>
                                    <p:animMotion origin="layout" path="M 0.24826 -0.00278 L 0.76493 -0.00533 " pathEditMode="relative" rAng="0" ptsTypes="AA">
                                      <p:cBhvr>
                                        <p:cTn id="54" dur="1000" fill="hold"/>
                                        <p:tgtEl>
                                          <p:spTgt spid="31"/>
                                        </p:tgtEl>
                                        <p:attrNameLst>
                                          <p:attrName>ppt_x</p:attrName>
                                          <p:attrName>ppt_y</p:attrName>
                                        </p:attrNameLst>
                                      </p:cBhvr>
                                      <p:rCtr x="258" y="-1"/>
                                    </p:animMotion>
                                  </p:childTnLst>
                                </p:cTn>
                              </p:par>
                              <p:par>
                                <p:cTn id="55" presetID="63" presetClass="path" presetSubtype="0" accel="50000" decel="50000" fill="hold" nodeType="withEffect">
                                  <p:stCondLst>
                                    <p:cond delay="0"/>
                                  </p:stCondLst>
                                  <p:childTnLst>
                                    <p:animMotion origin="layout" path="M -1.38889E-6 0.14629 L 0.71458 0.14629 " pathEditMode="relative" rAng="0" ptsTypes="AA">
                                      <p:cBhvr>
                                        <p:cTn id="56" dur="1000" fill="hold"/>
                                        <p:tgtEl>
                                          <p:spTgt spid="27"/>
                                        </p:tgtEl>
                                        <p:attrNameLst>
                                          <p:attrName>ppt_x</p:attrName>
                                          <p:attrName>ppt_y</p:attrName>
                                        </p:attrNameLst>
                                      </p:cBhvr>
                                      <p:rCtr x="357" y="0"/>
                                    </p:animMotion>
                                  </p:childTnLst>
                                </p:cTn>
                              </p:par>
                              <p:par>
                                <p:cTn id="57" presetID="63" presetClass="path" presetSubtype="0" accel="50000" decel="50000" fill="hold" nodeType="withEffect">
                                  <p:stCondLst>
                                    <p:cond delay="0"/>
                                  </p:stCondLst>
                                  <p:childTnLst>
                                    <p:animMotion origin="layout" path="M 3.61111E-6 0.13426 L 0.63645 0.13426 " pathEditMode="relative" rAng="0" ptsTypes="AA">
                                      <p:cBhvr>
                                        <p:cTn id="58" dur="1000" fill="hold"/>
                                        <p:tgtEl>
                                          <p:spTgt spid="28"/>
                                        </p:tgtEl>
                                        <p:attrNameLst>
                                          <p:attrName>ppt_x</p:attrName>
                                          <p:attrName>ppt_y</p:attrName>
                                        </p:attrNameLst>
                                      </p:cBhvr>
                                      <p:rCtr x="318" y="0"/>
                                    </p:animMotion>
                                  </p:childTnLst>
                                </p:cTn>
                              </p:par>
                              <p:par>
                                <p:cTn id="59" presetID="63" presetClass="path" presetSubtype="0" accel="50000" decel="50000" fill="hold" nodeType="withEffect">
                                  <p:stCondLst>
                                    <p:cond delay="0"/>
                                  </p:stCondLst>
                                  <p:childTnLst>
                                    <p:animMotion origin="layout" path="M 4.72222E-6 0.06296 L 0.60625 0.06296 " pathEditMode="relative" rAng="0" ptsTypes="AA">
                                      <p:cBhvr>
                                        <p:cTn id="60" dur="1000" fill="hold"/>
                                        <p:tgtEl>
                                          <p:spTgt spid="26"/>
                                        </p:tgtEl>
                                        <p:attrNameLst>
                                          <p:attrName>ppt_x</p:attrName>
                                          <p:attrName>ppt_y</p:attrName>
                                        </p:attrNameLst>
                                      </p:cBhvr>
                                      <p:rCtr x="303" y="0"/>
                                    </p:animMotion>
                                  </p:childTnLst>
                                </p:cTn>
                              </p:par>
                              <p:par>
                                <p:cTn id="61" presetID="63" presetClass="path" presetSubtype="0" accel="50000" decel="50000" fill="hold" nodeType="withEffect">
                                  <p:stCondLst>
                                    <p:cond delay="0"/>
                                  </p:stCondLst>
                                  <p:childTnLst>
                                    <p:animMotion origin="layout" path="M -0.02726 -0.0706 L 0.58194 -0.0706 " pathEditMode="relative" rAng="0" ptsTypes="AA">
                                      <p:cBhvr>
                                        <p:cTn id="62" dur="1000" fill="hold"/>
                                        <p:tgtEl>
                                          <p:spTgt spid="29"/>
                                        </p:tgtEl>
                                        <p:attrNameLst>
                                          <p:attrName>ppt_x</p:attrName>
                                          <p:attrName>ppt_y</p:attrName>
                                        </p:attrNameLst>
                                      </p:cBhvr>
                                      <p:rCtr x="305" y="0"/>
                                    </p:animMotion>
                                  </p:childTnLst>
                                </p:cTn>
                              </p:par>
                              <p:par>
                                <p:cTn id="63" presetID="63" presetClass="path" presetSubtype="0" accel="50000" decel="50000" fill="hold" nodeType="withEffect">
                                  <p:stCondLst>
                                    <p:cond delay="0"/>
                                  </p:stCondLst>
                                  <p:childTnLst>
                                    <p:animMotion origin="layout" path="M 4.16667E-6 -0.14421 L 0.51788 -0.14421 " pathEditMode="relative" rAng="0" ptsTypes="AA">
                                      <p:cBhvr>
                                        <p:cTn id="64" dur="1000" fill="hold"/>
                                        <p:tgtEl>
                                          <p:spTgt spid="30"/>
                                        </p:tgtEl>
                                        <p:attrNameLst>
                                          <p:attrName>ppt_x</p:attrName>
                                          <p:attrName>ppt_y</p:attrName>
                                        </p:attrNameLst>
                                      </p:cBhvr>
                                      <p:rCtr x="2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p:cNvSpPr/>
          <p:nvPr/>
        </p:nvSpPr>
        <p:spPr>
          <a:xfrm>
            <a:off x="1187624" y="2708920"/>
            <a:ext cx="7920880" cy="4149080"/>
          </a:xfrm>
          <a:prstGeom prst="rect">
            <a:avLst/>
          </a:prstGeom>
          <a:solidFill>
            <a:srgbClr val="000F2E"/>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51520" y="188640"/>
            <a:ext cx="8802410" cy="2431435"/>
          </a:xfrm>
          <a:prstGeom prst="rect">
            <a:avLst/>
          </a:prstGeom>
        </p:spPr>
        <p:txBody>
          <a:bodyPr wrap="none">
            <a:spAutoFit/>
          </a:bodyPr>
          <a:lstStyle/>
          <a:p>
            <a:r>
              <a:rPr lang="ja-JP" altLang="en-US" sz="3600" dirty="0" smtClean="0">
                <a:solidFill>
                  <a:schemeClr val="bg1"/>
                </a:solidFill>
                <a:latin typeface="HG丸ｺﾞｼｯｸM-PRO" pitchFamily="50" charset="-128"/>
                <a:ea typeface="HG丸ｺﾞｼｯｸM-PRO" pitchFamily="50" charset="-128"/>
              </a:rPr>
              <a:t>現代の原子核物理学の使命</a:t>
            </a:r>
            <a:endParaRPr lang="en-US" altLang="ja-JP" sz="3600" dirty="0" smtClean="0">
              <a:solidFill>
                <a:schemeClr val="bg1"/>
              </a:solidFill>
              <a:latin typeface="HG丸ｺﾞｼｯｸM-PRO" pitchFamily="50" charset="-128"/>
              <a:ea typeface="HG丸ｺﾞｼｯｸM-PRO" pitchFamily="50" charset="-128"/>
            </a:endParaRPr>
          </a:p>
          <a:p>
            <a:endParaRPr lang="en-US" altLang="ja-JP" sz="2000" dirty="0" smtClean="0">
              <a:solidFill>
                <a:schemeClr val="bg1"/>
              </a:solidFill>
              <a:latin typeface="HG丸ｺﾞｼｯｸM-PRO" pitchFamily="50" charset="-128"/>
              <a:ea typeface="HG丸ｺﾞｼｯｸM-PRO" pitchFamily="50" charset="-128"/>
            </a:endParaRPr>
          </a:p>
          <a:p>
            <a:r>
              <a:rPr lang="ja-JP" altLang="en-US" sz="4000" dirty="0" smtClean="0">
                <a:solidFill>
                  <a:schemeClr val="bg1"/>
                </a:solidFill>
                <a:latin typeface="HG丸ｺﾞｼｯｸM-PRO" pitchFamily="50" charset="-128"/>
                <a:ea typeface="HG丸ｺﾞｼｯｸM-PRO" pitchFamily="50" charset="-128"/>
              </a:rPr>
              <a:t>　</a:t>
            </a:r>
            <a:r>
              <a:rPr lang="ja-JP" altLang="en-US" sz="4800" dirty="0" smtClean="0">
                <a:solidFill>
                  <a:schemeClr val="bg1"/>
                </a:solidFill>
                <a:latin typeface="HG丸ｺﾞｼｯｸM-PRO" pitchFamily="50" charset="-128"/>
                <a:ea typeface="HG丸ｺﾞｼｯｸM-PRO" pitchFamily="50" charset="-128"/>
              </a:rPr>
              <a:t>宇宙における</a:t>
            </a:r>
            <a:endParaRPr lang="en-US" altLang="ja-JP" sz="4800" dirty="0" smtClean="0">
              <a:solidFill>
                <a:schemeClr val="bg1"/>
              </a:solidFill>
              <a:latin typeface="HG丸ｺﾞｼｯｸM-PRO" pitchFamily="50" charset="-128"/>
              <a:ea typeface="HG丸ｺﾞｼｯｸM-PRO" pitchFamily="50" charset="-128"/>
            </a:endParaRPr>
          </a:p>
          <a:p>
            <a:r>
              <a:rPr lang="ja-JP" altLang="en-US" sz="4800" dirty="0">
                <a:solidFill>
                  <a:schemeClr val="bg1"/>
                </a:solidFill>
                <a:latin typeface="HG丸ｺﾞｼｯｸM-PRO" pitchFamily="50" charset="-128"/>
                <a:ea typeface="HG丸ｺﾞｼｯｸM-PRO" pitchFamily="50" charset="-128"/>
              </a:rPr>
              <a:t>　</a:t>
            </a:r>
            <a:r>
              <a:rPr lang="ja-JP" altLang="en-US" sz="4800" dirty="0" smtClean="0">
                <a:solidFill>
                  <a:schemeClr val="bg1"/>
                </a:solidFill>
                <a:latin typeface="HG丸ｺﾞｼｯｸM-PRO" pitchFamily="50" charset="-128"/>
                <a:ea typeface="HG丸ｺﾞｼｯｸM-PRO" pitchFamily="50" charset="-128"/>
              </a:rPr>
              <a:t>　　物質進化の全体像の理解</a:t>
            </a:r>
            <a:endParaRPr lang="ja-JP" altLang="en-US" sz="4800" dirty="0">
              <a:latin typeface="HG丸ｺﾞｼｯｸM-PRO" pitchFamily="50" charset="-128"/>
              <a:ea typeface="HG丸ｺﾞｼｯｸM-PRO" pitchFamily="50" charset="-128"/>
            </a:endParaRPr>
          </a:p>
        </p:txBody>
      </p:sp>
      <p:grpSp>
        <p:nvGrpSpPr>
          <p:cNvPr id="52" name="グループ化 51"/>
          <p:cNvGrpSpPr/>
          <p:nvPr/>
        </p:nvGrpSpPr>
        <p:grpSpPr>
          <a:xfrm>
            <a:off x="899592" y="2276872"/>
            <a:ext cx="8137525" cy="4138613"/>
            <a:chOff x="1006475" y="2337990"/>
            <a:chExt cx="8137525" cy="4138613"/>
          </a:xfrm>
        </p:grpSpPr>
        <p:sp>
          <p:nvSpPr>
            <p:cNvPr id="4" name="Line 109"/>
            <p:cNvSpPr>
              <a:spLocks noChangeShapeType="1"/>
            </p:cNvSpPr>
            <p:nvPr/>
          </p:nvSpPr>
          <p:spPr bwMode="auto">
            <a:xfrm flipV="1">
              <a:off x="2376488" y="3511153"/>
              <a:ext cx="0" cy="2562225"/>
            </a:xfrm>
            <a:prstGeom prst="line">
              <a:avLst/>
            </a:prstGeom>
            <a:noFill/>
            <a:ln w="57150">
              <a:solidFill>
                <a:schemeClr val="bg1"/>
              </a:solidFill>
              <a:round/>
              <a:headEnd/>
              <a:tailEnd type="triangle" w="sm" len="sm"/>
            </a:ln>
            <a:effectLst/>
          </p:spPr>
          <p:txBody>
            <a:bodyPr/>
            <a:lstStyle/>
            <a:p>
              <a:endParaRPr lang="ja-JP" altLang="en-US"/>
            </a:p>
          </p:txBody>
        </p:sp>
        <p:sp>
          <p:nvSpPr>
            <p:cNvPr id="5" name="Oval 83"/>
            <p:cNvSpPr>
              <a:spLocks noChangeArrowheads="1"/>
            </p:cNvSpPr>
            <p:nvPr/>
          </p:nvSpPr>
          <p:spPr bwMode="auto">
            <a:xfrm>
              <a:off x="4189413" y="5868590"/>
              <a:ext cx="431800" cy="358775"/>
            </a:xfrm>
            <a:prstGeom prst="ellipse">
              <a:avLst/>
            </a:prstGeom>
            <a:gradFill rotWithShape="1">
              <a:gsLst>
                <a:gs pos="0">
                  <a:srgbClr val="FF9900"/>
                </a:gs>
                <a:gs pos="100000">
                  <a:srgbClr val="FFFF99"/>
                </a:gs>
              </a:gsLst>
              <a:path path="shape">
                <a:fillToRect l="50000" t="50000" r="50000" b="50000"/>
              </a:path>
            </a:gradFill>
            <a:ln w="9525">
              <a:solidFill>
                <a:schemeClr val="tx1"/>
              </a:solidFill>
              <a:round/>
              <a:headEnd/>
              <a:tailEnd/>
            </a:ln>
            <a:effectLst/>
          </p:spPr>
          <p:txBody>
            <a:bodyPr wrap="none" anchor="ctr"/>
            <a:lstStyle/>
            <a:p>
              <a:endParaRPr lang="ja-JP" altLang="en-US"/>
            </a:p>
          </p:txBody>
        </p:sp>
        <p:sp>
          <p:nvSpPr>
            <p:cNvPr id="6" name="Rectangle 84"/>
            <p:cNvSpPr>
              <a:spLocks noChangeArrowheads="1"/>
            </p:cNvSpPr>
            <p:nvPr/>
          </p:nvSpPr>
          <p:spPr bwMode="auto">
            <a:xfrm>
              <a:off x="4021138" y="6038453"/>
              <a:ext cx="863600" cy="288925"/>
            </a:xfrm>
            <a:prstGeom prst="rect">
              <a:avLst/>
            </a:prstGeom>
            <a:solidFill>
              <a:schemeClr val="tx1"/>
            </a:solidFill>
            <a:ln w="9525">
              <a:noFill/>
              <a:miter lim="800000"/>
              <a:headEnd/>
              <a:tailEnd/>
            </a:ln>
            <a:effectLst/>
          </p:spPr>
          <p:txBody>
            <a:bodyPr wrap="none" anchor="ctr"/>
            <a:lstStyle/>
            <a:p>
              <a:endParaRPr lang="ja-JP" altLang="en-US"/>
            </a:p>
          </p:txBody>
        </p:sp>
        <p:sp>
          <p:nvSpPr>
            <p:cNvPr id="7" name="Line 108"/>
            <p:cNvSpPr>
              <a:spLocks noChangeShapeType="1"/>
            </p:cNvSpPr>
            <p:nvPr/>
          </p:nvSpPr>
          <p:spPr bwMode="auto">
            <a:xfrm flipV="1">
              <a:off x="2355850" y="6044803"/>
              <a:ext cx="4641850" cy="0"/>
            </a:xfrm>
            <a:prstGeom prst="line">
              <a:avLst/>
            </a:prstGeom>
            <a:noFill/>
            <a:ln w="57150">
              <a:solidFill>
                <a:schemeClr val="bg1"/>
              </a:solidFill>
              <a:round/>
              <a:headEnd/>
              <a:tailEnd type="triangle" w="sm" len="sm"/>
            </a:ln>
            <a:effectLst/>
          </p:spPr>
          <p:txBody>
            <a:bodyPr/>
            <a:lstStyle/>
            <a:p>
              <a:endParaRPr lang="ja-JP" altLang="en-US"/>
            </a:p>
          </p:txBody>
        </p:sp>
        <p:sp>
          <p:nvSpPr>
            <p:cNvPr id="8" name="Rectangle 94"/>
            <p:cNvSpPr>
              <a:spLocks noChangeArrowheads="1"/>
            </p:cNvSpPr>
            <p:nvPr/>
          </p:nvSpPr>
          <p:spPr bwMode="auto">
            <a:xfrm>
              <a:off x="4822825" y="3015853"/>
              <a:ext cx="4119563" cy="1800225"/>
            </a:xfrm>
            <a:prstGeom prst="rect">
              <a:avLst/>
            </a:prstGeom>
            <a:noFill/>
            <a:ln w="9525">
              <a:solidFill>
                <a:srgbClr val="FF6600"/>
              </a:solidFill>
              <a:miter lim="800000"/>
              <a:headEnd/>
              <a:tailEnd/>
            </a:ln>
            <a:effectLst/>
          </p:spPr>
          <p:txBody>
            <a:bodyPr wrap="none" anchor="ctr"/>
            <a:lstStyle/>
            <a:p>
              <a:endParaRPr lang="ja-JP" altLang="en-US"/>
            </a:p>
          </p:txBody>
        </p:sp>
        <p:sp>
          <p:nvSpPr>
            <p:cNvPr id="9" name="Text Box 50"/>
            <p:cNvSpPr txBox="1">
              <a:spLocks noChangeArrowheads="1"/>
            </p:cNvSpPr>
            <p:nvPr/>
          </p:nvSpPr>
          <p:spPr bwMode="auto">
            <a:xfrm>
              <a:off x="7991475" y="4169965"/>
              <a:ext cx="1152525" cy="214313"/>
            </a:xfrm>
            <a:prstGeom prst="rect">
              <a:avLst/>
            </a:prstGeom>
            <a:noFill/>
            <a:ln w="9525">
              <a:noFill/>
              <a:miter lim="800000"/>
              <a:headEnd/>
              <a:tailEnd/>
            </a:ln>
            <a:effectLst/>
          </p:spPr>
          <p:txBody>
            <a:bodyPr>
              <a:spAutoFit/>
            </a:bodyPr>
            <a:lstStyle/>
            <a:p>
              <a:r>
                <a:rPr lang="ja-JP" altLang="en-US" sz="800" b="1">
                  <a:solidFill>
                    <a:schemeClr val="bg1"/>
                  </a:solidFill>
                  <a:latin typeface="HG丸ｺﾞｼｯｸM-PRO" pitchFamily="50" charset="-128"/>
                </a:rPr>
                <a:t>クォーク物質</a:t>
              </a:r>
              <a:r>
                <a:rPr lang="en-US" altLang="ja-JP" sz="800" b="1">
                  <a:solidFill>
                    <a:schemeClr val="bg1"/>
                  </a:solidFill>
                  <a:latin typeface="HG丸ｺﾞｼｯｸM-PRO" pitchFamily="50" charset="-128"/>
                </a:rPr>
                <a:t>?</a:t>
              </a:r>
            </a:p>
          </p:txBody>
        </p:sp>
        <p:pic>
          <p:nvPicPr>
            <p:cNvPr id="10" name="Picture 33" descr="nucleus"/>
            <p:cNvPicPr>
              <a:picLocks noChangeAspect="1" noChangeArrowheads="1"/>
            </p:cNvPicPr>
            <p:nvPr/>
          </p:nvPicPr>
          <p:blipFill>
            <a:blip r:embed="rId2" cstate="print">
              <a:clrChange>
                <a:clrFrom>
                  <a:srgbClr val="000000"/>
                </a:clrFrom>
                <a:clrTo>
                  <a:srgbClr val="000000">
                    <a:alpha val="0"/>
                  </a:srgbClr>
                </a:clrTo>
              </a:clrChange>
            </a:blip>
            <a:srcRect l="7770" t="7628" r="7939" b="7796"/>
            <a:stretch>
              <a:fillRect/>
            </a:stretch>
          </p:blipFill>
          <p:spPr bwMode="auto">
            <a:xfrm>
              <a:off x="5245100" y="3376215"/>
              <a:ext cx="792163" cy="792163"/>
            </a:xfrm>
            <a:prstGeom prst="rect">
              <a:avLst/>
            </a:prstGeom>
            <a:noFill/>
            <a:ln w="9525">
              <a:noFill/>
              <a:miter lim="800000"/>
              <a:headEnd/>
              <a:tailEnd/>
            </a:ln>
          </p:spPr>
        </p:pic>
        <p:pic>
          <p:nvPicPr>
            <p:cNvPr id="11" name="Picture 45" descr="test-nstar"/>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6615113" y="3388915"/>
              <a:ext cx="541337" cy="779463"/>
            </a:xfrm>
            <a:prstGeom prst="rect">
              <a:avLst/>
            </a:prstGeom>
            <a:noFill/>
            <a:ln w="9525">
              <a:noFill/>
              <a:miter lim="800000"/>
              <a:headEnd/>
              <a:tailEnd/>
            </a:ln>
          </p:spPr>
        </p:pic>
        <p:pic>
          <p:nvPicPr>
            <p:cNvPr id="12" name="Picture 46" descr="test-qs"/>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8131175" y="3449240"/>
              <a:ext cx="465138" cy="690563"/>
            </a:xfrm>
            <a:prstGeom prst="rect">
              <a:avLst/>
            </a:prstGeom>
            <a:noFill/>
            <a:ln w="9525">
              <a:noFill/>
              <a:miter lim="800000"/>
              <a:headEnd/>
              <a:tailEnd/>
            </a:ln>
          </p:spPr>
        </p:pic>
        <p:sp>
          <p:nvSpPr>
            <p:cNvPr id="13" name="Line 47"/>
            <p:cNvSpPr>
              <a:spLocks noChangeShapeType="1"/>
            </p:cNvSpPr>
            <p:nvPr/>
          </p:nvSpPr>
          <p:spPr bwMode="auto">
            <a:xfrm>
              <a:off x="6223000" y="3546078"/>
              <a:ext cx="320675" cy="0"/>
            </a:xfrm>
            <a:prstGeom prst="line">
              <a:avLst/>
            </a:prstGeom>
            <a:noFill/>
            <a:ln w="76200">
              <a:noFill/>
              <a:round/>
              <a:headEnd/>
              <a:tailEnd type="triangle" w="med" len="med"/>
            </a:ln>
            <a:effectLst/>
          </p:spPr>
          <p:txBody>
            <a:bodyPr/>
            <a:lstStyle/>
            <a:p>
              <a:endParaRPr lang="ja-JP" altLang="en-US"/>
            </a:p>
          </p:txBody>
        </p:sp>
        <p:sp>
          <p:nvSpPr>
            <p:cNvPr id="14" name="Text Box 49"/>
            <p:cNvSpPr txBox="1">
              <a:spLocks noChangeArrowheads="1"/>
            </p:cNvSpPr>
            <p:nvPr/>
          </p:nvSpPr>
          <p:spPr bwMode="auto">
            <a:xfrm>
              <a:off x="6432550" y="4169965"/>
              <a:ext cx="939800" cy="214313"/>
            </a:xfrm>
            <a:prstGeom prst="rect">
              <a:avLst/>
            </a:prstGeom>
            <a:noFill/>
            <a:ln w="9525">
              <a:noFill/>
              <a:miter lim="800000"/>
              <a:headEnd/>
              <a:tailEnd/>
            </a:ln>
            <a:effectLst/>
          </p:spPr>
          <p:txBody>
            <a:bodyPr>
              <a:spAutoFit/>
            </a:bodyPr>
            <a:lstStyle/>
            <a:p>
              <a:pPr algn="ctr"/>
              <a:r>
                <a:rPr lang="ja-JP" altLang="en-US" sz="800" b="1">
                  <a:solidFill>
                    <a:schemeClr val="bg1"/>
                  </a:solidFill>
                  <a:latin typeface="HG丸ｺﾞｼｯｸM-PRO" pitchFamily="50" charset="-128"/>
                </a:rPr>
                <a:t>高密度核物質</a:t>
              </a:r>
            </a:p>
          </p:txBody>
        </p:sp>
        <p:sp>
          <p:nvSpPr>
            <p:cNvPr id="15" name="Text Box 56"/>
            <p:cNvSpPr txBox="1">
              <a:spLocks noChangeArrowheads="1"/>
            </p:cNvSpPr>
            <p:nvPr/>
          </p:nvSpPr>
          <p:spPr bwMode="auto">
            <a:xfrm>
              <a:off x="7856538" y="3088878"/>
              <a:ext cx="946150" cy="274637"/>
            </a:xfrm>
            <a:prstGeom prst="rect">
              <a:avLst/>
            </a:prstGeom>
            <a:noFill/>
            <a:ln w="9525">
              <a:noFill/>
              <a:miter lim="800000"/>
              <a:headEnd/>
              <a:tailEnd/>
            </a:ln>
            <a:effectLst/>
          </p:spPr>
          <p:txBody>
            <a:bodyPr wrap="none">
              <a:spAutoFit/>
            </a:bodyPr>
            <a:lstStyle/>
            <a:p>
              <a:pPr algn="ctr"/>
              <a:r>
                <a:rPr lang="ja-JP" altLang="en-US" sz="1200" b="1">
                  <a:solidFill>
                    <a:srgbClr val="CDFFDA"/>
                  </a:solidFill>
                  <a:latin typeface="HG丸ｺﾞｼｯｸM-PRO" pitchFamily="50" charset="-128"/>
                </a:rPr>
                <a:t>クォーク星</a:t>
              </a:r>
            </a:p>
          </p:txBody>
        </p:sp>
        <p:sp>
          <p:nvSpPr>
            <p:cNvPr id="16" name="Text Box 57"/>
            <p:cNvSpPr txBox="1">
              <a:spLocks noChangeArrowheads="1"/>
            </p:cNvSpPr>
            <p:nvPr/>
          </p:nvSpPr>
          <p:spPr bwMode="auto">
            <a:xfrm>
              <a:off x="6508750" y="3088878"/>
              <a:ext cx="793750" cy="274637"/>
            </a:xfrm>
            <a:prstGeom prst="rect">
              <a:avLst/>
            </a:prstGeom>
            <a:noFill/>
            <a:ln w="9525">
              <a:noFill/>
              <a:miter lim="800000"/>
              <a:headEnd/>
              <a:tailEnd/>
            </a:ln>
            <a:effectLst/>
          </p:spPr>
          <p:txBody>
            <a:bodyPr wrap="none">
              <a:spAutoFit/>
            </a:bodyPr>
            <a:lstStyle/>
            <a:p>
              <a:pPr algn="ctr"/>
              <a:r>
                <a:rPr lang="ja-JP" altLang="en-US" sz="1200" b="1">
                  <a:solidFill>
                    <a:srgbClr val="CDFFDA"/>
                  </a:solidFill>
                  <a:latin typeface="HG丸ｺﾞｼｯｸM-PRO" pitchFamily="50" charset="-128"/>
                </a:rPr>
                <a:t>中性子星</a:t>
              </a:r>
            </a:p>
          </p:txBody>
        </p:sp>
        <p:sp>
          <p:nvSpPr>
            <p:cNvPr id="17" name="Text Box 58"/>
            <p:cNvSpPr txBox="1">
              <a:spLocks noChangeArrowheads="1"/>
            </p:cNvSpPr>
            <p:nvPr/>
          </p:nvSpPr>
          <p:spPr bwMode="auto">
            <a:xfrm>
              <a:off x="5353050" y="3087290"/>
              <a:ext cx="539750" cy="274638"/>
            </a:xfrm>
            <a:prstGeom prst="rect">
              <a:avLst/>
            </a:prstGeom>
            <a:noFill/>
            <a:ln w="9525">
              <a:noFill/>
              <a:miter lim="800000"/>
              <a:headEnd/>
              <a:tailEnd/>
            </a:ln>
            <a:effectLst/>
          </p:spPr>
          <p:txBody>
            <a:bodyPr wrap="none">
              <a:spAutoFit/>
            </a:bodyPr>
            <a:lstStyle/>
            <a:p>
              <a:r>
                <a:rPr lang="ja-JP" altLang="en-US" sz="1200" b="1">
                  <a:solidFill>
                    <a:srgbClr val="CDFFDA"/>
                  </a:solidFill>
                  <a:latin typeface="HG丸ｺﾞｼｯｸM-PRO" pitchFamily="50" charset="-128"/>
                </a:rPr>
                <a:t>恒星 </a:t>
              </a:r>
            </a:p>
          </p:txBody>
        </p:sp>
        <p:sp>
          <p:nvSpPr>
            <p:cNvPr id="18" name="Line 61"/>
            <p:cNvSpPr>
              <a:spLocks noChangeShapeType="1"/>
            </p:cNvSpPr>
            <p:nvPr/>
          </p:nvSpPr>
          <p:spPr bwMode="auto">
            <a:xfrm flipH="1">
              <a:off x="5846763" y="2872978"/>
              <a:ext cx="128587" cy="320675"/>
            </a:xfrm>
            <a:prstGeom prst="line">
              <a:avLst/>
            </a:prstGeom>
            <a:noFill/>
            <a:ln w="76200">
              <a:noFill/>
              <a:round/>
              <a:headEnd/>
              <a:tailEnd type="triangle" w="med" len="med"/>
            </a:ln>
            <a:effectLst/>
          </p:spPr>
          <p:txBody>
            <a:bodyPr/>
            <a:lstStyle/>
            <a:p>
              <a:endParaRPr lang="ja-JP" altLang="en-US"/>
            </a:p>
          </p:txBody>
        </p:sp>
        <p:sp>
          <p:nvSpPr>
            <p:cNvPr id="19" name="Rectangle 65"/>
            <p:cNvSpPr>
              <a:spLocks noChangeArrowheads="1"/>
            </p:cNvSpPr>
            <p:nvPr/>
          </p:nvSpPr>
          <p:spPr bwMode="auto">
            <a:xfrm flipV="1">
              <a:off x="5205413" y="4050903"/>
              <a:ext cx="774700" cy="41275"/>
            </a:xfrm>
            <a:prstGeom prst="rect">
              <a:avLst/>
            </a:prstGeom>
            <a:noFill/>
            <a:ln w="9525">
              <a:noFill/>
              <a:miter lim="800000"/>
              <a:headEnd/>
              <a:tailEnd/>
            </a:ln>
            <a:effectLst/>
          </p:spPr>
          <p:txBody>
            <a:bodyPr wrap="none" anchor="ctr"/>
            <a:lstStyle/>
            <a:p>
              <a:endParaRPr lang="ja-JP" altLang="en-US"/>
            </a:p>
          </p:txBody>
        </p:sp>
        <p:sp>
          <p:nvSpPr>
            <p:cNvPr id="20" name="Text Box 68"/>
            <p:cNvSpPr txBox="1">
              <a:spLocks noChangeArrowheads="1"/>
            </p:cNvSpPr>
            <p:nvPr/>
          </p:nvSpPr>
          <p:spPr bwMode="auto">
            <a:xfrm>
              <a:off x="5173663" y="4168378"/>
              <a:ext cx="941387" cy="214312"/>
            </a:xfrm>
            <a:prstGeom prst="rect">
              <a:avLst/>
            </a:prstGeom>
            <a:noFill/>
            <a:ln w="9525">
              <a:noFill/>
              <a:miter lim="800000"/>
              <a:headEnd/>
              <a:tailEnd/>
            </a:ln>
            <a:effectLst/>
          </p:spPr>
          <p:txBody>
            <a:bodyPr>
              <a:spAutoFit/>
            </a:bodyPr>
            <a:lstStyle/>
            <a:p>
              <a:r>
                <a:rPr lang="en-US" altLang="ja-JP" sz="800" b="1">
                  <a:solidFill>
                    <a:schemeClr val="bg1"/>
                  </a:solidFill>
                  <a:latin typeface="HG丸ｺﾞｼｯｸM-PRO" pitchFamily="50" charset="-128"/>
                </a:rPr>
                <a:t>  </a:t>
              </a:r>
              <a:r>
                <a:rPr lang="ja-JP" altLang="en-US" sz="800" b="1">
                  <a:solidFill>
                    <a:schemeClr val="bg1"/>
                  </a:solidFill>
                  <a:latin typeface="HG丸ｺﾞｼｯｸM-PRO" pitchFamily="50" charset="-128"/>
                </a:rPr>
                <a:t>通常の原子核       </a:t>
              </a:r>
            </a:p>
          </p:txBody>
        </p:sp>
        <p:sp>
          <p:nvSpPr>
            <p:cNvPr id="21" name="Text Box 73"/>
            <p:cNvSpPr txBox="1">
              <a:spLocks noChangeArrowheads="1"/>
            </p:cNvSpPr>
            <p:nvPr/>
          </p:nvSpPr>
          <p:spPr bwMode="auto">
            <a:xfrm>
              <a:off x="5068888" y="4312840"/>
              <a:ext cx="1079500" cy="198438"/>
            </a:xfrm>
            <a:prstGeom prst="rect">
              <a:avLst/>
            </a:prstGeom>
            <a:noFill/>
            <a:ln w="9525">
              <a:noFill/>
              <a:miter lim="800000"/>
              <a:headEnd/>
              <a:tailEnd/>
            </a:ln>
            <a:effectLst/>
          </p:spPr>
          <p:txBody>
            <a:bodyPr>
              <a:spAutoFit/>
            </a:bodyPr>
            <a:lstStyle/>
            <a:p>
              <a:r>
                <a:rPr lang="en-US" altLang="ja-JP" sz="700">
                  <a:solidFill>
                    <a:srgbClr val="FFD5FD"/>
                  </a:solidFill>
                  <a:latin typeface="HG丸ｺﾞｼｯｸM-PRO" pitchFamily="50" charset="-128"/>
                </a:rPr>
                <a:t>u, d </a:t>
              </a:r>
              <a:r>
                <a:rPr lang="ja-JP" altLang="en-US" sz="700">
                  <a:solidFill>
                    <a:srgbClr val="FFD5FD"/>
                  </a:solidFill>
                  <a:latin typeface="HG丸ｺﾞｼｯｸM-PRO" pitchFamily="50" charset="-128"/>
                </a:rPr>
                <a:t>クォークのみ</a:t>
              </a:r>
            </a:p>
          </p:txBody>
        </p:sp>
        <p:sp>
          <p:nvSpPr>
            <p:cNvPr id="22" name="Text Box 74"/>
            <p:cNvSpPr txBox="1">
              <a:spLocks noChangeArrowheads="1"/>
            </p:cNvSpPr>
            <p:nvPr/>
          </p:nvSpPr>
          <p:spPr bwMode="auto">
            <a:xfrm>
              <a:off x="6435725" y="4312840"/>
              <a:ext cx="898525" cy="198438"/>
            </a:xfrm>
            <a:prstGeom prst="rect">
              <a:avLst/>
            </a:prstGeom>
            <a:noFill/>
            <a:ln w="9525">
              <a:noFill/>
              <a:miter lim="800000"/>
              <a:headEnd/>
              <a:tailEnd/>
            </a:ln>
            <a:effectLst/>
          </p:spPr>
          <p:txBody>
            <a:bodyPr>
              <a:spAutoFit/>
            </a:bodyPr>
            <a:lstStyle/>
            <a:p>
              <a:pPr algn="ctr"/>
              <a:r>
                <a:rPr lang="en-US" altLang="ja-JP" sz="700" b="1">
                  <a:solidFill>
                    <a:srgbClr val="FFD5FD"/>
                  </a:solidFill>
                  <a:latin typeface="HG丸ｺﾞｼｯｸM-PRO" pitchFamily="50" charset="-128"/>
                </a:rPr>
                <a:t>s </a:t>
              </a:r>
              <a:r>
                <a:rPr lang="ja-JP" altLang="en-US" sz="700" b="1">
                  <a:solidFill>
                    <a:srgbClr val="FFD5FD"/>
                  </a:solidFill>
                  <a:latin typeface="HG丸ｺﾞｼｯｸM-PRO" pitchFamily="50" charset="-128"/>
                </a:rPr>
                <a:t>クォーク出現</a:t>
              </a:r>
            </a:p>
          </p:txBody>
        </p:sp>
        <p:pic>
          <p:nvPicPr>
            <p:cNvPr id="23" name="Picture 34" descr="qgp"/>
            <p:cNvPicPr>
              <a:picLocks noChangeAspect="1" noChangeArrowheads="1"/>
            </p:cNvPicPr>
            <p:nvPr/>
          </p:nvPicPr>
          <p:blipFill>
            <a:blip r:embed="rId5" cstate="print">
              <a:clrChange>
                <a:clrFrom>
                  <a:srgbClr val="000000"/>
                </a:clrFrom>
                <a:clrTo>
                  <a:srgbClr val="000000">
                    <a:alpha val="0"/>
                  </a:srgbClr>
                </a:clrTo>
              </a:clrChange>
            </a:blip>
            <a:srcRect r="3206"/>
            <a:stretch>
              <a:fillRect/>
            </a:stretch>
          </p:blipFill>
          <p:spPr bwMode="auto">
            <a:xfrm>
              <a:off x="2816225" y="3530203"/>
              <a:ext cx="766763" cy="731837"/>
            </a:xfrm>
            <a:prstGeom prst="rect">
              <a:avLst/>
            </a:prstGeom>
            <a:noFill/>
          </p:spPr>
        </p:pic>
        <p:sp>
          <p:nvSpPr>
            <p:cNvPr id="24" name="Rectangle 35"/>
            <p:cNvSpPr>
              <a:spLocks noChangeArrowheads="1"/>
            </p:cNvSpPr>
            <p:nvPr/>
          </p:nvSpPr>
          <p:spPr bwMode="auto">
            <a:xfrm>
              <a:off x="6335713" y="6109890"/>
              <a:ext cx="641350" cy="366713"/>
            </a:xfrm>
            <a:prstGeom prst="rect">
              <a:avLst/>
            </a:prstGeom>
            <a:noFill/>
            <a:ln w="9525">
              <a:noFill/>
              <a:miter lim="800000"/>
              <a:headEnd/>
              <a:tailEnd/>
            </a:ln>
            <a:effectLst/>
          </p:spPr>
          <p:txBody>
            <a:bodyPr wrap="none">
              <a:spAutoFit/>
            </a:bodyPr>
            <a:lstStyle/>
            <a:p>
              <a:r>
                <a:rPr lang="ja-JP" altLang="en-US" sz="1800">
                  <a:solidFill>
                    <a:srgbClr val="FFFF99"/>
                  </a:solidFill>
                  <a:latin typeface="Symbol" pitchFamily="18" charset="2"/>
                  <a:ea typeface="ＭＳ Ｐゴシック" pitchFamily="50" charset="-128"/>
                </a:rPr>
                <a:t>密度</a:t>
              </a:r>
            </a:p>
          </p:txBody>
        </p:sp>
        <p:pic>
          <p:nvPicPr>
            <p:cNvPr id="25" name="Picture 41" descr="test6-n"/>
            <p:cNvPicPr>
              <a:picLocks noChangeAspect="1" noChangeArrowheads="1"/>
            </p:cNvPicPr>
            <p:nvPr/>
          </p:nvPicPr>
          <p:blipFill>
            <a:blip r:embed="rId6" cstate="print">
              <a:clrChange>
                <a:clrFrom>
                  <a:srgbClr val="000000"/>
                </a:clrFrom>
                <a:clrTo>
                  <a:srgbClr val="000000">
                    <a:alpha val="0"/>
                  </a:srgbClr>
                </a:clrTo>
              </a:clrChange>
            </a:blip>
            <a:srcRect t="30791" b="32016"/>
            <a:stretch>
              <a:fillRect/>
            </a:stretch>
          </p:blipFill>
          <p:spPr bwMode="auto">
            <a:xfrm rot="500322">
              <a:off x="3014663" y="5292328"/>
              <a:ext cx="1292225" cy="311150"/>
            </a:xfrm>
            <a:prstGeom prst="rect">
              <a:avLst/>
            </a:prstGeom>
            <a:noFill/>
          </p:spPr>
        </p:pic>
        <p:sp>
          <p:nvSpPr>
            <p:cNvPr id="26" name="Text Box 44"/>
            <p:cNvSpPr txBox="1">
              <a:spLocks noChangeArrowheads="1"/>
            </p:cNvSpPr>
            <p:nvPr/>
          </p:nvSpPr>
          <p:spPr bwMode="auto">
            <a:xfrm>
              <a:off x="2627313" y="5124053"/>
              <a:ext cx="754062" cy="396875"/>
            </a:xfrm>
            <a:prstGeom prst="rect">
              <a:avLst/>
            </a:prstGeom>
            <a:noFill/>
            <a:ln w="9525">
              <a:noFill/>
              <a:miter lim="800000"/>
              <a:headEnd/>
              <a:tailEnd/>
            </a:ln>
            <a:effectLst/>
          </p:spPr>
          <p:txBody>
            <a:bodyPr>
              <a:spAutoFit/>
            </a:bodyPr>
            <a:lstStyle/>
            <a:p>
              <a:r>
                <a:rPr lang="ja-JP" altLang="en-US" sz="1000" b="1">
                  <a:solidFill>
                    <a:schemeClr val="bg1"/>
                  </a:solidFill>
                  <a:latin typeface="Arial" charset="0"/>
                  <a:ea typeface="ＭＳ Ｐゴシック" pitchFamily="50" charset="-128"/>
                </a:rPr>
                <a:t>バリオン</a:t>
              </a:r>
            </a:p>
            <a:p>
              <a:r>
                <a:rPr lang="ja-JP" altLang="en-US" sz="1000" b="1">
                  <a:solidFill>
                    <a:schemeClr val="bg1"/>
                  </a:solidFill>
                  <a:latin typeface="Arial" charset="0"/>
                  <a:ea typeface="ＭＳ Ｐゴシック" pitchFamily="50" charset="-128"/>
                </a:rPr>
                <a:t>（重粒子）</a:t>
              </a:r>
            </a:p>
          </p:txBody>
        </p:sp>
        <p:sp>
          <p:nvSpPr>
            <p:cNvPr id="27" name="Text Box 51"/>
            <p:cNvSpPr txBox="1">
              <a:spLocks noChangeArrowheads="1"/>
            </p:cNvSpPr>
            <p:nvPr/>
          </p:nvSpPr>
          <p:spPr bwMode="auto">
            <a:xfrm>
              <a:off x="2347913" y="3114278"/>
              <a:ext cx="1584325" cy="304800"/>
            </a:xfrm>
            <a:prstGeom prst="rect">
              <a:avLst/>
            </a:prstGeom>
            <a:noFill/>
            <a:ln w="9525">
              <a:noFill/>
              <a:miter lim="800000"/>
              <a:headEnd/>
              <a:tailEnd/>
            </a:ln>
            <a:effectLst/>
          </p:spPr>
          <p:txBody>
            <a:bodyPr>
              <a:spAutoFit/>
            </a:bodyPr>
            <a:lstStyle/>
            <a:p>
              <a:r>
                <a:rPr lang="ja-JP" altLang="en-US" sz="1400" b="1">
                  <a:solidFill>
                    <a:srgbClr val="CDFFDA"/>
                  </a:solidFill>
                  <a:latin typeface="Times New Roman" pitchFamily="18" charset="0"/>
                  <a:ea typeface="ＭＳ Ｐゴシック" pitchFamily="50" charset="-128"/>
                </a:rPr>
                <a:t>ビッグバン</a:t>
              </a:r>
            </a:p>
          </p:txBody>
        </p:sp>
        <p:sp>
          <p:nvSpPr>
            <p:cNvPr id="28" name="Arc 53"/>
            <p:cNvSpPr>
              <a:spLocks/>
            </p:cNvSpPr>
            <p:nvPr/>
          </p:nvSpPr>
          <p:spPr bwMode="auto">
            <a:xfrm>
              <a:off x="1006475" y="4428728"/>
              <a:ext cx="4824413" cy="1692275"/>
            </a:xfrm>
            <a:custGeom>
              <a:avLst/>
              <a:gdLst>
                <a:gd name="G0" fmla="+- 0 0 0"/>
                <a:gd name="G1" fmla="+- 19666 0 0"/>
                <a:gd name="G2" fmla="+- 21600 0 0"/>
                <a:gd name="T0" fmla="*/ 8934 w 21589"/>
                <a:gd name="T1" fmla="*/ 0 h 19666"/>
                <a:gd name="T2" fmla="*/ 21589 w 21589"/>
                <a:gd name="T3" fmla="*/ 18963 h 19666"/>
                <a:gd name="T4" fmla="*/ 0 w 21589"/>
                <a:gd name="T5" fmla="*/ 19666 h 19666"/>
              </a:gdLst>
              <a:ahLst/>
              <a:cxnLst>
                <a:cxn ang="0">
                  <a:pos x="T0" y="T1"/>
                </a:cxn>
                <a:cxn ang="0">
                  <a:pos x="T2" y="T3"/>
                </a:cxn>
                <a:cxn ang="0">
                  <a:pos x="T4" y="T5"/>
                </a:cxn>
              </a:cxnLst>
              <a:rect l="0" t="0" r="r" b="b"/>
              <a:pathLst>
                <a:path w="21589" h="19666" fill="none" extrusionOk="0">
                  <a:moveTo>
                    <a:pt x="8933" y="0"/>
                  </a:moveTo>
                  <a:cubicBezTo>
                    <a:pt x="16415" y="3399"/>
                    <a:pt x="21321" y="10749"/>
                    <a:pt x="21588" y="18963"/>
                  </a:cubicBezTo>
                </a:path>
                <a:path w="21589" h="19666" stroke="0" extrusionOk="0">
                  <a:moveTo>
                    <a:pt x="8933" y="0"/>
                  </a:moveTo>
                  <a:cubicBezTo>
                    <a:pt x="16415" y="3399"/>
                    <a:pt x="21321" y="10749"/>
                    <a:pt x="21588" y="18963"/>
                  </a:cubicBezTo>
                  <a:lnTo>
                    <a:pt x="0" y="19666"/>
                  </a:lnTo>
                  <a:close/>
                </a:path>
              </a:pathLst>
            </a:custGeom>
            <a:noFill/>
            <a:ln w="38100">
              <a:solidFill>
                <a:srgbClr val="FFFF99"/>
              </a:solidFill>
              <a:round/>
              <a:headEnd/>
              <a:tailEnd/>
            </a:ln>
            <a:effectLst/>
          </p:spPr>
          <p:txBody>
            <a:bodyPr wrap="none" anchor="ctr"/>
            <a:lstStyle/>
            <a:p>
              <a:endParaRPr lang="ja-JP" altLang="en-US"/>
            </a:p>
          </p:txBody>
        </p:sp>
        <p:sp>
          <p:nvSpPr>
            <p:cNvPr id="29" name="Rectangle 54"/>
            <p:cNvSpPr>
              <a:spLocks noChangeArrowheads="1"/>
            </p:cNvSpPr>
            <p:nvPr/>
          </p:nvSpPr>
          <p:spPr bwMode="auto">
            <a:xfrm rot="16200000">
              <a:off x="1737519" y="3583384"/>
              <a:ext cx="641350" cy="366712"/>
            </a:xfrm>
            <a:prstGeom prst="rect">
              <a:avLst/>
            </a:prstGeom>
            <a:noFill/>
            <a:ln w="9525">
              <a:noFill/>
              <a:miter lim="800000"/>
              <a:headEnd/>
              <a:tailEnd/>
            </a:ln>
            <a:effectLst/>
          </p:spPr>
          <p:txBody>
            <a:bodyPr wrap="none">
              <a:spAutoFit/>
            </a:bodyPr>
            <a:lstStyle/>
            <a:p>
              <a:r>
                <a:rPr lang="ja-JP" altLang="en-US" sz="1800">
                  <a:solidFill>
                    <a:srgbClr val="FFFF99"/>
                  </a:solidFill>
                  <a:latin typeface="Arial" charset="0"/>
                  <a:ea typeface="ＭＳ Ｐゴシック" pitchFamily="50" charset="-128"/>
                </a:rPr>
                <a:t>温度</a:t>
              </a:r>
            </a:p>
          </p:txBody>
        </p:sp>
        <p:sp>
          <p:nvSpPr>
            <p:cNvPr id="30" name="Text Box 55"/>
            <p:cNvSpPr txBox="1">
              <a:spLocks noChangeArrowheads="1"/>
            </p:cNvSpPr>
            <p:nvPr/>
          </p:nvSpPr>
          <p:spPr bwMode="auto">
            <a:xfrm>
              <a:off x="3595688" y="3460353"/>
              <a:ext cx="1046162" cy="822325"/>
            </a:xfrm>
            <a:prstGeom prst="rect">
              <a:avLst/>
            </a:prstGeom>
            <a:noFill/>
            <a:ln w="9525">
              <a:noFill/>
              <a:miter lim="800000"/>
              <a:headEnd/>
              <a:tailEnd/>
            </a:ln>
            <a:effectLst/>
          </p:spPr>
          <p:txBody>
            <a:bodyPr>
              <a:spAutoFit/>
            </a:bodyPr>
            <a:lstStyle/>
            <a:p>
              <a:r>
                <a:rPr lang="ja-JP" altLang="en-US" sz="1200" b="1">
                  <a:solidFill>
                    <a:srgbClr val="FFFF00"/>
                  </a:solidFill>
                  <a:latin typeface="Arial" charset="0"/>
                  <a:ea typeface="ＭＳ Ｐゴシック" pitchFamily="50" charset="-128"/>
                </a:rPr>
                <a:t>クォーク</a:t>
              </a:r>
            </a:p>
            <a:p>
              <a:r>
                <a:rPr lang="en-US" altLang="ja-JP" sz="1200" b="1">
                  <a:solidFill>
                    <a:srgbClr val="FFFF00"/>
                  </a:solidFill>
                  <a:latin typeface="Arial" charset="0"/>
                  <a:ea typeface="ＭＳ Ｐゴシック" pitchFamily="50" charset="-128"/>
                </a:rPr>
                <a:t>-</a:t>
              </a:r>
              <a:r>
                <a:rPr lang="ja-JP" altLang="en-US" sz="1200" b="1">
                  <a:solidFill>
                    <a:srgbClr val="FFFF00"/>
                  </a:solidFill>
                  <a:latin typeface="Arial" charset="0"/>
                  <a:ea typeface="ＭＳ Ｐゴシック" pitchFamily="50" charset="-128"/>
                </a:rPr>
                <a:t>グルオン</a:t>
              </a:r>
            </a:p>
            <a:p>
              <a:r>
                <a:rPr lang="ja-JP" altLang="en-US" sz="1200" b="1">
                  <a:solidFill>
                    <a:srgbClr val="FFFF00"/>
                  </a:solidFill>
                  <a:latin typeface="Arial" charset="0"/>
                  <a:ea typeface="ＭＳ Ｐゴシック" pitchFamily="50" charset="-128"/>
                </a:rPr>
                <a:t>プラズマ </a:t>
              </a:r>
            </a:p>
            <a:p>
              <a:r>
                <a:rPr lang="en-US" altLang="ja-JP" sz="1200" b="1">
                  <a:solidFill>
                    <a:srgbClr val="FFFF00"/>
                  </a:solidFill>
                  <a:latin typeface="Arial" charset="0"/>
                  <a:ea typeface="ＭＳ Ｐゴシック" pitchFamily="50" charset="-128"/>
                </a:rPr>
                <a:t>(QGP) </a:t>
              </a:r>
              <a:r>
                <a:rPr lang="ja-JP" altLang="en-US" sz="1200" b="1">
                  <a:solidFill>
                    <a:srgbClr val="FFFF00"/>
                  </a:solidFill>
                  <a:latin typeface="Arial" charset="0"/>
                  <a:ea typeface="ＭＳ Ｐゴシック" pitchFamily="50" charset="-128"/>
                </a:rPr>
                <a:t>相</a:t>
              </a:r>
            </a:p>
          </p:txBody>
        </p:sp>
        <p:sp>
          <p:nvSpPr>
            <p:cNvPr id="31" name="Rectangle 59"/>
            <p:cNvSpPr>
              <a:spLocks noChangeArrowheads="1"/>
            </p:cNvSpPr>
            <p:nvPr/>
          </p:nvSpPr>
          <p:spPr bwMode="auto">
            <a:xfrm>
              <a:off x="2547938" y="4674790"/>
              <a:ext cx="865187" cy="274638"/>
            </a:xfrm>
            <a:prstGeom prst="rect">
              <a:avLst/>
            </a:prstGeom>
            <a:noFill/>
            <a:ln w="9525">
              <a:noFill/>
              <a:miter lim="800000"/>
              <a:headEnd/>
              <a:tailEnd/>
            </a:ln>
            <a:effectLst/>
          </p:spPr>
          <p:txBody>
            <a:bodyPr>
              <a:spAutoFit/>
            </a:bodyPr>
            <a:lstStyle/>
            <a:p>
              <a:pPr algn="ctr">
                <a:spcBef>
                  <a:spcPct val="50000"/>
                </a:spcBef>
              </a:pPr>
              <a:r>
                <a:rPr lang="ja-JP" altLang="en-US" sz="1200" b="1" i="1">
                  <a:solidFill>
                    <a:srgbClr val="A0D6FE"/>
                  </a:solidFill>
                  <a:latin typeface="Times New Roman" pitchFamily="18" charset="0"/>
                  <a:ea typeface="ＭＳ Ｐゴシック" pitchFamily="50" charset="-128"/>
                </a:rPr>
                <a:t>冷却</a:t>
              </a:r>
            </a:p>
          </p:txBody>
        </p:sp>
        <p:sp>
          <p:nvSpPr>
            <p:cNvPr id="32" name="Rectangle 60"/>
            <p:cNvSpPr>
              <a:spLocks noChangeArrowheads="1"/>
            </p:cNvSpPr>
            <p:nvPr/>
          </p:nvSpPr>
          <p:spPr bwMode="auto">
            <a:xfrm>
              <a:off x="2878138" y="5725715"/>
              <a:ext cx="863600" cy="274638"/>
            </a:xfrm>
            <a:prstGeom prst="rect">
              <a:avLst/>
            </a:prstGeom>
            <a:noFill/>
            <a:ln w="9525">
              <a:noFill/>
              <a:miter lim="800000"/>
              <a:headEnd/>
              <a:tailEnd/>
            </a:ln>
            <a:effectLst/>
          </p:spPr>
          <p:txBody>
            <a:bodyPr>
              <a:spAutoFit/>
            </a:bodyPr>
            <a:lstStyle/>
            <a:p>
              <a:pPr>
                <a:spcBef>
                  <a:spcPct val="50000"/>
                </a:spcBef>
              </a:pPr>
              <a:r>
                <a:rPr lang="ja-JP" altLang="en-US" sz="1200" b="1" i="1">
                  <a:solidFill>
                    <a:srgbClr val="A0D6FE"/>
                  </a:solidFill>
                  <a:latin typeface="Times New Roman" pitchFamily="18" charset="0"/>
                  <a:ea typeface="ＭＳ Ｐゴシック" pitchFamily="50" charset="-128"/>
                </a:rPr>
                <a:t>元素合成</a:t>
              </a:r>
            </a:p>
          </p:txBody>
        </p:sp>
        <p:sp>
          <p:nvSpPr>
            <p:cNvPr id="33" name="Rectangle 63"/>
            <p:cNvSpPr>
              <a:spLocks noChangeArrowheads="1"/>
            </p:cNvSpPr>
            <p:nvPr/>
          </p:nvSpPr>
          <p:spPr bwMode="auto">
            <a:xfrm>
              <a:off x="2095500" y="5960665"/>
              <a:ext cx="311150" cy="366713"/>
            </a:xfrm>
            <a:prstGeom prst="rect">
              <a:avLst/>
            </a:prstGeom>
            <a:noFill/>
            <a:ln w="9525">
              <a:noFill/>
              <a:miter lim="800000"/>
              <a:headEnd/>
              <a:tailEnd/>
            </a:ln>
            <a:effectLst/>
          </p:spPr>
          <p:txBody>
            <a:bodyPr wrap="none">
              <a:spAutoFit/>
            </a:bodyPr>
            <a:lstStyle/>
            <a:p>
              <a:r>
                <a:rPr lang="en-US" altLang="ja-JP" sz="1800" b="1">
                  <a:solidFill>
                    <a:srgbClr val="FFFF99"/>
                  </a:solidFill>
                  <a:latin typeface="Arial" charset="0"/>
                  <a:ea typeface="ＭＳ Ｐゴシック" pitchFamily="50" charset="-128"/>
                </a:rPr>
                <a:t>0</a:t>
              </a:r>
            </a:p>
          </p:txBody>
        </p:sp>
        <p:sp>
          <p:nvSpPr>
            <p:cNvPr id="34" name="Line 64"/>
            <p:cNvSpPr>
              <a:spLocks noChangeShapeType="1"/>
            </p:cNvSpPr>
            <p:nvPr/>
          </p:nvSpPr>
          <p:spPr bwMode="auto">
            <a:xfrm flipV="1">
              <a:off x="2374900" y="3525440"/>
              <a:ext cx="0" cy="2540000"/>
            </a:xfrm>
            <a:prstGeom prst="line">
              <a:avLst/>
            </a:prstGeom>
            <a:noFill/>
            <a:ln w="19050">
              <a:solidFill>
                <a:srgbClr val="FFFF99"/>
              </a:solidFill>
              <a:round/>
              <a:headEnd/>
              <a:tailEnd type="triangle" w="med" len="med"/>
            </a:ln>
            <a:effectLst/>
          </p:spPr>
          <p:txBody>
            <a:bodyPr/>
            <a:lstStyle/>
            <a:p>
              <a:endParaRPr lang="ja-JP" altLang="en-US"/>
            </a:p>
          </p:txBody>
        </p:sp>
        <p:sp>
          <p:nvSpPr>
            <p:cNvPr id="35" name="Text Box 67"/>
            <p:cNvSpPr txBox="1">
              <a:spLocks noChangeArrowheads="1"/>
            </p:cNvSpPr>
            <p:nvPr/>
          </p:nvSpPr>
          <p:spPr bwMode="auto">
            <a:xfrm>
              <a:off x="3979863" y="5151040"/>
              <a:ext cx="719137" cy="396875"/>
            </a:xfrm>
            <a:prstGeom prst="rect">
              <a:avLst/>
            </a:prstGeom>
            <a:noFill/>
            <a:ln w="9525">
              <a:noFill/>
              <a:miter lim="800000"/>
              <a:headEnd/>
              <a:tailEnd/>
            </a:ln>
            <a:effectLst/>
          </p:spPr>
          <p:txBody>
            <a:bodyPr>
              <a:spAutoFit/>
            </a:bodyPr>
            <a:lstStyle/>
            <a:p>
              <a:r>
                <a:rPr lang="ja-JP" altLang="en-US" sz="1000" b="1">
                  <a:solidFill>
                    <a:schemeClr val="bg1"/>
                  </a:solidFill>
                  <a:latin typeface="Arial" charset="0"/>
                  <a:ea typeface="ＭＳ Ｐゴシック" pitchFamily="50" charset="-128"/>
                </a:rPr>
                <a:t>メソン</a:t>
              </a:r>
            </a:p>
            <a:p>
              <a:r>
                <a:rPr lang="ja-JP" altLang="en-US" sz="1000" b="1">
                  <a:solidFill>
                    <a:schemeClr val="bg1"/>
                  </a:solidFill>
                  <a:latin typeface="Arial" charset="0"/>
                  <a:ea typeface="ＭＳ Ｐゴシック" pitchFamily="50" charset="-128"/>
                </a:rPr>
                <a:t>（中間子）</a:t>
              </a:r>
            </a:p>
          </p:txBody>
        </p:sp>
        <p:sp>
          <p:nvSpPr>
            <p:cNvPr id="36" name="Rectangle 69"/>
            <p:cNvSpPr>
              <a:spLocks noChangeArrowheads="1"/>
            </p:cNvSpPr>
            <p:nvPr/>
          </p:nvSpPr>
          <p:spPr bwMode="auto">
            <a:xfrm rot="312541">
              <a:off x="2892425" y="4423965"/>
              <a:ext cx="565150" cy="244475"/>
            </a:xfrm>
            <a:prstGeom prst="rect">
              <a:avLst/>
            </a:prstGeom>
            <a:noFill/>
            <a:ln w="9525">
              <a:noFill/>
              <a:miter lim="800000"/>
              <a:headEnd/>
              <a:tailEnd/>
            </a:ln>
            <a:effectLst/>
          </p:spPr>
          <p:txBody>
            <a:bodyPr wrap="none">
              <a:spAutoFit/>
            </a:bodyPr>
            <a:lstStyle/>
            <a:p>
              <a:pPr algn="ctr"/>
              <a:r>
                <a:rPr lang="ja-JP" altLang="en-US" sz="1000" b="1">
                  <a:solidFill>
                    <a:schemeClr val="bg1"/>
                  </a:solidFill>
                  <a:latin typeface="Arial" charset="0"/>
                  <a:ea typeface="ＭＳ Ｐゴシック" pitchFamily="50" charset="-128"/>
                </a:rPr>
                <a:t>相転移</a:t>
              </a:r>
            </a:p>
          </p:txBody>
        </p:sp>
        <p:sp>
          <p:nvSpPr>
            <p:cNvPr id="37" name="Arc 78"/>
            <p:cNvSpPr>
              <a:spLocks/>
            </p:cNvSpPr>
            <p:nvPr/>
          </p:nvSpPr>
          <p:spPr bwMode="auto">
            <a:xfrm rot="11040135" flipV="1">
              <a:off x="5543550" y="5071665"/>
              <a:ext cx="1462088" cy="679450"/>
            </a:xfrm>
            <a:custGeom>
              <a:avLst/>
              <a:gdLst>
                <a:gd name="G0" fmla="+- 0 0 0"/>
                <a:gd name="G1" fmla="+- 21598 0 0"/>
                <a:gd name="G2" fmla="+- 21600 0 0"/>
                <a:gd name="T0" fmla="*/ 275 w 19973"/>
                <a:gd name="T1" fmla="*/ 0 h 21598"/>
                <a:gd name="T2" fmla="*/ 19973 w 19973"/>
                <a:gd name="T3" fmla="*/ 13374 h 21598"/>
                <a:gd name="T4" fmla="*/ 0 w 19973"/>
                <a:gd name="T5" fmla="*/ 21598 h 21598"/>
              </a:gdLst>
              <a:ahLst/>
              <a:cxnLst>
                <a:cxn ang="0">
                  <a:pos x="T0" y="T1"/>
                </a:cxn>
                <a:cxn ang="0">
                  <a:pos x="T2" y="T3"/>
                </a:cxn>
                <a:cxn ang="0">
                  <a:pos x="T4" y="T5"/>
                </a:cxn>
              </a:cxnLst>
              <a:rect l="0" t="0" r="r" b="b"/>
              <a:pathLst>
                <a:path w="19973" h="21598" fill="none" extrusionOk="0">
                  <a:moveTo>
                    <a:pt x="275" y="-1"/>
                  </a:moveTo>
                  <a:cubicBezTo>
                    <a:pt x="8927" y="109"/>
                    <a:pt x="16678" y="5372"/>
                    <a:pt x="19973" y="13373"/>
                  </a:cubicBezTo>
                </a:path>
                <a:path w="19973" h="21598" stroke="0" extrusionOk="0">
                  <a:moveTo>
                    <a:pt x="275" y="-1"/>
                  </a:moveTo>
                  <a:cubicBezTo>
                    <a:pt x="8927" y="109"/>
                    <a:pt x="16678" y="5372"/>
                    <a:pt x="19973" y="13373"/>
                  </a:cubicBezTo>
                  <a:lnTo>
                    <a:pt x="0" y="21598"/>
                  </a:lnTo>
                  <a:close/>
                </a:path>
              </a:pathLst>
            </a:custGeom>
            <a:noFill/>
            <a:ln w="38100">
              <a:solidFill>
                <a:srgbClr val="FFFF99"/>
              </a:solidFill>
              <a:round/>
              <a:headEnd/>
              <a:tailEnd/>
            </a:ln>
            <a:effectLst/>
          </p:spPr>
          <p:txBody>
            <a:bodyPr wrap="none" anchor="ctr"/>
            <a:lstStyle/>
            <a:p>
              <a:endParaRPr lang="ja-JP" altLang="en-US"/>
            </a:p>
          </p:txBody>
        </p:sp>
        <p:sp>
          <p:nvSpPr>
            <p:cNvPr id="38" name="Text Box 81"/>
            <p:cNvSpPr txBox="1">
              <a:spLocks noChangeArrowheads="1"/>
            </p:cNvSpPr>
            <p:nvPr/>
          </p:nvSpPr>
          <p:spPr bwMode="auto">
            <a:xfrm>
              <a:off x="5819775" y="5368528"/>
              <a:ext cx="1738313" cy="274637"/>
            </a:xfrm>
            <a:prstGeom prst="rect">
              <a:avLst/>
            </a:prstGeom>
            <a:noFill/>
            <a:ln w="9525">
              <a:noFill/>
              <a:miter lim="800000"/>
              <a:headEnd/>
              <a:tailEnd/>
            </a:ln>
            <a:effectLst/>
          </p:spPr>
          <p:txBody>
            <a:bodyPr>
              <a:spAutoFit/>
            </a:bodyPr>
            <a:lstStyle/>
            <a:p>
              <a:r>
                <a:rPr lang="ja-JP" altLang="en-US" sz="1200" b="1">
                  <a:solidFill>
                    <a:srgbClr val="FFFF00"/>
                  </a:solidFill>
                  <a:latin typeface="Arial" charset="0"/>
                  <a:ea typeface="ＭＳ Ｐゴシック" pitchFamily="50" charset="-128"/>
                </a:rPr>
                <a:t>カラー超伝導相？</a:t>
              </a:r>
            </a:p>
          </p:txBody>
        </p:sp>
        <p:sp>
          <p:nvSpPr>
            <p:cNvPr id="39" name="AutoShape 82"/>
            <p:cNvSpPr>
              <a:spLocks noChangeArrowheads="1"/>
            </p:cNvSpPr>
            <p:nvPr/>
          </p:nvSpPr>
          <p:spPr bwMode="auto">
            <a:xfrm>
              <a:off x="2581275" y="3500040"/>
              <a:ext cx="214313" cy="1428750"/>
            </a:xfrm>
            <a:prstGeom prst="downArrow">
              <a:avLst>
                <a:gd name="adj1" fmla="val 40741"/>
                <a:gd name="adj2" fmla="val 57376"/>
              </a:avLst>
            </a:prstGeom>
            <a:gradFill rotWithShape="1">
              <a:gsLst>
                <a:gs pos="0">
                  <a:srgbClr val="3366CC"/>
                </a:gs>
                <a:gs pos="100000">
                  <a:srgbClr val="66CCFF"/>
                </a:gs>
              </a:gsLst>
              <a:lin ang="5400000" scaled="1"/>
            </a:gradFill>
            <a:ln w="9525">
              <a:noFill/>
              <a:miter lim="800000"/>
              <a:headEnd/>
              <a:tailEnd/>
            </a:ln>
            <a:effectLst/>
          </p:spPr>
          <p:txBody>
            <a:bodyPr vert="eaVert" wrap="none" anchor="ctr"/>
            <a:lstStyle/>
            <a:p>
              <a:endParaRPr lang="ja-JP" altLang="en-US"/>
            </a:p>
          </p:txBody>
        </p:sp>
        <p:sp>
          <p:nvSpPr>
            <p:cNvPr id="40" name="Line 52"/>
            <p:cNvSpPr>
              <a:spLocks noChangeShapeType="1"/>
            </p:cNvSpPr>
            <p:nvPr/>
          </p:nvSpPr>
          <p:spPr bwMode="auto">
            <a:xfrm flipV="1">
              <a:off x="2374900" y="6046390"/>
              <a:ext cx="4608513" cy="0"/>
            </a:xfrm>
            <a:prstGeom prst="line">
              <a:avLst/>
            </a:prstGeom>
            <a:noFill/>
            <a:ln w="19050">
              <a:solidFill>
                <a:srgbClr val="FFFF99"/>
              </a:solidFill>
              <a:round/>
              <a:headEnd/>
              <a:tailEnd type="triangle" w="med" len="med"/>
            </a:ln>
            <a:effectLst/>
          </p:spPr>
          <p:txBody>
            <a:bodyPr/>
            <a:lstStyle/>
            <a:p>
              <a:endParaRPr lang="ja-JP" altLang="en-US"/>
            </a:p>
          </p:txBody>
        </p:sp>
        <p:sp>
          <p:nvSpPr>
            <p:cNvPr id="41" name="Freeform 85"/>
            <p:cNvSpPr>
              <a:spLocks/>
            </p:cNvSpPr>
            <p:nvPr/>
          </p:nvSpPr>
          <p:spPr bwMode="auto">
            <a:xfrm>
              <a:off x="3598863" y="5652690"/>
              <a:ext cx="598487" cy="292100"/>
            </a:xfrm>
            <a:custGeom>
              <a:avLst/>
              <a:gdLst/>
              <a:ahLst/>
              <a:cxnLst>
                <a:cxn ang="0">
                  <a:pos x="0" y="0"/>
                </a:cxn>
                <a:cxn ang="0">
                  <a:pos x="175" y="160"/>
                </a:cxn>
                <a:cxn ang="0">
                  <a:pos x="467" y="256"/>
                </a:cxn>
                <a:cxn ang="0">
                  <a:pos x="453" y="273"/>
                </a:cxn>
              </a:cxnLst>
              <a:rect l="0" t="0" r="r" b="b"/>
              <a:pathLst>
                <a:path w="513" h="275">
                  <a:moveTo>
                    <a:pt x="0" y="0"/>
                  </a:moveTo>
                  <a:cubicBezTo>
                    <a:pt x="29" y="27"/>
                    <a:pt x="97" y="117"/>
                    <a:pt x="175" y="160"/>
                  </a:cubicBezTo>
                  <a:cubicBezTo>
                    <a:pt x="249" y="205"/>
                    <a:pt x="421" y="237"/>
                    <a:pt x="467" y="256"/>
                  </a:cubicBezTo>
                  <a:cubicBezTo>
                    <a:pt x="513" y="275"/>
                    <a:pt x="456" y="270"/>
                    <a:pt x="453" y="273"/>
                  </a:cubicBezTo>
                </a:path>
              </a:pathLst>
            </a:custGeom>
            <a:noFill/>
            <a:ln w="76200">
              <a:solidFill>
                <a:srgbClr val="C2E4FE"/>
              </a:solidFill>
              <a:round/>
              <a:headEnd/>
              <a:tailEnd type="triangle" w="med" len="med"/>
            </a:ln>
            <a:effectLst/>
          </p:spPr>
          <p:txBody>
            <a:bodyPr/>
            <a:lstStyle/>
            <a:p>
              <a:endParaRPr lang="ja-JP" altLang="en-US"/>
            </a:p>
          </p:txBody>
        </p:sp>
        <p:sp>
          <p:nvSpPr>
            <p:cNvPr id="42" name="Rectangle 86"/>
            <p:cNvSpPr>
              <a:spLocks noChangeArrowheads="1"/>
            </p:cNvSpPr>
            <p:nvPr/>
          </p:nvSpPr>
          <p:spPr bwMode="auto">
            <a:xfrm>
              <a:off x="4030663" y="6084490"/>
              <a:ext cx="819150" cy="244475"/>
            </a:xfrm>
            <a:prstGeom prst="rect">
              <a:avLst/>
            </a:prstGeom>
            <a:noFill/>
            <a:ln w="9525">
              <a:noFill/>
              <a:miter lim="800000"/>
              <a:headEnd/>
              <a:tailEnd/>
            </a:ln>
            <a:effectLst/>
          </p:spPr>
          <p:txBody>
            <a:bodyPr wrap="none">
              <a:spAutoFit/>
            </a:bodyPr>
            <a:lstStyle/>
            <a:p>
              <a:pPr algn="ctr"/>
              <a:r>
                <a:rPr lang="ja-JP" altLang="en-US" sz="1000" b="1">
                  <a:solidFill>
                    <a:srgbClr val="FFFF99"/>
                  </a:solidFill>
                  <a:latin typeface="Arial" charset="0"/>
                  <a:ea typeface="ＭＳ Ｐゴシック" pitchFamily="50" charset="-128"/>
                </a:rPr>
                <a:t>我々の世界</a:t>
              </a:r>
            </a:p>
          </p:txBody>
        </p:sp>
        <p:sp>
          <p:nvSpPr>
            <p:cNvPr id="43" name="Rectangle 88"/>
            <p:cNvSpPr>
              <a:spLocks noChangeArrowheads="1"/>
            </p:cNvSpPr>
            <p:nvPr/>
          </p:nvSpPr>
          <p:spPr bwMode="auto">
            <a:xfrm>
              <a:off x="4851400" y="5571728"/>
              <a:ext cx="865188" cy="274637"/>
            </a:xfrm>
            <a:prstGeom prst="rect">
              <a:avLst/>
            </a:prstGeom>
            <a:noFill/>
            <a:ln w="9525">
              <a:noFill/>
              <a:miter lim="800000"/>
              <a:headEnd/>
              <a:tailEnd/>
            </a:ln>
            <a:effectLst/>
          </p:spPr>
          <p:txBody>
            <a:bodyPr>
              <a:spAutoFit/>
            </a:bodyPr>
            <a:lstStyle/>
            <a:p>
              <a:pPr>
                <a:spcBef>
                  <a:spcPct val="50000"/>
                </a:spcBef>
              </a:pPr>
              <a:r>
                <a:rPr lang="ja-JP" altLang="en-US" sz="1200" b="1" i="1">
                  <a:solidFill>
                    <a:srgbClr val="FF9900"/>
                  </a:solidFill>
                  <a:latin typeface="Times New Roman" pitchFamily="18" charset="0"/>
                  <a:ea typeface="ＭＳ Ｐゴシック" pitchFamily="50" charset="-128"/>
                </a:rPr>
                <a:t>中性子星</a:t>
              </a:r>
            </a:p>
          </p:txBody>
        </p:sp>
        <p:sp>
          <p:nvSpPr>
            <p:cNvPr id="44" name="AutoShape 96"/>
            <p:cNvSpPr>
              <a:spLocks noChangeArrowheads="1"/>
            </p:cNvSpPr>
            <p:nvPr/>
          </p:nvSpPr>
          <p:spPr bwMode="auto">
            <a:xfrm>
              <a:off x="5468938" y="4581128"/>
              <a:ext cx="3241675" cy="144462"/>
            </a:xfrm>
            <a:prstGeom prst="rightArrow">
              <a:avLst>
                <a:gd name="adj1" fmla="val 53843"/>
                <a:gd name="adj2" fmla="val 126950"/>
              </a:avLst>
            </a:prstGeom>
            <a:gradFill rotWithShape="1">
              <a:gsLst>
                <a:gs pos="0">
                  <a:srgbClr val="FF9900"/>
                </a:gs>
                <a:gs pos="100000">
                  <a:srgbClr val="FFFFCC"/>
                </a:gs>
              </a:gsLst>
              <a:lin ang="0" scaled="1"/>
            </a:gradFill>
            <a:ln w="9525">
              <a:solidFill>
                <a:schemeClr val="tx1"/>
              </a:solidFill>
              <a:miter lim="800000"/>
              <a:headEnd/>
              <a:tailEnd/>
            </a:ln>
            <a:effectLst/>
          </p:spPr>
          <p:txBody>
            <a:bodyPr wrap="none" anchor="ctr"/>
            <a:lstStyle/>
            <a:p>
              <a:endParaRPr lang="ja-JP" altLang="en-US"/>
            </a:p>
          </p:txBody>
        </p:sp>
        <p:sp>
          <p:nvSpPr>
            <p:cNvPr id="45" name="Rectangle 62"/>
            <p:cNvSpPr>
              <a:spLocks noChangeArrowheads="1"/>
            </p:cNvSpPr>
            <p:nvPr/>
          </p:nvSpPr>
          <p:spPr bwMode="auto">
            <a:xfrm>
              <a:off x="4822825" y="4522390"/>
              <a:ext cx="863600" cy="228600"/>
            </a:xfrm>
            <a:prstGeom prst="rect">
              <a:avLst/>
            </a:prstGeom>
            <a:noFill/>
            <a:ln w="9525">
              <a:noFill/>
              <a:miter lim="800000"/>
              <a:headEnd/>
              <a:tailEnd/>
            </a:ln>
            <a:effectLst/>
          </p:spPr>
          <p:txBody>
            <a:bodyPr>
              <a:spAutoFit/>
            </a:bodyPr>
            <a:lstStyle/>
            <a:p>
              <a:pPr>
                <a:spcBef>
                  <a:spcPct val="50000"/>
                </a:spcBef>
              </a:pPr>
              <a:r>
                <a:rPr lang="ja-JP" altLang="en-US" sz="900" b="1">
                  <a:solidFill>
                    <a:srgbClr val="A0D6FE"/>
                  </a:solidFill>
                  <a:latin typeface="HG丸ｺﾞｼｯｸM-PRO" pitchFamily="50" charset="-128"/>
                </a:rPr>
                <a:t>重力圧縮</a:t>
              </a:r>
            </a:p>
          </p:txBody>
        </p:sp>
        <p:sp>
          <p:nvSpPr>
            <p:cNvPr id="46" name="AutoShape 97"/>
            <p:cNvSpPr>
              <a:spLocks noChangeArrowheads="1"/>
            </p:cNvSpPr>
            <p:nvPr/>
          </p:nvSpPr>
          <p:spPr bwMode="auto">
            <a:xfrm>
              <a:off x="7367588" y="3568303"/>
              <a:ext cx="581025" cy="431800"/>
            </a:xfrm>
            <a:prstGeom prst="rightArrow">
              <a:avLst>
                <a:gd name="adj1" fmla="val 54917"/>
                <a:gd name="adj2" fmla="val 58813"/>
              </a:avLst>
            </a:prstGeom>
            <a:gradFill rotWithShape="1">
              <a:gsLst>
                <a:gs pos="0">
                  <a:srgbClr val="FFFF99">
                    <a:alpha val="67999"/>
                  </a:srgbClr>
                </a:gs>
                <a:gs pos="100000">
                  <a:schemeClr val="accent1"/>
                </a:gs>
              </a:gsLst>
              <a:lin ang="0" scaled="1"/>
            </a:gradFill>
            <a:ln w="9525">
              <a:solidFill>
                <a:schemeClr val="tx1"/>
              </a:solidFill>
              <a:miter lim="800000"/>
              <a:headEnd/>
              <a:tailEnd/>
            </a:ln>
            <a:effectLst/>
          </p:spPr>
          <p:txBody>
            <a:bodyPr wrap="none" anchor="ctr"/>
            <a:lstStyle/>
            <a:p>
              <a:endParaRPr lang="ja-JP" altLang="en-US"/>
            </a:p>
          </p:txBody>
        </p:sp>
        <p:sp>
          <p:nvSpPr>
            <p:cNvPr id="47" name="Line 48"/>
            <p:cNvSpPr>
              <a:spLocks noChangeShapeType="1"/>
            </p:cNvSpPr>
            <p:nvPr/>
          </p:nvSpPr>
          <p:spPr bwMode="auto">
            <a:xfrm flipV="1">
              <a:off x="7378700" y="3546078"/>
              <a:ext cx="255588" cy="0"/>
            </a:xfrm>
            <a:prstGeom prst="line">
              <a:avLst/>
            </a:prstGeom>
            <a:noFill/>
            <a:ln w="76200">
              <a:noFill/>
              <a:round/>
              <a:headEnd/>
              <a:tailEnd type="triangle" w="med" len="med"/>
            </a:ln>
            <a:effectLst/>
          </p:spPr>
          <p:txBody>
            <a:bodyPr/>
            <a:lstStyle/>
            <a:p>
              <a:endParaRPr lang="ja-JP" altLang="en-US"/>
            </a:p>
          </p:txBody>
        </p:sp>
        <p:sp>
          <p:nvSpPr>
            <p:cNvPr id="48" name="Rectangle 72"/>
            <p:cNvSpPr>
              <a:spLocks noChangeArrowheads="1"/>
            </p:cNvSpPr>
            <p:nvPr/>
          </p:nvSpPr>
          <p:spPr bwMode="auto">
            <a:xfrm>
              <a:off x="7242175" y="3652440"/>
              <a:ext cx="720725" cy="228600"/>
            </a:xfrm>
            <a:prstGeom prst="rect">
              <a:avLst/>
            </a:prstGeom>
            <a:noFill/>
            <a:ln w="9525">
              <a:noFill/>
              <a:miter lim="800000"/>
              <a:headEnd/>
              <a:tailEnd/>
            </a:ln>
            <a:effectLst/>
          </p:spPr>
          <p:txBody>
            <a:bodyPr>
              <a:spAutoFit/>
            </a:bodyPr>
            <a:lstStyle/>
            <a:p>
              <a:pPr algn="ctr"/>
              <a:r>
                <a:rPr lang="ja-JP" altLang="en-US" sz="900" b="1">
                  <a:latin typeface="HG丸ｺﾞｼｯｸM-PRO" pitchFamily="50" charset="-128"/>
                </a:rPr>
                <a:t>相転移</a:t>
              </a:r>
            </a:p>
          </p:txBody>
        </p:sp>
        <p:sp>
          <p:nvSpPr>
            <p:cNvPr id="49" name="Rectangle 107"/>
            <p:cNvSpPr>
              <a:spLocks noChangeArrowheads="1"/>
            </p:cNvSpPr>
            <p:nvPr/>
          </p:nvSpPr>
          <p:spPr bwMode="auto">
            <a:xfrm>
              <a:off x="1905000" y="2337990"/>
              <a:ext cx="4032250" cy="338554"/>
            </a:xfrm>
            <a:prstGeom prst="rect">
              <a:avLst/>
            </a:prstGeom>
            <a:noFill/>
            <a:ln w="9525">
              <a:noFill/>
              <a:miter lim="800000"/>
              <a:headEnd/>
              <a:tailEnd/>
            </a:ln>
            <a:effectLst/>
          </p:spPr>
          <p:txBody>
            <a:bodyPr>
              <a:spAutoFit/>
            </a:bodyPr>
            <a:lstStyle/>
            <a:p>
              <a:endParaRPr lang="ja-JP" altLang="en-US" sz="1600" dirty="0">
                <a:solidFill>
                  <a:schemeClr val="bg1"/>
                </a:solidFill>
              </a:endParaRPr>
            </a:p>
          </p:txBody>
        </p:sp>
        <p:sp>
          <p:nvSpPr>
            <p:cNvPr id="50" name="Text Box 42"/>
            <p:cNvSpPr txBox="1">
              <a:spLocks noChangeArrowheads="1"/>
            </p:cNvSpPr>
            <p:nvPr/>
          </p:nvSpPr>
          <p:spPr bwMode="auto">
            <a:xfrm>
              <a:off x="3232150" y="4862115"/>
              <a:ext cx="1211263" cy="274638"/>
            </a:xfrm>
            <a:prstGeom prst="rect">
              <a:avLst/>
            </a:prstGeom>
            <a:noFill/>
            <a:ln w="9525">
              <a:noFill/>
              <a:miter lim="800000"/>
              <a:headEnd/>
              <a:tailEnd/>
            </a:ln>
            <a:effectLst/>
          </p:spPr>
          <p:txBody>
            <a:bodyPr>
              <a:spAutoFit/>
            </a:bodyPr>
            <a:lstStyle/>
            <a:p>
              <a:r>
                <a:rPr lang="ja-JP" altLang="en-US" sz="1200" b="1">
                  <a:solidFill>
                    <a:srgbClr val="FFFF00"/>
                  </a:solidFill>
                  <a:latin typeface="Arial" charset="0"/>
                  <a:ea typeface="ＭＳ Ｐゴシック" pitchFamily="50" charset="-128"/>
                </a:rPr>
                <a:t>ハドロン相</a:t>
              </a:r>
            </a:p>
          </p:txBody>
        </p:sp>
        <p:sp>
          <p:nvSpPr>
            <p:cNvPr id="51" name="AutoShape 114"/>
            <p:cNvSpPr>
              <a:spLocks noChangeArrowheads="1"/>
            </p:cNvSpPr>
            <p:nvPr/>
          </p:nvSpPr>
          <p:spPr bwMode="auto">
            <a:xfrm>
              <a:off x="4832350" y="5766990"/>
              <a:ext cx="1276350" cy="255588"/>
            </a:xfrm>
            <a:prstGeom prst="rightArrow">
              <a:avLst>
                <a:gd name="adj1" fmla="val 50315"/>
                <a:gd name="adj2" fmla="val 89449"/>
              </a:avLst>
            </a:prstGeom>
            <a:gradFill rotWithShape="1">
              <a:gsLst>
                <a:gs pos="0">
                  <a:srgbClr val="FF9900"/>
                </a:gs>
                <a:gs pos="100000">
                  <a:srgbClr val="FFFFCC"/>
                </a:gs>
              </a:gsLst>
              <a:lin ang="0" scaled="1"/>
            </a:gradFill>
            <a:ln w="9525">
              <a:solidFill>
                <a:schemeClr val="tx1"/>
              </a:solidFill>
              <a:miter lim="800000"/>
              <a:headEnd/>
              <a:tailEnd/>
            </a:ln>
            <a:effectLst/>
          </p:spPr>
          <p:txBody>
            <a:bodyPr wrap="none" anchor="ctr"/>
            <a:lstStyle/>
            <a:p>
              <a:endParaRPr lang="ja-JP" altLang="en-US"/>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7544" y="0"/>
            <a:ext cx="8229600" cy="1143000"/>
          </a:xfrm>
        </p:spPr>
        <p:txBody>
          <a:bodyPr/>
          <a:lstStyle/>
          <a:p>
            <a:pPr eaLnBrk="1" hangingPunct="1"/>
            <a:r>
              <a:rPr lang="ja-JP" altLang="en-US" dirty="0" smtClean="0"/>
              <a:t>比例計数管中での現象</a:t>
            </a:r>
          </a:p>
        </p:txBody>
      </p:sp>
      <p:grpSp>
        <p:nvGrpSpPr>
          <p:cNvPr id="2" name="Group 3"/>
          <p:cNvGrpSpPr>
            <a:grpSpLocks/>
          </p:cNvGrpSpPr>
          <p:nvPr/>
        </p:nvGrpSpPr>
        <p:grpSpPr bwMode="auto">
          <a:xfrm>
            <a:off x="2411413" y="2708275"/>
            <a:ext cx="6030913" cy="1800225"/>
            <a:chOff x="1519" y="1706"/>
            <a:chExt cx="3799" cy="1134"/>
          </a:xfrm>
        </p:grpSpPr>
        <p:sp>
          <p:nvSpPr>
            <p:cNvPr id="17427" name="Oval 4"/>
            <p:cNvSpPr>
              <a:spLocks noChangeArrowheads="1"/>
            </p:cNvSpPr>
            <p:nvPr/>
          </p:nvSpPr>
          <p:spPr bwMode="auto">
            <a:xfrm>
              <a:off x="4056" y="1706"/>
              <a:ext cx="369" cy="1134"/>
            </a:xfrm>
            <a:prstGeom prst="ellipse">
              <a:avLst/>
            </a:prstGeom>
            <a:noFill/>
            <a:ln w="9525">
              <a:solidFill>
                <a:schemeClr val="tx1"/>
              </a:solidFill>
              <a:round/>
              <a:headEnd/>
              <a:tailEnd/>
            </a:ln>
          </p:spPr>
          <p:txBody>
            <a:bodyPr wrap="none" anchor="ctr"/>
            <a:lstStyle/>
            <a:p>
              <a:endParaRPr lang="ja-JP" altLang="en-US"/>
            </a:p>
          </p:txBody>
        </p:sp>
        <p:sp>
          <p:nvSpPr>
            <p:cNvPr id="17432" name="Line 9"/>
            <p:cNvSpPr>
              <a:spLocks noChangeShapeType="1"/>
            </p:cNvSpPr>
            <p:nvPr/>
          </p:nvSpPr>
          <p:spPr bwMode="auto">
            <a:xfrm>
              <a:off x="1519" y="2273"/>
              <a:ext cx="2892" cy="0"/>
            </a:xfrm>
            <a:prstGeom prst="line">
              <a:avLst/>
            </a:prstGeom>
            <a:noFill/>
            <a:ln w="9525">
              <a:solidFill>
                <a:schemeClr val="tx1"/>
              </a:solidFill>
              <a:prstDash val="dash"/>
              <a:round/>
              <a:headEnd/>
              <a:tailEnd/>
            </a:ln>
          </p:spPr>
          <p:txBody>
            <a:bodyPr/>
            <a:lstStyle/>
            <a:p>
              <a:endParaRPr lang="ja-JP" altLang="en-US"/>
            </a:p>
          </p:txBody>
        </p:sp>
        <p:sp>
          <p:nvSpPr>
            <p:cNvPr id="17433" name="Line 10"/>
            <p:cNvSpPr>
              <a:spLocks noChangeShapeType="1"/>
            </p:cNvSpPr>
            <p:nvPr/>
          </p:nvSpPr>
          <p:spPr bwMode="auto">
            <a:xfrm>
              <a:off x="4439" y="2273"/>
              <a:ext cx="879" cy="0"/>
            </a:xfrm>
            <a:prstGeom prst="line">
              <a:avLst/>
            </a:prstGeom>
            <a:noFill/>
            <a:ln w="38100">
              <a:solidFill>
                <a:schemeClr val="tx1"/>
              </a:solidFill>
              <a:round/>
              <a:headEnd/>
              <a:tailEnd/>
            </a:ln>
          </p:spPr>
          <p:txBody>
            <a:bodyPr/>
            <a:lstStyle/>
            <a:p>
              <a:endParaRPr lang="ja-JP" altLang="en-US"/>
            </a:p>
          </p:txBody>
        </p:sp>
      </p:grpSp>
      <p:sp>
        <p:nvSpPr>
          <p:cNvPr id="99339" name="Line 11"/>
          <p:cNvSpPr>
            <a:spLocks noChangeShapeType="1"/>
          </p:cNvSpPr>
          <p:nvPr/>
        </p:nvSpPr>
        <p:spPr bwMode="auto">
          <a:xfrm flipH="1">
            <a:off x="3671888" y="2103438"/>
            <a:ext cx="1549400" cy="3575050"/>
          </a:xfrm>
          <a:prstGeom prst="line">
            <a:avLst/>
          </a:prstGeom>
          <a:noFill/>
          <a:ln w="38100">
            <a:solidFill>
              <a:schemeClr val="tx1"/>
            </a:solidFill>
            <a:prstDash val="dashDot"/>
            <a:round/>
            <a:headEnd/>
            <a:tailEnd type="arrow" w="med" len="med"/>
          </a:ln>
        </p:spPr>
        <p:txBody>
          <a:bodyPr/>
          <a:lstStyle/>
          <a:p>
            <a:endParaRPr lang="ja-JP" altLang="en-US"/>
          </a:p>
        </p:txBody>
      </p:sp>
      <p:sp>
        <p:nvSpPr>
          <p:cNvPr id="17413" name="Text Box 12"/>
          <p:cNvSpPr txBox="1">
            <a:spLocks noChangeArrowheads="1"/>
          </p:cNvSpPr>
          <p:nvPr/>
        </p:nvSpPr>
        <p:spPr bwMode="auto">
          <a:xfrm>
            <a:off x="7020272" y="4365104"/>
            <a:ext cx="1836737" cy="703263"/>
          </a:xfrm>
          <a:prstGeom prst="rect">
            <a:avLst/>
          </a:prstGeom>
          <a:noFill/>
          <a:ln w="9525">
            <a:noFill/>
            <a:miter lim="800000"/>
            <a:headEnd/>
            <a:tailEnd/>
          </a:ln>
        </p:spPr>
        <p:txBody>
          <a:bodyPr>
            <a:spAutoFit/>
          </a:bodyPr>
          <a:lstStyle/>
          <a:p>
            <a:pPr>
              <a:spcBef>
                <a:spcPct val="50000"/>
              </a:spcBef>
            </a:pPr>
            <a:r>
              <a:rPr lang="en-US" altLang="ja-JP" sz="1600" b="0" dirty="0">
                <a:solidFill>
                  <a:srgbClr val="FFFFCC"/>
                </a:solidFill>
                <a:latin typeface="Arial" charset="0"/>
              </a:rPr>
              <a:t>PR(P10)</a:t>
            </a:r>
            <a:r>
              <a:rPr lang="ja-JP" altLang="en-US" sz="1600" b="0" dirty="0">
                <a:solidFill>
                  <a:srgbClr val="FFFFCC"/>
                </a:solidFill>
                <a:latin typeface="Arial" charset="0"/>
              </a:rPr>
              <a:t>ガス</a:t>
            </a:r>
          </a:p>
          <a:p>
            <a:pPr>
              <a:spcBef>
                <a:spcPct val="50000"/>
              </a:spcBef>
            </a:pPr>
            <a:r>
              <a:rPr lang="en-US" altLang="ja-JP" sz="1600" b="0" dirty="0">
                <a:solidFill>
                  <a:srgbClr val="FFFFCC"/>
                </a:solidFill>
                <a:latin typeface="Arial" charset="0"/>
              </a:rPr>
              <a:t>Ar90</a:t>
            </a:r>
            <a:r>
              <a:rPr lang="ja-JP" altLang="en-US" sz="1600" b="0" dirty="0">
                <a:solidFill>
                  <a:srgbClr val="FFFFCC"/>
                </a:solidFill>
                <a:latin typeface="Arial" charset="0"/>
              </a:rPr>
              <a:t>％</a:t>
            </a:r>
            <a:r>
              <a:rPr lang="en-US" altLang="ja-JP" sz="1600" b="0" dirty="0">
                <a:solidFill>
                  <a:srgbClr val="FFFFCC"/>
                </a:solidFill>
                <a:latin typeface="Arial" charset="0"/>
              </a:rPr>
              <a:t>+CH</a:t>
            </a:r>
            <a:r>
              <a:rPr lang="en-US" altLang="ja-JP" sz="1600" b="0" baseline="-25000" dirty="0">
                <a:solidFill>
                  <a:srgbClr val="FFFFCC"/>
                </a:solidFill>
                <a:latin typeface="Arial" charset="0"/>
              </a:rPr>
              <a:t>4</a:t>
            </a:r>
            <a:r>
              <a:rPr lang="en-US" altLang="ja-JP" sz="1600" b="0" dirty="0">
                <a:solidFill>
                  <a:srgbClr val="FFFFCC"/>
                </a:solidFill>
                <a:latin typeface="Arial" charset="0"/>
              </a:rPr>
              <a:t>10%</a:t>
            </a:r>
          </a:p>
        </p:txBody>
      </p:sp>
      <p:sp>
        <p:nvSpPr>
          <p:cNvPr id="99341" name="Text Box 13"/>
          <p:cNvSpPr txBox="1">
            <a:spLocks noChangeArrowheads="1"/>
          </p:cNvSpPr>
          <p:nvPr/>
        </p:nvSpPr>
        <p:spPr bwMode="auto">
          <a:xfrm>
            <a:off x="5724128" y="1916832"/>
            <a:ext cx="1468438" cy="567811"/>
          </a:xfrm>
          <a:prstGeom prst="rect">
            <a:avLst/>
          </a:prstGeom>
          <a:solidFill>
            <a:schemeClr val="bg1"/>
          </a:solidFill>
          <a:ln w="9525">
            <a:noFill/>
            <a:miter lim="800000"/>
            <a:headEnd/>
            <a:tailEnd/>
          </a:ln>
          <a:effectLst>
            <a:softEdge rad="63500"/>
          </a:effectLst>
        </p:spPr>
        <p:txBody>
          <a:bodyPr wrap="square" lIns="180000" tIns="144000" rIns="180000" bIns="144000">
            <a:spAutoFit/>
          </a:bodyPr>
          <a:lstStyle/>
          <a:p>
            <a:pPr algn="ctr"/>
            <a:r>
              <a:rPr lang="ja-JP" altLang="en-US">
                <a:solidFill>
                  <a:srgbClr val="17B535"/>
                </a:solidFill>
                <a:latin typeface="Arial" charset="0"/>
              </a:rPr>
              <a:t>一次電子</a:t>
            </a:r>
          </a:p>
        </p:txBody>
      </p:sp>
      <p:sp>
        <p:nvSpPr>
          <p:cNvPr id="99342" name="Text Box 14"/>
          <p:cNvSpPr txBox="1">
            <a:spLocks noChangeArrowheads="1"/>
          </p:cNvSpPr>
          <p:nvPr/>
        </p:nvSpPr>
        <p:spPr bwMode="auto">
          <a:xfrm>
            <a:off x="4716016" y="5517232"/>
            <a:ext cx="3151188" cy="707886"/>
          </a:xfrm>
          <a:prstGeom prst="rect">
            <a:avLst/>
          </a:prstGeom>
          <a:noFill/>
          <a:ln w="9525">
            <a:noFill/>
            <a:miter lim="800000"/>
            <a:headEnd/>
            <a:tailEnd/>
          </a:ln>
        </p:spPr>
        <p:txBody>
          <a:bodyPr>
            <a:spAutoFit/>
          </a:bodyPr>
          <a:lstStyle/>
          <a:p>
            <a:r>
              <a:rPr lang="ja-JP" altLang="en-US" sz="2000">
                <a:solidFill>
                  <a:srgbClr val="FFC000"/>
                </a:solidFill>
                <a:latin typeface="Arial" charset="0"/>
              </a:rPr>
              <a:t>一次電子の数</a:t>
            </a:r>
          </a:p>
          <a:p>
            <a:r>
              <a:rPr lang="en-US" altLang="ja-JP" sz="2000">
                <a:solidFill>
                  <a:srgbClr val="FFC000"/>
                </a:solidFill>
                <a:latin typeface="Arial" charset="0"/>
              </a:rPr>
              <a:t>5.9KeV/26eV~227</a:t>
            </a:r>
            <a:r>
              <a:rPr lang="ja-JP" altLang="en-US" sz="2000">
                <a:solidFill>
                  <a:srgbClr val="FFC000"/>
                </a:solidFill>
                <a:latin typeface="Arial" charset="0"/>
              </a:rPr>
              <a:t>個</a:t>
            </a:r>
          </a:p>
        </p:txBody>
      </p:sp>
      <p:sp>
        <p:nvSpPr>
          <p:cNvPr id="99343" name="Text Box 15"/>
          <p:cNvSpPr txBox="1">
            <a:spLocks noChangeArrowheads="1"/>
          </p:cNvSpPr>
          <p:nvPr/>
        </p:nvSpPr>
        <p:spPr bwMode="auto">
          <a:xfrm>
            <a:off x="4679950" y="1560513"/>
            <a:ext cx="877163" cy="369332"/>
          </a:xfrm>
          <a:prstGeom prst="rect">
            <a:avLst/>
          </a:prstGeom>
          <a:noFill/>
          <a:ln w="9525">
            <a:noFill/>
            <a:miter lim="800000"/>
            <a:headEnd/>
            <a:tailEnd/>
          </a:ln>
        </p:spPr>
        <p:txBody>
          <a:bodyPr wrap="none">
            <a:spAutoFit/>
          </a:bodyPr>
          <a:lstStyle/>
          <a:p>
            <a:r>
              <a:rPr lang="ja-JP" altLang="en-US" b="0">
                <a:solidFill>
                  <a:srgbClr val="FFFFFF"/>
                </a:solidFill>
                <a:latin typeface="Arial" charset="0"/>
              </a:rPr>
              <a:t>放射線</a:t>
            </a:r>
          </a:p>
        </p:txBody>
      </p:sp>
      <p:sp>
        <p:nvSpPr>
          <p:cNvPr id="99344" name="Oval 16"/>
          <p:cNvSpPr>
            <a:spLocks noChangeArrowheads="1"/>
          </p:cNvSpPr>
          <p:nvPr/>
        </p:nvSpPr>
        <p:spPr bwMode="auto">
          <a:xfrm>
            <a:off x="4392613" y="2754313"/>
            <a:ext cx="404812" cy="404812"/>
          </a:xfrm>
          <a:prstGeom prst="ellipse">
            <a:avLst/>
          </a:prstGeom>
          <a:solidFill>
            <a:schemeClr val="accent1"/>
          </a:solidFill>
          <a:ln w="9525">
            <a:solidFill>
              <a:schemeClr val="tx1"/>
            </a:solidFill>
            <a:round/>
            <a:headEnd/>
            <a:tailEnd/>
          </a:ln>
        </p:spPr>
        <p:txBody>
          <a:bodyPr wrap="none" anchor="ctr"/>
          <a:lstStyle/>
          <a:p>
            <a:pPr algn="ctr"/>
            <a:r>
              <a:rPr lang="en-US" altLang="ja-JP" sz="1800" b="0">
                <a:latin typeface="Arial" charset="0"/>
              </a:rPr>
              <a:t>Ar</a:t>
            </a:r>
            <a:r>
              <a:rPr lang="en-US" altLang="ja-JP" sz="1800" b="0" baseline="30000">
                <a:latin typeface="Arial" charset="0"/>
              </a:rPr>
              <a:t>+</a:t>
            </a:r>
          </a:p>
        </p:txBody>
      </p:sp>
      <p:sp>
        <p:nvSpPr>
          <p:cNvPr id="99345" name="Oval 17"/>
          <p:cNvSpPr>
            <a:spLocks noChangeArrowheads="1"/>
          </p:cNvSpPr>
          <p:nvPr/>
        </p:nvSpPr>
        <p:spPr bwMode="auto">
          <a:xfrm>
            <a:off x="4841875" y="2933700"/>
            <a:ext cx="269875" cy="269875"/>
          </a:xfrm>
          <a:prstGeom prst="ellipse">
            <a:avLst/>
          </a:prstGeom>
          <a:solidFill>
            <a:schemeClr val="accent1"/>
          </a:solidFill>
          <a:ln w="9525">
            <a:solidFill>
              <a:schemeClr val="tx1"/>
            </a:solidFill>
            <a:round/>
            <a:headEnd/>
            <a:tailEnd/>
          </a:ln>
        </p:spPr>
        <p:txBody>
          <a:bodyPr wrap="none" anchor="ctr"/>
          <a:lstStyle/>
          <a:p>
            <a:pPr algn="ctr"/>
            <a:r>
              <a:rPr lang="en-US" altLang="ja-JP" sz="1800" b="0">
                <a:latin typeface="Arial" charset="0"/>
              </a:rPr>
              <a:t>e</a:t>
            </a:r>
            <a:r>
              <a:rPr lang="en-US" altLang="ja-JP" sz="1800" b="0" baseline="30000">
                <a:latin typeface="Arial" charset="0"/>
              </a:rPr>
              <a:t>-</a:t>
            </a:r>
          </a:p>
        </p:txBody>
      </p:sp>
      <p:sp>
        <p:nvSpPr>
          <p:cNvPr id="99346" name="Oval 18"/>
          <p:cNvSpPr>
            <a:spLocks noChangeArrowheads="1"/>
          </p:cNvSpPr>
          <p:nvPr/>
        </p:nvSpPr>
        <p:spPr bwMode="auto">
          <a:xfrm>
            <a:off x="4211638" y="3159125"/>
            <a:ext cx="404812" cy="404813"/>
          </a:xfrm>
          <a:prstGeom prst="ellipse">
            <a:avLst/>
          </a:prstGeom>
          <a:solidFill>
            <a:schemeClr val="accent1"/>
          </a:solidFill>
          <a:ln w="9525">
            <a:solidFill>
              <a:schemeClr val="tx1"/>
            </a:solidFill>
            <a:round/>
            <a:headEnd/>
            <a:tailEnd/>
          </a:ln>
        </p:spPr>
        <p:txBody>
          <a:bodyPr wrap="none" anchor="ctr"/>
          <a:lstStyle/>
          <a:p>
            <a:pPr algn="ctr"/>
            <a:r>
              <a:rPr lang="en-US" altLang="ja-JP" sz="1800" b="0">
                <a:latin typeface="Arial" charset="0"/>
              </a:rPr>
              <a:t>Ar</a:t>
            </a:r>
            <a:r>
              <a:rPr lang="en-US" altLang="ja-JP" sz="1800" b="0" baseline="30000">
                <a:latin typeface="Arial" charset="0"/>
              </a:rPr>
              <a:t>+</a:t>
            </a:r>
          </a:p>
        </p:txBody>
      </p:sp>
      <p:sp>
        <p:nvSpPr>
          <p:cNvPr id="99347" name="Oval 19"/>
          <p:cNvSpPr>
            <a:spLocks noChangeArrowheads="1"/>
          </p:cNvSpPr>
          <p:nvPr/>
        </p:nvSpPr>
        <p:spPr bwMode="auto">
          <a:xfrm>
            <a:off x="4660900" y="3338513"/>
            <a:ext cx="269875" cy="269875"/>
          </a:xfrm>
          <a:prstGeom prst="ellipse">
            <a:avLst/>
          </a:prstGeom>
          <a:solidFill>
            <a:schemeClr val="accent1"/>
          </a:solidFill>
          <a:ln w="9525">
            <a:solidFill>
              <a:schemeClr val="tx1"/>
            </a:solidFill>
            <a:round/>
            <a:headEnd/>
            <a:tailEnd/>
          </a:ln>
        </p:spPr>
        <p:txBody>
          <a:bodyPr wrap="none" anchor="ctr"/>
          <a:lstStyle/>
          <a:p>
            <a:pPr algn="ctr"/>
            <a:r>
              <a:rPr lang="en-US" altLang="ja-JP" sz="1800" b="0">
                <a:latin typeface="Arial" charset="0"/>
              </a:rPr>
              <a:t>e</a:t>
            </a:r>
            <a:r>
              <a:rPr lang="en-US" altLang="ja-JP" sz="1800" b="0" baseline="30000">
                <a:latin typeface="Arial" charset="0"/>
              </a:rPr>
              <a:t>-</a:t>
            </a:r>
          </a:p>
        </p:txBody>
      </p:sp>
      <p:sp>
        <p:nvSpPr>
          <p:cNvPr id="99348" name="Oval 20"/>
          <p:cNvSpPr>
            <a:spLocks noChangeArrowheads="1"/>
          </p:cNvSpPr>
          <p:nvPr/>
        </p:nvSpPr>
        <p:spPr bwMode="auto">
          <a:xfrm>
            <a:off x="4032250" y="3563938"/>
            <a:ext cx="404813" cy="404812"/>
          </a:xfrm>
          <a:prstGeom prst="ellipse">
            <a:avLst/>
          </a:prstGeom>
          <a:solidFill>
            <a:schemeClr val="accent1"/>
          </a:solidFill>
          <a:ln w="9525">
            <a:solidFill>
              <a:schemeClr val="tx1"/>
            </a:solidFill>
            <a:round/>
            <a:headEnd/>
            <a:tailEnd/>
          </a:ln>
        </p:spPr>
        <p:txBody>
          <a:bodyPr wrap="none" anchor="ctr"/>
          <a:lstStyle/>
          <a:p>
            <a:pPr algn="ctr"/>
            <a:r>
              <a:rPr lang="en-US" altLang="ja-JP" sz="1800" b="0">
                <a:latin typeface="Arial" charset="0"/>
              </a:rPr>
              <a:t>Ar</a:t>
            </a:r>
            <a:r>
              <a:rPr lang="en-US" altLang="ja-JP" sz="1800" b="0" baseline="30000">
                <a:latin typeface="Arial" charset="0"/>
              </a:rPr>
              <a:t>+</a:t>
            </a:r>
          </a:p>
        </p:txBody>
      </p:sp>
      <p:sp>
        <p:nvSpPr>
          <p:cNvPr id="99349" name="Oval 21"/>
          <p:cNvSpPr>
            <a:spLocks noChangeArrowheads="1"/>
          </p:cNvSpPr>
          <p:nvPr/>
        </p:nvSpPr>
        <p:spPr bwMode="auto">
          <a:xfrm>
            <a:off x="4481513" y="3743325"/>
            <a:ext cx="269875" cy="269875"/>
          </a:xfrm>
          <a:prstGeom prst="ellipse">
            <a:avLst/>
          </a:prstGeom>
          <a:solidFill>
            <a:schemeClr val="accent1"/>
          </a:solidFill>
          <a:ln w="9525">
            <a:solidFill>
              <a:schemeClr val="tx1"/>
            </a:solidFill>
            <a:round/>
            <a:headEnd/>
            <a:tailEnd/>
          </a:ln>
        </p:spPr>
        <p:txBody>
          <a:bodyPr wrap="none" anchor="ctr"/>
          <a:lstStyle/>
          <a:p>
            <a:pPr algn="ctr"/>
            <a:r>
              <a:rPr lang="en-US" altLang="ja-JP" sz="1800" b="0">
                <a:latin typeface="Arial" charset="0"/>
              </a:rPr>
              <a:t>e</a:t>
            </a:r>
            <a:r>
              <a:rPr lang="en-US" altLang="ja-JP" sz="1800" b="0" baseline="30000">
                <a:latin typeface="Arial" charset="0"/>
              </a:rPr>
              <a:t>-</a:t>
            </a:r>
          </a:p>
        </p:txBody>
      </p:sp>
      <p:sp>
        <p:nvSpPr>
          <p:cNvPr id="99350" name="Oval 22"/>
          <p:cNvSpPr>
            <a:spLocks noChangeArrowheads="1"/>
          </p:cNvSpPr>
          <p:nvPr/>
        </p:nvSpPr>
        <p:spPr bwMode="auto">
          <a:xfrm>
            <a:off x="3851275" y="3968750"/>
            <a:ext cx="404813" cy="404813"/>
          </a:xfrm>
          <a:prstGeom prst="ellipse">
            <a:avLst/>
          </a:prstGeom>
          <a:solidFill>
            <a:schemeClr val="accent1"/>
          </a:solidFill>
          <a:ln w="9525">
            <a:solidFill>
              <a:schemeClr val="tx1"/>
            </a:solidFill>
            <a:round/>
            <a:headEnd/>
            <a:tailEnd/>
          </a:ln>
        </p:spPr>
        <p:txBody>
          <a:bodyPr wrap="none" anchor="ctr"/>
          <a:lstStyle/>
          <a:p>
            <a:pPr algn="ctr"/>
            <a:r>
              <a:rPr lang="en-US" altLang="ja-JP" sz="1800" b="0">
                <a:latin typeface="Arial" charset="0"/>
              </a:rPr>
              <a:t>Ar</a:t>
            </a:r>
            <a:r>
              <a:rPr lang="en-US" altLang="ja-JP" sz="1800" b="0" baseline="30000">
                <a:latin typeface="Arial" charset="0"/>
              </a:rPr>
              <a:t>+</a:t>
            </a:r>
          </a:p>
        </p:txBody>
      </p:sp>
      <p:sp>
        <p:nvSpPr>
          <p:cNvPr id="99351" name="Oval 23"/>
          <p:cNvSpPr>
            <a:spLocks noChangeArrowheads="1"/>
          </p:cNvSpPr>
          <p:nvPr/>
        </p:nvSpPr>
        <p:spPr bwMode="auto">
          <a:xfrm>
            <a:off x="4300538" y="4148138"/>
            <a:ext cx="269875" cy="269875"/>
          </a:xfrm>
          <a:prstGeom prst="ellipse">
            <a:avLst/>
          </a:prstGeom>
          <a:solidFill>
            <a:schemeClr val="accent1"/>
          </a:solidFill>
          <a:ln w="9525">
            <a:solidFill>
              <a:schemeClr val="tx1"/>
            </a:solidFill>
            <a:round/>
            <a:headEnd/>
            <a:tailEnd/>
          </a:ln>
        </p:spPr>
        <p:txBody>
          <a:bodyPr wrap="none" anchor="ctr"/>
          <a:lstStyle/>
          <a:p>
            <a:pPr algn="ctr"/>
            <a:r>
              <a:rPr lang="en-US" altLang="ja-JP" sz="1800" b="0">
                <a:latin typeface="Arial" charset="0"/>
              </a:rPr>
              <a:t>e</a:t>
            </a:r>
            <a:r>
              <a:rPr lang="en-US" altLang="ja-JP" sz="1800" b="0" baseline="30000">
                <a:latin typeface="Arial" charset="0"/>
              </a:rPr>
              <a:t>-</a:t>
            </a:r>
          </a:p>
        </p:txBody>
      </p:sp>
      <p:sp>
        <p:nvSpPr>
          <p:cNvPr id="17425" name="Text Box 24"/>
          <p:cNvSpPr txBox="1">
            <a:spLocks noChangeArrowheads="1"/>
          </p:cNvSpPr>
          <p:nvPr/>
        </p:nvSpPr>
        <p:spPr bwMode="auto">
          <a:xfrm>
            <a:off x="683568" y="3140968"/>
            <a:ext cx="1484313" cy="366712"/>
          </a:xfrm>
          <a:prstGeom prst="rect">
            <a:avLst/>
          </a:prstGeom>
          <a:noFill/>
          <a:ln w="9525">
            <a:noFill/>
            <a:miter lim="800000"/>
            <a:headEnd/>
            <a:tailEnd/>
          </a:ln>
        </p:spPr>
        <p:txBody>
          <a:bodyPr>
            <a:spAutoFit/>
          </a:bodyPr>
          <a:lstStyle/>
          <a:p>
            <a:pPr>
              <a:spcBef>
                <a:spcPct val="50000"/>
              </a:spcBef>
            </a:pPr>
            <a:r>
              <a:rPr lang="ja-JP" altLang="en-US" sz="1800" b="0" dirty="0">
                <a:solidFill>
                  <a:srgbClr val="FFFFFF"/>
                </a:solidFill>
                <a:latin typeface="Arial" charset="0"/>
              </a:rPr>
              <a:t>陽極</a:t>
            </a:r>
            <a:r>
              <a:rPr lang="ja-JP" altLang="en-US" sz="1400" b="0" dirty="0">
                <a:solidFill>
                  <a:srgbClr val="FFFFFF"/>
                </a:solidFill>
                <a:latin typeface="Arial" charset="0"/>
              </a:rPr>
              <a:t>（アノード）</a:t>
            </a:r>
          </a:p>
        </p:txBody>
      </p:sp>
      <p:sp>
        <p:nvSpPr>
          <p:cNvPr id="17426" name="Text Box 25"/>
          <p:cNvSpPr txBox="1">
            <a:spLocks noChangeArrowheads="1"/>
          </p:cNvSpPr>
          <p:nvPr/>
        </p:nvSpPr>
        <p:spPr bwMode="auto">
          <a:xfrm>
            <a:off x="2457450" y="2303463"/>
            <a:ext cx="1484313" cy="366712"/>
          </a:xfrm>
          <a:prstGeom prst="rect">
            <a:avLst/>
          </a:prstGeom>
          <a:noFill/>
          <a:ln w="9525">
            <a:noFill/>
            <a:miter lim="800000"/>
            <a:headEnd/>
            <a:tailEnd/>
          </a:ln>
        </p:spPr>
        <p:txBody>
          <a:bodyPr>
            <a:spAutoFit/>
          </a:bodyPr>
          <a:lstStyle/>
          <a:p>
            <a:pPr>
              <a:spcBef>
                <a:spcPct val="50000"/>
              </a:spcBef>
            </a:pPr>
            <a:r>
              <a:rPr lang="ja-JP" altLang="en-US" sz="1800" b="0">
                <a:solidFill>
                  <a:srgbClr val="FFFFFF"/>
                </a:solidFill>
                <a:latin typeface="Arial" charset="0"/>
              </a:rPr>
              <a:t>陰極</a:t>
            </a:r>
            <a:r>
              <a:rPr lang="ja-JP" altLang="en-US" sz="1400" b="0">
                <a:solidFill>
                  <a:srgbClr val="FFFFFF"/>
                </a:solidFill>
                <a:latin typeface="Arial" charset="0"/>
              </a:rPr>
              <a:t>（カソード）</a:t>
            </a:r>
          </a:p>
        </p:txBody>
      </p:sp>
      <p:sp>
        <p:nvSpPr>
          <p:cNvPr id="26" name="円柱 25"/>
          <p:cNvSpPr/>
          <p:nvPr/>
        </p:nvSpPr>
        <p:spPr>
          <a:xfrm rot="16200000">
            <a:off x="3678163" y="1167011"/>
            <a:ext cx="1800200" cy="4884018"/>
          </a:xfrm>
          <a:prstGeom prst="can">
            <a:avLst>
              <a:gd name="adj" fmla="val 29871"/>
            </a:avLst>
          </a:prstGeom>
          <a:gradFill flip="none" rotWithShape="1">
            <a:gsLst>
              <a:gs pos="0">
                <a:srgbClr val="DDDDDD">
                  <a:alpha val="35000"/>
                </a:srgbClr>
              </a:gs>
              <a:gs pos="30000">
                <a:srgbClr val="777777">
                  <a:alpha val="40000"/>
                </a:srgbClr>
              </a:gs>
              <a:gs pos="100000">
                <a:srgbClr val="FFFFFF">
                  <a:alpha val="41000"/>
                </a:srgbClr>
              </a:gs>
            </a:gsLst>
            <a:lin ang="10800000" scaled="1"/>
            <a:tileRect/>
          </a:gradFill>
          <a:ln>
            <a:solidFill>
              <a:srgbClr val="000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Line 8"/>
          <p:cNvSpPr>
            <a:spLocks noChangeShapeType="1"/>
          </p:cNvSpPr>
          <p:nvPr/>
        </p:nvSpPr>
        <p:spPr bwMode="auto">
          <a:xfrm>
            <a:off x="971550" y="3608388"/>
            <a:ext cx="1395413" cy="0"/>
          </a:xfrm>
          <a:prstGeom prst="line">
            <a:avLst/>
          </a:prstGeom>
          <a:noFill/>
          <a:ln w="38100">
            <a:solidFill>
              <a:schemeClr val="tx1"/>
            </a:solidFill>
            <a:round/>
            <a:headEnd/>
            <a:tailEnd/>
          </a:ln>
        </p:spPr>
        <p:txBody>
          <a:bodyPr/>
          <a:lstStyle/>
          <a:p>
            <a:endParaRPr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43"/>
                                        </p:tgtEl>
                                        <p:attrNameLst>
                                          <p:attrName>style.visibility</p:attrName>
                                        </p:attrNameLst>
                                      </p:cBhvr>
                                      <p:to>
                                        <p:strVal val="visible"/>
                                      </p:to>
                                    </p:set>
                                  </p:childTnLst>
                                </p:cTn>
                              </p:par>
                              <p:par>
                                <p:cTn id="7" presetID="18" presetClass="entr" presetSubtype="12" fill="hold" grpId="0" nodeType="withEffect">
                                  <p:stCondLst>
                                    <p:cond delay="0"/>
                                  </p:stCondLst>
                                  <p:childTnLst>
                                    <p:set>
                                      <p:cBhvr>
                                        <p:cTn id="8" dur="1" fill="hold">
                                          <p:stCondLst>
                                            <p:cond delay="0"/>
                                          </p:stCondLst>
                                        </p:cTn>
                                        <p:tgtEl>
                                          <p:spTgt spid="99339"/>
                                        </p:tgtEl>
                                        <p:attrNameLst>
                                          <p:attrName>style.visibility</p:attrName>
                                        </p:attrNameLst>
                                      </p:cBhvr>
                                      <p:to>
                                        <p:strVal val="visible"/>
                                      </p:to>
                                    </p:set>
                                    <p:animEffect transition="in" filter="strips(downLeft)">
                                      <p:cBhvr>
                                        <p:cTn id="9" dur="500"/>
                                        <p:tgtEl>
                                          <p:spTgt spid="99339"/>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32" fill="hold" grpId="1" nodeType="clickEffect">
                                  <p:stCondLst>
                                    <p:cond delay="0"/>
                                  </p:stCondLst>
                                  <p:childTnLst>
                                    <p:set>
                                      <p:cBhvr>
                                        <p:cTn id="13" dur="1" fill="hold">
                                          <p:stCondLst>
                                            <p:cond delay="0"/>
                                          </p:stCondLst>
                                        </p:cTn>
                                        <p:tgtEl>
                                          <p:spTgt spid="99344"/>
                                        </p:tgtEl>
                                        <p:attrNameLst>
                                          <p:attrName>style.visibility</p:attrName>
                                        </p:attrNameLst>
                                      </p:cBhvr>
                                      <p:to>
                                        <p:strVal val="visible"/>
                                      </p:to>
                                    </p:set>
                                    <p:animEffect transition="in" filter="box(out)">
                                      <p:cBhvr>
                                        <p:cTn id="14" dur="500"/>
                                        <p:tgtEl>
                                          <p:spTgt spid="99344"/>
                                        </p:tgtEl>
                                      </p:cBhvr>
                                    </p:animEffect>
                                  </p:childTnLst>
                                </p:cTn>
                              </p:par>
                              <p:par>
                                <p:cTn id="15" presetID="4" presetClass="entr" presetSubtype="32" fill="hold" grpId="1" nodeType="withEffect">
                                  <p:stCondLst>
                                    <p:cond delay="0"/>
                                  </p:stCondLst>
                                  <p:childTnLst>
                                    <p:set>
                                      <p:cBhvr>
                                        <p:cTn id="16" dur="1" fill="hold">
                                          <p:stCondLst>
                                            <p:cond delay="0"/>
                                          </p:stCondLst>
                                        </p:cTn>
                                        <p:tgtEl>
                                          <p:spTgt spid="99345"/>
                                        </p:tgtEl>
                                        <p:attrNameLst>
                                          <p:attrName>style.visibility</p:attrName>
                                        </p:attrNameLst>
                                      </p:cBhvr>
                                      <p:to>
                                        <p:strVal val="visible"/>
                                      </p:to>
                                    </p:set>
                                    <p:animEffect transition="in" filter="box(out)">
                                      <p:cBhvr>
                                        <p:cTn id="17" dur="500"/>
                                        <p:tgtEl>
                                          <p:spTgt spid="99345"/>
                                        </p:tgtEl>
                                      </p:cBhvr>
                                    </p:animEffect>
                                  </p:childTnLst>
                                </p:cTn>
                              </p:par>
                              <p:par>
                                <p:cTn id="18" presetID="4" presetClass="entr" presetSubtype="32" fill="hold" grpId="1" nodeType="withEffect">
                                  <p:stCondLst>
                                    <p:cond delay="200"/>
                                  </p:stCondLst>
                                  <p:childTnLst>
                                    <p:set>
                                      <p:cBhvr>
                                        <p:cTn id="19" dur="1" fill="hold">
                                          <p:stCondLst>
                                            <p:cond delay="0"/>
                                          </p:stCondLst>
                                        </p:cTn>
                                        <p:tgtEl>
                                          <p:spTgt spid="99346"/>
                                        </p:tgtEl>
                                        <p:attrNameLst>
                                          <p:attrName>style.visibility</p:attrName>
                                        </p:attrNameLst>
                                      </p:cBhvr>
                                      <p:to>
                                        <p:strVal val="visible"/>
                                      </p:to>
                                    </p:set>
                                    <p:animEffect transition="in" filter="box(out)">
                                      <p:cBhvr>
                                        <p:cTn id="20" dur="500"/>
                                        <p:tgtEl>
                                          <p:spTgt spid="99346"/>
                                        </p:tgtEl>
                                      </p:cBhvr>
                                    </p:animEffect>
                                  </p:childTnLst>
                                </p:cTn>
                              </p:par>
                              <p:par>
                                <p:cTn id="21" presetID="4" presetClass="entr" presetSubtype="32" fill="hold" grpId="1" nodeType="withEffect">
                                  <p:stCondLst>
                                    <p:cond delay="200"/>
                                  </p:stCondLst>
                                  <p:childTnLst>
                                    <p:set>
                                      <p:cBhvr>
                                        <p:cTn id="22" dur="1" fill="hold">
                                          <p:stCondLst>
                                            <p:cond delay="0"/>
                                          </p:stCondLst>
                                        </p:cTn>
                                        <p:tgtEl>
                                          <p:spTgt spid="99347"/>
                                        </p:tgtEl>
                                        <p:attrNameLst>
                                          <p:attrName>style.visibility</p:attrName>
                                        </p:attrNameLst>
                                      </p:cBhvr>
                                      <p:to>
                                        <p:strVal val="visible"/>
                                      </p:to>
                                    </p:set>
                                    <p:animEffect transition="in" filter="box(out)">
                                      <p:cBhvr>
                                        <p:cTn id="23" dur="500"/>
                                        <p:tgtEl>
                                          <p:spTgt spid="99347"/>
                                        </p:tgtEl>
                                      </p:cBhvr>
                                    </p:animEffect>
                                  </p:childTnLst>
                                </p:cTn>
                              </p:par>
                              <p:par>
                                <p:cTn id="24" presetID="4" presetClass="entr" presetSubtype="32" fill="hold" grpId="1" nodeType="withEffect">
                                  <p:stCondLst>
                                    <p:cond delay="400"/>
                                  </p:stCondLst>
                                  <p:childTnLst>
                                    <p:set>
                                      <p:cBhvr>
                                        <p:cTn id="25" dur="1" fill="hold">
                                          <p:stCondLst>
                                            <p:cond delay="0"/>
                                          </p:stCondLst>
                                        </p:cTn>
                                        <p:tgtEl>
                                          <p:spTgt spid="99348"/>
                                        </p:tgtEl>
                                        <p:attrNameLst>
                                          <p:attrName>style.visibility</p:attrName>
                                        </p:attrNameLst>
                                      </p:cBhvr>
                                      <p:to>
                                        <p:strVal val="visible"/>
                                      </p:to>
                                    </p:set>
                                    <p:animEffect transition="in" filter="box(out)">
                                      <p:cBhvr>
                                        <p:cTn id="26" dur="500"/>
                                        <p:tgtEl>
                                          <p:spTgt spid="99348"/>
                                        </p:tgtEl>
                                      </p:cBhvr>
                                    </p:animEffect>
                                  </p:childTnLst>
                                </p:cTn>
                              </p:par>
                              <p:par>
                                <p:cTn id="27" presetID="4" presetClass="entr" presetSubtype="32" fill="hold" grpId="1" nodeType="withEffect">
                                  <p:stCondLst>
                                    <p:cond delay="400"/>
                                  </p:stCondLst>
                                  <p:childTnLst>
                                    <p:set>
                                      <p:cBhvr>
                                        <p:cTn id="28" dur="1" fill="hold">
                                          <p:stCondLst>
                                            <p:cond delay="0"/>
                                          </p:stCondLst>
                                        </p:cTn>
                                        <p:tgtEl>
                                          <p:spTgt spid="99349"/>
                                        </p:tgtEl>
                                        <p:attrNameLst>
                                          <p:attrName>style.visibility</p:attrName>
                                        </p:attrNameLst>
                                      </p:cBhvr>
                                      <p:to>
                                        <p:strVal val="visible"/>
                                      </p:to>
                                    </p:set>
                                    <p:animEffect transition="in" filter="box(out)">
                                      <p:cBhvr>
                                        <p:cTn id="29" dur="500"/>
                                        <p:tgtEl>
                                          <p:spTgt spid="99349"/>
                                        </p:tgtEl>
                                      </p:cBhvr>
                                    </p:animEffect>
                                  </p:childTnLst>
                                </p:cTn>
                              </p:par>
                              <p:par>
                                <p:cTn id="30" presetID="4" presetClass="entr" presetSubtype="32" fill="hold" grpId="1" nodeType="withEffect">
                                  <p:stCondLst>
                                    <p:cond delay="600"/>
                                  </p:stCondLst>
                                  <p:childTnLst>
                                    <p:set>
                                      <p:cBhvr>
                                        <p:cTn id="31" dur="1" fill="hold">
                                          <p:stCondLst>
                                            <p:cond delay="0"/>
                                          </p:stCondLst>
                                        </p:cTn>
                                        <p:tgtEl>
                                          <p:spTgt spid="99350"/>
                                        </p:tgtEl>
                                        <p:attrNameLst>
                                          <p:attrName>style.visibility</p:attrName>
                                        </p:attrNameLst>
                                      </p:cBhvr>
                                      <p:to>
                                        <p:strVal val="visible"/>
                                      </p:to>
                                    </p:set>
                                    <p:animEffect transition="in" filter="box(out)">
                                      <p:cBhvr>
                                        <p:cTn id="32" dur="500"/>
                                        <p:tgtEl>
                                          <p:spTgt spid="99350"/>
                                        </p:tgtEl>
                                      </p:cBhvr>
                                    </p:animEffect>
                                  </p:childTnLst>
                                </p:cTn>
                              </p:par>
                              <p:par>
                                <p:cTn id="33" presetID="4" presetClass="entr" presetSubtype="32" fill="hold" grpId="1" nodeType="withEffect">
                                  <p:stCondLst>
                                    <p:cond delay="600"/>
                                  </p:stCondLst>
                                  <p:childTnLst>
                                    <p:set>
                                      <p:cBhvr>
                                        <p:cTn id="34" dur="1" fill="hold">
                                          <p:stCondLst>
                                            <p:cond delay="0"/>
                                          </p:stCondLst>
                                        </p:cTn>
                                        <p:tgtEl>
                                          <p:spTgt spid="99351"/>
                                        </p:tgtEl>
                                        <p:attrNameLst>
                                          <p:attrName>style.visibility</p:attrName>
                                        </p:attrNameLst>
                                      </p:cBhvr>
                                      <p:to>
                                        <p:strVal val="visible"/>
                                      </p:to>
                                    </p:set>
                                    <p:animEffect transition="in" filter="box(out)">
                                      <p:cBhvr>
                                        <p:cTn id="35" dur="500"/>
                                        <p:tgtEl>
                                          <p:spTgt spid="99351"/>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99341"/>
                                        </p:tgtEl>
                                        <p:attrNameLst>
                                          <p:attrName>style.visibility</p:attrName>
                                        </p:attrNameLst>
                                      </p:cBhvr>
                                      <p:to>
                                        <p:strVal val="visible"/>
                                      </p:to>
                                    </p:set>
                                    <p:animEffect transition="in" filter="checkerboard(across)">
                                      <p:cBhvr>
                                        <p:cTn id="40" dur="500"/>
                                        <p:tgtEl>
                                          <p:spTgt spid="99341"/>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99342"/>
                                        </p:tgtEl>
                                        <p:attrNameLst>
                                          <p:attrName>style.visibility</p:attrName>
                                        </p:attrNameLst>
                                      </p:cBhvr>
                                      <p:to>
                                        <p:strVal val="visible"/>
                                      </p:to>
                                    </p:set>
                                    <p:animEffect transition="in" filter="checkerboard(across)">
                                      <p:cBhvr>
                                        <p:cTn id="45" dur="500"/>
                                        <p:tgtEl>
                                          <p:spTgt spid="99342"/>
                                        </p:tgtEl>
                                      </p:cBhvr>
                                    </p:animEffect>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grpId="0" nodeType="clickEffect">
                                  <p:stCondLst>
                                    <p:cond delay="0"/>
                                  </p:stCondLst>
                                  <p:childTnLst>
                                    <p:animMotion origin="layout" path="M -8.33333E-7 -3.1876E-6 C 0.0092 0.00717 0.02205 0.01064 0.03056 0.01874 C 0.04184 0.02984 0.05695 0.05575 0.05695 0.07009 " pathEditMode="relative" rAng="0" ptsTypes="ffA">
                                      <p:cBhvr>
                                        <p:cTn id="49" dur="1000" fill="hold"/>
                                        <p:tgtEl>
                                          <p:spTgt spid="99345"/>
                                        </p:tgtEl>
                                        <p:attrNameLst>
                                          <p:attrName>ppt_x</p:attrName>
                                          <p:attrName>ppt_y</p:attrName>
                                        </p:attrNameLst>
                                      </p:cBhvr>
                                      <p:rCtr x="28" y="35"/>
                                    </p:animMotion>
                                  </p:childTnLst>
                                </p:cTn>
                              </p:par>
                              <p:par>
                                <p:cTn id="50" presetID="0" presetClass="path" presetSubtype="0" accel="50000" decel="50000" fill="hold" grpId="0" nodeType="withEffect">
                                  <p:stCondLst>
                                    <p:cond delay="0"/>
                                  </p:stCondLst>
                                  <p:childTnLst>
                                    <p:animMotion origin="layout" path="M 8.33333E-7 -2.31321E-9 C 0.01007 0.00301 0.02153 0.00463 0.03299 0.00671 C 0.04167 0.0081 0.05677 0.01573 0.06406 0.01966 " pathEditMode="relative" rAng="0" ptsTypes="ffA">
                                      <p:cBhvr>
                                        <p:cTn id="51" dur="1000" fill="hold"/>
                                        <p:tgtEl>
                                          <p:spTgt spid="99347"/>
                                        </p:tgtEl>
                                        <p:attrNameLst>
                                          <p:attrName>ppt_x</p:attrName>
                                          <p:attrName>ppt_y</p:attrName>
                                        </p:attrNameLst>
                                      </p:cBhvr>
                                      <p:rCtr x="32" y="10"/>
                                    </p:animMotion>
                                  </p:childTnLst>
                                </p:cTn>
                              </p:par>
                              <p:par>
                                <p:cTn id="52" presetID="0" presetClass="path" presetSubtype="0" accel="50000" decel="50000" fill="hold" grpId="0" nodeType="withEffect">
                                  <p:stCondLst>
                                    <p:cond delay="0"/>
                                  </p:stCondLst>
                                  <p:childTnLst>
                                    <p:animMotion origin="layout" path="M 0 3.18297E-6 C 0.01979 -0.00671 0.03976 -0.01319 0.05885 -0.02082 C 0.06597 -0.0236 0.07257 -0.02429 0.07917 -0.02822 C 0.08229 -0.03239 0.08681 -0.03447 0.08941 -0.0384 " pathEditMode="relative" rAng="0" ptsTypes="fffA">
                                      <p:cBhvr>
                                        <p:cTn id="53" dur="1000" fill="hold"/>
                                        <p:tgtEl>
                                          <p:spTgt spid="99349"/>
                                        </p:tgtEl>
                                        <p:attrNameLst>
                                          <p:attrName>ppt_x</p:attrName>
                                          <p:attrName>ppt_y</p:attrName>
                                        </p:attrNameLst>
                                      </p:cBhvr>
                                      <p:rCtr x="45" y="-19"/>
                                    </p:animMotion>
                                  </p:childTnLst>
                                </p:cTn>
                              </p:par>
                              <p:par>
                                <p:cTn id="54" presetID="0" presetClass="path" presetSubtype="0" accel="50000" decel="50000" fill="hold" grpId="0" nodeType="withEffect">
                                  <p:stCondLst>
                                    <p:cond delay="0"/>
                                  </p:stCondLst>
                                  <p:childTnLst>
                                    <p:animMotion origin="layout" path="M -3.05556E-6 -4.95258E-6 C 0.00903 -0.00046 0.01806 -0.00069 0.02726 -0.00161 C 0.03368 -0.00231 0.03941 -0.00717 0.04584 -0.00948 C 0.06441 -0.01619 0.09202 -0.03886 0.10313 -0.05597 C 0.10955 -0.06546 0.11736 -0.07633 0.1217 -0.08697 C 0.12361 -0.0916 0.12396 -0.099 0.12778 -0.10224 " pathEditMode="relative" rAng="0" ptsTypes="fffffA">
                                      <p:cBhvr>
                                        <p:cTn id="55" dur="1000" fill="hold"/>
                                        <p:tgtEl>
                                          <p:spTgt spid="99351"/>
                                        </p:tgtEl>
                                        <p:attrNameLst>
                                          <p:attrName>ppt_x</p:attrName>
                                          <p:attrName>ppt_y</p:attrName>
                                        </p:attrNameLst>
                                      </p:cBhvr>
                                      <p:rCtr x="64" y="-51"/>
                                    </p:animMotion>
                                  </p:childTnLst>
                                </p:cTn>
                              </p:par>
                              <p:par>
                                <p:cTn id="56" presetID="0" presetClass="path" presetSubtype="0" accel="50000" decel="50000" fill="hold" grpId="0" nodeType="withEffect">
                                  <p:stCondLst>
                                    <p:cond delay="0"/>
                                  </p:stCondLst>
                                  <p:childTnLst>
                                    <p:animMotion origin="layout" path="M 1.11111E-6 -2.64168E-6 C -0.0066 -0.00301 -0.0125 -0.0037 -0.01875 -0.00786 C -0.0224 -0.01018 -0.02934 -0.01573 -0.02934 -0.01573 C -0.03194 -0.02105 -0.03438 -0.0266 -0.0375 -0.03146 " pathEditMode="relative" ptsTypes="fffA">
                                      <p:cBhvr>
                                        <p:cTn id="57" dur="1500" fill="hold"/>
                                        <p:tgtEl>
                                          <p:spTgt spid="99344"/>
                                        </p:tgtEl>
                                        <p:attrNameLst>
                                          <p:attrName>ppt_x</p:attrName>
                                          <p:attrName>ppt_y</p:attrName>
                                        </p:attrNameLst>
                                      </p:cBhvr>
                                    </p:animMotion>
                                  </p:childTnLst>
                                </p:cTn>
                              </p:par>
                              <p:par>
                                <p:cTn id="58" presetID="0" presetClass="path" presetSubtype="0" accel="50000" decel="50000" fill="hold" grpId="0" nodeType="withEffect">
                                  <p:stCondLst>
                                    <p:cond delay="0"/>
                                  </p:stCondLst>
                                  <p:childTnLst>
                                    <p:animMotion origin="layout" path="M 1.11111E-6 3.77747E-6 C -0.00816 -0.00278 -0.01337 -0.00648 -0.02066 -0.00833 C -0.02778 -0.01296 -0.02986 -0.01828 -0.03299 -0.03077 C -0.03368 -0.03262 -0.0342 -0.03378 -0.03455 -0.03586 C -0.03524 -0.03887 -0.03629 -0.04511 -0.03629 -0.04488 C -0.03663 -0.0576 -0.03681 -0.08189 -0.03681 -0.08189 " pathEditMode="relative" rAng="0" ptsTypes="fffffA">
                                      <p:cBhvr>
                                        <p:cTn id="59" dur="1500" fill="hold"/>
                                        <p:tgtEl>
                                          <p:spTgt spid="99346"/>
                                        </p:tgtEl>
                                        <p:attrNameLst>
                                          <p:attrName>ppt_x</p:attrName>
                                          <p:attrName>ppt_y</p:attrName>
                                        </p:attrNameLst>
                                      </p:cBhvr>
                                      <p:rCtr x="-18" y="-41"/>
                                    </p:animMotion>
                                  </p:childTnLst>
                                </p:cTn>
                              </p:par>
                              <p:par>
                                <p:cTn id="60" presetID="0" presetClass="path" presetSubtype="0" accel="50000" decel="50000" fill="hold" grpId="0" nodeType="withEffect">
                                  <p:stCondLst>
                                    <p:cond delay="0"/>
                                  </p:stCondLst>
                                  <p:childTnLst>
                                    <p:animMotion origin="layout" path="M 1.38889E-6 7.73768E-6 C -0.00417 0.0081 -0.00816 0.02129 -0.01424 0.02684 C -0.01719 0.03262 -0.02118 0.03933 -0.02361 0.04558 C -0.02535 0.04997 -0.02535 0.05529 -0.02708 0.05969 C -0.03021 0.06778 -0.03316 0.07449 -0.03542 0.08328 C -0.03819 0.09462 -0.03542 0.10711 -0.03542 0.11914 " pathEditMode="relative" ptsTypes="fffffA">
                                      <p:cBhvr>
                                        <p:cTn id="61" dur="1500" fill="hold"/>
                                        <p:tgtEl>
                                          <p:spTgt spid="99348"/>
                                        </p:tgtEl>
                                        <p:attrNameLst>
                                          <p:attrName>ppt_x</p:attrName>
                                          <p:attrName>ppt_y</p:attrName>
                                        </p:attrNameLst>
                                      </p:cBhvr>
                                    </p:animMotion>
                                  </p:childTnLst>
                                </p:cTn>
                              </p:par>
                              <p:par>
                                <p:cTn id="62" presetID="0" presetClass="path" presetSubtype="0" accel="50000" decel="50000" fill="hold" grpId="0" nodeType="withEffect">
                                  <p:stCondLst>
                                    <p:cond delay="0"/>
                                  </p:stCondLst>
                                  <p:childTnLst>
                                    <p:animMotion origin="layout" path="M 0 0 C -0.00625 0.00301 -0.01163 0.00579 -0.01753 0.00949 C -0.01875 0.01041 -0.01979 0.0118 -0.02118 0.01249 C -0.02344 0.01388 -0.02812 0.01573 -0.02812 0.01573 C -0.0316 0.02013 -0.03368 0.02452 -0.03646 0.02984 C -0.03785 0.03586 -0.03993 0.04233 -0.03993 0.04858 " pathEditMode="relative" ptsTypes="fffffA">
                                      <p:cBhvr>
                                        <p:cTn id="63" dur="1500" fill="hold"/>
                                        <p:tgtEl>
                                          <p:spTgt spid="993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9" grpId="0" animBg="1"/>
      <p:bldP spid="99341" grpId="0" animBg="1"/>
      <p:bldP spid="99342" grpId="0"/>
      <p:bldP spid="99343" grpId="0"/>
      <p:bldP spid="99344" grpId="0" animBg="1"/>
      <p:bldP spid="99344" grpId="1" animBg="1"/>
      <p:bldP spid="99345" grpId="0" animBg="1"/>
      <p:bldP spid="99345" grpId="1" animBg="1"/>
      <p:bldP spid="99346" grpId="0" animBg="1"/>
      <p:bldP spid="99346" grpId="1" animBg="1"/>
      <p:bldP spid="99347" grpId="0" animBg="1"/>
      <p:bldP spid="99347" grpId="1" animBg="1"/>
      <p:bldP spid="99348" grpId="0" animBg="1"/>
      <p:bldP spid="99348" grpId="1" animBg="1"/>
      <p:bldP spid="99349" grpId="0" animBg="1"/>
      <p:bldP spid="99349" grpId="1" animBg="1"/>
      <p:bldP spid="99350" grpId="0" animBg="1"/>
      <p:bldP spid="99350" grpId="1" animBg="1"/>
      <p:bldP spid="99351" grpId="0" animBg="1"/>
      <p:bldP spid="99351" grpId="1"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 name="角丸四角形 50"/>
          <p:cNvSpPr/>
          <p:nvPr/>
        </p:nvSpPr>
        <p:spPr>
          <a:xfrm>
            <a:off x="4644008" y="1628800"/>
            <a:ext cx="2664296" cy="1368152"/>
          </a:xfrm>
          <a:prstGeom prst="roundRect">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2" name="Rectangle 2"/>
          <p:cNvSpPr>
            <a:spLocks noGrp="1" noChangeArrowheads="1"/>
          </p:cNvSpPr>
          <p:nvPr>
            <p:ph type="title"/>
          </p:nvPr>
        </p:nvSpPr>
        <p:spPr/>
        <p:txBody>
          <a:bodyPr/>
          <a:lstStyle/>
          <a:p>
            <a:pPr eaLnBrk="1" hangingPunct="1"/>
            <a:r>
              <a:rPr lang="ja-JP" altLang="en-US" dirty="0" smtClean="0"/>
              <a:t>比例計数管中での現象</a:t>
            </a:r>
          </a:p>
        </p:txBody>
      </p:sp>
      <p:graphicFrame>
        <p:nvGraphicFramePr>
          <p:cNvPr id="2050" name="Object 3"/>
          <p:cNvGraphicFramePr>
            <a:graphicFrameLocks noChangeAspect="1"/>
          </p:cNvGraphicFramePr>
          <p:nvPr>
            <p:ph sz="half" idx="1"/>
          </p:nvPr>
        </p:nvGraphicFramePr>
        <p:xfrm>
          <a:off x="4860032" y="1916832"/>
          <a:ext cx="2128837" cy="804863"/>
        </p:xfrm>
        <a:graphic>
          <a:graphicData uri="http://schemas.openxmlformats.org/presentationml/2006/ole">
            <p:oleObj spid="_x0000_s3074" name="数式" r:id="rId4" imgW="1066680" imgH="419040" progId="Equation.3">
              <p:embed/>
            </p:oleObj>
          </a:graphicData>
        </a:graphic>
      </p:graphicFrame>
      <p:grpSp>
        <p:nvGrpSpPr>
          <p:cNvPr id="2" name="Group 4"/>
          <p:cNvGrpSpPr>
            <a:grpSpLocks/>
          </p:cNvGrpSpPr>
          <p:nvPr/>
        </p:nvGrpSpPr>
        <p:grpSpPr bwMode="auto">
          <a:xfrm>
            <a:off x="2689225" y="1511300"/>
            <a:ext cx="1439863" cy="1846263"/>
            <a:chOff x="1859" y="3067"/>
            <a:chExt cx="907" cy="1163"/>
          </a:xfrm>
        </p:grpSpPr>
        <p:sp>
          <p:nvSpPr>
            <p:cNvPr id="2087" name="Oval 5"/>
            <p:cNvSpPr>
              <a:spLocks noChangeArrowheads="1"/>
            </p:cNvSpPr>
            <p:nvPr/>
          </p:nvSpPr>
          <p:spPr bwMode="auto">
            <a:xfrm>
              <a:off x="1859" y="3067"/>
              <a:ext cx="907" cy="907"/>
            </a:xfrm>
            <a:prstGeom prst="ellipse">
              <a:avLst/>
            </a:prstGeom>
            <a:noFill/>
            <a:ln w="9525">
              <a:solidFill>
                <a:srgbClr val="FFFFFF"/>
              </a:solidFill>
              <a:round/>
              <a:headEnd/>
              <a:tailEnd/>
            </a:ln>
          </p:spPr>
          <p:txBody>
            <a:bodyPr wrap="none" anchor="ctr"/>
            <a:lstStyle/>
            <a:p>
              <a:endParaRPr lang="ja-JP" altLang="en-US" dirty="0">
                <a:solidFill>
                  <a:srgbClr val="FFFFFF"/>
                </a:solidFill>
              </a:endParaRPr>
            </a:p>
          </p:txBody>
        </p:sp>
        <p:sp>
          <p:nvSpPr>
            <p:cNvPr id="2088" name="Oval 6"/>
            <p:cNvSpPr>
              <a:spLocks noChangeArrowheads="1"/>
            </p:cNvSpPr>
            <p:nvPr/>
          </p:nvSpPr>
          <p:spPr bwMode="auto">
            <a:xfrm>
              <a:off x="2171" y="3378"/>
              <a:ext cx="284" cy="284"/>
            </a:xfrm>
            <a:prstGeom prst="ellipse">
              <a:avLst/>
            </a:prstGeom>
            <a:noFill/>
            <a:ln w="9525">
              <a:solidFill>
                <a:srgbClr val="FFFFFF"/>
              </a:solidFill>
              <a:round/>
              <a:headEnd/>
              <a:tailEnd/>
            </a:ln>
          </p:spPr>
          <p:txBody>
            <a:bodyPr wrap="none" anchor="ctr"/>
            <a:lstStyle/>
            <a:p>
              <a:endParaRPr lang="ja-JP" altLang="en-US">
                <a:solidFill>
                  <a:srgbClr val="FFFFFF"/>
                </a:solidFill>
              </a:endParaRPr>
            </a:p>
          </p:txBody>
        </p:sp>
        <p:sp>
          <p:nvSpPr>
            <p:cNvPr id="2089" name="Line 7"/>
            <p:cNvSpPr>
              <a:spLocks noChangeShapeType="1"/>
            </p:cNvSpPr>
            <p:nvPr/>
          </p:nvSpPr>
          <p:spPr bwMode="auto">
            <a:xfrm flipH="1" flipV="1">
              <a:off x="2199" y="3436"/>
              <a:ext cx="114" cy="85"/>
            </a:xfrm>
            <a:prstGeom prst="line">
              <a:avLst/>
            </a:prstGeom>
            <a:noFill/>
            <a:ln w="9525">
              <a:solidFill>
                <a:srgbClr val="FFFFFF"/>
              </a:solidFill>
              <a:round/>
              <a:headEnd/>
              <a:tailEnd type="triangle" w="med" len="med"/>
            </a:ln>
          </p:spPr>
          <p:txBody>
            <a:bodyPr/>
            <a:lstStyle/>
            <a:p>
              <a:endParaRPr lang="ja-JP" altLang="en-US">
                <a:solidFill>
                  <a:srgbClr val="FFFFFF"/>
                </a:solidFill>
              </a:endParaRPr>
            </a:p>
          </p:txBody>
        </p:sp>
        <p:sp>
          <p:nvSpPr>
            <p:cNvPr id="2090" name="Line 8"/>
            <p:cNvSpPr>
              <a:spLocks noChangeShapeType="1"/>
            </p:cNvSpPr>
            <p:nvPr/>
          </p:nvSpPr>
          <p:spPr bwMode="auto">
            <a:xfrm flipH="1">
              <a:off x="1888" y="3521"/>
              <a:ext cx="425" cy="113"/>
            </a:xfrm>
            <a:prstGeom prst="line">
              <a:avLst/>
            </a:prstGeom>
            <a:noFill/>
            <a:ln w="9525">
              <a:solidFill>
                <a:srgbClr val="FFFFFF"/>
              </a:solidFill>
              <a:round/>
              <a:headEnd/>
              <a:tailEnd type="triangle" w="med" len="med"/>
            </a:ln>
          </p:spPr>
          <p:txBody>
            <a:bodyPr/>
            <a:lstStyle/>
            <a:p>
              <a:endParaRPr lang="ja-JP" altLang="en-US">
                <a:solidFill>
                  <a:srgbClr val="FFFFFF"/>
                </a:solidFill>
              </a:endParaRPr>
            </a:p>
          </p:txBody>
        </p:sp>
        <p:sp>
          <p:nvSpPr>
            <p:cNvPr id="2091" name="Text Box 9"/>
            <p:cNvSpPr txBox="1">
              <a:spLocks noChangeArrowheads="1"/>
            </p:cNvSpPr>
            <p:nvPr/>
          </p:nvSpPr>
          <p:spPr bwMode="auto">
            <a:xfrm>
              <a:off x="2058" y="3261"/>
              <a:ext cx="196" cy="231"/>
            </a:xfrm>
            <a:prstGeom prst="rect">
              <a:avLst/>
            </a:prstGeom>
            <a:noFill/>
            <a:ln w="9525">
              <a:noFill/>
              <a:miter lim="800000"/>
              <a:headEnd/>
              <a:tailEnd/>
            </a:ln>
          </p:spPr>
          <p:txBody>
            <a:bodyPr wrap="none">
              <a:spAutoFit/>
            </a:bodyPr>
            <a:lstStyle/>
            <a:p>
              <a:r>
                <a:rPr lang="en-US" altLang="ja-JP" sz="1800" b="0">
                  <a:solidFill>
                    <a:srgbClr val="FFFFFF"/>
                  </a:solidFill>
                  <a:latin typeface="Arial" charset="0"/>
                </a:rPr>
                <a:t>a</a:t>
              </a:r>
            </a:p>
          </p:txBody>
        </p:sp>
        <p:sp>
          <p:nvSpPr>
            <p:cNvPr id="2092" name="Text Box 10"/>
            <p:cNvSpPr txBox="1">
              <a:spLocks noChangeArrowheads="1"/>
            </p:cNvSpPr>
            <p:nvPr/>
          </p:nvSpPr>
          <p:spPr bwMode="auto">
            <a:xfrm>
              <a:off x="1888" y="3432"/>
              <a:ext cx="196" cy="231"/>
            </a:xfrm>
            <a:prstGeom prst="rect">
              <a:avLst/>
            </a:prstGeom>
            <a:noFill/>
            <a:ln w="9525">
              <a:noFill/>
              <a:miter lim="800000"/>
              <a:headEnd/>
              <a:tailEnd/>
            </a:ln>
          </p:spPr>
          <p:txBody>
            <a:bodyPr wrap="none">
              <a:spAutoFit/>
            </a:bodyPr>
            <a:lstStyle/>
            <a:p>
              <a:r>
                <a:rPr lang="en-US" altLang="ja-JP" sz="1800" b="0">
                  <a:solidFill>
                    <a:srgbClr val="FFFFFF"/>
                  </a:solidFill>
                  <a:latin typeface="Arial" charset="0"/>
                </a:rPr>
                <a:t>b</a:t>
              </a:r>
            </a:p>
          </p:txBody>
        </p:sp>
        <p:sp>
          <p:nvSpPr>
            <p:cNvPr id="2093" name="Line 11"/>
            <p:cNvSpPr>
              <a:spLocks noChangeShapeType="1"/>
            </p:cNvSpPr>
            <p:nvPr/>
          </p:nvSpPr>
          <p:spPr bwMode="auto">
            <a:xfrm>
              <a:off x="2313" y="3974"/>
              <a:ext cx="0" cy="199"/>
            </a:xfrm>
            <a:prstGeom prst="line">
              <a:avLst/>
            </a:prstGeom>
            <a:noFill/>
            <a:ln w="9525">
              <a:solidFill>
                <a:srgbClr val="FFFFFF"/>
              </a:solidFill>
              <a:round/>
              <a:headEnd/>
              <a:tailEnd/>
            </a:ln>
          </p:spPr>
          <p:txBody>
            <a:bodyPr/>
            <a:lstStyle/>
            <a:p>
              <a:endParaRPr lang="ja-JP" altLang="en-US">
                <a:solidFill>
                  <a:srgbClr val="FFFFFF"/>
                </a:solidFill>
              </a:endParaRPr>
            </a:p>
          </p:txBody>
        </p:sp>
        <p:sp>
          <p:nvSpPr>
            <p:cNvPr id="2094" name="Line 12"/>
            <p:cNvSpPr>
              <a:spLocks noChangeShapeType="1"/>
            </p:cNvSpPr>
            <p:nvPr/>
          </p:nvSpPr>
          <p:spPr bwMode="auto">
            <a:xfrm>
              <a:off x="2157" y="4173"/>
              <a:ext cx="312" cy="0"/>
            </a:xfrm>
            <a:prstGeom prst="line">
              <a:avLst/>
            </a:prstGeom>
            <a:noFill/>
            <a:ln w="9525">
              <a:solidFill>
                <a:srgbClr val="FFFFFF"/>
              </a:solidFill>
              <a:round/>
              <a:headEnd/>
              <a:tailEnd/>
            </a:ln>
          </p:spPr>
          <p:txBody>
            <a:bodyPr/>
            <a:lstStyle/>
            <a:p>
              <a:endParaRPr lang="ja-JP" altLang="en-US">
                <a:solidFill>
                  <a:srgbClr val="FFFFFF"/>
                </a:solidFill>
              </a:endParaRPr>
            </a:p>
          </p:txBody>
        </p:sp>
        <p:sp>
          <p:nvSpPr>
            <p:cNvPr id="2095" name="Line 13"/>
            <p:cNvSpPr>
              <a:spLocks noChangeShapeType="1"/>
            </p:cNvSpPr>
            <p:nvPr/>
          </p:nvSpPr>
          <p:spPr bwMode="auto">
            <a:xfrm>
              <a:off x="2200" y="4201"/>
              <a:ext cx="226" cy="0"/>
            </a:xfrm>
            <a:prstGeom prst="line">
              <a:avLst/>
            </a:prstGeom>
            <a:noFill/>
            <a:ln w="9525">
              <a:solidFill>
                <a:srgbClr val="FFFFFF"/>
              </a:solidFill>
              <a:round/>
              <a:headEnd/>
              <a:tailEnd/>
            </a:ln>
          </p:spPr>
          <p:txBody>
            <a:bodyPr/>
            <a:lstStyle/>
            <a:p>
              <a:endParaRPr lang="ja-JP" altLang="en-US">
                <a:solidFill>
                  <a:srgbClr val="FFFFFF"/>
                </a:solidFill>
              </a:endParaRPr>
            </a:p>
          </p:txBody>
        </p:sp>
        <p:sp>
          <p:nvSpPr>
            <p:cNvPr id="2096" name="Line 14"/>
            <p:cNvSpPr>
              <a:spLocks noChangeShapeType="1"/>
            </p:cNvSpPr>
            <p:nvPr/>
          </p:nvSpPr>
          <p:spPr bwMode="auto">
            <a:xfrm>
              <a:off x="2256" y="4230"/>
              <a:ext cx="114" cy="0"/>
            </a:xfrm>
            <a:prstGeom prst="line">
              <a:avLst/>
            </a:prstGeom>
            <a:noFill/>
            <a:ln w="9525">
              <a:solidFill>
                <a:srgbClr val="FFFFFF"/>
              </a:solidFill>
              <a:round/>
              <a:headEnd/>
              <a:tailEnd/>
            </a:ln>
          </p:spPr>
          <p:txBody>
            <a:bodyPr/>
            <a:lstStyle/>
            <a:p>
              <a:endParaRPr lang="ja-JP" altLang="en-US">
                <a:solidFill>
                  <a:srgbClr val="FFFFFF"/>
                </a:solidFill>
              </a:endParaRPr>
            </a:p>
          </p:txBody>
        </p:sp>
        <p:sp>
          <p:nvSpPr>
            <p:cNvPr id="2097" name="Line 15"/>
            <p:cNvSpPr>
              <a:spLocks noChangeShapeType="1"/>
            </p:cNvSpPr>
            <p:nvPr/>
          </p:nvSpPr>
          <p:spPr bwMode="auto">
            <a:xfrm flipV="1">
              <a:off x="2455" y="3294"/>
              <a:ext cx="226" cy="144"/>
            </a:xfrm>
            <a:prstGeom prst="line">
              <a:avLst/>
            </a:prstGeom>
            <a:noFill/>
            <a:ln w="76200" cmpd="tri">
              <a:solidFill>
                <a:srgbClr val="FFFFFF"/>
              </a:solidFill>
              <a:round/>
              <a:headEnd/>
              <a:tailEnd type="triangle" w="med" len="med"/>
            </a:ln>
          </p:spPr>
          <p:txBody>
            <a:bodyPr/>
            <a:lstStyle/>
            <a:p>
              <a:endParaRPr lang="ja-JP" altLang="en-US">
                <a:solidFill>
                  <a:srgbClr val="FFFFFF"/>
                </a:solidFill>
              </a:endParaRPr>
            </a:p>
          </p:txBody>
        </p:sp>
        <p:sp>
          <p:nvSpPr>
            <p:cNvPr id="2098" name="Text Box 16"/>
            <p:cNvSpPr txBox="1">
              <a:spLocks noChangeArrowheads="1"/>
            </p:cNvSpPr>
            <p:nvPr/>
          </p:nvSpPr>
          <p:spPr bwMode="auto">
            <a:xfrm>
              <a:off x="2413" y="3091"/>
              <a:ext cx="213" cy="233"/>
            </a:xfrm>
            <a:prstGeom prst="rect">
              <a:avLst/>
            </a:prstGeom>
            <a:noFill/>
            <a:ln w="9525">
              <a:noFill/>
              <a:miter lim="800000"/>
              <a:headEnd/>
              <a:tailEnd/>
            </a:ln>
          </p:spPr>
          <p:txBody>
            <a:bodyPr wrap="none">
              <a:spAutoFit/>
            </a:bodyPr>
            <a:lstStyle/>
            <a:p>
              <a:pPr algn="ctr"/>
              <a:r>
                <a:rPr lang="en-US" altLang="ja-JP">
                  <a:solidFill>
                    <a:srgbClr val="FFFFFF"/>
                  </a:solidFill>
                  <a:latin typeface="Arial" charset="0"/>
                </a:rPr>
                <a:t>E</a:t>
              </a:r>
            </a:p>
          </p:txBody>
        </p:sp>
      </p:grpSp>
      <p:sp>
        <p:nvSpPr>
          <p:cNvPr id="2054" name="Text Box 17"/>
          <p:cNvSpPr txBox="1">
            <a:spLocks noChangeArrowheads="1"/>
          </p:cNvSpPr>
          <p:nvPr/>
        </p:nvSpPr>
        <p:spPr bwMode="auto">
          <a:xfrm>
            <a:off x="611560" y="1772816"/>
            <a:ext cx="1467068" cy="400110"/>
          </a:xfrm>
          <a:prstGeom prst="rect">
            <a:avLst/>
          </a:prstGeom>
          <a:noFill/>
          <a:ln w="9525">
            <a:noFill/>
            <a:miter lim="800000"/>
            <a:headEnd/>
            <a:tailEnd/>
          </a:ln>
        </p:spPr>
        <p:txBody>
          <a:bodyPr wrap="none">
            <a:spAutoFit/>
          </a:bodyPr>
          <a:lstStyle/>
          <a:p>
            <a:r>
              <a:rPr lang="ja-JP" altLang="en-US" sz="2000" b="0" dirty="0">
                <a:solidFill>
                  <a:srgbClr val="FFFFFF"/>
                </a:solidFill>
                <a:latin typeface="Arial" charset="0"/>
              </a:rPr>
              <a:t>電場の様子</a:t>
            </a:r>
          </a:p>
        </p:txBody>
      </p:sp>
      <p:sp>
        <p:nvSpPr>
          <p:cNvPr id="2055" name="Line 18"/>
          <p:cNvSpPr>
            <a:spLocks noChangeShapeType="1"/>
          </p:cNvSpPr>
          <p:nvPr/>
        </p:nvSpPr>
        <p:spPr bwMode="auto">
          <a:xfrm>
            <a:off x="468313" y="6308725"/>
            <a:ext cx="8207375" cy="0"/>
          </a:xfrm>
          <a:prstGeom prst="line">
            <a:avLst/>
          </a:prstGeom>
          <a:noFill/>
          <a:ln w="57150">
            <a:solidFill>
              <a:schemeClr val="tx1"/>
            </a:solidFill>
            <a:round/>
            <a:headEnd/>
            <a:tailEnd/>
          </a:ln>
        </p:spPr>
        <p:txBody>
          <a:bodyPr/>
          <a:lstStyle/>
          <a:p>
            <a:endParaRPr lang="ja-JP" altLang="en-US"/>
          </a:p>
        </p:txBody>
      </p:sp>
      <p:grpSp>
        <p:nvGrpSpPr>
          <p:cNvPr id="3" name="Group 19"/>
          <p:cNvGrpSpPr>
            <a:grpSpLocks/>
          </p:cNvGrpSpPr>
          <p:nvPr/>
        </p:nvGrpSpPr>
        <p:grpSpPr bwMode="auto">
          <a:xfrm>
            <a:off x="3619500" y="4138613"/>
            <a:ext cx="500063" cy="2011362"/>
            <a:chOff x="2280" y="2607"/>
            <a:chExt cx="315" cy="1267"/>
          </a:xfrm>
        </p:grpSpPr>
        <p:sp>
          <p:nvSpPr>
            <p:cNvPr id="2085" name="AutoShape 20"/>
            <p:cNvSpPr>
              <a:spLocks noChangeArrowheads="1"/>
            </p:cNvSpPr>
            <p:nvPr/>
          </p:nvSpPr>
          <p:spPr bwMode="auto">
            <a:xfrm rot="9897673">
              <a:off x="2373" y="3616"/>
              <a:ext cx="222" cy="258"/>
            </a:xfrm>
            <a:prstGeom prst="triangle">
              <a:avLst>
                <a:gd name="adj" fmla="val 50000"/>
              </a:avLst>
            </a:prstGeom>
            <a:solidFill>
              <a:srgbClr val="FFFF00"/>
            </a:solidFill>
            <a:ln w="9525">
              <a:noFill/>
              <a:miter lim="800000"/>
              <a:headEnd/>
              <a:tailEnd/>
            </a:ln>
          </p:spPr>
          <p:txBody>
            <a:bodyPr wrap="none" anchor="ctr"/>
            <a:lstStyle/>
            <a:p>
              <a:endParaRPr lang="ja-JP" altLang="en-US"/>
            </a:p>
          </p:txBody>
        </p:sp>
        <p:sp>
          <p:nvSpPr>
            <p:cNvPr id="2086" name="AutoShape 21"/>
            <p:cNvSpPr>
              <a:spLocks noChangeArrowheads="1"/>
            </p:cNvSpPr>
            <p:nvPr/>
          </p:nvSpPr>
          <p:spPr bwMode="auto">
            <a:xfrm rot="9897673" flipH="1" flipV="1">
              <a:off x="2280" y="2607"/>
              <a:ext cx="78" cy="1030"/>
            </a:xfrm>
            <a:prstGeom prst="triangle">
              <a:avLst>
                <a:gd name="adj" fmla="val 50000"/>
              </a:avLst>
            </a:prstGeom>
            <a:solidFill>
              <a:srgbClr val="FFFF00"/>
            </a:solidFill>
            <a:ln w="9525">
              <a:noFill/>
              <a:miter lim="800000"/>
              <a:headEnd/>
              <a:tailEnd/>
            </a:ln>
          </p:spPr>
          <p:txBody>
            <a:bodyPr wrap="none" anchor="ctr"/>
            <a:lstStyle/>
            <a:p>
              <a:endParaRPr lang="ja-JP" altLang="en-US"/>
            </a:p>
          </p:txBody>
        </p:sp>
      </p:grpSp>
      <p:sp>
        <p:nvSpPr>
          <p:cNvPr id="101398" name="Oval 22"/>
          <p:cNvSpPr>
            <a:spLocks noChangeArrowheads="1"/>
          </p:cNvSpPr>
          <p:nvPr/>
        </p:nvSpPr>
        <p:spPr bwMode="auto">
          <a:xfrm>
            <a:off x="3348038" y="4022725"/>
            <a:ext cx="269875" cy="269875"/>
          </a:xfrm>
          <a:prstGeom prst="ellipse">
            <a:avLst/>
          </a:prstGeom>
          <a:solidFill>
            <a:schemeClr val="accent1"/>
          </a:solidFill>
          <a:ln w="9525">
            <a:solidFill>
              <a:schemeClr val="tx1"/>
            </a:solidFill>
            <a:round/>
            <a:headEnd/>
            <a:tailEnd/>
          </a:ln>
        </p:spPr>
        <p:txBody>
          <a:bodyPr wrap="none" anchor="ctr"/>
          <a:lstStyle/>
          <a:p>
            <a:pPr algn="ctr"/>
            <a:r>
              <a:rPr lang="en-US" altLang="ja-JP" sz="1800" b="0">
                <a:latin typeface="Arial" charset="0"/>
              </a:rPr>
              <a:t>e</a:t>
            </a:r>
            <a:r>
              <a:rPr lang="en-US" altLang="ja-JP" sz="1800" b="0" baseline="30000">
                <a:latin typeface="Arial" charset="0"/>
              </a:rPr>
              <a:t>-</a:t>
            </a:r>
          </a:p>
        </p:txBody>
      </p:sp>
      <p:sp>
        <p:nvSpPr>
          <p:cNvPr id="101399" name="Oval 23"/>
          <p:cNvSpPr>
            <a:spLocks noChangeArrowheads="1"/>
          </p:cNvSpPr>
          <p:nvPr/>
        </p:nvSpPr>
        <p:spPr bwMode="auto">
          <a:xfrm>
            <a:off x="3635375" y="4383088"/>
            <a:ext cx="269875" cy="269875"/>
          </a:xfrm>
          <a:prstGeom prst="ellipse">
            <a:avLst/>
          </a:prstGeom>
          <a:solidFill>
            <a:srgbClr val="FF0066"/>
          </a:solidFill>
          <a:ln w="9525">
            <a:solidFill>
              <a:schemeClr val="tx1"/>
            </a:solidFill>
            <a:round/>
            <a:headEnd/>
            <a:tailEnd/>
          </a:ln>
        </p:spPr>
        <p:txBody>
          <a:bodyPr wrap="none" anchor="ctr"/>
          <a:lstStyle/>
          <a:p>
            <a:pPr algn="ctr"/>
            <a:r>
              <a:rPr lang="en-US" altLang="ja-JP" sz="1800" b="0">
                <a:latin typeface="Arial" charset="0"/>
              </a:rPr>
              <a:t>e</a:t>
            </a:r>
            <a:r>
              <a:rPr lang="en-US" altLang="ja-JP" sz="1800" b="0" baseline="30000">
                <a:latin typeface="Arial" charset="0"/>
              </a:rPr>
              <a:t>-</a:t>
            </a:r>
          </a:p>
        </p:txBody>
      </p:sp>
      <p:sp>
        <p:nvSpPr>
          <p:cNvPr id="101400" name="Oval 24"/>
          <p:cNvSpPr>
            <a:spLocks noChangeArrowheads="1"/>
          </p:cNvSpPr>
          <p:nvPr/>
        </p:nvSpPr>
        <p:spPr bwMode="auto">
          <a:xfrm>
            <a:off x="3132138" y="4392613"/>
            <a:ext cx="404812" cy="404812"/>
          </a:xfrm>
          <a:prstGeom prst="ellipse">
            <a:avLst/>
          </a:prstGeom>
          <a:solidFill>
            <a:srgbClr val="FF0066"/>
          </a:solidFill>
          <a:ln w="9525">
            <a:solidFill>
              <a:schemeClr val="tx1"/>
            </a:solidFill>
            <a:round/>
            <a:headEnd/>
            <a:tailEnd/>
          </a:ln>
        </p:spPr>
        <p:txBody>
          <a:bodyPr wrap="none" anchor="ctr"/>
          <a:lstStyle/>
          <a:p>
            <a:pPr algn="ctr"/>
            <a:r>
              <a:rPr lang="en-US" altLang="ja-JP" sz="1800" b="0">
                <a:latin typeface="Arial" charset="0"/>
              </a:rPr>
              <a:t>Ar</a:t>
            </a:r>
            <a:r>
              <a:rPr lang="en-US" altLang="ja-JP" sz="1800" b="0" baseline="30000">
                <a:latin typeface="Arial" charset="0"/>
              </a:rPr>
              <a:t>+</a:t>
            </a:r>
          </a:p>
        </p:txBody>
      </p:sp>
      <p:sp>
        <p:nvSpPr>
          <p:cNvPr id="101401" name="Oval 25"/>
          <p:cNvSpPr>
            <a:spLocks noChangeArrowheads="1"/>
          </p:cNvSpPr>
          <p:nvPr/>
        </p:nvSpPr>
        <p:spPr bwMode="auto">
          <a:xfrm>
            <a:off x="3725863" y="4814888"/>
            <a:ext cx="269875" cy="269875"/>
          </a:xfrm>
          <a:prstGeom prst="ellipse">
            <a:avLst/>
          </a:prstGeom>
          <a:solidFill>
            <a:srgbClr val="FF0066"/>
          </a:solidFill>
          <a:ln w="9525">
            <a:solidFill>
              <a:schemeClr val="tx1"/>
            </a:solidFill>
            <a:round/>
            <a:headEnd/>
            <a:tailEnd/>
          </a:ln>
        </p:spPr>
        <p:txBody>
          <a:bodyPr wrap="none" anchor="ctr"/>
          <a:lstStyle/>
          <a:p>
            <a:pPr algn="ctr"/>
            <a:r>
              <a:rPr lang="en-US" altLang="ja-JP" sz="1800" b="0">
                <a:latin typeface="Arial" charset="0"/>
              </a:rPr>
              <a:t>e</a:t>
            </a:r>
            <a:r>
              <a:rPr lang="en-US" altLang="ja-JP" sz="1800" b="0" baseline="30000">
                <a:latin typeface="Arial" charset="0"/>
              </a:rPr>
              <a:t>-</a:t>
            </a:r>
          </a:p>
        </p:txBody>
      </p:sp>
      <p:sp>
        <p:nvSpPr>
          <p:cNvPr id="101402" name="Oval 26"/>
          <p:cNvSpPr>
            <a:spLocks noChangeArrowheads="1"/>
          </p:cNvSpPr>
          <p:nvPr/>
        </p:nvSpPr>
        <p:spPr bwMode="auto">
          <a:xfrm>
            <a:off x="3222625" y="4824413"/>
            <a:ext cx="404813" cy="404812"/>
          </a:xfrm>
          <a:prstGeom prst="ellipse">
            <a:avLst/>
          </a:prstGeom>
          <a:solidFill>
            <a:srgbClr val="FF0066"/>
          </a:solidFill>
          <a:ln w="9525">
            <a:solidFill>
              <a:schemeClr val="tx1"/>
            </a:solidFill>
            <a:round/>
            <a:headEnd/>
            <a:tailEnd/>
          </a:ln>
        </p:spPr>
        <p:txBody>
          <a:bodyPr wrap="none" anchor="ctr"/>
          <a:lstStyle/>
          <a:p>
            <a:pPr algn="ctr"/>
            <a:r>
              <a:rPr lang="en-US" altLang="ja-JP" sz="1800" b="0">
                <a:latin typeface="Arial" charset="0"/>
              </a:rPr>
              <a:t>Ar</a:t>
            </a:r>
            <a:r>
              <a:rPr lang="en-US" altLang="ja-JP" sz="1800" b="0" baseline="30000">
                <a:latin typeface="Arial" charset="0"/>
              </a:rPr>
              <a:t>+</a:t>
            </a:r>
          </a:p>
        </p:txBody>
      </p:sp>
      <p:sp>
        <p:nvSpPr>
          <p:cNvPr id="101403" name="Oval 27"/>
          <p:cNvSpPr>
            <a:spLocks noChangeArrowheads="1"/>
          </p:cNvSpPr>
          <p:nvPr/>
        </p:nvSpPr>
        <p:spPr bwMode="auto">
          <a:xfrm>
            <a:off x="3851275" y="5246688"/>
            <a:ext cx="269875" cy="269875"/>
          </a:xfrm>
          <a:prstGeom prst="ellipse">
            <a:avLst/>
          </a:prstGeom>
          <a:solidFill>
            <a:srgbClr val="FF0066"/>
          </a:solidFill>
          <a:ln w="9525">
            <a:solidFill>
              <a:schemeClr val="tx1"/>
            </a:solidFill>
            <a:round/>
            <a:headEnd/>
            <a:tailEnd/>
          </a:ln>
        </p:spPr>
        <p:txBody>
          <a:bodyPr wrap="none" anchor="ctr"/>
          <a:lstStyle/>
          <a:p>
            <a:pPr algn="ctr"/>
            <a:r>
              <a:rPr lang="en-US" altLang="ja-JP" sz="1800" b="0">
                <a:latin typeface="Arial" charset="0"/>
              </a:rPr>
              <a:t>e</a:t>
            </a:r>
            <a:r>
              <a:rPr lang="en-US" altLang="ja-JP" sz="1800" b="0" baseline="30000">
                <a:latin typeface="Arial" charset="0"/>
              </a:rPr>
              <a:t>-</a:t>
            </a:r>
          </a:p>
        </p:txBody>
      </p:sp>
      <p:sp>
        <p:nvSpPr>
          <p:cNvPr id="101404" name="Oval 28"/>
          <p:cNvSpPr>
            <a:spLocks noChangeArrowheads="1"/>
          </p:cNvSpPr>
          <p:nvPr/>
        </p:nvSpPr>
        <p:spPr bwMode="auto">
          <a:xfrm>
            <a:off x="3348038" y="5256213"/>
            <a:ext cx="404812" cy="404812"/>
          </a:xfrm>
          <a:prstGeom prst="ellipse">
            <a:avLst/>
          </a:prstGeom>
          <a:solidFill>
            <a:srgbClr val="FF0066"/>
          </a:solidFill>
          <a:ln w="9525">
            <a:solidFill>
              <a:schemeClr val="tx1"/>
            </a:solidFill>
            <a:round/>
            <a:headEnd/>
            <a:tailEnd/>
          </a:ln>
        </p:spPr>
        <p:txBody>
          <a:bodyPr wrap="none" anchor="ctr"/>
          <a:lstStyle/>
          <a:p>
            <a:pPr algn="ctr"/>
            <a:r>
              <a:rPr lang="en-US" altLang="ja-JP" sz="1800" b="0">
                <a:latin typeface="Arial" charset="0"/>
              </a:rPr>
              <a:t>Ar</a:t>
            </a:r>
            <a:r>
              <a:rPr lang="en-US" altLang="ja-JP" sz="1800" b="0" baseline="30000">
                <a:latin typeface="Arial" charset="0"/>
              </a:rPr>
              <a:t>+</a:t>
            </a:r>
          </a:p>
        </p:txBody>
      </p:sp>
      <p:grpSp>
        <p:nvGrpSpPr>
          <p:cNvPr id="4" name="Group 29"/>
          <p:cNvGrpSpPr>
            <a:grpSpLocks/>
          </p:cNvGrpSpPr>
          <p:nvPr/>
        </p:nvGrpSpPr>
        <p:grpSpPr bwMode="auto">
          <a:xfrm>
            <a:off x="2536825" y="4486275"/>
            <a:ext cx="838200" cy="1730375"/>
            <a:chOff x="1598" y="2826"/>
            <a:chExt cx="528" cy="1090"/>
          </a:xfrm>
        </p:grpSpPr>
        <p:sp>
          <p:nvSpPr>
            <p:cNvPr id="2083" name="AutoShape 30"/>
            <p:cNvSpPr>
              <a:spLocks noChangeArrowheads="1"/>
            </p:cNvSpPr>
            <p:nvPr/>
          </p:nvSpPr>
          <p:spPr bwMode="auto">
            <a:xfrm rot="9042949">
              <a:off x="1773" y="3650"/>
              <a:ext cx="353" cy="266"/>
            </a:xfrm>
            <a:prstGeom prst="triangle">
              <a:avLst>
                <a:gd name="adj" fmla="val 50000"/>
              </a:avLst>
            </a:prstGeom>
            <a:solidFill>
              <a:srgbClr val="FFFF00"/>
            </a:solidFill>
            <a:ln w="9525">
              <a:noFill/>
              <a:miter lim="800000"/>
              <a:headEnd/>
              <a:tailEnd/>
            </a:ln>
          </p:spPr>
          <p:txBody>
            <a:bodyPr wrap="none" anchor="ctr"/>
            <a:lstStyle/>
            <a:p>
              <a:endParaRPr lang="ja-JP" altLang="en-US"/>
            </a:p>
          </p:txBody>
        </p:sp>
        <p:sp>
          <p:nvSpPr>
            <p:cNvPr id="2084" name="AutoShape 31"/>
            <p:cNvSpPr>
              <a:spLocks noChangeArrowheads="1"/>
            </p:cNvSpPr>
            <p:nvPr/>
          </p:nvSpPr>
          <p:spPr bwMode="auto">
            <a:xfrm rot="9042949" flipH="1" flipV="1">
              <a:off x="1598" y="2826"/>
              <a:ext cx="125" cy="902"/>
            </a:xfrm>
            <a:prstGeom prst="triangle">
              <a:avLst>
                <a:gd name="adj" fmla="val 50000"/>
              </a:avLst>
            </a:prstGeom>
            <a:solidFill>
              <a:srgbClr val="FFFF00"/>
            </a:solidFill>
            <a:ln w="9525">
              <a:noFill/>
              <a:miter lim="800000"/>
              <a:headEnd/>
              <a:tailEnd/>
            </a:ln>
          </p:spPr>
          <p:txBody>
            <a:bodyPr wrap="none" anchor="ctr"/>
            <a:lstStyle/>
            <a:p>
              <a:endParaRPr lang="ja-JP" altLang="en-US"/>
            </a:p>
          </p:txBody>
        </p:sp>
      </p:grpSp>
      <p:sp>
        <p:nvSpPr>
          <p:cNvPr id="101408" name="Oval 32"/>
          <p:cNvSpPr>
            <a:spLocks noChangeArrowheads="1"/>
          </p:cNvSpPr>
          <p:nvPr/>
        </p:nvSpPr>
        <p:spPr bwMode="auto">
          <a:xfrm>
            <a:off x="2147888" y="4456113"/>
            <a:ext cx="269875" cy="269875"/>
          </a:xfrm>
          <a:prstGeom prst="ellipse">
            <a:avLst/>
          </a:prstGeom>
          <a:solidFill>
            <a:schemeClr val="accent1"/>
          </a:solidFill>
          <a:ln w="9525">
            <a:solidFill>
              <a:schemeClr val="tx1"/>
            </a:solidFill>
            <a:round/>
            <a:headEnd/>
            <a:tailEnd/>
          </a:ln>
        </p:spPr>
        <p:txBody>
          <a:bodyPr wrap="none" anchor="ctr"/>
          <a:lstStyle/>
          <a:p>
            <a:pPr algn="ctr"/>
            <a:r>
              <a:rPr lang="en-US" altLang="ja-JP" sz="1800" b="0">
                <a:latin typeface="Arial" charset="0"/>
              </a:rPr>
              <a:t>e</a:t>
            </a:r>
            <a:r>
              <a:rPr lang="en-US" altLang="ja-JP" sz="1800" b="0" baseline="30000">
                <a:latin typeface="Arial" charset="0"/>
              </a:rPr>
              <a:t>-</a:t>
            </a:r>
          </a:p>
        </p:txBody>
      </p:sp>
      <p:sp>
        <p:nvSpPr>
          <p:cNvPr id="101409" name="Oval 33"/>
          <p:cNvSpPr>
            <a:spLocks noChangeArrowheads="1"/>
          </p:cNvSpPr>
          <p:nvPr/>
        </p:nvSpPr>
        <p:spPr bwMode="auto">
          <a:xfrm>
            <a:off x="2709863" y="5067300"/>
            <a:ext cx="269875" cy="269875"/>
          </a:xfrm>
          <a:prstGeom prst="ellipse">
            <a:avLst/>
          </a:prstGeom>
          <a:solidFill>
            <a:srgbClr val="FF0066"/>
          </a:solidFill>
          <a:ln w="9525">
            <a:solidFill>
              <a:schemeClr val="tx1"/>
            </a:solidFill>
            <a:round/>
            <a:headEnd/>
            <a:tailEnd/>
          </a:ln>
        </p:spPr>
        <p:txBody>
          <a:bodyPr wrap="none" anchor="ctr"/>
          <a:lstStyle/>
          <a:p>
            <a:pPr algn="ctr"/>
            <a:r>
              <a:rPr lang="en-US" altLang="ja-JP" sz="1800" b="0">
                <a:latin typeface="Arial" charset="0"/>
              </a:rPr>
              <a:t>e</a:t>
            </a:r>
            <a:r>
              <a:rPr lang="en-US" altLang="ja-JP" sz="1800" b="0" baseline="30000">
                <a:latin typeface="Arial" charset="0"/>
              </a:rPr>
              <a:t>-</a:t>
            </a:r>
          </a:p>
        </p:txBody>
      </p:sp>
      <p:sp>
        <p:nvSpPr>
          <p:cNvPr id="101410" name="Oval 34"/>
          <p:cNvSpPr>
            <a:spLocks noChangeArrowheads="1"/>
          </p:cNvSpPr>
          <p:nvPr/>
        </p:nvSpPr>
        <p:spPr bwMode="auto">
          <a:xfrm>
            <a:off x="2206625" y="5165725"/>
            <a:ext cx="404813" cy="404813"/>
          </a:xfrm>
          <a:prstGeom prst="ellipse">
            <a:avLst/>
          </a:prstGeom>
          <a:solidFill>
            <a:srgbClr val="FF0066"/>
          </a:solidFill>
          <a:ln w="9525">
            <a:solidFill>
              <a:schemeClr val="tx1"/>
            </a:solidFill>
            <a:round/>
            <a:headEnd/>
            <a:tailEnd/>
          </a:ln>
        </p:spPr>
        <p:txBody>
          <a:bodyPr wrap="none" anchor="ctr"/>
          <a:lstStyle/>
          <a:p>
            <a:pPr algn="ctr"/>
            <a:r>
              <a:rPr lang="en-US" altLang="ja-JP" sz="1800" b="0">
                <a:latin typeface="Arial" charset="0"/>
              </a:rPr>
              <a:t>Ar</a:t>
            </a:r>
            <a:r>
              <a:rPr lang="en-US" altLang="ja-JP" sz="1800" b="0" baseline="30000">
                <a:latin typeface="Arial" charset="0"/>
              </a:rPr>
              <a:t>+</a:t>
            </a:r>
          </a:p>
        </p:txBody>
      </p:sp>
      <p:sp>
        <p:nvSpPr>
          <p:cNvPr id="101411" name="Oval 35"/>
          <p:cNvSpPr>
            <a:spLocks noChangeArrowheads="1"/>
          </p:cNvSpPr>
          <p:nvPr/>
        </p:nvSpPr>
        <p:spPr bwMode="auto">
          <a:xfrm>
            <a:off x="2493963" y="4668838"/>
            <a:ext cx="269875" cy="269875"/>
          </a:xfrm>
          <a:prstGeom prst="ellipse">
            <a:avLst/>
          </a:prstGeom>
          <a:solidFill>
            <a:srgbClr val="FF0066"/>
          </a:solidFill>
          <a:ln w="9525">
            <a:solidFill>
              <a:schemeClr val="tx1"/>
            </a:solidFill>
            <a:round/>
            <a:headEnd/>
            <a:tailEnd/>
          </a:ln>
        </p:spPr>
        <p:txBody>
          <a:bodyPr wrap="none" anchor="ctr"/>
          <a:lstStyle/>
          <a:p>
            <a:pPr algn="ctr"/>
            <a:r>
              <a:rPr lang="en-US" altLang="ja-JP" sz="1800" b="0">
                <a:latin typeface="Arial" charset="0"/>
              </a:rPr>
              <a:t>e</a:t>
            </a:r>
            <a:r>
              <a:rPr lang="en-US" altLang="ja-JP" sz="1800" b="0" baseline="30000">
                <a:latin typeface="Arial" charset="0"/>
              </a:rPr>
              <a:t>-</a:t>
            </a:r>
          </a:p>
        </p:txBody>
      </p:sp>
      <p:sp>
        <p:nvSpPr>
          <p:cNvPr id="101412" name="Oval 36"/>
          <p:cNvSpPr>
            <a:spLocks noChangeArrowheads="1"/>
          </p:cNvSpPr>
          <p:nvPr/>
        </p:nvSpPr>
        <p:spPr bwMode="auto">
          <a:xfrm>
            <a:off x="1990725" y="4767263"/>
            <a:ext cx="404813" cy="404812"/>
          </a:xfrm>
          <a:prstGeom prst="ellipse">
            <a:avLst/>
          </a:prstGeom>
          <a:solidFill>
            <a:srgbClr val="FF0066"/>
          </a:solidFill>
          <a:ln w="9525">
            <a:solidFill>
              <a:schemeClr val="tx1"/>
            </a:solidFill>
            <a:round/>
            <a:headEnd/>
            <a:tailEnd/>
          </a:ln>
        </p:spPr>
        <p:txBody>
          <a:bodyPr wrap="none" anchor="ctr"/>
          <a:lstStyle/>
          <a:p>
            <a:pPr algn="ctr"/>
            <a:r>
              <a:rPr lang="en-US" altLang="ja-JP" sz="1800" b="0">
                <a:latin typeface="Arial" charset="0"/>
              </a:rPr>
              <a:t>Ar</a:t>
            </a:r>
            <a:r>
              <a:rPr lang="en-US" altLang="ja-JP" sz="1800" b="0" baseline="30000">
                <a:latin typeface="Arial" charset="0"/>
              </a:rPr>
              <a:t>+</a:t>
            </a:r>
          </a:p>
        </p:txBody>
      </p:sp>
      <p:grpSp>
        <p:nvGrpSpPr>
          <p:cNvPr id="5" name="Group 37"/>
          <p:cNvGrpSpPr>
            <a:grpSpLocks/>
          </p:cNvGrpSpPr>
          <p:nvPr/>
        </p:nvGrpSpPr>
        <p:grpSpPr bwMode="auto">
          <a:xfrm>
            <a:off x="6238875" y="4425950"/>
            <a:ext cx="2843213" cy="1092200"/>
            <a:chOff x="3787" y="2450"/>
            <a:chExt cx="1791" cy="688"/>
          </a:xfrm>
        </p:grpSpPr>
        <p:sp>
          <p:nvSpPr>
            <p:cNvPr id="2079" name="Oval 38"/>
            <p:cNvSpPr>
              <a:spLocks noChangeArrowheads="1"/>
            </p:cNvSpPr>
            <p:nvPr/>
          </p:nvSpPr>
          <p:spPr bwMode="auto">
            <a:xfrm>
              <a:off x="3787" y="2530"/>
              <a:ext cx="170" cy="170"/>
            </a:xfrm>
            <a:prstGeom prst="ellipse">
              <a:avLst/>
            </a:prstGeom>
            <a:solidFill>
              <a:schemeClr val="accent1"/>
            </a:solidFill>
            <a:ln w="9525">
              <a:solidFill>
                <a:schemeClr val="tx1"/>
              </a:solidFill>
              <a:round/>
              <a:headEnd/>
              <a:tailEnd/>
            </a:ln>
          </p:spPr>
          <p:txBody>
            <a:bodyPr wrap="none" anchor="ctr"/>
            <a:lstStyle/>
            <a:p>
              <a:pPr algn="ctr"/>
              <a:r>
                <a:rPr lang="en-US" altLang="ja-JP" sz="1800" b="0">
                  <a:latin typeface="Arial" charset="0"/>
                </a:rPr>
                <a:t>e</a:t>
              </a:r>
              <a:r>
                <a:rPr lang="en-US" altLang="ja-JP" sz="1800" b="0" baseline="30000">
                  <a:latin typeface="Arial" charset="0"/>
                </a:rPr>
                <a:t>-</a:t>
              </a:r>
            </a:p>
          </p:txBody>
        </p:sp>
        <p:sp>
          <p:nvSpPr>
            <p:cNvPr id="2080" name="Text Box 39"/>
            <p:cNvSpPr txBox="1">
              <a:spLocks noChangeArrowheads="1"/>
            </p:cNvSpPr>
            <p:nvPr/>
          </p:nvSpPr>
          <p:spPr bwMode="auto">
            <a:xfrm>
              <a:off x="4047" y="2450"/>
              <a:ext cx="888" cy="288"/>
            </a:xfrm>
            <a:prstGeom prst="rect">
              <a:avLst/>
            </a:prstGeom>
            <a:noFill/>
            <a:ln w="9525">
              <a:noFill/>
              <a:miter lim="800000"/>
              <a:headEnd/>
              <a:tailEnd/>
            </a:ln>
          </p:spPr>
          <p:txBody>
            <a:bodyPr wrap="none">
              <a:spAutoFit/>
            </a:bodyPr>
            <a:lstStyle/>
            <a:p>
              <a:r>
                <a:rPr lang="ja-JP" altLang="en-US">
                  <a:solidFill>
                    <a:srgbClr val="17B535"/>
                  </a:solidFill>
                  <a:latin typeface="Arial" charset="0"/>
                </a:rPr>
                <a:t>一次電子</a:t>
              </a:r>
            </a:p>
          </p:txBody>
        </p:sp>
        <p:sp>
          <p:nvSpPr>
            <p:cNvPr id="2081" name="Oval 40"/>
            <p:cNvSpPr>
              <a:spLocks noChangeArrowheads="1"/>
            </p:cNvSpPr>
            <p:nvPr/>
          </p:nvSpPr>
          <p:spPr bwMode="auto">
            <a:xfrm>
              <a:off x="3787" y="2776"/>
              <a:ext cx="170" cy="170"/>
            </a:xfrm>
            <a:prstGeom prst="ellipse">
              <a:avLst/>
            </a:prstGeom>
            <a:solidFill>
              <a:srgbClr val="FF0066"/>
            </a:solidFill>
            <a:ln w="9525">
              <a:solidFill>
                <a:schemeClr val="tx1"/>
              </a:solidFill>
              <a:round/>
              <a:headEnd/>
              <a:tailEnd/>
            </a:ln>
          </p:spPr>
          <p:txBody>
            <a:bodyPr wrap="none" anchor="ctr"/>
            <a:lstStyle/>
            <a:p>
              <a:pPr algn="ctr"/>
              <a:r>
                <a:rPr lang="en-US" altLang="ja-JP" sz="1800" b="0">
                  <a:latin typeface="Arial" charset="0"/>
                </a:rPr>
                <a:t>e</a:t>
              </a:r>
              <a:r>
                <a:rPr lang="en-US" altLang="ja-JP" sz="1800" b="0" baseline="30000">
                  <a:latin typeface="Arial" charset="0"/>
                </a:rPr>
                <a:t>-</a:t>
              </a:r>
            </a:p>
          </p:txBody>
        </p:sp>
        <p:sp>
          <p:nvSpPr>
            <p:cNvPr id="2082" name="Text Box 41"/>
            <p:cNvSpPr txBox="1">
              <a:spLocks noChangeArrowheads="1"/>
            </p:cNvSpPr>
            <p:nvPr/>
          </p:nvSpPr>
          <p:spPr bwMode="auto">
            <a:xfrm>
              <a:off x="4047" y="2696"/>
              <a:ext cx="1531" cy="442"/>
            </a:xfrm>
            <a:prstGeom prst="rect">
              <a:avLst/>
            </a:prstGeom>
            <a:noFill/>
            <a:ln w="9525">
              <a:noFill/>
              <a:miter lim="800000"/>
              <a:headEnd/>
              <a:tailEnd/>
            </a:ln>
          </p:spPr>
          <p:txBody>
            <a:bodyPr wrap="none">
              <a:spAutoFit/>
            </a:bodyPr>
            <a:lstStyle/>
            <a:p>
              <a:r>
                <a:rPr lang="ja-JP" altLang="en-US">
                  <a:solidFill>
                    <a:srgbClr val="988C34"/>
                  </a:solidFill>
                  <a:latin typeface="Arial" charset="0"/>
                </a:rPr>
                <a:t>二次電子</a:t>
              </a:r>
            </a:p>
            <a:p>
              <a:r>
                <a:rPr lang="ja-JP" altLang="en-US" sz="1600">
                  <a:solidFill>
                    <a:srgbClr val="988C34"/>
                  </a:solidFill>
                  <a:latin typeface="Arial" charset="0"/>
                </a:rPr>
                <a:t>（一次電子の</a:t>
              </a:r>
              <a:r>
                <a:rPr lang="en-US" altLang="ja-JP" sz="1600">
                  <a:solidFill>
                    <a:srgbClr val="988C34"/>
                  </a:solidFill>
                  <a:latin typeface="Arial" charset="0"/>
                </a:rPr>
                <a:t>10</a:t>
              </a:r>
              <a:r>
                <a:rPr lang="en-US" altLang="ja-JP" sz="1600" baseline="30000">
                  <a:solidFill>
                    <a:srgbClr val="988C34"/>
                  </a:solidFill>
                  <a:latin typeface="Arial" charset="0"/>
                </a:rPr>
                <a:t>4</a:t>
              </a:r>
              <a:r>
                <a:rPr lang="ja-JP" altLang="en-US" sz="1600">
                  <a:solidFill>
                    <a:srgbClr val="988C34"/>
                  </a:solidFill>
                  <a:latin typeface="Arial" charset="0"/>
                </a:rPr>
                <a:t>～</a:t>
              </a:r>
              <a:r>
                <a:rPr lang="en-US" altLang="ja-JP" sz="1600">
                  <a:solidFill>
                    <a:srgbClr val="988C34"/>
                  </a:solidFill>
                  <a:latin typeface="Arial" charset="0"/>
                </a:rPr>
                <a:t>10</a:t>
              </a:r>
              <a:r>
                <a:rPr lang="en-US" altLang="ja-JP" sz="1600" baseline="30000">
                  <a:solidFill>
                    <a:srgbClr val="988C34"/>
                  </a:solidFill>
                  <a:latin typeface="Arial" charset="0"/>
                </a:rPr>
                <a:t>6</a:t>
              </a:r>
              <a:r>
                <a:rPr lang="ja-JP" altLang="en-US" sz="1600">
                  <a:solidFill>
                    <a:srgbClr val="988C34"/>
                  </a:solidFill>
                  <a:latin typeface="Arial" charset="0"/>
                </a:rPr>
                <a:t>倍）</a:t>
              </a:r>
            </a:p>
          </p:txBody>
        </p:sp>
      </p:grpSp>
      <p:sp>
        <p:nvSpPr>
          <p:cNvPr id="2071" name="Text Box 42"/>
          <p:cNvSpPr txBox="1">
            <a:spLocks noChangeArrowheads="1"/>
          </p:cNvSpPr>
          <p:nvPr/>
        </p:nvSpPr>
        <p:spPr bwMode="auto">
          <a:xfrm>
            <a:off x="179512" y="5805264"/>
            <a:ext cx="1800200" cy="400110"/>
          </a:xfrm>
          <a:prstGeom prst="rect">
            <a:avLst/>
          </a:prstGeom>
          <a:noFill/>
          <a:ln w="9525">
            <a:noFill/>
            <a:miter lim="800000"/>
            <a:headEnd/>
            <a:tailEnd/>
          </a:ln>
        </p:spPr>
        <p:txBody>
          <a:bodyPr wrap="square">
            <a:spAutoFit/>
          </a:bodyPr>
          <a:lstStyle/>
          <a:p>
            <a:pPr>
              <a:spcBef>
                <a:spcPct val="50000"/>
              </a:spcBef>
            </a:pPr>
            <a:r>
              <a:rPr lang="ja-JP" altLang="en-US" sz="2000" b="0" dirty="0">
                <a:solidFill>
                  <a:srgbClr val="FFFFFF"/>
                </a:solidFill>
                <a:latin typeface="Arial" charset="0"/>
              </a:rPr>
              <a:t>陽極</a:t>
            </a:r>
            <a:r>
              <a:rPr lang="ja-JP" altLang="en-US" sz="1600" b="0" dirty="0">
                <a:solidFill>
                  <a:srgbClr val="FFFFFF"/>
                </a:solidFill>
                <a:latin typeface="Arial" charset="0"/>
              </a:rPr>
              <a:t>（アノード）</a:t>
            </a:r>
          </a:p>
        </p:txBody>
      </p:sp>
      <p:sp>
        <p:nvSpPr>
          <p:cNvPr id="2072" name="Text Box 43"/>
          <p:cNvSpPr txBox="1">
            <a:spLocks noChangeArrowheads="1"/>
          </p:cNvSpPr>
          <p:nvPr/>
        </p:nvSpPr>
        <p:spPr bwMode="auto">
          <a:xfrm>
            <a:off x="395536" y="3861048"/>
            <a:ext cx="1980029" cy="400110"/>
          </a:xfrm>
          <a:prstGeom prst="rect">
            <a:avLst/>
          </a:prstGeom>
          <a:noFill/>
          <a:ln w="9525">
            <a:noFill/>
            <a:miter lim="800000"/>
            <a:headEnd/>
            <a:tailEnd/>
          </a:ln>
        </p:spPr>
        <p:txBody>
          <a:bodyPr wrap="none">
            <a:spAutoFit/>
          </a:bodyPr>
          <a:lstStyle/>
          <a:p>
            <a:r>
              <a:rPr lang="ja-JP" altLang="en-US" sz="2000" b="0" dirty="0">
                <a:solidFill>
                  <a:srgbClr val="FFFFFF"/>
                </a:solidFill>
                <a:latin typeface="Arial" charset="0"/>
              </a:rPr>
              <a:t>陽極付近の様子</a:t>
            </a:r>
          </a:p>
        </p:txBody>
      </p:sp>
      <p:sp>
        <p:nvSpPr>
          <p:cNvPr id="101424" name="Text Box 48"/>
          <p:cNvSpPr txBox="1">
            <a:spLocks noChangeArrowheads="1"/>
          </p:cNvSpPr>
          <p:nvPr/>
        </p:nvSpPr>
        <p:spPr bwMode="auto">
          <a:xfrm>
            <a:off x="185738" y="4821238"/>
            <a:ext cx="1854200" cy="519112"/>
          </a:xfrm>
          <a:prstGeom prst="rect">
            <a:avLst/>
          </a:prstGeom>
          <a:noFill/>
          <a:ln w="9525">
            <a:noFill/>
            <a:miter lim="800000"/>
            <a:headEnd/>
            <a:tailEnd/>
          </a:ln>
        </p:spPr>
        <p:txBody>
          <a:bodyPr>
            <a:spAutoFit/>
          </a:bodyPr>
          <a:lstStyle/>
          <a:p>
            <a:pPr algn="ctr"/>
            <a:r>
              <a:rPr lang="ja-JP" altLang="en-US" sz="2800" dirty="0">
                <a:solidFill>
                  <a:srgbClr val="FF0066"/>
                </a:solidFill>
                <a:latin typeface="Arial" charset="0"/>
              </a:rPr>
              <a:t>電子雪崩</a:t>
            </a:r>
          </a:p>
        </p:txBody>
      </p:sp>
      <p:sp>
        <p:nvSpPr>
          <p:cNvPr id="101425" name="Oval 49"/>
          <p:cNvSpPr>
            <a:spLocks noChangeArrowheads="1"/>
          </p:cNvSpPr>
          <p:nvPr/>
        </p:nvSpPr>
        <p:spPr bwMode="auto">
          <a:xfrm>
            <a:off x="2936875" y="5461000"/>
            <a:ext cx="269875" cy="269875"/>
          </a:xfrm>
          <a:prstGeom prst="ellipse">
            <a:avLst/>
          </a:prstGeom>
          <a:solidFill>
            <a:srgbClr val="FF0066"/>
          </a:solidFill>
          <a:ln w="9525">
            <a:solidFill>
              <a:schemeClr val="tx1"/>
            </a:solidFill>
            <a:round/>
            <a:headEnd/>
            <a:tailEnd/>
          </a:ln>
        </p:spPr>
        <p:txBody>
          <a:bodyPr wrap="none" anchor="ctr"/>
          <a:lstStyle/>
          <a:p>
            <a:pPr algn="ctr"/>
            <a:r>
              <a:rPr lang="en-US" altLang="ja-JP" sz="1800" b="0">
                <a:latin typeface="Arial" charset="0"/>
              </a:rPr>
              <a:t>e</a:t>
            </a:r>
            <a:r>
              <a:rPr lang="en-US" altLang="ja-JP" sz="1800" b="0" baseline="30000">
                <a:latin typeface="Arial" charset="0"/>
              </a:rPr>
              <a:t>-</a:t>
            </a:r>
          </a:p>
        </p:txBody>
      </p:sp>
      <p:sp>
        <p:nvSpPr>
          <p:cNvPr id="101426" name="Oval 50"/>
          <p:cNvSpPr>
            <a:spLocks noChangeArrowheads="1"/>
          </p:cNvSpPr>
          <p:nvPr/>
        </p:nvSpPr>
        <p:spPr bwMode="auto">
          <a:xfrm>
            <a:off x="2433638" y="5559425"/>
            <a:ext cx="404812" cy="404813"/>
          </a:xfrm>
          <a:prstGeom prst="ellipse">
            <a:avLst/>
          </a:prstGeom>
          <a:solidFill>
            <a:srgbClr val="FF0066"/>
          </a:solidFill>
          <a:ln w="9525">
            <a:solidFill>
              <a:schemeClr val="tx1"/>
            </a:solidFill>
            <a:round/>
            <a:headEnd/>
            <a:tailEnd/>
          </a:ln>
        </p:spPr>
        <p:txBody>
          <a:bodyPr wrap="none" anchor="ctr"/>
          <a:lstStyle/>
          <a:p>
            <a:pPr algn="ctr"/>
            <a:r>
              <a:rPr lang="en-US" altLang="ja-JP" sz="1800" b="0">
                <a:latin typeface="Arial" charset="0"/>
              </a:rPr>
              <a:t>Ar</a:t>
            </a:r>
            <a:r>
              <a:rPr lang="en-US" altLang="ja-JP" sz="1800" b="0" baseline="30000">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667E-6 -2.59259E-6 L 0.06285 0.31482 " pathEditMode="relative" ptsTypes="AA">
                                      <p:cBhvr>
                                        <p:cTn id="6" dur="1000" fill="hold"/>
                                        <p:tgtEl>
                                          <p:spTgt spid="101398"/>
                                        </p:tgtEl>
                                        <p:attrNameLst>
                                          <p:attrName>ppt_x</p:attrName>
                                          <p:attrName>ppt_y</p:attrName>
                                        </p:attrNameLst>
                                      </p:cBhvr>
                                    </p:animMotion>
                                  </p:childTnLst>
                                </p:cTn>
                              </p:par>
                              <p:par>
                                <p:cTn id="7" presetID="18" presetClass="entr" presetSubtype="6"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strips(downRight)">
                                      <p:cBhvr>
                                        <p:cTn id="9" dur="1000"/>
                                        <p:tgtEl>
                                          <p:spTgt spid="3"/>
                                        </p:tgtEl>
                                      </p:cBhvr>
                                    </p:animEffect>
                                  </p:childTnLst>
                                </p:cTn>
                              </p:par>
                              <p:par>
                                <p:cTn id="10" presetID="0" presetClass="path" presetSubtype="0" accel="50000" decel="50000" fill="hold" grpId="0" nodeType="withEffect">
                                  <p:stCondLst>
                                    <p:cond delay="0"/>
                                  </p:stCondLst>
                                  <p:childTnLst>
                                    <p:animMotion origin="layout" path="M -2.77778E-6 4.83811E-6 L 0.10886 0.25115 " pathEditMode="relative" rAng="0" ptsTypes="AA">
                                      <p:cBhvr>
                                        <p:cTn id="11" dur="1000" fill="hold"/>
                                        <p:tgtEl>
                                          <p:spTgt spid="101408"/>
                                        </p:tgtEl>
                                        <p:attrNameLst>
                                          <p:attrName>ppt_x</p:attrName>
                                          <p:attrName>ppt_y</p:attrName>
                                        </p:attrNameLst>
                                      </p:cBhvr>
                                      <p:rCtr x="54" y="126"/>
                                    </p:animMotion>
                                  </p:childTnLst>
                                </p:cTn>
                              </p:par>
                              <p:par>
                                <p:cTn id="12" presetID="18" presetClass="entr" presetSubtype="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Right)">
                                      <p:cBhvr>
                                        <p:cTn id="14" dur="1000"/>
                                        <p:tgtEl>
                                          <p:spTgt spid="4"/>
                                        </p:tgtEl>
                                      </p:cBhvr>
                                    </p:animEffect>
                                  </p:childTnLst>
                                </p:cTn>
                              </p:par>
                              <p:par>
                                <p:cTn id="15" presetID="4" presetClass="entr" presetSubtype="32" fill="hold" grpId="0" nodeType="withEffect">
                                  <p:stCondLst>
                                    <p:cond delay="0"/>
                                  </p:stCondLst>
                                  <p:childTnLst>
                                    <p:set>
                                      <p:cBhvr>
                                        <p:cTn id="16" dur="1" fill="hold">
                                          <p:stCondLst>
                                            <p:cond delay="0"/>
                                          </p:stCondLst>
                                        </p:cTn>
                                        <p:tgtEl>
                                          <p:spTgt spid="101400"/>
                                        </p:tgtEl>
                                        <p:attrNameLst>
                                          <p:attrName>style.visibility</p:attrName>
                                        </p:attrNameLst>
                                      </p:cBhvr>
                                      <p:to>
                                        <p:strVal val="visible"/>
                                      </p:to>
                                    </p:set>
                                    <p:animEffect transition="in" filter="box(out)">
                                      <p:cBhvr>
                                        <p:cTn id="17" dur="500"/>
                                        <p:tgtEl>
                                          <p:spTgt spid="101400"/>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101399"/>
                                        </p:tgtEl>
                                        <p:attrNameLst>
                                          <p:attrName>style.visibility</p:attrName>
                                        </p:attrNameLst>
                                      </p:cBhvr>
                                      <p:to>
                                        <p:strVal val="visible"/>
                                      </p:to>
                                    </p:set>
                                    <p:animEffect transition="in" filter="box(out)">
                                      <p:cBhvr>
                                        <p:cTn id="20" dur="500"/>
                                        <p:tgtEl>
                                          <p:spTgt spid="101399"/>
                                        </p:tgtEl>
                                      </p:cBhvr>
                                    </p:animEffect>
                                  </p:childTnLst>
                                </p:cTn>
                              </p:par>
                              <p:par>
                                <p:cTn id="21" presetID="4" presetClass="entr" presetSubtype="32" fill="hold" grpId="0" nodeType="withEffect">
                                  <p:stCondLst>
                                    <p:cond delay="200"/>
                                  </p:stCondLst>
                                  <p:childTnLst>
                                    <p:set>
                                      <p:cBhvr>
                                        <p:cTn id="22" dur="1" fill="hold">
                                          <p:stCondLst>
                                            <p:cond delay="0"/>
                                          </p:stCondLst>
                                        </p:cTn>
                                        <p:tgtEl>
                                          <p:spTgt spid="101402"/>
                                        </p:tgtEl>
                                        <p:attrNameLst>
                                          <p:attrName>style.visibility</p:attrName>
                                        </p:attrNameLst>
                                      </p:cBhvr>
                                      <p:to>
                                        <p:strVal val="visible"/>
                                      </p:to>
                                    </p:set>
                                    <p:animEffect transition="in" filter="box(out)">
                                      <p:cBhvr>
                                        <p:cTn id="23" dur="500"/>
                                        <p:tgtEl>
                                          <p:spTgt spid="101402"/>
                                        </p:tgtEl>
                                      </p:cBhvr>
                                    </p:animEffect>
                                  </p:childTnLst>
                                </p:cTn>
                              </p:par>
                              <p:par>
                                <p:cTn id="24" presetID="4" presetClass="entr" presetSubtype="32" fill="hold" grpId="0" nodeType="withEffect">
                                  <p:stCondLst>
                                    <p:cond delay="200"/>
                                  </p:stCondLst>
                                  <p:childTnLst>
                                    <p:set>
                                      <p:cBhvr>
                                        <p:cTn id="25" dur="1" fill="hold">
                                          <p:stCondLst>
                                            <p:cond delay="0"/>
                                          </p:stCondLst>
                                        </p:cTn>
                                        <p:tgtEl>
                                          <p:spTgt spid="101401"/>
                                        </p:tgtEl>
                                        <p:attrNameLst>
                                          <p:attrName>style.visibility</p:attrName>
                                        </p:attrNameLst>
                                      </p:cBhvr>
                                      <p:to>
                                        <p:strVal val="visible"/>
                                      </p:to>
                                    </p:set>
                                    <p:animEffect transition="in" filter="box(out)">
                                      <p:cBhvr>
                                        <p:cTn id="26" dur="500"/>
                                        <p:tgtEl>
                                          <p:spTgt spid="101401"/>
                                        </p:tgtEl>
                                      </p:cBhvr>
                                    </p:animEffect>
                                  </p:childTnLst>
                                </p:cTn>
                              </p:par>
                              <p:par>
                                <p:cTn id="27" presetID="4" presetClass="entr" presetSubtype="32" fill="hold" grpId="0" nodeType="withEffect">
                                  <p:stCondLst>
                                    <p:cond delay="400"/>
                                  </p:stCondLst>
                                  <p:childTnLst>
                                    <p:set>
                                      <p:cBhvr>
                                        <p:cTn id="28" dur="1" fill="hold">
                                          <p:stCondLst>
                                            <p:cond delay="0"/>
                                          </p:stCondLst>
                                        </p:cTn>
                                        <p:tgtEl>
                                          <p:spTgt spid="101404"/>
                                        </p:tgtEl>
                                        <p:attrNameLst>
                                          <p:attrName>style.visibility</p:attrName>
                                        </p:attrNameLst>
                                      </p:cBhvr>
                                      <p:to>
                                        <p:strVal val="visible"/>
                                      </p:to>
                                    </p:set>
                                    <p:animEffect transition="in" filter="box(out)">
                                      <p:cBhvr>
                                        <p:cTn id="29" dur="500"/>
                                        <p:tgtEl>
                                          <p:spTgt spid="101404"/>
                                        </p:tgtEl>
                                      </p:cBhvr>
                                    </p:animEffect>
                                  </p:childTnLst>
                                </p:cTn>
                              </p:par>
                              <p:par>
                                <p:cTn id="30" presetID="4" presetClass="entr" presetSubtype="32" fill="hold" grpId="0" nodeType="withEffect">
                                  <p:stCondLst>
                                    <p:cond delay="400"/>
                                  </p:stCondLst>
                                  <p:childTnLst>
                                    <p:set>
                                      <p:cBhvr>
                                        <p:cTn id="31" dur="1" fill="hold">
                                          <p:stCondLst>
                                            <p:cond delay="0"/>
                                          </p:stCondLst>
                                        </p:cTn>
                                        <p:tgtEl>
                                          <p:spTgt spid="101403"/>
                                        </p:tgtEl>
                                        <p:attrNameLst>
                                          <p:attrName>style.visibility</p:attrName>
                                        </p:attrNameLst>
                                      </p:cBhvr>
                                      <p:to>
                                        <p:strVal val="visible"/>
                                      </p:to>
                                    </p:set>
                                    <p:animEffect transition="in" filter="box(out)">
                                      <p:cBhvr>
                                        <p:cTn id="32" dur="500"/>
                                        <p:tgtEl>
                                          <p:spTgt spid="101403"/>
                                        </p:tgtEl>
                                      </p:cBhvr>
                                    </p:animEffect>
                                  </p:childTnLst>
                                </p:cTn>
                              </p:par>
                              <p:par>
                                <p:cTn id="33" presetID="4" presetClass="entr" presetSubtype="32" fill="hold" grpId="0" nodeType="withEffect">
                                  <p:stCondLst>
                                    <p:cond delay="0"/>
                                  </p:stCondLst>
                                  <p:childTnLst>
                                    <p:set>
                                      <p:cBhvr>
                                        <p:cTn id="34" dur="1" fill="hold">
                                          <p:stCondLst>
                                            <p:cond delay="0"/>
                                          </p:stCondLst>
                                        </p:cTn>
                                        <p:tgtEl>
                                          <p:spTgt spid="101412"/>
                                        </p:tgtEl>
                                        <p:attrNameLst>
                                          <p:attrName>style.visibility</p:attrName>
                                        </p:attrNameLst>
                                      </p:cBhvr>
                                      <p:to>
                                        <p:strVal val="visible"/>
                                      </p:to>
                                    </p:set>
                                    <p:animEffect transition="in" filter="box(out)">
                                      <p:cBhvr>
                                        <p:cTn id="35" dur="500"/>
                                        <p:tgtEl>
                                          <p:spTgt spid="101412"/>
                                        </p:tgtEl>
                                      </p:cBhvr>
                                    </p:animEffect>
                                  </p:childTnLst>
                                </p:cTn>
                              </p:par>
                              <p:par>
                                <p:cTn id="36" presetID="4" presetClass="entr" presetSubtype="32" fill="hold" grpId="0" nodeType="withEffect">
                                  <p:stCondLst>
                                    <p:cond delay="0"/>
                                  </p:stCondLst>
                                  <p:childTnLst>
                                    <p:set>
                                      <p:cBhvr>
                                        <p:cTn id="37" dur="1" fill="hold">
                                          <p:stCondLst>
                                            <p:cond delay="0"/>
                                          </p:stCondLst>
                                        </p:cTn>
                                        <p:tgtEl>
                                          <p:spTgt spid="101411"/>
                                        </p:tgtEl>
                                        <p:attrNameLst>
                                          <p:attrName>style.visibility</p:attrName>
                                        </p:attrNameLst>
                                      </p:cBhvr>
                                      <p:to>
                                        <p:strVal val="visible"/>
                                      </p:to>
                                    </p:set>
                                    <p:animEffect transition="in" filter="box(out)">
                                      <p:cBhvr>
                                        <p:cTn id="38" dur="500"/>
                                        <p:tgtEl>
                                          <p:spTgt spid="101411"/>
                                        </p:tgtEl>
                                      </p:cBhvr>
                                    </p:animEffect>
                                  </p:childTnLst>
                                </p:cTn>
                              </p:par>
                              <p:par>
                                <p:cTn id="39" presetID="4" presetClass="entr" presetSubtype="32" fill="hold" grpId="0" nodeType="withEffect">
                                  <p:stCondLst>
                                    <p:cond delay="200"/>
                                  </p:stCondLst>
                                  <p:childTnLst>
                                    <p:set>
                                      <p:cBhvr>
                                        <p:cTn id="40" dur="1" fill="hold">
                                          <p:stCondLst>
                                            <p:cond delay="0"/>
                                          </p:stCondLst>
                                        </p:cTn>
                                        <p:tgtEl>
                                          <p:spTgt spid="101410"/>
                                        </p:tgtEl>
                                        <p:attrNameLst>
                                          <p:attrName>style.visibility</p:attrName>
                                        </p:attrNameLst>
                                      </p:cBhvr>
                                      <p:to>
                                        <p:strVal val="visible"/>
                                      </p:to>
                                    </p:set>
                                    <p:animEffect transition="in" filter="box(out)">
                                      <p:cBhvr>
                                        <p:cTn id="41" dur="500"/>
                                        <p:tgtEl>
                                          <p:spTgt spid="101410"/>
                                        </p:tgtEl>
                                      </p:cBhvr>
                                    </p:animEffect>
                                  </p:childTnLst>
                                </p:cTn>
                              </p:par>
                              <p:par>
                                <p:cTn id="42" presetID="4" presetClass="entr" presetSubtype="32" fill="hold" grpId="0" nodeType="withEffect">
                                  <p:stCondLst>
                                    <p:cond delay="200"/>
                                  </p:stCondLst>
                                  <p:childTnLst>
                                    <p:set>
                                      <p:cBhvr>
                                        <p:cTn id="43" dur="1" fill="hold">
                                          <p:stCondLst>
                                            <p:cond delay="0"/>
                                          </p:stCondLst>
                                        </p:cTn>
                                        <p:tgtEl>
                                          <p:spTgt spid="101409"/>
                                        </p:tgtEl>
                                        <p:attrNameLst>
                                          <p:attrName>style.visibility</p:attrName>
                                        </p:attrNameLst>
                                      </p:cBhvr>
                                      <p:to>
                                        <p:strVal val="visible"/>
                                      </p:to>
                                    </p:set>
                                    <p:animEffect transition="in" filter="box(out)">
                                      <p:cBhvr>
                                        <p:cTn id="44" dur="500"/>
                                        <p:tgtEl>
                                          <p:spTgt spid="101409"/>
                                        </p:tgtEl>
                                      </p:cBhvr>
                                    </p:animEffect>
                                  </p:childTnLst>
                                </p:cTn>
                              </p:par>
                              <p:par>
                                <p:cTn id="45" presetID="4" presetClass="entr" presetSubtype="32" fill="hold" grpId="0" nodeType="withEffect">
                                  <p:stCondLst>
                                    <p:cond delay="600"/>
                                  </p:stCondLst>
                                  <p:childTnLst>
                                    <p:set>
                                      <p:cBhvr>
                                        <p:cTn id="46" dur="1" fill="hold">
                                          <p:stCondLst>
                                            <p:cond delay="0"/>
                                          </p:stCondLst>
                                        </p:cTn>
                                        <p:tgtEl>
                                          <p:spTgt spid="101426"/>
                                        </p:tgtEl>
                                        <p:attrNameLst>
                                          <p:attrName>style.visibility</p:attrName>
                                        </p:attrNameLst>
                                      </p:cBhvr>
                                      <p:to>
                                        <p:strVal val="visible"/>
                                      </p:to>
                                    </p:set>
                                    <p:animEffect transition="in" filter="box(out)">
                                      <p:cBhvr>
                                        <p:cTn id="47" dur="500"/>
                                        <p:tgtEl>
                                          <p:spTgt spid="101426"/>
                                        </p:tgtEl>
                                      </p:cBhvr>
                                    </p:animEffect>
                                  </p:childTnLst>
                                </p:cTn>
                              </p:par>
                              <p:par>
                                <p:cTn id="48" presetID="4" presetClass="entr" presetSubtype="32" fill="hold" grpId="0" nodeType="withEffect">
                                  <p:stCondLst>
                                    <p:cond delay="600"/>
                                  </p:stCondLst>
                                  <p:childTnLst>
                                    <p:set>
                                      <p:cBhvr>
                                        <p:cTn id="49" dur="1" fill="hold">
                                          <p:stCondLst>
                                            <p:cond delay="0"/>
                                          </p:stCondLst>
                                        </p:cTn>
                                        <p:tgtEl>
                                          <p:spTgt spid="101425"/>
                                        </p:tgtEl>
                                        <p:attrNameLst>
                                          <p:attrName>style.visibility</p:attrName>
                                        </p:attrNameLst>
                                      </p:cBhvr>
                                      <p:to>
                                        <p:strVal val="visible"/>
                                      </p:to>
                                    </p:set>
                                    <p:animEffect transition="in" filter="box(out)">
                                      <p:cBhvr>
                                        <p:cTn id="50" dur="500"/>
                                        <p:tgtEl>
                                          <p:spTgt spid="101425"/>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101424"/>
                                        </p:tgtEl>
                                        <p:attrNameLst>
                                          <p:attrName>style.visibility</p:attrName>
                                        </p:attrNameLst>
                                      </p:cBhvr>
                                      <p:to>
                                        <p:strVal val="visible"/>
                                      </p:to>
                                    </p:set>
                                    <p:animEffect transition="in" filter="checkerboard(across)">
                                      <p:cBhvr>
                                        <p:cTn id="55" dur="500"/>
                                        <p:tgtEl>
                                          <p:spTgt spid="101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8" grpId="0" animBg="1"/>
      <p:bldP spid="101399" grpId="0" animBg="1"/>
      <p:bldP spid="101400" grpId="0" animBg="1"/>
      <p:bldP spid="101401" grpId="0" animBg="1"/>
      <p:bldP spid="101402" grpId="0" animBg="1"/>
      <p:bldP spid="101403" grpId="0" animBg="1"/>
      <p:bldP spid="101404" grpId="0" animBg="1"/>
      <p:bldP spid="101408" grpId="0" animBg="1"/>
      <p:bldP spid="101409" grpId="0" animBg="1"/>
      <p:bldP spid="101410" grpId="0" animBg="1"/>
      <p:bldP spid="101411" grpId="0" animBg="1"/>
      <p:bldP spid="101412" grpId="0" animBg="1"/>
      <p:bldP spid="101424" grpId="0"/>
      <p:bldP spid="101425" grpId="0" animBg="1"/>
      <p:bldP spid="1014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2808312" cy="1143000"/>
          </a:xfrm>
        </p:spPr>
        <p:txBody>
          <a:bodyPr>
            <a:normAutofit/>
          </a:bodyPr>
          <a:lstStyle/>
          <a:p>
            <a:pPr eaLnBrk="1" hangingPunct="1"/>
            <a:r>
              <a:rPr lang="ja-JP" altLang="en-US" sz="6600" dirty="0" smtClean="0"/>
              <a:t>内容</a:t>
            </a:r>
          </a:p>
        </p:txBody>
      </p:sp>
      <p:sp>
        <p:nvSpPr>
          <p:cNvPr id="14339" name="Rectangle 3"/>
          <p:cNvSpPr>
            <a:spLocks noGrp="1" noChangeArrowheads="1"/>
          </p:cNvSpPr>
          <p:nvPr>
            <p:ph type="body" idx="1"/>
          </p:nvPr>
        </p:nvSpPr>
        <p:spPr>
          <a:xfrm>
            <a:off x="611560" y="1844823"/>
            <a:ext cx="3707904" cy="4062682"/>
          </a:xfrm>
        </p:spPr>
        <p:txBody>
          <a:bodyPr>
            <a:normAutofit/>
          </a:bodyPr>
          <a:lstStyle/>
          <a:p>
            <a:r>
              <a:rPr lang="ja-JP" altLang="en-US" sz="2400" dirty="0" smtClean="0"/>
              <a:t>比例計数管の製作</a:t>
            </a:r>
          </a:p>
          <a:p>
            <a:r>
              <a:rPr lang="ja-JP" altLang="en-US" sz="2400" dirty="0" smtClean="0"/>
              <a:t>整形回路の製作</a:t>
            </a:r>
          </a:p>
          <a:p>
            <a:r>
              <a:rPr lang="ja-JP" altLang="en-US" sz="2400" dirty="0" smtClean="0"/>
              <a:t>放射線の測定</a:t>
            </a:r>
          </a:p>
          <a:p>
            <a:pPr lvl="1"/>
            <a:r>
              <a:rPr lang="en-US" altLang="ja-JP" sz="2000" dirty="0" smtClean="0"/>
              <a:t>X</a:t>
            </a:r>
            <a:r>
              <a:rPr lang="ja-JP" altLang="en-US" sz="2000" dirty="0" smtClean="0"/>
              <a:t>線の観測</a:t>
            </a:r>
          </a:p>
          <a:p>
            <a:pPr lvl="1"/>
            <a:r>
              <a:rPr lang="en-US" altLang="ja-JP" sz="2000" dirty="0" smtClean="0"/>
              <a:t>β</a:t>
            </a:r>
            <a:r>
              <a:rPr lang="ja-JP" altLang="en-US" sz="2000" dirty="0" smtClean="0"/>
              <a:t>線の観測</a:t>
            </a:r>
          </a:p>
          <a:p>
            <a:pPr lvl="1"/>
            <a:r>
              <a:rPr lang="ja-JP" altLang="en-US" sz="2000" dirty="0" smtClean="0"/>
              <a:t>宇宙線の観測</a:t>
            </a:r>
          </a:p>
          <a:p>
            <a:r>
              <a:rPr lang="ja-JP" altLang="en-US" sz="2400" dirty="0" smtClean="0"/>
              <a:t>観測データの</a:t>
            </a:r>
            <a:r>
              <a:rPr lang="ja-JP" altLang="en-US" sz="2400" dirty="0" smtClean="0"/>
              <a:t>解析</a:t>
            </a:r>
            <a:endParaRPr lang="en-US" altLang="ja-JP" sz="2400" dirty="0" smtClean="0"/>
          </a:p>
          <a:p>
            <a:r>
              <a:rPr lang="ja-JP" altLang="en-US" sz="2400" dirty="0" smtClean="0"/>
              <a:t>プレゼンテーション</a:t>
            </a:r>
          </a:p>
        </p:txBody>
      </p:sp>
      <p:pic>
        <p:nvPicPr>
          <p:cNvPr id="14340" name="Picture 5" descr="DSCF1021"/>
          <p:cNvPicPr>
            <a:picLocks noChangeAspect="1" noChangeArrowheads="1"/>
          </p:cNvPicPr>
          <p:nvPr/>
        </p:nvPicPr>
        <p:blipFill>
          <a:blip r:embed="rId3" cstate="print">
            <a:lum bright="10000"/>
          </a:blip>
          <a:srcRect/>
          <a:stretch>
            <a:fillRect/>
          </a:stretch>
        </p:blipFill>
        <p:spPr bwMode="auto">
          <a:xfrm>
            <a:off x="4644008" y="2492896"/>
            <a:ext cx="3841750" cy="2881312"/>
          </a:xfrm>
          <a:prstGeom prst="rect">
            <a:avLst/>
          </a:prstGeom>
          <a:noFill/>
          <a:ln w="9525">
            <a:noFill/>
            <a:miter lim="800000"/>
            <a:headEnd/>
            <a:tailEnd/>
          </a:ln>
        </p:spPr>
      </p:pic>
      <p:sp>
        <p:nvSpPr>
          <p:cNvPr id="14341" name="Line 6"/>
          <p:cNvSpPr>
            <a:spLocks noChangeShapeType="1"/>
          </p:cNvSpPr>
          <p:nvPr/>
        </p:nvSpPr>
        <p:spPr bwMode="auto">
          <a:xfrm flipH="1">
            <a:off x="6320408" y="2569096"/>
            <a:ext cx="593725" cy="2651125"/>
          </a:xfrm>
          <a:prstGeom prst="line">
            <a:avLst/>
          </a:prstGeom>
          <a:noFill/>
          <a:ln w="76200">
            <a:solidFill>
              <a:srgbClr val="FF0000"/>
            </a:solidFill>
            <a:round/>
            <a:headEnd/>
            <a:tailEnd type="triangle" w="med" len="med"/>
          </a:ln>
        </p:spPr>
        <p:txBody>
          <a:bodyPr/>
          <a:lstStyle/>
          <a:p>
            <a:endParaRPr lang="ja-JP" altLang="en-US"/>
          </a:p>
        </p:txBody>
      </p:sp>
      <p:sp>
        <p:nvSpPr>
          <p:cNvPr id="14342" name="Text Box 7"/>
          <p:cNvSpPr txBox="1">
            <a:spLocks noChangeArrowheads="1"/>
          </p:cNvSpPr>
          <p:nvPr/>
        </p:nvSpPr>
        <p:spPr bwMode="auto">
          <a:xfrm>
            <a:off x="6444208" y="1916832"/>
            <a:ext cx="1997663" cy="369332"/>
          </a:xfrm>
          <a:prstGeom prst="rect">
            <a:avLst/>
          </a:prstGeom>
          <a:noFill/>
          <a:ln w="9525">
            <a:noFill/>
            <a:miter lim="800000"/>
            <a:headEnd/>
            <a:tailEnd/>
          </a:ln>
        </p:spPr>
        <p:txBody>
          <a:bodyPr wrap="none">
            <a:spAutoFit/>
          </a:bodyPr>
          <a:lstStyle/>
          <a:p>
            <a:r>
              <a:rPr lang="ja-JP" altLang="en-US" dirty="0">
                <a:solidFill>
                  <a:schemeClr val="bg1"/>
                </a:solidFill>
              </a:rPr>
              <a:t>宇宙線を同時計測</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39552" y="1124744"/>
            <a:ext cx="8136904" cy="4647426"/>
          </a:xfrm>
          <a:prstGeom prst="rect">
            <a:avLst/>
          </a:prstGeom>
        </p:spPr>
        <p:txBody>
          <a:bodyPr wrap="square">
            <a:spAutoFit/>
          </a:bodyPr>
          <a:lstStyle/>
          <a:p>
            <a:pPr lvl="0"/>
            <a:r>
              <a:rPr lang="ja-JP" altLang="en-US" sz="4000" dirty="0" smtClean="0">
                <a:solidFill>
                  <a:prstClr val="white"/>
                </a:solidFill>
                <a:latin typeface="HG丸ｺﾞｼｯｸM-PRO" pitchFamily="50" charset="-128"/>
                <a:ea typeface="HG丸ｺﾞｼｯｸM-PRO" pitchFamily="50" charset="-128"/>
              </a:rPr>
              <a:t>核力を理解したい</a:t>
            </a:r>
            <a:endParaRPr lang="en-US" altLang="ja-JP" sz="4000" dirty="0" smtClean="0">
              <a:solidFill>
                <a:prstClr val="white"/>
              </a:solidFill>
              <a:latin typeface="HG丸ｺﾞｼｯｸM-PRO" pitchFamily="50" charset="-128"/>
              <a:ea typeface="HG丸ｺﾞｼｯｸM-PRO" pitchFamily="50" charset="-128"/>
            </a:endParaRPr>
          </a:p>
          <a:p>
            <a:pPr lvl="0"/>
            <a:endParaRPr lang="en-US" altLang="ja-JP" sz="4000" dirty="0" smtClean="0">
              <a:solidFill>
                <a:prstClr val="white"/>
              </a:solidFill>
              <a:latin typeface="HG丸ｺﾞｼｯｸM-PRO" pitchFamily="50" charset="-128"/>
              <a:ea typeface="HG丸ｺﾞｼｯｸM-PRO" pitchFamily="50" charset="-128"/>
            </a:endParaRPr>
          </a:p>
          <a:p>
            <a:pPr marL="896938" lvl="0"/>
            <a:r>
              <a:rPr lang="en-US" altLang="ja-JP" sz="2800" dirty="0" smtClean="0">
                <a:solidFill>
                  <a:prstClr val="white"/>
                </a:solidFill>
                <a:latin typeface="HG丸ｺﾞｼｯｸM-PRO" pitchFamily="50" charset="-128"/>
                <a:ea typeface="HG丸ｺﾞｼｯｸM-PRO" pitchFamily="50" charset="-128"/>
              </a:rPr>
              <a:t>	</a:t>
            </a:r>
            <a:r>
              <a:rPr lang="ja-JP" altLang="en-US" sz="2800" dirty="0" smtClean="0">
                <a:solidFill>
                  <a:prstClr val="white"/>
                </a:solidFill>
                <a:latin typeface="HG丸ｺﾞｼｯｸM-PRO" pitchFamily="50" charset="-128"/>
                <a:ea typeface="HG丸ｺﾞｼｯｸM-PRO" pitchFamily="50" charset="-128"/>
              </a:rPr>
              <a:t>第一原理 </a:t>
            </a:r>
            <a:r>
              <a:rPr lang="en-US" altLang="ja-JP" sz="2800" dirty="0" smtClean="0">
                <a:solidFill>
                  <a:prstClr val="white"/>
                </a:solidFill>
                <a:latin typeface="HG丸ｺﾞｼｯｸM-PRO" pitchFamily="50" charset="-128"/>
                <a:ea typeface="HG丸ｺﾞｼｯｸM-PRO" pitchFamily="50" charset="-128"/>
              </a:rPr>
              <a:t>= </a:t>
            </a:r>
            <a:r>
              <a:rPr lang="ja-JP" altLang="en-US" sz="2800" dirty="0" smtClean="0">
                <a:solidFill>
                  <a:prstClr val="white"/>
                </a:solidFill>
                <a:latin typeface="HG丸ｺﾞｼｯｸM-PRO" pitchFamily="50" charset="-128"/>
                <a:ea typeface="HG丸ｺﾞｼｯｸM-PRO" pitchFamily="50" charset="-128"/>
              </a:rPr>
              <a:t>量子色力学（</a:t>
            </a:r>
            <a:r>
              <a:rPr lang="en-US" altLang="ja-JP" sz="2800" dirty="0" smtClean="0">
                <a:solidFill>
                  <a:prstClr val="white"/>
                </a:solidFill>
                <a:latin typeface="HG丸ｺﾞｼｯｸM-PRO" pitchFamily="50" charset="-128"/>
                <a:ea typeface="HG丸ｺﾞｼｯｸM-PRO" pitchFamily="50" charset="-128"/>
              </a:rPr>
              <a:t>QCD)</a:t>
            </a:r>
            <a:r>
              <a:rPr lang="ja-JP" altLang="en-US" sz="2800" dirty="0" smtClean="0">
                <a:solidFill>
                  <a:prstClr val="white"/>
                </a:solidFill>
                <a:latin typeface="HG丸ｺﾞｼｯｸM-PRO" pitchFamily="50" charset="-128"/>
                <a:ea typeface="HG丸ｺﾞｼｯｸM-PRO" pitchFamily="50" charset="-128"/>
              </a:rPr>
              <a:t>は、非摂動領域（我々の世界）を直接計算出来ない</a:t>
            </a:r>
            <a:endParaRPr lang="en-US" altLang="ja-JP" sz="2800" dirty="0" smtClean="0">
              <a:solidFill>
                <a:prstClr val="white"/>
              </a:solidFill>
              <a:latin typeface="HG丸ｺﾞｼｯｸM-PRO" pitchFamily="50" charset="-128"/>
              <a:ea typeface="HG丸ｺﾞｼｯｸM-PRO" pitchFamily="50" charset="-128"/>
            </a:endParaRPr>
          </a:p>
          <a:p>
            <a:pPr lvl="0"/>
            <a:endParaRPr lang="en-US" altLang="ja-JP" sz="4000" dirty="0" smtClean="0">
              <a:solidFill>
                <a:prstClr val="white"/>
              </a:solidFill>
              <a:latin typeface="HG丸ｺﾞｼｯｸM-PRO" pitchFamily="50" charset="-128"/>
              <a:ea typeface="HG丸ｺﾞｼｯｸM-PRO" pitchFamily="50" charset="-128"/>
            </a:endParaRPr>
          </a:p>
          <a:p>
            <a:pPr lvl="0"/>
            <a:r>
              <a:rPr lang="ja-JP" altLang="en-US" sz="4000" dirty="0" smtClean="0">
                <a:solidFill>
                  <a:prstClr val="white"/>
                </a:solidFill>
                <a:latin typeface="HG丸ｺﾞｼｯｸM-PRO" pitchFamily="50" charset="-128"/>
                <a:ea typeface="HG丸ｺﾞｼｯｸM-PRO" pitchFamily="50" charset="-128"/>
              </a:rPr>
              <a:t>多種多様な原子核・ハドロンの</a:t>
            </a:r>
            <a:endParaRPr lang="en-US" altLang="ja-JP" sz="4000" dirty="0" smtClean="0">
              <a:solidFill>
                <a:prstClr val="white"/>
              </a:solidFill>
              <a:latin typeface="HG丸ｺﾞｼｯｸM-PRO" pitchFamily="50" charset="-128"/>
              <a:ea typeface="HG丸ｺﾞｼｯｸM-PRO" pitchFamily="50" charset="-128"/>
            </a:endParaRPr>
          </a:p>
          <a:p>
            <a:pPr lvl="0"/>
            <a:r>
              <a:rPr lang="ja-JP" altLang="en-US" sz="4000" dirty="0" smtClean="0">
                <a:solidFill>
                  <a:prstClr val="white"/>
                </a:solidFill>
                <a:latin typeface="HG丸ｺﾞｼｯｸM-PRO" pitchFamily="50" charset="-128"/>
                <a:ea typeface="HG丸ｺﾞｼｯｸM-PRO" pitchFamily="50" charset="-128"/>
              </a:rPr>
              <a:t>相互作用をどう理解するか？</a:t>
            </a:r>
            <a:endParaRPr lang="en-US" altLang="ja-JP" sz="4000" dirty="0" smtClean="0">
              <a:solidFill>
                <a:prstClr val="white"/>
              </a:solidFill>
              <a:latin typeface="HG丸ｺﾞｼｯｸM-PRO" pitchFamily="50" charset="-128"/>
              <a:ea typeface="HG丸ｺﾞｼｯｸM-PRO" pitchFamily="50" charset="-128"/>
            </a:endParaRPr>
          </a:p>
          <a:p>
            <a:pPr lvl="0"/>
            <a:endParaRPr lang="en-US" altLang="ja-JP" sz="4000" dirty="0" smtClean="0">
              <a:solidFill>
                <a:prstClr val="white"/>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nuclear_phys_frontier-2"/>
          <p:cNvPicPr>
            <a:picLocks noChangeAspect="1" noChangeArrowheads="1"/>
          </p:cNvPicPr>
          <p:nvPr/>
        </p:nvPicPr>
        <p:blipFill>
          <a:blip r:embed="rId2" cstate="print"/>
          <a:srcRect l="-3747" t="-5050" r="-3176" b="-3538"/>
          <a:stretch>
            <a:fillRect/>
          </a:stretch>
        </p:blipFill>
        <p:spPr bwMode="auto">
          <a:xfrm>
            <a:off x="827584" y="404664"/>
            <a:ext cx="7272808" cy="6192688"/>
          </a:xfrm>
          <a:prstGeom prst="rect">
            <a:avLst/>
          </a:prstGeom>
          <a:solidFill>
            <a:srgbClr val="000F2E"/>
          </a:solidFill>
          <a:effectLst>
            <a:softEdge rad="127000"/>
          </a:effectLst>
        </p:spPr>
      </p:pic>
      <p:sp>
        <p:nvSpPr>
          <p:cNvPr id="3" name="Rectangle 9"/>
          <p:cNvSpPr>
            <a:spLocks noChangeArrowheads="1"/>
          </p:cNvSpPr>
          <p:nvPr/>
        </p:nvSpPr>
        <p:spPr bwMode="auto">
          <a:xfrm>
            <a:off x="1115616" y="1340768"/>
            <a:ext cx="3240360" cy="2016224"/>
          </a:xfrm>
          <a:prstGeom prst="rect">
            <a:avLst/>
          </a:prstGeom>
          <a:noFill/>
          <a:ln w="38100">
            <a:solidFill>
              <a:srgbClr val="FF00FF"/>
            </a:solidFill>
            <a:miter lim="800000"/>
            <a:headEnd/>
            <a:tailEnd/>
          </a:ln>
          <a:effectLst/>
        </p:spPr>
        <p:txBody>
          <a:bodyPr wrap="none" anchor="ctr"/>
          <a:lstStyle/>
          <a:p>
            <a:endParaRPr lang="ja-JP" altLang="en-US"/>
          </a:p>
        </p:txBody>
      </p:sp>
      <p:sp>
        <p:nvSpPr>
          <p:cNvPr id="4" name="Rectangle 10"/>
          <p:cNvSpPr>
            <a:spLocks noChangeArrowheads="1"/>
          </p:cNvSpPr>
          <p:nvPr/>
        </p:nvSpPr>
        <p:spPr bwMode="auto">
          <a:xfrm>
            <a:off x="4572001" y="1340768"/>
            <a:ext cx="3240360" cy="2016224"/>
          </a:xfrm>
          <a:prstGeom prst="rect">
            <a:avLst/>
          </a:prstGeom>
          <a:noFill/>
          <a:ln w="38100">
            <a:solidFill>
              <a:srgbClr val="6699FF"/>
            </a:solidFill>
            <a:miter lim="800000"/>
            <a:headEnd/>
            <a:tailEnd/>
          </a:ln>
          <a:effectLst/>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95936" y="0"/>
            <a:ext cx="4801314" cy="707886"/>
          </a:xfrm>
          <a:prstGeom prst="rect">
            <a:avLst/>
          </a:prstGeom>
        </p:spPr>
        <p:txBody>
          <a:bodyPr wrap="none">
            <a:spAutoFit/>
          </a:bodyPr>
          <a:lstStyle/>
          <a:p>
            <a:pPr lvl="0"/>
            <a:r>
              <a:rPr lang="ja-JP" altLang="en-US" sz="4000" dirty="0" smtClean="0">
                <a:solidFill>
                  <a:prstClr val="white"/>
                </a:solidFill>
                <a:latin typeface="HG丸ｺﾞｼｯｸM-PRO" pitchFamily="50" charset="-128"/>
                <a:ea typeface="HG丸ｺﾞｼｯｸM-PRO" pitchFamily="50" charset="-128"/>
              </a:rPr>
              <a:t>多様な原子核の世界</a:t>
            </a:r>
            <a:endParaRPr lang="en-US" altLang="ja-JP" sz="4000" dirty="0">
              <a:solidFill>
                <a:prstClr val="white"/>
              </a:solidFill>
              <a:latin typeface="HG丸ｺﾞｼｯｸM-PRO" pitchFamily="50" charset="-128"/>
              <a:ea typeface="HG丸ｺﾞｼｯｸM-PRO" pitchFamily="50" charset="-128"/>
            </a:endParaRPr>
          </a:p>
        </p:txBody>
      </p:sp>
      <p:sp>
        <p:nvSpPr>
          <p:cNvPr id="5" name="Rectangle 2"/>
          <p:cNvSpPr txBox="1">
            <a:spLocks noChangeArrowheads="1"/>
          </p:cNvSpPr>
          <p:nvPr/>
        </p:nvSpPr>
        <p:spPr>
          <a:xfrm>
            <a:off x="7559824" y="2276872"/>
            <a:ext cx="1584176" cy="50405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schemeClr val="bg1"/>
                </a:solidFill>
                <a:effectLst/>
                <a:uLnTx/>
                <a:uFillTx/>
                <a:latin typeface="HG丸ｺﾞｼｯｸM-PRO" pitchFamily="50" charset="-128"/>
                <a:ea typeface="HG丸ｺﾞｼｯｸM-PRO" pitchFamily="50" charset="-128"/>
                <a:cs typeface="+mj-cs"/>
              </a:rPr>
              <a:t>核図表</a:t>
            </a:r>
          </a:p>
        </p:txBody>
      </p:sp>
      <p:pic>
        <p:nvPicPr>
          <p:cNvPr id="6" name="Picture 5" descr="nc"/>
          <p:cNvPicPr>
            <a:picLocks noChangeAspect="1" noChangeArrowheads="1"/>
          </p:cNvPicPr>
          <p:nvPr/>
        </p:nvPicPr>
        <p:blipFill>
          <a:blip r:embed="rId2" cstate="print">
            <a:clrChange>
              <a:clrFrom>
                <a:srgbClr val="FFFFFF"/>
              </a:clrFrom>
              <a:clrTo>
                <a:srgbClr val="FFFFFF">
                  <a:alpha val="0"/>
                </a:srgbClr>
              </a:clrTo>
            </a:clrChange>
          </a:blip>
          <a:srcRect l="6369" t="5242" r="29945" b="2959"/>
          <a:stretch>
            <a:fillRect/>
          </a:stretch>
        </p:blipFill>
        <p:spPr bwMode="auto">
          <a:xfrm>
            <a:off x="1893888" y="692696"/>
            <a:ext cx="6397625" cy="5763667"/>
          </a:xfrm>
          <a:prstGeom prst="rect">
            <a:avLst/>
          </a:prstGeom>
          <a:noFill/>
        </p:spPr>
      </p:pic>
      <p:sp>
        <p:nvSpPr>
          <p:cNvPr id="7" name="Line 6"/>
          <p:cNvSpPr>
            <a:spLocks noChangeShapeType="1"/>
          </p:cNvSpPr>
          <p:nvPr/>
        </p:nvSpPr>
        <p:spPr bwMode="auto">
          <a:xfrm flipV="1">
            <a:off x="2241550" y="5876925"/>
            <a:ext cx="1622425" cy="647700"/>
          </a:xfrm>
          <a:prstGeom prst="line">
            <a:avLst/>
          </a:prstGeom>
          <a:noFill/>
          <a:ln w="28575">
            <a:solidFill>
              <a:srgbClr val="777777"/>
            </a:solidFill>
            <a:round/>
            <a:headEnd/>
            <a:tailEnd type="triangle" w="med" len="med"/>
          </a:ln>
          <a:effectLst/>
        </p:spPr>
        <p:txBody>
          <a:bodyPr/>
          <a:lstStyle/>
          <a:p>
            <a:endParaRPr lang="ja-JP" altLang="en-US"/>
          </a:p>
        </p:txBody>
      </p:sp>
      <p:sp>
        <p:nvSpPr>
          <p:cNvPr id="8" name="Line 7"/>
          <p:cNvSpPr>
            <a:spLocks noChangeShapeType="1"/>
          </p:cNvSpPr>
          <p:nvPr/>
        </p:nvSpPr>
        <p:spPr bwMode="auto">
          <a:xfrm flipH="1" flipV="1">
            <a:off x="1631950" y="5245100"/>
            <a:ext cx="604838" cy="1273175"/>
          </a:xfrm>
          <a:prstGeom prst="line">
            <a:avLst/>
          </a:prstGeom>
          <a:noFill/>
          <a:ln w="28575">
            <a:solidFill>
              <a:srgbClr val="777777"/>
            </a:solidFill>
            <a:round/>
            <a:headEnd/>
            <a:tailEnd type="triangle" w="med" len="med"/>
          </a:ln>
          <a:effectLst/>
        </p:spPr>
        <p:txBody>
          <a:bodyPr/>
          <a:lstStyle/>
          <a:p>
            <a:endParaRPr lang="ja-JP" altLang="en-US"/>
          </a:p>
        </p:txBody>
      </p:sp>
      <p:sp>
        <p:nvSpPr>
          <p:cNvPr id="9" name="Line 8"/>
          <p:cNvSpPr>
            <a:spLocks noChangeShapeType="1"/>
          </p:cNvSpPr>
          <p:nvPr/>
        </p:nvSpPr>
        <p:spPr bwMode="auto">
          <a:xfrm flipH="1" flipV="1">
            <a:off x="1533525" y="4113213"/>
            <a:ext cx="709613" cy="2420937"/>
          </a:xfrm>
          <a:prstGeom prst="line">
            <a:avLst/>
          </a:prstGeom>
          <a:noFill/>
          <a:ln w="28575">
            <a:solidFill>
              <a:srgbClr val="777777"/>
            </a:solidFill>
            <a:round/>
            <a:headEnd/>
            <a:tailEnd type="triangle" w="med" len="med"/>
          </a:ln>
          <a:effectLst/>
        </p:spPr>
        <p:txBody>
          <a:bodyPr/>
          <a:lstStyle/>
          <a:p>
            <a:endParaRPr lang="ja-JP" altLang="en-US"/>
          </a:p>
        </p:txBody>
      </p:sp>
      <p:sp>
        <p:nvSpPr>
          <p:cNvPr id="10" name="Line 12"/>
          <p:cNvSpPr>
            <a:spLocks noChangeShapeType="1"/>
          </p:cNvSpPr>
          <p:nvPr/>
        </p:nvSpPr>
        <p:spPr bwMode="auto">
          <a:xfrm flipH="1" flipV="1">
            <a:off x="1533525" y="4113213"/>
            <a:ext cx="709613" cy="2420937"/>
          </a:xfrm>
          <a:prstGeom prst="line">
            <a:avLst/>
          </a:prstGeom>
          <a:noFill/>
          <a:ln w="12700">
            <a:solidFill>
              <a:schemeClr val="tx1"/>
            </a:solidFill>
            <a:round/>
            <a:headEnd/>
            <a:tailEnd type="triangle" w="med" len="med"/>
          </a:ln>
          <a:effectLst/>
        </p:spPr>
        <p:txBody>
          <a:bodyPr/>
          <a:lstStyle/>
          <a:p>
            <a:endParaRPr lang="ja-JP" altLang="en-US"/>
          </a:p>
        </p:txBody>
      </p:sp>
      <p:sp>
        <p:nvSpPr>
          <p:cNvPr id="11" name="Line 13"/>
          <p:cNvSpPr>
            <a:spLocks noChangeShapeType="1"/>
          </p:cNvSpPr>
          <p:nvPr/>
        </p:nvSpPr>
        <p:spPr bwMode="auto">
          <a:xfrm flipV="1">
            <a:off x="2239963" y="5878513"/>
            <a:ext cx="1622425" cy="647700"/>
          </a:xfrm>
          <a:prstGeom prst="line">
            <a:avLst/>
          </a:prstGeom>
          <a:noFill/>
          <a:ln w="9525">
            <a:solidFill>
              <a:schemeClr val="tx1"/>
            </a:solidFill>
            <a:round/>
            <a:headEnd/>
            <a:tailEnd type="triangle" w="med" len="med"/>
          </a:ln>
          <a:effectLst/>
        </p:spPr>
        <p:txBody>
          <a:bodyPr/>
          <a:lstStyle/>
          <a:p>
            <a:endParaRPr lang="ja-JP" altLang="en-US"/>
          </a:p>
        </p:txBody>
      </p:sp>
      <p:sp>
        <p:nvSpPr>
          <p:cNvPr id="12" name="Line 14"/>
          <p:cNvSpPr>
            <a:spLocks noChangeShapeType="1"/>
          </p:cNvSpPr>
          <p:nvPr/>
        </p:nvSpPr>
        <p:spPr bwMode="auto">
          <a:xfrm flipH="1" flipV="1">
            <a:off x="1633538" y="5251450"/>
            <a:ext cx="604837" cy="1273175"/>
          </a:xfrm>
          <a:prstGeom prst="line">
            <a:avLst/>
          </a:prstGeom>
          <a:noFill/>
          <a:ln w="9525">
            <a:solidFill>
              <a:schemeClr val="tx1"/>
            </a:solidFill>
            <a:round/>
            <a:headEnd/>
            <a:tailEnd type="triangle" w="med" len="med"/>
          </a:ln>
          <a:effectLst/>
        </p:spPr>
        <p:txBody>
          <a:bodyPr/>
          <a:lstStyle/>
          <a:p>
            <a:endParaRPr lang="ja-JP" altLang="en-US"/>
          </a:p>
        </p:txBody>
      </p:sp>
      <p:sp>
        <p:nvSpPr>
          <p:cNvPr id="13" name="Text Box 15"/>
          <p:cNvSpPr txBox="1">
            <a:spLocks noChangeArrowheads="1"/>
          </p:cNvSpPr>
          <p:nvPr/>
        </p:nvSpPr>
        <p:spPr bwMode="auto">
          <a:xfrm rot="20272440">
            <a:off x="4686300" y="4554538"/>
            <a:ext cx="2317750" cy="517525"/>
          </a:xfrm>
          <a:prstGeom prst="rect">
            <a:avLst/>
          </a:prstGeom>
          <a:noFill/>
          <a:ln w="9525">
            <a:noFill/>
            <a:miter lim="800000"/>
            <a:headEnd/>
            <a:tailEnd/>
          </a:ln>
          <a:effectLst/>
        </p:spPr>
        <p:txBody>
          <a:bodyPr wrap="none">
            <a:spAutoFit/>
          </a:bodyPr>
          <a:lstStyle/>
          <a:p>
            <a:r>
              <a:rPr lang="en-US" altLang="ja-JP" sz="1400" b="0">
                <a:solidFill>
                  <a:srgbClr val="CC3300"/>
                </a:solidFill>
                <a:effectLst>
                  <a:outerShdw blurRad="38100" dist="38100" dir="2700000" algn="tl">
                    <a:srgbClr val="C0C0C0"/>
                  </a:outerShdw>
                </a:effectLst>
                <a:latin typeface="HG丸ｺﾞｼｯｸM-PRO" pitchFamily="50" charset="-128"/>
                <a:ea typeface="HG丸ｺﾞｼｯｸM-PRO" pitchFamily="50" charset="-128"/>
              </a:rPr>
              <a:t>S</a:t>
            </a:r>
            <a:r>
              <a:rPr lang="ja-JP" altLang="en-US" sz="1400" b="0">
                <a:solidFill>
                  <a:srgbClr val="CC3300"/>
                </a:solidFill>
                <a:effectLst>
                  <a:outerShdw blurRad="38100" dist="38100" dir="2700000" algn="tl">
                    <a:srgbClr val="C0C0C0"/>
                  </a:outerShdw>
                </a:effectLst>
                <a:latin typeface="HG丸ｺﾞｼｯｸM-PRO" pitchFamily="50" charset="-128"/>
                <a:ea typeface="HG丸ｺﾞｼｯｸM-PRO" pitchFamily="50" charset="-128"/>
              </a:rPr>
              <a:t>クォークを含み</a:t>
            </a:r>
          </a:p>
          <a:p>
            <a:r>
              <a:rPr lang="ja-JP" altLang="en-US" sz="1400" b="0">
                <a:solidFill>
                  <a:srgbClr val="CC3300"/>
                </a:solidFill>
                <a:effectLst>
                  <a:outerShdw blurRad="38100" dist="38100" dir="2700000" algn="tl">
                    <a:srgbClr val="C0C0C0"/>
                  </a:outerShdw>
                </a:effectLst>
                <a:latin typeface="HG丸ｺﾞｼｯｸM-PRO" pitchFamily="50" charset="-128"/>
                <a:ea typeface="HG丸ｺﾞｼｯｸM-PRO" pitchFamily="50" charset="-128"/>
              </a:rPr>
              <a:t>三次元に拡張された核図表</a:t>
            </a:r>
          </a:p>
        </p:txBody>
      </p:sp>
      <p:sp>
        <p:nvSpPr>
          <p:cNvPr id="14" name="Text Box 17"/>
          <p:cNvSpPr txBox="1">
            <a:spLocks noChangeArrowheads="1"/>
          </p:cNvSpPr>
          <p:nvPr/>
        </p:nvSpPr>
        <p:spPr bwMode="auto">
          <a:xfrm rot="20388852">
            <a:off x="2917825" y="6137275"/>
            <a:ext cx="1403350" cy="457200"/>
          </a:xfrm>
          <a:prstGeom prst="rect">
            <a:avLst/>
          </a:prstGeom>
          <a:noFill/>
          <a:ln w="9525">
            <a:noFill/>
            <a:miter lim="800000"/>
            <a:headEnd/>
            <a:tailEnd/>
          </a:ln>
          <a:effectLst/>
        </p:spPr>
        <p:txBody>
          <a:bodyPr wrap="none">
            <a:spAutoFit/>
          </a:bodyPr>
          <a:lstStyle/>
          <a:p>
            <a:r>
              <a:rPr lang="ja-JP" altLang="en-US">
                <a:solidFill>
                  <a:schemeClr val="accent2"/>
                </a:solidFill>
              </a:rPr>
              <a:t>中性子数</a:t>
            </a:r>
          </a:p>
        </p:txBody>
      </p:sp>
      <p:sp>
        <p:nvSpPr>
          <p:cNvPr id="15" name="Text Box 18"/>
          <p:cNvSpPr txBox="1">
            <a:spLocks noChangeArrowheads="1"/>
          </p:cNvSpPr>
          <p:nvPr/>
        </p:nvSpPr>
        <p:spPr bwMode="auto">
          <a:xfrm rot="3776046">
            <a:off x="1106488" y="5851525"/>
            <a:ext cx="1098550" cy="457200"/>
          </a:xfrm>
          <a:prstGeom prst="rect">
            <a:avLst/>
          </a:prstGeom>
          <a:noFill/>
          <a:ln w="9525">
            <a:noFill/>
            <a:miter lim="800000"/>
            <a:headEnd/>
            <a:tailEnd/>
          </a:ln>
          <a:effectLst/>
        </p:spPr>
        <p:txBody>
          <a:bodyPr wrap="none">
            <a:spAutoFit/>
          </a:bodyPr>
          <a:lstStyle/>
          <a:p>
            <a:r>
              <a:rPr lang="ja-JP" altLang="en-US">
                <a:solidFill>
                  <a:schemeClr val="accent2"/>
                </a:solidFill>
              </a:rPr>
              <a:t>陽子数</a:t>
            </a:r>
          </a:p>
        </p:txBody>
      </p:sp>
      <p:sp>
        <p:nvSpPr>
          <p:cNvPr id="16" name="Text Box 19"/>
          <p:cNvSpPr txBox="1">
            <a:spLocks noChangeArrowheads="1"/>
          </p:cNvSpPr>
          <p:nvPr/>
        </p:nvSpPr>
        <p:spPr bwMode="auto">
          <a:xfrm rot="4456060">
            <a:off x="5556" y="3804444"/>
            <a:ext cx="2319338" cy="457200"/>
          </a:xfrm>
          <a:prstGeom prst="rect">
            <a:avLst/>
          </a:prstGeom>
          <a:noFill/>
          <a:ln w="9525">
            <a:noFill/>
            <a:miter lim="800000"/>
            <a:headEnd/>
            <a:tailEnd/>
          </a:ln>
          <a:effectLst/>
        </p:spPr>
        <p:txBody>
          <a:bodyPr wrap="none">
            <a:spAutoFit/>
          </a:bodyPr>
          <a:lstStyle/>
          <a:p>
            <a:r>
              <a:rPr lang="ja-JP" altLang="en-US">
                <a:solidFill>
                  <a:srgbClr val="FF00FF"/>
                </a:solidFill>
              </a:rPr>
              <a:t>ストレンジネス数</a:t>
            </a:r>
          </a:p>
        </p:txBody>
      </p:sp>
      <p:sp>
        <p:nvSpPr>
          <p:cNvPr id="17" name="Text Box 20"/>
          <p:cNvSpPr txBox="1">
            <a:spLocks noChangeArrowheads="1"/>
          </p:cNvSpPr>
          <p:nvPr/>
        </p:nvSpPr>
        <p:spPr bwMode="auto">
          <a:xfrm>
            <a:off x="6300192" y="3284984"/>
            <a:ext cx="2526803" cy="923330"/>
          </a:xfrm>
          <a:prstGeom prst="rect">
            <a:avLst/>
          </a:prstGeom>
          <a:noFill/>
          <a:ln w="9525">
            <a:noFill/>
            <a:miter lim="800000"/>
            <a:headEnd/>
            <a:tailEnd/>
          </a:ln>
          <a:effectLst/>
        </p:spPr>
        <p:txBody>
          <a:bodyPr wrap="square">
            <a:spAutoFit/>
          </a:bodyPr>
          <a:lstStyle/>
          <a:p>
            <a:r>
              <a:rPr lang="ja-JP" altLang="en-US" dirty="0">
                <a:solidFill>
                  <a:schemeClr val="bg1"/>
                </a:solidFill>
              </a:rPr>
              <a:t>陽子・中性子の</a:t>
            </a:r>
          </a:p>
          <a:p>
            <a:r>
              <a:rPr lang="ja-JP" altLang="en-US" dirty="0">
                <a:solidFill>
                  <a:schemeClr val="bg1"/>
                </a:solidFill>
              </a:rPr>
              <a:t>複雑な多体系</a:t>
            </a:r>
          </a:p>
          <a:p>
            <a:r>
              <a:rPr lang="ja-JP" altLang="en-US" dirty="0">
                <a:solidFill>
                  <a:schemeClr val="bg1"/>
                </a:solidFill>
              </a:rPr>
              <a:t>（</a:t>
            </a:r>
            <a:r>
              <a:rPr lang="en-US" altLang="ja-JP" dirty="0">
                <a:solidFill>
                  <a:schemeClr val="bg1"/>
                </a:solidFill>
              </a:rPr>
              <a:t>u, d</a:t>
            </a:r>
            <a:r>
              <a:rPr lang="ja-JP" altLang="en-US" dirty="0">
                <a:solidFill>
                  <a:schemeClr val="bg1"/>
                </a:solidFill>
              </a:rPr>
              <a:t>クォークの物理）</a:t>
            </a:r>
          </a:p>
        </p:txBody>
      </p:sp>
      <p:sp>
        <p:nvSpPr>
          <p:cNvPr id="18" name="Text Box 21"/>
          <p:cNvSpPr txBox="1">
            <a:spLocks noChangeArrowheads="1"/>
          </p:cNvSpPr>
          <p:nvPr/>
        </p:nvSpPr>
        <p:spPr bwMode="auto">
          <a:xfrm>
            <a:off x="323528" y="548680"/>
            <a:ext cx="4859337" cy="954107"/>
          </a:xfrm>
          <a:prstGeom prst="rect">
            <a:avLst/>
          </a:prstGeom>
          <a:noFill/>
          <a:ln w="9525">
            <a:noFill/>
            <a:miter lim="800000"/>
            <a:headEnd/>
            <a:tailEnd/>
          </a:ln>
          <a:effectLst/>
        </p:spPr>
        <p:txBody>
          <a:bodyPr>
            <a:spAutoFit/>
          </a:bodyPr>
          <a:lstStyle/>
          <a:p>
            <a:r>
              <a:rPr lang="ja-JP" altLang="en-US" dirty="0">
                <a:solidFill>
                  <a:srgbClr val="FFFFCC"/>
                </a:solidFill>
              </a:rPr>
              <a:t>陽子・中性子そして</a:t>
            </a:r>
            <a:r>
              <a:rPr lang="ja-JP" altLang="en-US" sz="2000" dirty="0">
                <a:solidFill>
                  <a:srgbClr val="FFC000"/>
                </a:solidFill>
              </a:rPr>
              <a:t>ハイペロン</a:t>
            </a:r>
            <a:endParaRPr lang="ja-JP" altLang="en-US" dirty="0">
              <a:solidFill>
                <a:srgbClr val="FFC000"/>
              </a:solidFill>
            </a:endParaRPr>
          </a:p>
          <a:p>
            <a:r>
              <a:rPr lang="ja-JP" altLang="en-US" dirty="0">
                <a:solidFill>
                  <a:srgbClr val="FFFFCC"/>
                </a:solidFill>
              </a:rPr>
              <a:t>の多体系</a:t>
            </a:r>
          </a:p>
          <a:p>
            <a:r>
              <a:rPr lang="ja-JP" altLang="en-US" dirty="0">
                <a:solidFill>
                  <a:srgbClr val="FFFFCC"/>
                </a:solidFill>
              </a:rPr>
              <a:t>（</a:t>
            </a:r>
            <a:r>
              <a:rPr lang="en-US" altLang="ja-JP" dirty="0">
                <a:solidFill>
                  <a:srgbClr val="FFFFCC"/>
                </a:solidFill>
              </a:rPr>
              <a:t>u, d, s </a:t>
            </a:r>
            <a:r>
              <a:rPr lang="ja-JP" altLang="en-US" dirty="0">
                <a:solidFill>
                  <a:srgbClr val="FFFFCC"/>
                </a:solidFill>
              </a:rPr>
              <a:t>クォークの物理）</a:t>
            </a:r>
          </a:p>
        </p:txBody>
      </p:sp>
      <p:pic>
        <p:nvPicPr>
          <p:cNvPr id="19" name="Picture 23" descr="中性子過剰核"/>
          <p:cNvPicPr>
            <a:picLocks noChangeAspect="1" noChangeArrowheads="1"/>
          </p:cNvPicPr>
          <p:nvPr/>
        </p:nvPicPr>
        <p:blipFill>
          <a:blip r:embed="rId3" cstate="print"/>
          <a:srcRect/>
          <a:stretch>
            <a:fillRect/>
          </a:stretch>
        </p:blipFill>
        <p:spPr bwMode="auto">
          <a:xfrm>
            <a:off x="6951663" y="4665663"/>
            <a:ext cx="2192337" cy="2192337"/>
          </a:xfrm>
          <a:prstGeom prst="ellipse">
            <a:avLst/>
          </a:prstGeom>
          <a:ln>
            <a:noFill/>
          </a:ln>
          <a:effectLst>
            <a:softEdge rad="112500"/>
          </a:effectLst>
        </p:spPr>
      </p:pic>
      <p:pic>
        <p:nvPicPr>
          <p:cNvPr id="20" name="Picture 24" descr="ハイパー核"/>
          <p:cNvPicPr>
            <a:picLocks noChangeAspect="1" noChangeArrowheads="1"/>
          </p:cNvPicPr>
          <p:nvPr/>
        </p:nvPicPr>
        <p:blipFill>
          <a:blip r:embed="rId4" cstate="print"/>
          <a:srcRect/>
          <a:stretch>
            <a:fillRect/>
          </a:stretch>
        </p:blipFill>
        <p:spPr bwMode="auto">
          <a:xfrm>
            <a:off x="2065338" y="1508125"/>
            <a:ext cx="2157412" cy="2157413"/>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ox(i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332656"/>
            <a:ext cx="8136904" cy="4278094"/>
          </a:xfrm>
          <a:prstGeom prst="rect">
            <a:avLst/>
          </a:prstGeom>
        </p:spPr>
        <p:txBody>
          <a:bodyPr wrap="square">
            <a:spAutoFit/>
          </a:bodyPr>
          <a:lstStyle/>
          <a:p>
            <a:pPr lvl="0"/>
            <a:r>
              <a:rPr lang="ja-JP" altLang="en-US" sz="3200" dirty="0" smtClean="0">
                <a:solidFill>
                  <a:prstClr val="white"/>
                </a:solidFill>
                <a:latin typeface="HG丸ｺﾞｼｯｸM-PRO" pitchFamily="50" charset="-128"/>
                <a:ea typeface="HG丸ｺﾞｼｯｸM-PRO" pitchFamily="50" charset="-128"/>
              </a:rPr>
              <a:t>原子核物理研究室</a:t>
            </a:r>
            <a:endParaRPr lang="en-US" altLang="ja-JP" sz="3200" dirty="0" smtClean="0">
              <a:solidFill>
                <a:prstClr val="white"/>
              </a:solidFill>
              <a:latin typeface="HG丸ｺﾞｼｯｸM-PRO" pitchFamily="50" charset="-128"/>
              <a:ea typeface="HG丸ｺﾞｼｯｸM-PRO" pitchFamily="50" charset="-128"/>
            </a:endParaRPr>
          </a:p>
          <a:p>
            <a:pPr lvl="0"/>
            <a:endParaRPr lang="en-US" altLang="ja-JP" sz="4000" dirty="0" smtClean="0">
              <a:solidFill>
                <a:prstClr val="white"/>
              </a:solidFill>
              <a:latin typeface="HG丸ｺﾞｼｯｸM-PRO" pitchFamily="50" charset="-128"/>
              <a:ea typeface="HG丸ｺﾞｼｯｸM-PRO" pitchFamily="50" charset="-128"/>
            </a:endParaRPr>
          </a:p>
          <a:p>
            <a:pPr lvl="0"/>
            <a:r>
              <a:rPr lang="en-US" altLang="ja-JP" sz="4000" dirty="0" smtClean="0">
                <a:solidFill>
                  <a:prstClr val="white"/>
                </a:solidFill>
                <a:latin typeface="HG丸ｺﾞｼｯｸM-PRO" pitchFamily="50" charset="-128"/>
                <a:ea typeface="HG丸ｺﾞｼｯｸM-PRO" pitchFamily="50" charset="-128"/>
              </a:rPr>
              <a:t>	</a:t>
            </a:r>
            <a:r>
              <a:rPr lang="ja-JP" altLang="en-US" sz="4000" dirty="0" smtClean="0">
                <a:solidFill>
                  <a:prstClr val="white"/>
                </a:solidFill>
                <a:latin typeface="HG丸ｺﾞｼｯｸM-PRO" pitchFamily="50" charset="-128"/>
                <a:ea typeface="HG丸ｺﾞｼｯｸM-PRO" pitchFamily="50" charset="-128"/>
              </a:rPr>
              <a:t>ストレンジネス核物理</a:t>
            </a:r>
            <a:endParaRPr lang="en-US" altLang="ja-JP" sz="4000" dirty="0" smtClean="0">
              <a:solidFill>
                <a:prstClr val="white"/>
              </a:solidFill>
              <a:latin typeface="HG丸ｺﾞｼｯｸM-PRO" pitchFamily="50" charset="-128"/>
              <a:ea typeface="HG丸ｺﾞｼｯｸM-PRO" pitchFamily="50" charset="-128"/>
            </a:endParaRPr>
          </a:p>
          <a:p>
            <a:pPr lvl="0"/>
            <a:endParaRPr lang="en-US" altLang="ja-JP" sz="4000" dirty="0" smtClean="0">
              <a:solidFill>
                <a:prstClr val="white"/>
              </a:solidFill>
              <a:latin typeface="HG丸ｺﾞｼｯｸM-PRO" pitchFamily="50" charset="-128"/>
              <a:ea typeface="HG丸ｺﾞｼｯｸM-PRO" pitchFamily="50" charset="-128"/>
            </a:endParaRPr>
          </a:p>
          <a:p>
            <a:pPr lvl="0"/>
            <a:endParaRPr lang="en-US" altLang="ja-JP" sz="4000" dirty="0" smtClean="0">
              <a:solidFill>
                <a:prstClr val="white"/>
              </a:solidFill>
              <a:latin typeface="HG丸ｺﾞｼｯｸM-PRO" pitchFamily="50" charset="-128"/>
              <a:ea typeface="HG丸ｺﾞｼｯｸM-PRO" pitchFamily="50" charset="-128"/>
            </a:endParaRPr>
          </a:p>
          <a:p>
            <a:pPr lvl="0"/>
            <a:endParaRPr lang="en-US" altLang="ja-JP" sz="4000" dirty="0" smtClean="0">
              <a:solidFill>
                <a:prstClr val="white"/>
              </a:solidFill>
              <a:latin typeface="HG丸ｺﾞｼｯｸM-PRO" pitchFamily="50" charset="-128"/>
              <a:ea typeface="HG丸ｺﾞｼｯｸM-PRO" pitchFamily="50" charset="-128"/>
            </a:endParaRPr>
          </a:p>
          <a:p>
            <a:pPr lvl="0"/>
            <a:r>
              <a:rPr lang="en-US" altLang="ja-JP" sz="4000" dirty="0" smtClean="0">
                <a:solidFill>
                  <a:prstClr val="white"/>
                </a:solidFill>
                <a:latin typeface="HG丸ｺﾞｼｯｸM-PRO" pitchFamily="50" charset="-128"/>
                <a:ea typeface="HG丸ｺﾞｼｯｸM-PRO" pitchFamily="50" charset="-128"/>
              </a:rPr>
              <a:t>	</a:t>
            </a:r>
            <a:r>
              <a:rPr lang="ja-JP" altLang="en-US" sz="4000" dirty="0" smtClean="0">
                <a:solidFill>
                  <a:prstClr val="white"/>
                </a:solidFill>
                <a:latin typeface="HG丸ｺﾞｼｯｸM-PRO" pitchFamily="50" charset="-128"/>
                <a:ea typeface="HG丸ｺﾞｼｯｸM-PRO" pitchFamily="50" charset="-128"/>
              </a:rPr>
              <a:t>エキゾティック核物理</a:t>
            </a:r>
            <a:endParaRPr lang="en-US" altLang="ja-JP" sz="4000" dirty="0" smtClean="0">
              <a:solidFill>
                <a:prstClr val="white"/>
              </a:solidFill>
              <a:latin typeface="HG丸ｺﾞｼｯｸM-PRO" pitchFamily="50" charset="-128"/>
              <a:ea typeface="HG丸ｺﾞｼｯｸM-PRO" pitchFamily="50" charset="-128"/>
            </a:endParaRPr>
          </a:p>
        </p:txBody>
      </p:sp>
      <p:sp>
        <p:nvSpPr>
          <p:cNvPr id="4" name="正方形/長方形 3"/>
          <p:cNvSpPr/>
          <p:nvPr/>
        </p:nvSpPr>
        <p:spPr>
          <a:xfrm>
            <a:off x="2627784" y="2348880"/>
            <a:ext cx="5365104" cy="3539430"/>
          </a:xfrm>
          <a:prstGeom prst="rect">
            <a:avLst/>
          </a:prstGeom>
        </p:spPr>
        <p:txBody>
          <a:bodyPr wrap="square">
            <a:spAutoFit/>
          </a:bodyPr>
          <a:lstStyle/>
          <a:p>
            <a:pPr lvl="0"/>
            <a:r>
              <a:rPr lang="ja-JP" altLang="en-US" sz="3200" dirty="0" smtClean="0">
                <a:solidFill>
                  <a:prstClr val="white"/>
                </a:solidFill>
                <a:latin typeface="HG丸ｺﾞｼｯｸM-PRO" pitchFamily="50" charset="-128"/>
                <a:ea typeface="HG丸ｺﾞｼｯｸM-PRO" pitchFamily="50" charset="-128"/>
              </a:rPr>
              <a:t>ハイパー原子核</a:t>
            </a:r>
            <a:endParaRPr lang="en-US" altLang="ja-JP" sz="3200" dirty="0" smtClean="0">
              <a:solidFill>
                <a:prstClr val="white"/>
              </a:solidFill>
              <a:latin typeface="HG丸ｺﾞｼｯｸM-PRO" pitchFamily="50" charset="-128"/>
              <a:ea typeface="HG丸ｺﾞｼｯｸM-PRO" pitchFamily="50" charset="-128"/>
            </a:endParaRPr>
          </a:p>
          <a:p>
            <a:pPr lvl="0"/>
            <a:r>
              <a:rPr lang="ja-JP" altLang="en-US" sz="3200" dirty="0" smtClean="0">
                <a:solidFill>
                  <a:prstClr val="white"/>
                </a:solidFill>
                <a:latin typeface="HG丸ｺﾞｼｯｸM-PRO" pitchFamily="50" charset="-128"/>
                <a:ea typeface="HG丸ｺﾞｼｯｸM-PRO" pitchFamily="50" charset="-128"/>
              </a:rPr>
              <a:t>ストレンジネス生成</a:t>
            </a:r>
            <a:endParaRPr lang="en-US" altLang="ja-JP" sz="3200" dirty="0" smtClean="0">
              <a:solidFill>
                <a:prstClr val="white"/>
              </a:solidFill>
              <a:latin typeface="HG丸ｺﾞｼｯｸM-PRO" pitchFamily="50" charset="-128"/>
              <a:ea typeface="HG丸ｺﾞｼｯｸM-PRO" pitchFamily="50" charset="-128"/>
            </a:endParaRPr>
          </a:p>
          <a:p>
            <a:pPr lvl="0"/>
            <a:endParaRPr lang="en-US" altLang="ja-JP" sz="3200" dirty="0" smtClean="0">
              <a:solidFill>
                <a:prstClr val="white"/>
              </a:solidFill>
              <a:latin typeface="HG丸ｺﾞｼｯｸM-PRO" pitchFamily="50" charset="-128"/>
              <a:ea typeface="HG丸ｺﾞｼｯｸM-PRO" pitchFamily="50" charset="-128"/>
            </a:endParaRPr>
          </a:p>
          <a:p>
            <a:pPr lvl="0"/>
            <a:endParaRPr lang="en-US" altLang="ja-JP" sz="3200" dirty="0" smtClean="0">
              <a:solidFill>
                <a:prstClr val="white"/>
              </a:solidFill>
              <a:latin typeface="HG丸ｺﾞｼｯｸM-PRO" pitchFamily="50" charset="-128"/>
              <a:ea typeface="HG丸ｺﾞｼｯｸM-PRO" pitchFamily="50" charset="-128"/>
            </a:endParaRPr>
          </a:p>
          <a:p>
            <a:pPr lvl="0"/>
            <a:endParaRPr lang="en-US" altLang="ja-JP" sz="3200" dirty="0" smtClean="0">
              <a:solidFill>
                <a:prstClr val="white"/>
              </a:solidFill>
              <a:latin typeface="HG丸ｺﾞｼｯｸM-PRO" pitchFamily="50" charset="-128"/>
              <a:ea typeface="HG丸ｺﾞｼｯｸM-PRO" pitchFamily="50" charset="-128"/>
            </a:endParaRPr>
          </a:p>
          <a:p>
            <a:pPr lvl="0"/>
            <a:r>
              <a:rPr lang="ja-JP" altLang="en-US" sz="3200" dirty="0" smtClean="0">
                <a:solidFill>
                  <a:prstClr val="white"/>
                </a:solidFill>
                <a:latin typeface="HG丸ｺﾞｼｯｸM-PRO" pitchFamily="50" charset="-128"/>
                <a:ea typeface="HG丸ｺﾞｼｯｸM-PRO" pitchFamily="50" charset="-128"/>
              </a:rPr>
              <a:t>不安定核</a:t>
            </a:r>
            <a:endParaRPr lang="en-US" altLang="ja-JP" sz="3200" dirty="0" smtClean="0">
              <a:solidFill>
                <a:prstClr val="white"/>
              </a:solidFill>
              <a:latin typeface="HG丸ｺﾞｼｯｸM-PRO" pitchFamily="50" charset="-128"/>
              <a:ea typeface="HG丸ｺﾞｼｯｸM-PRO" pitchFamily="50" charset="-128"/>
            </a:endParaRPr>
          </a:p>
          <a:p>
            <a:pPr lvl="0"/>
            <a:r>
              <a:rPr lang="ja-JP" altLang="en-US" sz="3200" dirty="0" smtClean="0">
                <a:solidFill>
                  <a:prstClr val="white"/>
                </a:solidFill>
                <a:latin typeface="HG丸ｺﾞｼｯｸM-PRO" pitchFamily="50" charset="-128"/>
                <a:ea typeface="HG丸ｺﾞｼｯｸM-PRO" pitchFamily="50" charset="-128"/>
              </a:rPr>
              <a:t>三体力</a:t>
            </a:r>
            <a:endParaRPr lang="en-US" altLang="ja-JP" sz="3200" dirty="0" smtClean="0">
              <a:solidFill>
                <a:prstClr val="white"/>
              </a:solidFill>
              <a:latin typeface="HG丸ｺﾞｼｯｸM-PRO" pitchFamily="50" charset="-128"/>
              <a:ea typeface="HG丸ｺﾞｼｯｸM-PRO" pitchFamily="50" charset="-128"/>
            </a:endParaRPr>
          </a:p>
        </p:txBody>
      </p:sp>
      <p:grpSp>
        <p:nvGrpSpPr>
          <p:cNvPr id="5" name="グループ化 4"/>
          <p:cNvGrpSpPr/>
          <p:nvPr/>
        </p:nvGrpSpPr>
        <p:grpSpPr>
          <a:xfrm>
            <a:off x="5811951" y="4202949"/>
            <a:ext cx="2974861" cy="2454017"/>
            <a:chOff x="837468" y="692696"/>
            <a:chExt cx="7454045" cy="6148976"/>
          </a:xfrm>
        </p:grpSpPr>
        <p:pic>
          <p:nvPicPr>
            <p:cNvPr id="6" name="Picture 5" descr="nc"/>
            <p:cNvPicPr>
              <a:picLocks noChangeAspect="1" noChangeArrowheads="1"/>
            </p:cNvPicPr>
            <p:nvPr/>
          </p:nvPicPr>
          <p:blipFill>
            <a:blip r:embed="rId2" cstate="print">
              <a:clrChange>
                <a:clrFrom>
                  <a:srgbClr val="FFFFFF"/>
                </a:clrFrom>
                <a:clrTo>
                  <a:srgbClr val="FFFFFF">
                    <a:alpha val="0"/>
                  </a:srgbClr>
                </a:clrTo>
              </a:clrChange>
            </a:blip>
            <a:srcRect l="6369" t="5242" r="29945" b="2959"/>
            <a:stretch>
              <a:fillRect/>
            </a:stretch>
          </p:blipFill>
          <p:spPr bwMode="auto">
            <a:xfrm>
              <a:off x="1893888" y="692696"/>
              <a:ext cx="6397625" cy="5763667"/>
            </a:xfrm>
            <a:prstGeom prst="rect">
              <a:avLst/>
            </a:prstGeom>
            <a:noFill/>
          </p:spPr>
        </p:pic>
        <p:sp>
          <p:nvSpPr>
            <p:cNvPr id="7" name="Line 6"/>
            <p:cNvSpPr>
              <a:spLocks noChangeShapeType="1"/>
            </p:cNvSpPr>
            <p:nvPr/>
          </p:nvSpPr>
          <p:spPr bwMode="auto">
            <a:xfrm flipV="1">
              <a:off x="2241550" y="5876925"/>
              <a:ext cx="1622425" cy="647700"/>
            </a:xfrm>
            <a:prstGeom prst="line">
              <a:avLst/>
            </a:prstGeom>
            <a:noFill/>
            <a:ln w="28575">
              <a:solidFill>
                <a:srgbClr val="777777"/>
              </a:solidFill>
              <a:round/>
              <a:headEnd/>
              <a:tailEnd type="triangle" w="med" len="med"/>
            </a:ln>
            <a:effectLst/>
          </p:spPr>
          <p:txBody>
            <a:bodyPr/>
            <a:lstStyle/>
            <a:p>
              <a:endParaRPr lang="ja-JP" altLang="en-US" sz="1100"/>
            </a:p>
          </p:txBody>
        </p:sp>
        <p:sp>
          <p:nvSpPr>
            <p:cNvPr id="8" name="Line 7"/>
            <p:cNvSpPr>
              <a:spLocks noChangeShapeType="1"/>
            </p:cNvSpPr>
            <p:nvPr/>
          </p:nvSpPr>
          <p:spPr bwMode="auto">
            <a:xfrm flipH="1" flipV="1">
              <a:off x="1631950" y="5245100"/>
              <a:ext cx="604838" cy="1273175"/>
            </a:xfrm>
            <a:prstGeom prst="line">
              <a:avLst/>
            </a:prstGeom>
            <a:noFill/>
            <a:ln w="28575">
              <a:solidFill>
                <a:srgbClr val="777777"/>
              </a:solidFill>
              <a:round/>
              <a:headEnd/>
              <a:tailEnd type="triangle" w="med" len="med"/>
            </a:ln>
            <a:effectLst/>
          </p:spPr>
          <p:txBody>
            <a:bodyPr/>
            <a:lstStyle/>
            <a:p>
              <a:endParaRPr lang="ja-JP" altLang="en-US" sz="1100"/>
            </a:p>
          </p:txBody>
        </p:sp>
        <p:sp>
          <p:nvSpPr>
            <p:cNvPr id="9" name="Line 8"/>
            <p:cNvSpPr>
              <a:spLocks noChangeShapeType="1"/>
            </p:cNvSpPr>
            <p:nvPr/>
          </p:nvSpPr>
          <p:spPr bwMode="auto">
            <a:xfrm flipH="1" flipV="1">
              <a:off x="1533525" y="4113213"/>
              <a:ext cx="709613" cy="2420937"/>
            </a:xfrm>
            <a:prstGeom prst="line">
              <a:avLst/>
            </a:prstGeom>
            <a:noFill/>
            <a:ln w="28575">
              <a:solidFill>
                <a:srgbClr val="777777"/>
              </a:solidFill>
              <a:round/>
              <a:headEnd/>
              <a:tailEnd type="triangle" w="med" len="med"/>
            </a:ln>
            <a:effectLst/>
          </p:spPr>
          <p:txBody>
            <a:bodyPr/>
            <a:lstStyle/>
            <a:p>
              <a:endParaRPr lang="ja-JP" altLang="en-US" sz="1100"/>
            </a:p>
          </p:txBody>
        </p:sp>
        <p:sp>
          <p:nvSpPr>
            <p:cNvPr id="10" name="Line 12"/>
            <p:cNvSpPr>
              <a:spLocks noChangeShapeType="1"/>
            </p:cNvSpPr>
            <p:nvPr/>
          </p:nvSpPr>
          <p:spPr bwMode="auto">
            <a:xfrm flipH="1" flipV="1">
              <a:off x="1533525" y="4113213"/>
              <a:ext cx="709613" cy="2420937"/>
            </a:xfrm>
            <a:prstGeom prst="line">
              <a:avLst/>
            </a:prstGeom>
            <a:noFill/>
            <a:ln w="12700">
              <a:solidFill>
                <a:schemeClr val="tx1"/>
              </a:solidFill>
              <a:round/>
              <a:headEnd/>
              <a:tailEnd type="triangle" w="med" len="med"/>
            </a:ln>
            <a:effectLst/>
          </p:spPr>
          <p:txBody>
            <a:bodyPr/>
            <a:lstStyle/>
            <a:p>
              <a:endParaRPr lang="ja-JP" altLang="en-US" sz="1100"/>
            </a:p>
          </p:txBody>
        </p:sp>
        <p:sp>
          <p:nvSpPr>
            <p:cNvPr id="11" name="Line 13"/>
            <p:cNvSpPr>
              <a:spLocks noChangeShapeType="1"/>
            </p:cNvSpPr>
            <p:nvPr/>
          </p:nvSpPr>
          <p:spPr bwMode="auto">
            <a:xfrm flipV="1">
              <a:off x="2239963" y="5878513"/>
              <a:ext cx="1622425" cy="647700"/>
            </a:xfrm>
            <a:prstGeom prst="line">
              <a:avLst/>
            </a:prstGeom>
            <a:noFill/>
            <a:ln w="9525">
              <a:solidFill>
                <a:schemeClr val="tx1"/>
              </a:solidFill>
              <a:round/>
              <a:headEnd/>
              <a:tailEnd type="triangle" w="med" len="med"/>
            </a:ln>
            <a:effectLst/>
          </p:spPr>
          <p:txBody>
            <a:bodyPr/>
            <a:lstStyle/>
            <a:p>
              <a:endParaRPr lang="ja-JP" altLang="en-US" sz="1100"/>
            </a:p>
          </p:txBody>
        </p:sp>
        <p:sp>
          <p:nvSpPr>
            <p:cNvPr id="12" name="Line 14"/>
            <p:cNvSpPr>
              <a:spLocks noChangeShapeType="1"/>
            </p:cNvSpPr>
            <p:nvPr/>
          </p:nvSpPr>
          <p:spPr bwMode="auto">
            <a:xfrm flipH="1" flipV="1">
              <a:off x="1633538" y="5251450"/>
              <a:ext cx="604837" cy="1273175"/>
            </a:xfrm>
            <a:prstGeom prst="line">
              <a:avLst/>
            </a:prstGeom>
            <a:noFill/>
            <a:ln w="9525">
              <a:solidFill>
                <a:schemeClr val="tx1"/>
              </a:solidFill>
              <a:round/>
              <a:headEnd/>
              <a:tailEnd type="triangle" w="med" len="med"/>
            </a:ln>
            <a:effectLst/>
          </p:spPr>
          <p:txBody>
            <a:bodyPr/>
            <a:lstStyle/>
            <a:p>
              <a:endParaRPr lang="ja-JP" altLang="en-US" sz="1100"/>
            </a:p>
          </p:txBody>
        </p:sp>
        <p:sp>
          <p:nvSpPr>
            <p:cNvPr id="13" name="Text Box 17"/>
            <p:cNvSpPr txBox="1">
              <a:spLocks noChangeArrowheads="1"/>
            </p:cNvSpPr>
            <p:nvPr/>
          </p:nvSpPr>
          <p:spPr bwMode="auto">
            <a:xfrm rot="20388852">
              <a:off x="2681221" y="6038117"/>
              <a:ext cx="1876560" cy="655510"/>
            </a:xfrm>
            <a:prstGeom prst="rect">
              <a:avLst/>
            </a:prstGeom>
            <a:noFill/>
            <a:ln w="9525">
              <a:noFill/>
              <a:miter lim="800000"/>
              <a:headEnd/>
              <a:tailEnd/>
            </a:ln>
            <a:effectLst/>
          </p:spPr>
          <p:txBody>
            <a:bodyPr wrap="none">
              <a:spAutoFit/>
            </a:bodyPr>
            <a:lstStyle/>
            <a:p>
              <a:r>
                <a:rPr lang="ja-JP" altLang="en-US" sz="1100">
                  <a:solidFill>
                    <a:schemeClr val="accent2"/>
                  </a:solidFill>
                </a:rPr>
                <a:t>中性子数</a:t>
              </a:r>
            </a:p>
          </p:txBody>
        </p:sp>
        <p:sp>
          <p:nvSpPr>
            <p:cNvPr id="14" name="Text Box 18"/>
            <p:cNvSpPr txBox="1">
              <a:spLocks noChangeArrowheads="1"/>
            </p:cNvSpPr>
            <p:nvPr/>
          </p:nvSpPr>
          <p:spPr bwMode="auto">
            <a:xfrm rot="3776046">
              <a:off x="894214" y="5752367"/>
              <a:ext cx="1523099" cy="655511"/>
            </a:xfrm>
            <a:prstGeom prst="rect">
              <a:avLst/>
            </a:prstGeom>
            <a:noFill/>
            <a:ln w="9525">
              <a:noFill/>
              <a:miter lim="800000"/>
              <a:headEnd/>
              <a:tailEnd/>
            </a:ln>
            <a:effectLst/>
          </p:spPr>
          <p:txBody>
            <a:bodyPr wrap="none">
              <a:spAutoFit/>
            </a:bodyPr>
            <a:lstStyle/>
            <a:p>
              <a:r>
                <a:rPr lang="ja-JP" altLang="en-US" sz="1100">
                  <a:solidFill>
                    <a:schemeClr val="accent2"/>
                  </a:solidFill>
                </a:rPr>
                <a:t>陽子数</a:t>
              </a:r>
            </a:p>
          </p:txBody>
        </p:sp>
        <p:sp>
          <p:nvSpPr>
            <p:cNvPr id="15" name="Text Box 19"/>
            <p:cNvSpPr txBox="1">
              <a:spLocks noChangeArrowheads="1"/>
            </p:cNvSpPr>
            <p:nvPr/>
          </p:nvSpPr>
          <p:spPr bwMode="auto">
            <a:xfrm rot="4456060">
              <a:off x="-301240" y="3705285"/>
              <a:ext cx="2932928" cy="655511"/>
            </a:xfrm>
            <a:prstGeom prst="rect">
              <a:avLst/>
            </a:prstGeom>
            <a:noFill/>
            <a:ln w="9525">
              <a:noFill/>
              <a:miter lim="800000"/>
              <a:headEnd/>
              <a:tailEnd/>
            </a:ln>
            <a:effectLst/>
          </p:spPr>
          <p:txBody>
            <a:bodyPr wrap="none">
              <a:spAutoFit/>
            </a:bodyPr>
            <a:lstStyle/>
            <a:p>
              <a:r>
                <a:rPr lang="ja-JP" altLang="en-US" sz="1100">
                  <a:solidFill>
                    <a:srgbClr val="FF00FF"/>
                  </a:solidFill>
                </a:rPr>
                <a:t>ストレンジネス数</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552" y="908720"/>
            <a:ext cx="8136904" cy="4616648"/>
          </a:xfrm>
          <a:prstGeom prst="rect">
            <a:avLst/>
          </a:prstGeom>
        </p:spPr>
        <p:txBody>
          <a:bodyPr wrap="square">
            <a:spAutoFit/>
          </a:bodyPr>
          <a:lstStyle/>
          <a:p>
            <a:pPr lvl="0" algn="ctr"/>
            <a:r>
              <a:rPr lang="ja-JP" altLang="en-US" sz="6600" dirty="0" smtClean="0">
                <a:solidFill>
                  <a:prstClr val="white"/>
                </a:solidFill>
                <a:latin typeface="HG丸ｺﾞｼｯｸM-PRO" pitchFamily="50" charset="-128"/>
                <a:ea typeface="HG丸ｺﾞｼｯｸM-PRO" pitchFamily="50" charset="-128"/>
              </a:rPr>
              <a:t>量子多体系の世界</a:t>
            </a:r>
            <a:endParaRPr lang="en-US" altLang="ja-JP" sz="6600" dirty="0" smtClean="0">
              <a:solidFill>
                <a:prstClr val="white"/>
              </a:solidFill>
              <a:latin typeface="HG丸ｺﾞｼｯｸM-PRO" pitchFamily="50" charset="-128"/>
              <a:ea typeface="HG丸ｺﾞｼｯｸM-PRO" pitchFamily="50" charset="-128"/>
            </a:endParaRPr>
          </a:p>
          <a:p>
            <a:pPr lvl="0" algn="ctr"/>
            <a:endParaRPr lang="en-US" altLang="ja-JP" sz="3600" dirty="0" smtClean="0">
              <a:solidFill>
                <a:prstClr val="white"/>
              </a:solidFill>
              <a:latin typeface="HG丸ｺﾞｼｯｸM-PRO" pitchFamily="50" charset="-128"/>
              <a:ea typeface="HG丸ｺﾞｼｯｸM-PRO" pitchFamily="50" charset="-128"/>
            </a:endParaRPr>
          </a:p>
          <a:p>
            <a:pPr lvl="0" algn="ctr"/>
            <a:r>
              <a:rPr lang="ja-JP" altLang="en-US" sz="2800" dirty="0" smtClean="0">
                <a:solidFill>
                  <a:prstClr val="white"/>
                </a:solidFill>
                <a:latin typeface="HG丸ｺﾞｼｯｸM-PRO" pitchFamily="50" charset="-128"/>
                <a:ea typeface="HG丸ｺﾞｼｯｸM-PRO" pitchFamily="50" charset="-128"/>
              </a:rPr>
              <a:t>素粒子物理よりは多少物性に近いかも</a:t>
            </a:r>
            <a:endParaRPr lang="en-US" altLang="ja-JP" sz="2800" dirty="0" smtClean="0">
              <a:solidFill>
                <a:prstClr val="white"/>
              </a:solidFill>
              <a:latin typeface="HG丸ｺﾞｼｯｸM-PRO" pitchFamily="50" charset="-128"/>
              <a:ea typeface="HG丸ｺﾞｼｯｸM-PRO" pitchFamily="50" charset="-128"/>
            </a:endParaRPr>
          </a:p>
          <a:p>
            <a:pPr lvl="0" algn="ctr"/>
            <a:endParaRPr lang="en-US" altLang="ja-JP" sz="3200" dirty="0" smtClean="0">
              <a:solidFill>
                <a:prstClr val="white"/>
              </a:solidFill>
              <a:latin typeface="HG丸ｺﾞｼｯｸM-PRO" pitchFamily="50" charset="-128"/>
              <a:ea typeface="HG丸ｺﾞｼｯｸM-PRO" pitchFamily="50" charset="-128"/>
            </a:endParaRPr>
          </a:p>
          <a:p>
            <a:pPr lvl="0" algn="ctr"/>
            <a:r>
              <a:rPr lang="ja-JP" altLang="en-US" sz="3200" dirty="0" smtClean="0">
                <a:solidFill>
                  <a:prstClr val="white"/>
                </a:solidFill>
                <a:latin typeface="HG丸ｺﾞｼｯｸM-PRO" pitchFamily="50" charset="-128"/>
                <a:ea typeface="HG丸ｺﾞｼｯｸM-PRO" pitchFamily="50" charset="-128"/>
              </a:rPr>
              <a:t>ただし、</a:t>
            </a:r>
            <a:endParaRPr lang="en-US" altLang="ja-JP" sz="3200" dirty="0" smtClean="0">
              <a:solidFill>
                <a:prstClr val="white"/>
              </a:solidFill>
              <a:latin typeface="HG丸ｺﾞｼｯｸM-PRO" pitchFamily="50" charset="-128"/>
              <a:ea typeface="HG丸ｺﾞｼｯｸM-PRO" pitchFamily="50" charset="-128"/>
            </a:endParaRPr>
          </a:p>
          <a:p>
            <a:pPr lvl="0" algn="ctr"/>
            <a:r>
              <a:rPr lang="ja-JP" altLang="en-US" sz="3200" dirty="0" smtClean="0">
                <a:solidFill>
                  <a:prstClr val="white"/>
                </a:solidFill>
                <a:latin typeface="HG丸ｺﾞｼｯｸM-PRO" pitchFamily="50" charset="-128"/>
                <a:ea typeface="HG丸ｺﾞｼｯｸM-PRO" pitchFamily="50" charset="-128"/>
              </a:rPr>
              <a:t>少数多体系＝統計力学の適用範囲外</a:t>
            </a:r>
            <a:endParaRPr lang="en-US" altLang="ja-JP" sz="3200" dirty="0" smtClean="0">
              <a:solidFill>
                <a:prstClr val="white"/>
              </a:solidFill>
              <a:latin typeface="HG丸ｺﾞｼｯｸM-PRO" pitchFamily="50" charset="-128"/>
              <a:ea typeface="HG丸ｺﾞｼｯｸM-PRO" pitchFamily="50" charset="-128"/>
            </a:endParaRPr>
          </a:p>
          <a:p>
            <a:pPr lvl="0" algn="ctr"/>
            <a:endParaRPr lang="en-US" altLang="ja-JP" sz="3200" dirty="0" smtClean="0">
              <a:solidFill>
                <a:prstClr val="white"/>
              </a:solidFill>
              <a:latin typeface="HG丸ｺﾞｼｯｸM-PRO" pitchFamily="50" charset="-128"/>
              <a:ea typeface="HG丸ｺﾞｼｯｸM-PRO" pitchFamily="50" charset="-128"/>
            </a:endParaRPr>
          </a:p>
          <a:p>
            <a:pPr lvl="0" algn="ctr"/>
            <a:r>
              <a:rPr lang="ja-JP" altLang="en-US" sz="3200" dirty="0" smtClean="0">
                <a:solidFill>
                  <a:prstClr val="white"/>
                </a:solidFill>
                <a:latin typeface="HG丸ｺﾞｼｯｸM-PRO" pitchFamily="50" charset="-128"/>
                <a:ea typeface="HG丸ｺﾞｼｯｸM-PRO" pitchFamily="50" charset="-128"/>
              </a:rPr>
              <a:t>難しく、おもしろい</a:t>
            </a:r>
            <a:endParaRPr lang="en-US" altLang="ja-JP" sz="3200" dirty="0" smtClean="0">
              <a:solidFill>
                <a:prstClr val="white"/>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1410</Words>
  <Application>Microsoft Office PowerPoint</Application>
  <PresentationFormat>画面に合わせる (4:3)</PresentationFormat>
  <Paragraphs>435</Paragraphs>
  <Slides>42</Slides>
  <Notes>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42</vt:i4>
      </vt:variant>
    </vt:vector>
  </HeadingPairs>
  <TitlesOfParts>
    <vt:vector size="44" baseType="lpstr">
      <vt:lpstr>Office テーマ</vt:lpstr>
      <vt:lpstr>数式</vt:lpstr>
      <vt:lpstr>２０１１年KEKサマーチャレンジ 素粒子・原子核コース 課題３  ワイヤー一本で素粒子をとらえる  ～素粒子・原子核実験の心臓部分「ワイヤーチェンバー」を作ろう～ </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実験装置</vt:lpstr>
      <vt:lpstr>スライド 38</vt:lpstr>
      <vt:lpstr>比例計数管の原理</vt:lpstr>
      <vt:lpstr>比例計数管中での現象</vt:lpstr>
      <vt:lpstr>比例計数管中での現象</vt:lpstr>
      <vt:lpstr>内容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物理学実験３　原子核物理研究室  ワイヤー一本でX線や素粒子を検出しよう  ～ワイヤーチェンバーを手作りして素粒子・原子核実験を体験～ </dc:title>
  <dc:creator>Kaneta</dc:creator>
  <cp:lastModifiedBy>Kaneta</cp:lastModifiedBy>
  <cp:revision>65</cp:revision>
  <dcterms:created xsi:type="dcterms:W3CDTF">2010-10-01T11:19:37Z</dcterms:created>
  <dcterms:modified xsi:type="dcterms:W3CDTF">2011-08-14T02:56:36Z</dcterms:modified>
</cp:coreProperties>
</file>