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56" r:id="rId2"/>
    <p:sldId id="271" r:id="rId3"/>
    <p:sldId id="299" r:id="rId4"/>
    <p:sldId id="272" r:id="rId5"/>
    <p:sldId id="274" r:id="rId6"/>
    <p:sldId id="273" r:id="rId7"/>
    <p:sldId id="275" r:id="rId8"/>
    <p:sldId id="276" r:id="rId9"/>
    <p:sldId id="277" r:id="rId10"/>
    <p:sldId id="285" r:id="rId11"/>
    <p:sldId id="284" r:id="rId12"/>
    <p:sldId id="281" r:id="rId13"/>
    <p:sldId id="282" r:id="rId14"/>
    <p:sldId id="283" r:id="rId15"/>
    <p:sldId id="296" r:id="rId16"/>
    <p:sldId id="297" r:id="rId17"/>
    <p:sldId id="298" r:id="rId18"/>
    <p:sldId id="278" r:id="rId19"/>
    <p:sldId id="279" r:id="rId20"/>
    <p:sldId id="280" r:id="rId21"/>
    <p:sldId id="286" r:id="rId22"/>
    <p:sldId id="262" r:id="rId23"/>
    <p:sldId id="257" r:id="rId24"/>
    <p:sldId id="258" r:id="rId25"/>
    <p:sldId id="259" r:id="rId26"/>
    <p:sldId id="263" r:id="rId27"/>
    <p:sldId id="264" r:id="rId28"/>
    <p:sldId id="266" r:id="rId29"/>
    <p:sldId id="261" r:id="rId30"/>
    <p:sldId id="260" r:id="rId31"/>
    <p:sldId id="265" r:id="rId32"/>
    <p:sldId id="268" r:id="rId33"/>
    <p:sldId id="269" r:id="rId34"/>
    <p:sldId id="270" r:id="rId35"/>
    <p:sldId id="267" r:id="rId36"/>
    <p:sldId id="295" r:id="rId37"/>
    <p:sldId id="288" r:id="rId38"/>
    <p:sldId id="292" r:id="rId39"/>
    <p:sldId id="289" r:id="rId40"/>
    <p:sldId id="293" r:id="rId41"/>
    <p:sldId id="294" r:id="rId42"/>
    <p:sldId id="290" r:id="rId43"/>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showPr>
  <p:clrMru>
    <a:srgbClr val="FFFFCC"/>
    <a:srgbClr val="FFCC00"/>
    <a:srgbClr val="FF9900"/>
    <a:srgbClr val="FF0000"/>
    <a:srgbClr val="FF33CC"/>
    <a:srgbClr val="000F2E"/>
    <a:srgbClr val="FFFFFF"/>
    <a:srgbClr val="92D050"/>
    <a:srgbClr val="777777"/>
    <a:srgbClr val="DDDDDD"/>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73801" autoAdjust="0"/>
  </p:normalViewPr>
  <p:slideViewPr>
    <p:cSldViewPr snapToGrid="0">
      <p:cViewPr varScale="1">
        <p:scale>
          <a:sx n="79" d="100"/>
          <a:sy n="79" d="100"/>
        </p:scale>
        <p:origin x="-810" y="-78"/>
      </p:cViewPr>
      <p:guideLst>
        <p:guide orient="horz" pos="2160"/>
        <p:guide pos="2880"/>
      </p:guideLst>
    </p:cSldViewPr>
  </p:slideViewPr>
  <p:notesTextViewPr>
    <p:cViewPr>
      <p:scale>
        <a:sx n="100" d="100"/>
        <a:sy n="100" d="100"/>
      </p:scale>
      <p:origin x="0" y="0"/>
    </p:cViewPr>
  </p:notesTextViewPr>
  <p:sorterViewPr>
    <p:cViewPr>
      <p:scale>
        <a:sx n="40" d="100"/>
        <a:sy n="40" d="100"/>
      </p:scale>
      <p:origin x="0" y="24"/>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41.wmf"/><Relationship Id="rId2" Type="http://schemas.openxmlformats.org/officeDocument/2006/relationships/image" Target="../media/image40.wmf"/><Relationship Id="rId1" Type="http://schemas.openxmlformats.org/officeDocument/2006/relationships/image" Target="../media/image3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D65BD6E-0D1C-44EF-BF00-9A7964B8F943}" type="datetimeFigureOut">
              <a:rPr kumimoji="1" lang="ja-JP" altLang="en-US" smtClean="0"/>
              <a:pPr/>
              <a:t>2011/8/14</a:t>
            </a:fld>
            <a:endParaRPr kumimoji="1" lang="ja-JP" altLang="en-US"/>
          </a:p>
        </p:txBody>
      </p:sp>
      <p:sp>
        <p:nvSpPr>
          <p:cNvPr id="4" name="スライド イメージ プレースホル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5170D6-D0E8-4F77-9758-5D801E0236F3}" type="slidenum">
              <a:rPr kumimoji="1" lang="ja-JP" altLang="en-US" smtClean="0"/>
              <a:pPr/>
              <a:t>&lt;#&gt;</a:t>
            </a:fld>
            <a:endParaRPr kumimoji="1" lang="ja-JP"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fld id="{CF5170D6-D0E8-4F77-9758-5D801E0236F3}" type="slidenum">
              <a:rPr kumimoji="1" lang="ja-JP" altLang="en-US" smtClean="0"/>
              <a:pPr/>
              <a:t>20</a:t>
            </a:fld>
            <a:endParaRPr kumimoji="1" lang="ja-JP"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fld id="{005F674F-5203-41C1-AEF4-7620D7AEE819}" type="slidenum">
              <a:rPr lang="en-US" altLang="ja-JP">
                <a:ea typeface="ＭＳ Ｐゴシック" charset="-128"/>
              </a:rPr>
              <a:pPr/>
              <a:t>37</a:t>
            </a:fld>
            <a:endParaRPr lang="en-US" altLang="ja-JP">
              <a:ea typeface="ＭＳ Ｐゴシック" charset="-128"/>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xfrm>
            <a:off x="1142731" y="4724278"/>
            <a:ext cx="4724471" cy="3124997"/>
          </a:xfrm>
          <a:noFill/>
          <a:ln/>
        </p:spPr>
        <p:txBody>
          <a:bodyPr/>
          <a:lstStyle/>
          <a:p>
            <a:pPr eaLnBrk="1" hangingPunct="1"/>
            <a:endParaRPr lang="ja-JP" altLang="ja-JP" smtClean="0">
              <a:ea typeface="ＭＳ Ｐ明朝"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C9D7627A-5E63-4AF2-B212-460EBD712EC9}" type="slidenum">
              <a:rPr lang="en-US" altLang="ja-JP">
                <a:ea typeface="ＭＳ Ｐゴシック" charset="-128"/>
              </a:rPr>
              <a:pPr/>
              <a:t>39</a:t>
            </a:fld>
            <a:endParaRPr lang="en-US" altLang="ja-JP">
              <a:ea typeface="ＭＳ Ｐゴシック" charset="-128"/>
            </a:endParaRPr>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xfrm>
            <a:off x="1142731" y="4724278"/>
            <a:ext cx="4724471" cy="3124997"/>
          </a:xfrm>
          <a:noFill/>
          <a:ln/>
        </p:spPr>
        <p:txBody>
          <a:bodyPr/>
          <a:lstStyle/>
          <a:p>
            <a:pPr eaLnBrk="1" hangingPunct="1"/>
            <a:endParaRPr lang="ja-JP" altLang="ja-JP" smtClean="0">
              <a:ea typeface="ＭＳ Ｐ明朝"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3270C7FB-31A2-4575-BC5C-F5D7C409EA9B}" type="slidenum">
              <a:rPr lang="en-US" altLang="ja-JP">
                <a:ea typeface="ＭＳ Ｐゴシック" charset="-128"/>
              </a:rPr>
              <a:pPr/>
              <a:t>40</a:t>
            </a:fld>
            <a:endParaRPr lang="en-US" altLang="ja-JP">
              <a:ea typeface="ＭＳ Ｐゴシック" charset="-128"/>
            </a:endParaRPr>
          </a:p>
        </p:txBody>
      </p:sp>
      <p:sp>
        <p:nvSpPr>
          <p:cNvPr id="24579" name="Rectangle 2"/>
          <p:cNvSpPr>
            <a:spLocks noGrp="1" noRot="1" noChangeAspect="1" noChangeArrowheads="1" noTextEdit="1"/>
          </p:cNvSpPr>
          <p:nvPr>
            <p:ph type="sldImg"/>
          </p:nvPr>
        </p:nvSpPr>
        <p:spPr>
          <a:xfrm>
            <a:off x="1143000" y="685800"/>
            <a:ext cx="4573588" cy="3429000"/>
          </a:xfrm>
          <a:ln/>
        </p:spPr>
      </p:sp>
      <p:sp>
        <p:nvSpPr>
          <p:cNvPr id="24580" name="Rectangle 3"/>
          <p:cNvSpPr>
            <a:spLocks noGrp="1" noChangeArrowheads="1"/>
          </p:cNvSpPr>
          <p:nvPr>
            <p:ph type="body" idx="1"/>
          </p:nvPr>
        </p:nvSpPr>
        <p:spPr>
          <a:xfrm>
            <a:off x="685316" y="4344688"/>
            <a:ext cx="5487370" cy="4113696"/>
          </a:xfrm>
          <a:noFill/>
          <a:ln/>
        </p:spPr>
        <p:txBody>
          <a:bodyPr/>
          <a:lstStyle/>
          <a:p>
            <a:pPr eaLnBrk="1" hangingPunct="1"/>
            <a:r>
              <a:rPr lang="ja-JP" altLang="en-US" dirty="0" smtClean="0">
                <a:ea typeface="ＭＳ Ｐ明朝" charset="-128"/>
              </a:rPr>
              <a:t>まず、比例計数管中を荷電粒子･</a:t>
            </a:r>
            <a:r>
              <a:rPr lang="en-US" altLang="ja-JP" dirty="0" smtClean="0">
                <a:ea typeface="ＭＳ Ｐ明朝" charset="-128"/>
              </a:rPr>
              <a:t>X</a:t>
            </a:r>
            <a:r>
              <a:rPr lang="ja-JP" altLang="en-US" dirty="0" smtClean="0">
                <a:ea typeface="ＭＳ Ｐ明朝" charset="-128"/>
              </a:rPr>
              <a:t>線･ガンマ線などの放射線が通過することで</a:t>
            </a:r>
            <a:r>
              <a:rPr lang="en-US" altLang="ja-JP" dirty="0" smtClean="0">
                <a:ea typeface="ＭＳ Ｐ明朝" charset="-128"/>
              </a:rPr>
              <a:t>&lt;click&gt;</a:t>
            </a:r>
          </a:p>
          <a:p>
            <a:pPr eaLnBrk="1" hangingPunct="1"/>
            <a:r>
              <a:rPr lang="ja-JP" altLang="en-US" dirty="0" smtClean="0">
                <a:ea typeface="ＭＳ Ｐ明朝" charset="-128"/>
              </a:rPr>
              <a:t>検出器中に満たされた</a:t>
            </a:r>
            <a:r>
              <a:rPr lang="en-US" altLang="ja-JP" dirty="0" smtClean="0">
                <a:ea typeface="ＭＳ Ｐ明朝" charset="-128"/>
              </a:rPr>
              <a:t>PR</a:t>
            </a:r>
            <a:r>
              <a:rPr lang="ja-JP" altLang="en-US" dirty="0" smtClean="0">
                <a:ea typeface="ＭＳ Ｐ明朝" charset="-128"/>
              </a:rPr>
              <a:t>ガスの内、主に希ガスであるアルゴンガスが、</a:t>
            </a:r>
            <a:r>
              <a:rPr lang="en-US" altLang="ja-JP" dirty="0" smtClean="0">
                <a:ea typeface="ＭＳ Ｐ明朝" charset="-128"/>
              </a:rPr>
              <a:t>&lt;click&gt;</a:t>
            </a:r>
          </a:p>
          <a:p>
            <a:pPr eaLnBrk="1" hangingPunct="1"/>
            <a:r>
              <a:rPr lang="en-US" altLang="ja-JP" dirty="0" err="1" smtClean="0">
                <a:ea typeface="ＭＳ Ｐ明朝" charset="-128"/>
              </a:rPr>
              <a:t>Ar</a:t>
            </a:r>
            <a:r>
              <a:rPr lang="en-US" altLang="ja-JP" dirty="0" smtClean="0">
                <a:ea typeface="ＭＳ Ｐ明朝" charset="-128"/>
              </a:rPr>
              <a:t>+</a:t>
            </a:r>
            <a:r>
              <a:rPr lang="ja-JP" altLang="en-US" dirty="0" smtClean="0">
                <a:ea typeface="ＭＳ Ｐ明朝" charset="-128"/>
              </a:rPr>
              <a:t>イオンと電子に電離し、このとき生成される電子を</a:t>
            </a:r>
            <a:r>
              <a:rPr lang="en-US" altLang="ja-JP" dirty="0" smtClean="0">
                <a:ea typeface="ＭＳ Ｐ明朝" charset="-128"/>
              </a:rPr>
              <a:t>&lt;click&gt;</a:t>
            </a:r>
          </a:p>
          <a:p>
            <a:pPr eaLnBrk="1" hangingPunct="1"/>
            <a:r>
              <a:rPr lang="ja-JP" altLang="en-US" dirty="0" smtClean="0">
                <a:ea typeface="ＭＳ Ｐ明朝" charset="-128"/>
              </a:rPr>
              <a:t>一次電子と言います。</a:t>
            </a:r>
          </a:p>
          <a:p>
            <a:pPr eaLnBrk="1" hangingPunct="1"/>
            <a:r>
              <a:rPr lang="ja-JP" altLang="en-US" dirty="0" smtClean="0">
                <a:ea typeface="ＭＳ Ｐ明朝" charset="-128"/>
              </a:rPr>
              <a:t>仮に、</a:t>
            </a:r>
            <a:r>
              <a:rPr lang="en-US" altLang="ja-JP" dirty="0" smtClean="0">
                <a:ea typeface="ＭＳ Ｐ明朝" charset="-128"/>
              </a:rPr>
              <a:t>5.9KeV</a:t>
            </a:r>
            <a:r>
              <a:rPr lang="ja-JP" altLang="en-US" dirty="0" smtClean="0">
                <a:ea typeface="ＭＳ Ｐ明朝" charset="-128"/>
              </a:rPr>
              <a:t>の放射線が入射したとすると、</a:t>
            </a:r>
            <a:r>
              <a:rPr lang="en-US" altLang="ja-JP" dirty="0" smtClean="0">
                <a:ea typeface="ＭＳ Ｐ明朝" charset="-128"/>
              </a:rPr>
              <a:t>PR</a:t>
            </a:r>
            <a:r>
              <a:rPr lang="ja-JP" altLang="en-US" dirty="0" smtClean="0">
                <a:ea typeface="ＭＳ Ｐ明朝" charset="-128"/>
              </a:rPr>
              <a:t>ガスのイオン対生成に必要な平均エネルギー（</a:t>
            </a:r>
            <a:r>
              <a:rPr lang="en-US" altLang="ja-JP" dirty="0" smtClean="0">
                <a:ea typeface="ＭＳ Ｐ明朝" charset="-128"/>
              </a:rPr>
              <a:t>W</a:t>
            </a:r>
            <a:r>
              <a:rPr lang="ja-JP" altLang="en-US" dirty="0" smtClean="0">
                <a:ea typeface="ＭＳ Ｐ明朝" charset="-128"/>
              </a:rPr>
              <a:t>値）は約</a:t>
            </a:r>
            <a:r>
              <a:rPr lang="en-US" altLang="ja-JP" dirty="0" smtClean="0">
                <a:ea typeface="ＭＳ Ｐ明朝" charset="-128"/>
              </a:rPr>
              <a:t>26eV</a:t>
            </a:r>
            <a:r>
              <a:rPr lang="ja-JP" altLang="en-US" dirty="0" smtClean="0">
                <a:ea typeface="ＭＳ Ｐ明朝" charset="-128"/>
              </a:rPr>
              <a:t>なので、</a:t>
            </a:r>
            <a:r>
              <a:rPr lang="en-US" altLang="ja-JP" dirty="0" smtClean="0">
                <a:ea typeface="ＭＳ Ｐ明朝" charset="-128"/>
              </a:rPr>
              <a:t>&lt;click&gt;</a:t>
            </a:r>
          </a:p>
          <a:p>
            <a:pPr eaLnBrk="1" hangingPunct="1"/>
            <a:r>
              <a:rPr lang="ja-JP" altLang="en-US" dirty="0" smtClean="0">
                <a:ea typeface="ＭＳ Ｐ明朝" charset="-128"/>
              </a:rPr>
              <a:t>一次電子対の数はおおよそ</a:t>
            </a:r>
            <a:r>
              <a:rPr lang="en-US" altLang="ja-JP" dirty="0" smtClean="0">
                <a:ea typeface="ＭＳ Ｐ明朝" charset="-128"/>
              </a:rPr>
              <a:t>200</a:t>
            </a:r>
            <a:r>
              <a:rPr lang="ja-JP" altLang="en-US" dirty="0" smtClean="0">
                <a:ea typeface="ＭＳ Ｐ明朝" charset="-128"/>
              </a:rPr>
              <a:t>個程度となります。</a:t>
            </a:r>
          </a:p>
          <a:p>
            <a:pPr eaLnBrk="1" hangingPunct="1"/>
            <a:r>
              <a:rPr lang="ja-JP" altLang="en-US" dirty="0" smtClean="0">
                <a:ea typeface="ＭＳ Ｐ明朝" charset="-128"/>
              </a:rPr>
              <a:t>生成されたイオン対は、</a:t>
            </a:r>
            <a:r>
              <a:rPr lang="en-US" altLang="ja-JP" dirty="0" smtClean="0">
                <a:ea typeface="ＭＳ Ｐ明朝" charset="-128"/>
              </a:rPr>
              <a:t>&lt;click&gt;</a:t>
            </a:r>
          </a:p>
          <a:p>
            <a:pPr eaLnBrk="1" hangingPunct="1"/>
            <a:r>
              <a:rPr lang="ja-JP" altLang="en-US" dirty="0" smtClean="0">
                <a:ea typeface="ＭＳ Ｐ明朝" charset="-128"/>
              </a:rPr>
              <a:t>電場に従って＋イオンなら陰極へ、電子なら陽極へと移動し、放射線の検出を電圧パルスによって検知することが出来ます。</a:t>
            </a:r>
          </a:p>
          <a:p>
            <a:pPr eaLnBrk="1" hangingPunct="1"/>
            <a:r>
              <a:rPr lang="ja-JP" altLang="en-US" dirty="0" smtClean="0">
                <a:ea typeface="ＭＳ Ｐ明朝" charset="-128"/>
              </a:rPr>
              <a:t>ところが、一次電子による信号だけでは電圧パルスが極めて弱いという問題があります。そこで</a:t>
            </a:r>
            <a:r>
              <a:rPr lang="en-US" altLang="ja-JP" dirty="0" smtClean="0">
                <a:ea typeface="ＭＳ Ｐ明朝" charset="-128"/>
              </a:rPr>
              <a:t>S/N</a:t>
            </a:r>
            <a:r>
              <a:rPr lang="ja-JP" altLang="en-US" dirty="0" smtClean="0">
                <a:ea typeface="ＭＳ Ｐ明朝" charset="-128"/>
              </a:rPr>
              <a:t>比を向上させるためにガス増幅を施す必要があります。</a:t>
            </a:r>
          </a:p>
          <a:p>
            <a:pPr eaLnBrk="1" hangingPunct="1"/>
            <a:r>
              <a:rPr lang="ja-JP" altLang="en-US" dirty="0" smtClean="0">
                <a:ea typeface="ＭＳ Ｐ明朝" charset="-128"/>
              </a:rPr>
              <a:t>では次に、比例計数管に於けるガス増幅作用について説明します。</a:t>
            </a:r>
          </a:p>
          <a:p>
            <a:pPr eaLnBrk="1" hangingPunct="1"/>
            <a:endParaRPr lang="ja-JP" altLang="en-US" dirty="0" smtClean="0">
              <a:ea typeface="ＭＳ Ｐ明朝" charset="-128"/>
            </a:endParaRPr>
          </a:p>
          <a:p>
            <a:pPr eaLnBrk="1" hangingPunct="1"/>
            <a:r>
              <a:rPr lang="en-US" altLang="ja-JP" dirty="0" smtClean="0">
                <a:ea typeface="ＭＳ Ｐ明朝" charset="-128"/>
              </a:rPr>
              <a:t>P.S.</a:t>
            </a:r>
          </a:p>
          <a:p>
            <a:pPr eaLnBrk="1" hangingPunct="1"/>
            <a:r>
              <a:rPr lang="ja-JP" altLang="en-US" dirty="0" smtClean="0">
                <a:ea typeface="ＭＳ Ｐ明朝" charset="-128"/>
              </a:rPr>
              <a:t>ドリフト速度に関する記述はどうする？</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fld id="{8133447E-38C4-42ED-BBAA-106D36E68FB3}" type="slidenum">
              <a:rPr lang="en-US" altLang="ja-JP">
                <a:ea typeface="ＭＳ Ｐゴシック" charset="-128"/>
              </a:rPr>
              <a:pPr/>
              <a:t>41</a:t>
            </a:fld>
            <a:endParaRPr lang="en-US" altLang="ja-JP">
              <a:ea typeface="ＭＳ Ｐゴシック" charset="-128"/>
            </a:endParaRPr>
          </a:p>
        </p:txBody>
      </p:sp>
      <p:sp>
        <p:nvSpPr>
          <p:cNvPr id="25603" name="Rectangle 2"/>
          <p:cNvSpPr>
            <a:spLocks noGrp="1" noRot="1" noChangeAspect="1" noChangeArrowheads="1" noTextEdit="1"/>
          </p:cNvSpPr>
          <p:nvPr>
            <p:ph type="sldImg"/>
          </p:nvPr>
        </p:nvSpPr>
        <p:spPr>
          <a:xfrm>
            <a:off x="1143000" y="685800"/>
            <a:ext cx="4573588" cy="3429000"/>
          </a:xfrm>
          <a:ln/>
        </p:spPr>
      </p:sp>
      <p:sp>
        <p:nvSpPr>
          <p:cNvPr id="25604" name="Rectangle 3"/>
          <p:cNvSpPr>
            <a:spLocks noGrp="1" noChangeArrowheads="1"/>
          </p:cNvSpPr>
          <p:nvPr>
            <p:ph type="body" idx="1"/>
          </p:nvPr>
        </p:nvSpPr>
        <p:spPr>
          <a:xfrm>
            <a:off x="685316" y="4344688"/>
            <a:ext cx="5487370" cy="4113696"/>
          </a:xfrm>
          <a:noFill/>
          <a:ln/>
        </p:spPr>
        <p:txBody>
          <a:bodyPr/>
          <a:lstStyle/>
          <a:p>
            <a:pPr eaLnBrk="1" hangingPunct="1"/>
            <a:r>
              <a:rPr lang="ja-JP" altLang="en-US" dirty="0" smtClean="0">
                <a:ea typeface="ＭＳ Ｐ明朝" charset="-128"/>
              </a:rPr>
              <a:t>比例計数管中における電場はこのようになっており、電場の強さは陽極からの距離</a:t>
            </a:r>
            <a:r>
              <a:rPr lang="en-US" altLang="ja-JP" dirty="0" smtClean="0">
                <a:ea typeface="ＭＳ Ｐ明朝" charset="-128"/>
              </a:rPr>
              <a:t>r</a:t>
            </a:r>
            <a:r>
              <a:rPr lang="ja-JP" altLang="en-US" dirty="0" smtClean="0">
                <a:ea typeface="ＭＳ Ｐ明朝" charset="-128"/>
              </a:rPr>
              <a:t>に反比例します。</a:t>
            </a:r>
          </a:p>
          <a:p>
            <a:pPr eaLnBrk="1" hangingPunct="1"/>
            <a:r>
              <a:rPr lang="ja-JP" altLang="en-US" dirty="0" smtClean="0">
                <a:ea typeface="ＭＳ Ｐ明朝" charset="-128"/>
              </a:rPr>
              <a:t>そのため、ワイヤーに高電圧を掛けた状態で、放射線の入射によって生成された一次電子が陽極付近まで来ると</a:t>
            </a:r>
            <a:r>
              <a:rPr lang="en-US" altLang="ja-JP" dirty="0" smtClean="0">
                <a:ea typeface="ＭＳ Ｐ明朝" charset="-128"/>
              </a:rPr>
              <a:t>&lt;click&gt;</a:t>
            </a:r>
          </a:p>
          <a:p>
            <a:pPr eaLnBrk="1" hangingPunct="1"/>
            <a:r>
              <a:rPr lang="ja-JP" altLang="en-US" dirty="0" smtClean="0">
                <a:ea typeface="ＭＳ Ｐ明朝" charset="-128"/>
              </a:rPr>
              <a:t>電場によって加速され、ガス分子を光電効果によって電離することが出来ます。</a:t>
            </a:r>
            <a:r>
              <a:rPr lang="en-US" altLang="ja-JP" dirty="0" smtClean="0">
                <a:ea typeface="ＭＳ Ｐ明朝" charset="-128"/>
              </a:rPr>
              <a:t>&lt;click&gt;</a:t>
            </a:r>
          </a:p>
          <a:p>
            <a:pPr eaLnBrk="1" hangingPunct="1"/>
            <a:r>
              <a:rPr lang="ja-JP" altLang="en-US" dirty="0" smtClean="0">
                <a:ea typeface="ＭＳ Ｐ明朝" charset="-128"/>
              </a:rPr>
              <a:t>この現象を電子雪崩と一次電子と二次電子の比（ガス増幅率）は</a:t>
            </a:r>
            <a:r>
              <a:rPr lang="en-US" altLang="ja-JP" dirty="0" smtClean="0">
                <a:ea typeface="ＭＳ Ｐ明朝" charset="-128"/>
              </a:rPr>
              <a:t>10</a:t>
            </a:r>
            <a:r>
              <a:rPr lang="en-US" altLang="ja-JP" baseline="30000" dirty="0" smtClean="0">
                <a:ea typeface="ＭＳ Ｐ明朝" charset="-128"/>
              </a:rPr>
              <a:t>4</a:t>
            </a:r>
            <a:r>
              <a:rPr lang="ja-JP" altLang="en-US" dirty="0" smtClean="0">
                <a:ea typeface="ＭＳ Ｐ明朝" charset="-128"/>
              </a:rPr>
              <a:t>～</a:t>
            </a:r>
            <a:r>
              <a:rPr lang="en-US" altLang="ja-JP" dirty="0" smtClean="0">
                <a:ea typeface="ＭＳ Ｐ明朝" charset="-128"/>
              </a:rPr>
              <a:t>10</a:t>
            </a:r>
            <a:r>
              <a:rPr lang="en-US" altLang="ja-JP" baseline="30000" dirty="0" smtClean="0">
                <a:ea typeface="ＭＳ Ｐ明朝" charset="-128"/>
              </a:rPr>
              <a:t>6</a:t>
            </a:r>
            <a:r>
              <a:rPr lang="ja-JP" altLang="en-US" dirty="0" err="1" smtClean="0">
                <a:ea typeface="ＭＳ Ｐ明朝" charset="-128"/>
              </a:rPr>
              <a:t>にも</a:t>
            </a:r>
            <a:r>
              <a:rPr lang="ja-JP" altLang="en-US" dirty="0" smtClean="0">
                <a:ea typeface="ＭＳ Ｐ明朝" charset="-128"/>
              </a:rPr>
              <a:t>及びます。</a:t>
            </a:r>
          </a:p>
          <a:p>
            <a:pPr eaLnBrk="1" hangingPunct="1"/>
            <a:r>
              <a:rPr lang="ja-JP" altLang="en-US" dirty="0" smtClean="0">
                <a:ea typeface="ＭＳ Ｐ明朝" charset="-128"/>
              </a:rPr>
              <a:t>ただし、電子雪崩によって分子が励起された際に紫外光を発生し、新たな電子雪崩を引き起こすため、比例計数管においては比例性を失ったり、あるいは擬似パルスを作ったりする可能性があります。そこで、充填ガスにメタンのような多原子ガスを少量添加することで、光子を吸収してもそれ以上電離を起こさなくなり、光子による降下を抑制することができます。このメタンなどの添加成分をクエンチガス（消滅ガス）といいます。</a:t>
            </a:r>
          </a:p>
          <a:p>
            <a:pPr eaLnBrk="1" hangingPunct="1"/>
            <a:endParaRPr lang="ja-JP" altLang="en-US" dirty="0" smtClean="0">
              <a:ea typeface="ＭＳ Ｐ明朝" charset="-128"/>
            </a:endParaRPr>
          </a:p>
          <a:p>
            <a:pPr eaLnBrk="1" hangingPunct="1"/>
            <a:r>
              <a:rPr lang="en-US" altLang="ja-JP" dirty="0" smtClean="0">
                <a:ea typeface="ＭＳ Ｐ明朝" charset="-128"/>
              </a:rPr>
              <a:t>P.S.?</a:t>
            </a:r>
          </a:p>
          <a:p>
            <a:pPr eaLnBrk="1" hangingPunct="1"/>
            <a:r>
              <a:rPr lang="ja-JP" altLang="en-US" dirty="0" smtClean="0">
                <a:ea typeface="ＭＳ Ｐ明朝" charset="-128"/>
              </a:rPr>
              <a:t>また、このとき生成された二次電子も其々電場によって加速され、三次電子をつくり、三次電子は四次電子を作り・・・と鼠算式にイオン対が増加していきます。</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fld id="{DA29E1FB-9F1C-4F1F-91B2-3223F37F804C}" type="slidenum">
              <a:rPr lang="en-US" altLang="ja-JP">
                <a:ea typeface="ＭＳ Ｐゴシック" charset="-128"/>
              </a:rPr>
              <a:pPr/>
              <a:t>42</a:t>
            </a:fld>
            <a:endParaRPr lang="en-US" altLang="ja-JP">
              <a:ea typeface="ＭＳ Ｐゴシック" charset="-128"/>
            </a:endParaRPr>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xfrm>
            <a:off x="1142731" y="4724278"/>
            <a:ext cx="4724471" cy="3124997"/>
          </a:xfrm>
          <a:noFill/>
          <a:ln/>
        </p:spPr>
        <p:txBody>
          <a:bodyPr/>
          <a:lstStyle/>
          <a:p>
            <a:pPr eaLnBrk="1" hangingPunct="1"/>
            <a:endParaRPr lang="ja-JP" altLang="ja-JP" smtClean="0">
              <a:ea typeface="ＭＳ Ｐ明朝"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lvl1pPr>
              <a:defRPr>
                <a:latin typeface="HG丸ｺﾞｼｯｸM-PRO" pitchFamily="50" charset="-128"/>
                <a:ea typeface="HG丸ｺﾞｼｯｸM-PRO" pitchFamily="50" charset="-128"/>
              </a:defRPr>
            </a:lvl1pPr>
          </a:lstStyle>
          <a:p>
            <a:r>
              <a:rPr kumimoji="1" lang="ja-JP" altLang="en-US" dirty="0" smtClean="0"/>
              <a:t>マスタ タイトルの書式設定</a:t>
            </a:r>
            <a:endParaRPr kumimoji="1" lang="ja-JP" altLang="en-US" dirty="0"/>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HG丸ｺﾞｼｯｸM-PRO" pitchFamily="50" charset="-128"/>
                <a:ea typeface="HG丸ｺﾞｼｯｸM-PRO" pitchFamily="50" charset="-128"/>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dirty="0" smtClean="0"/>
              <a:t>マスタ サブタイトルの書式設定</a:t>
            </a:r>
            <a:endParaRPr kumimoji="1" lang="ja-JP" altLang="en-US" dirty="0"/>
          </a:p>
        </p:txBody>
      </p:sp>
      <p:sp>
        <p:nvSpPr>
          <p:cNvPr id="4" name="日付プレースホルダ 3"/>
          <p:cNvSpPr>
            <a:spLocks noGrp="1"/>
          </p:cNvSpPr>
          <p:nvPr>
            <p:ph type="dt" sz="half" idx="10"/>
          </p:nvPr>
        </p:nvSpPr>
        <p:spPr>
          <a:xfrm>
            <a:off x="0" y="6492875"/>
            <a:ext cx="2133600" cy="365125"/>
          </a:xfrm>
        </p:spPr>
        <p:txBody>
          <a:bodyPr/>
          <a:lstStyle/>
          <a:p>
            <a:fld id="{80B50D9A-26AB-46DC-BE57-8F3A8B5113BF}" type="datetimeFigureOut">
              <a:rPr kumimoji="1" lang="ja-JP" altLang="en-US" smtClean="0"/>
              <a:pPr/>
              <a:t>2011/8/14</a:t>
            </a:fld>
            <a:endParaRPr kumimoji="1" lang="ja-JP" altLang="en-US" dirty="0"/>
          </a:p>
        </p:txBody>
      </p:sp>
      <p:sp>
        <p:nvSpPr>
          <p:cNvPr id="5" name="フッター プレースホルダ 4"/>
          <p:cNvSpPr>
            <a:spLocks noGrp="1"/>
          </p:cNvSpPr>
          <p:nvPr>
            <p:ph type="ftr" sz="quarter" idx="11"/>
          </p:nvPr>
        </p:nvSpPr>
        <p:spPr>
          <a:xfrm>
            <a:off x="2411760" y="6492875"/>
            <a:ext cx="2895600" cy="365125"/>
          </a:xfrm>
        </p:spPr>
        <p:txBody>
          <a:bodyPr/>
          <a:lstStyle/>
          <a:p>
            <a:endParaRPr kumimoji="1" lang="ja-JP" altLang="en-US" dirty="0"/>
          </a:p>
        </p:txBody>
      </p:sp>
      <p:sp>
        <p:nvSpPr>
          <p:cNvPr id="6" name="スライド番号プレースホルダ 5"/>
          <p:cNvSpPr>
            <a:spLocks noGrp="1"/>
          </p:cNvSpPr>
          <p:nvPr>
            <p:ph type="sldNum" sz="quarter" idx="12"/>
          </p:nvPr>
        </p:nvSpPr>
        <p:spPr>
          <a:xfrm>
            <a:off x="7010400" y="6492875"/>
            <a:ext cx="2133600" cy="365125"/>
          </a:xfrm>
        </p:spPr>
        <p:txBody>
          <a:bodyPr/>
          <a:lstStyle/>
          <a:p>
            <a:fld id="{7C7B983A-9B05-477E-B6E3-BD84885FC658}" type="slidenum">
              <a:rPr kumimoji="1" lang="ja-JP" altLang="en-US" smtClean="0"/>
              <a:pPr/>
              <a:t>&lt;#&gt;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80B50D9A-26AB-46DC-BE57-8F3A8B5113BF}" type="datetimeFigureOut">
              <a:rPr kumimoji="1" lang="ja-JP" altLang="en-US" smtClean="0"/>
              <a:pPr/>
              <a:t>2011/8/14</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7C7B983A-9B05-477E-B6E3-BD84885FC658}" type="slidenum">
              <a:rPr kumimoji="1" lang="ja-JP" altLang="en-US" smtClean="0"/>
              <a:pPr/>
              <a:t>&lt;#&gt;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80B50D9A-26AB-46DC-BE57-8F3A8B5113BF}" type="datetimeFigureOut">
              <a:rPr kumimoji="1" lang="ja-JP" altLang="en-US" smtClean="0"/>
              <a:pPr/>
              <a:t>2011/8/14</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7C7B983A-9B05-477E-B6E3-BD84885FC658}" type="slidenum">
              <a:rPr kumimoji="1" lang="ja-JP" altLang="en-US" smtClean="0"/>
              <a:pPr/>
              <a:t>&lt;#&gt;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p:txBody>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80B50D9A-26AB-46DC-BE57-8F3A8B5113BF}" type="datetimeFigureOut">
              <a:rPr kumimoji="1" lang="ja-JP" altLang="en-US" smtClean="0"/>
              <a:pPr/>
              <a:t>2011/8/14</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7C7B983A-9B05-477E-B6E3-BD84885FC658}" type="slidenum">
              <a:rPr kumimoji="1" lang="ja-JP" altLang="en-US" smtClean="0"/>
              <a:pPr/>
              <a:t>&lt;#&gt;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 テキストの書式設定</a:t>
            </a:r>
          </a:p>
        </p:txBody>
      </p:sp>
      <p:sp>
        <p:nvSpPr>
          <p:cNvPr id="4" name="日付プレースホルダ 3"/>
          <p:cNvSpPr>
            <a:spLocks noGrp="1"/>
          </p:cNvSpPr>
          <p:nvPr>
            <p:ph type="dt" sz="half" idx="10"/>
          </p:nvPr>
        </p:nvSpPr>
        <p:spPr/>
        <p:txBody>
          <a:bodyPr/>
          <a:lstStyle/>
          <a:p>
            <a:fld id="{80B50D9A-26AB-46DC-BE57-8F3A8B5113BF}" type="datetimeFigureOut">
              <a:rPr kumimoji="1" lang="ja-JP" altLang="en-US" smtClean="0"/>
              <a:pPr/>
              <a:t>2011/8/14</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7C7B983A-9B05-477E-B6E3-BD84885FC658}" type="slidenum">
              <a:rPr kumimoji="1" lang="ja-JP" altLang="en-US" smtClean="0"/>
              <a:pPr/>
              <a:t>&lt;#&gt;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 4"/>
          <p:cNvSpPr>
            <a:spLocks noGrp="1"/>
          </p:cNvSpPr>
          <p:nvPr>
            <p:ph type="dt" sz="half" idx="10"/>
          </p:nvPr>
        </p:nvSpPr>
        <p:spPr/>
        <p:txBody>
          <a:bodyPr/>
          <a:lstStyle/>
          <a:p>
            <a:fld id="{80B50D9A-26AB-46DC-BE57-8F3A8B5113BF}" type="datetimeFigureOut">
              <a:rPr kumimoji="1" lang="ja-JP" altLang="en-US" smtClean="0"/>
              <a:pPr/>
              <a:t>2011/8/14</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7C7B983A-9B05-477E-B6E3-BD84885FC658}" type="slidenum">
              <a:rPr kumimoji="1" lang="ja-JP" altLang="en-US" smtClean="0"/>
              <a:pPr/>
              <a:t>&lt;#&gt;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 6"/>
          <p:cNvSpPr>
            <a:spLocks noGrp="1"/>
          </p:cNvSpPr>
          <p:nvPr>
            <p:ph type="dt" sz="half" idx="10"/>
          </p:nvPr>
        </p:nvSpPr>
        <p:spPr/>
        <p:txBody>
          <a:bodyPr/>
          <a:lstStyle/>
          <a:p>
            <a:fld id="{80B50D9A-26AB-46DC-BE57-8F3A8B5113BF}" type="datetimeFigureOut">
              <a:rPr kumimoji="1" lang="ja-JP" altLang="en-US" smtClean="0"/>
              <a:pPr/>
              <a:t>2011/8/14</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7C7B983A-9B05-477E-B6E3-BD84885FC658}" type="slidenum">
              <a:rPr kumimoji="1" lang="ja-JP" altLang="en-US" smtClean="0"/>
              <a:pPr/>
              <a:t>&lt;#&gt;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日付プレースホルダ 2"/>
          <p:cNvSpPr>
            <a:spLocks noGrp="1"/>
          </p:cNvSpPr>
          <p:nvPr>
            <p:ph type="dt" sz="half" idx="10"/>
          </p:nvPr>
        </p:nvSpPr>
        <p:spPr/>
        <p:txBody>
          <a:bodyPr/>
          <a:lstStyle/>
          <a:p>
            <a:fld id="{80B50D9A-26AB-46DC-BE57-8F3A8B5113BF}" type="datetimeFigureOut">
              <a:rPr kumimoji="1" lang="ja-JP" altLang="en-US" smtClean="0"/>
              <a:pPr/>
              <a:t>2011/8/14</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7C7B983A-9B05-477E-B6E3-BD84885FC658}" type="slidenum">
              <a:rPr kumimoji="1" lang="ja-JP" altLang="en-US" smtClean="0"/>
              <a:pPr/>
              <a:t>&lt;#&gt;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80B50D9A-26AB-46DC-BE57-8F3A8B5113BF}" type="datetimeFigureOut">
              <a:rPr kumimoji="1" lang="ja-JP" altLang="en-US" smtClean="0"/>
              <a:pPr/>
              <a:t>2011/8/14</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7C7B983A-9B05-477E-B6E3-BD84885FC658}" type="slidenum">
              <a:rPr kumimoji="1" lang="ja-JP" altLang="en-US" smtClean="0"/>
              <a:pPr/>
              <a:t>&lt;#&gt;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80B50D9A-26AB-46DC-BE57-8F3A8B5113BF}" type="datetimeFigureOut">
              <a:rPr kumimoji="1" lang="ja-JP" altLang="en-US" smtClean="0"/>
              <a:pPr/>
              <a:t>2011/8/14</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7C7B983A-9B05-477E-B6E3-BD84885FC658}" type="slidenum">
              <a:rPr kumimoji="1" lang="ja-JP" altLang="en-US" smtClean="0"/>
              <a:pPr/>
              <a:t>&lt;#&gt;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80B50D9A-26AB-46DC-BE57-8F3A8B5113BF}" type="datetimeFigureOut">
              <a:rPr kumimoji="1" lang="ja-JP" altLang="en-US" smtClean="0"/>
              <a:pPr/>
              <a:t>2011/8/14</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7C7B983A-9B05-477E-B6E3-BD84885FC658}" type="slidenum">
              <a:rPr kumimoji="1" lang="ja-JP" altLang="en-US" smtClean="0"/>
              <a:pPr/>
              <a:t>&lt;#&gt;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00F2E"/>
            </a:gs>
            <a:gs pos="96000">
              <a:srgbClr val="2156FF"/>
            </a:gs>
          </a:gsLst>
          <a:lin ang="4200000" scaled="0"/>
          <a:tileRect/>
        </a:gradFill>
        <a:effectLst/>
      </p:bgPr>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dirty="0" smtClean="0"/>
              <a:t>マスタ タイトルの書式設定</a:t>
            </a:r>
            <a:endParaRPr kumimoji="1" lang="ja-JP" altLang="en-US" dirty="0"/>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dirty="0" smtClean="0"/>
              <a:t>マスタ テキストの書式設定</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a:p>
            <a:pPr lvl="4"/>
            <a:r>
              <a:rPr kumimoji="1" lang="ja-JP" altLang="en-US" dirty="0" smtClean="0"/>
              <a:t>第 </a:t>
            </a:r>
            <a:r>
              <a:rPr kumimoji="1" lang="en-US" altLang="ja-JP" dirty="0" smtClean="0"/>
              <a:t>5 </a:t>
            </a:r>
            <a:r>
              <a:rPr kumimoji="1" lang="ja-JP" altLang="en-US" dirty="0" smtClean="0"/>
              <a:t>レベル</a:t>
            </a:r>
            <a:endParaRPr kumimoji="1" lang="ja-JP" altLang="en-US" dirty="0"/>
          </a:p>
        </p:txBody>
      </p:sp>
      <p:sp>
        <p:nvSpPr>
          <p:cNvPr id="4" name="日付プレースホルダ 3"/>
          <p:cNvSpPr>
            <a:spLocks noGrp="1"/>
          </p:cNvSpPr>
          <p:nvPr>
            <p:ph type="dt" sz="half" idx="2"/>
          </p:nvPr>
        </p:nvSpPr>
        <p:spPr>
          <a:xfrm>
            <a:off x="0" y="6492875"/>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B50D9A-26AB-46DC-BE57-8F3A8B5113BF}" type="datetimeFigureOut">
              <a:rPr kumimoji="1" lang="ja-JP" altLang="en-US" smtClean="0"/>
              <a:pPr/>
              <a:t>2011/8/14</a:t>
            </a:fld>
            <a:endParaRPr kumimoji="1" lang="ja-JP" altLang="en-US"/>
          </a:p>
        </p:txBody>
      </p:sp>
      <p:sp>
        <p:nvSpPr>
          <p:cNvPr id="5" name="フッター プレースホルダ 4"/>
          <p:cNvSpPr>
            <a:spLocks noGrp="1"/>
          </p:cNvSpPr>
          <p:nvPr>
            <p:ph type="ftr" sz="quarter" idx="3"/>
          </p:nvPr>
        </p:nvSpPr>
        <p:spPr>
          <a:xfrm>
            <a:off x="3203848" y="6492875"/>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dirty="0"/>
          </a:p>
        </p:txBody>
      </p:sp>
      <p:sp>
        <p:nvSpPr>
          <p:cNvPr id="6" name="スライド番号プレースホルダ 5"/>
          <p:cNvSpPr>
            <a:spLocks noGrp="1"/>
          </p:cNvSpPr>
          <p:nvPr>
            <p:ph type="sldNum" sz="quarter" idx="4"/>
          </p:nvPr>
        </p:nvSpPr>
        <p:spPr>
          <a:xfrm>
            <a:off x="7010400" y="6492875"/>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7B983A-9B05-477E-B6E3-BD84885FC658}" type="slidenum">
              <a:rPr kumimoji="1" lang="ja-JP" altLang="en-US" smtClean="0"/>
              <a:pPr/>
              <a:t>&lt;#&gt;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bg1"/>
          </a:solidFill>
          <a:latin typeface="HG丸ｺﾞｼｯｸM-PRO" pitchFamily="50" charset="-128"/>
          <a:ea typeface="HG丸ｺﾞｼｯｸM-PRO" pitchFamily="50" charset="-128"/>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rgbClr val="FFFFCC"/>
          </a:solidFill>
          <a:latin typeface="HG丸ｺﾞｼｯｸM-PRO" pitchFamily="50" charset="-128"/>
          <a:ea typeface="HG丸ｺﾞｼｯｸM-PRO" pitchFamily="50" charset="-128"/>
          <a:cs typeface="+mn-cs"/>
        </a:defRPr>
      </a:lvl1pPr>
      <a:lvl2pPr marL="742950" indent="-285750" algn="l" defTabSz="914400" rtl="0" eaLnBrk="1" latinLnBrk="0" hangingPunct="1">
        <a:spcBef>
          <a:spcPct val="20000"/>
        </a:spcBef>
        <a:buFont typeface="Arial" pitchFamily="34" charset="0"/>
        <a:buChar char="–"/>
        <a:defRPr kumimoji="1" sz="2800" kern="1200">
          <a:solidFill>
            <a:srgbClr val="FFFFCC"/>
          </a:solidFill>
          <a:latin typeface="HG丸ｺﾞｼｯｸM-PRO" pitchFamily="50" charset="-128"/>
          <a:ea typeface="HG丸ｺﾞｼｯｸM-PRO" pitchFamily="50" charset="-128"/>
          <a:cs typeface="+mn-cs"/>
        </a:defRPr>
      </a:lvl2pPr>
      <a:lvl3pPr marL="1143000" indent="-228600" algn="l" defTabSz="914400" rtl="0" eaLnBrk="1" latinLnBrk="0" hangingPunct="1">
        <a:spcBef>
          <a:spcPct val="20000"/>
        </a:spcBef>
        <a:buFont typeface="Arial" pitchFamily="34" charset="0"/>
        <a:buChar char="•"/>
        <a:defRPr kumimoji="1" sz="2400" kern="1200">
          <a:solidFill>
            <a:srgbClr val="FFFFCC"/>
          </a:solidFill>
          <a:latin typeface="HG丸ｺﾞｼｯｸM-PRO" pitchFamily="50" charset="-128"/>
          <a:ea typeface="HG丸ｺﾞｼｯｸM-PRO" pitchFamily="50" charset="-128"/>
          <a:cs typeface="+mn-cs"/>
        </a:defRPr>
      </a:lvl3pPr>
      <a:lvl4pPr marL="1600200" indent="-228600" algn="l" defTabSz="914400" rtl="0" eaLnBrk="1" latinLnBrk="0" hangingPunct="1">
        <a:spcBef>
          <a:spcPct val="20000"/>
        </a:spcBef>
        <a:buFont typeface="Arial" pitchFamily="34" charset="0"/>
        <a:buChar char="–"/>
        <a:defRPr kumimoji="1" sz="2000" kern="1200">
          <a:solidFill>
            <a:srgbClr val="FFFFCC"/>
          </a:solidFill>
          <a:latin typeface="HG丸ｺﾞｼｯｸM-PRO" pitchFamily="50" charset="-128"/>
          <a:ea typeface="HG丸ｺﾞｼｯｸM-PRO" pitchFamily="50" charset="-128"/>
          <a:cs typeface="+mn-cs"/>
        </a:defRPr>
      </a:lvl4pPr>
      <a:lvl5pPr marL="2057400" indent="-228600" algn="l" defTabSz="914400" rtl="0" eaLnBrk="1" latinLnBrk="0" hangingPunct="1">
        <a:spcBef>
          <a:spcPct val="20000"/>
        </a:spcBef>
        <a:buFont typeface="Arial" pitchFamily="34" charset="0"/>
        <a:buChar char="»"/>
        <a:defRPr kumimoji="1" sz="2000" kern="1200">
          <a:solidFill>
            <a:srgbClr val="FFFFCC"/>
          </a:solidFill>
          <a:latin typeface="HG丸ｺﾞｼｯｸM-PRO" pitchFamily="50" charset="-128"/>
          <a:ea typeface="HG丸ｺﾞｼｯｸM-PRO" pitchFamily="50" charset="-128"/>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 Id="rId5" Type="http://schemas.openxmlformats.org/officeDocument/2006/relationships/image" Target="../media/image21.gif"/><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6.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image" Target="../media/image34.jpeg"/></Relationships>
</file>

<file path=ppt/slides/_rels/slide3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oleObject" Target="../embeddings/oleObject5.bin"/><Relationship Id="rId13" Type="http://schemas.openxmlformats.org/officeDocument/2006/relationships/oleObject" Target="../embeddings/oleObject10.bin"/><Relationship Id="rId18" Type="http://schemas.openxmlformats.org/officeDocument/2006/relationships/oleObject" Target="../embeddings/oleObject15.bin"/><Relationship Id="rId3" Type="http://schemas.openxmlformats.org/officeDocument/2006/relationships/notesSlide" Target="../notesSlides/notesSlide3.xml"/><Relationship Id="rId21" Type="http://schemas.openxmlformats.org/officeDocument/2006/relationships/oleObject" Target="../embeddings/oleObject18.bin"/><Relationship Id="rId7" Type="http://schemas.openxmlformats.org/officeDocument/2006/relationships/oleObject" Target="../embeddings/oleObject4.bin"/><Relationship Id="rId12" Type="http://schemas.openxmlformats.org/officeDocument/2006/relationships/oleObject" Target="../embeddings/oleObject9.bin"/><Relationship Id="rId17" Type="http://schemas.openxmlformats.org/officeDocument/2006/relationships/oleObject" Target="../embeddings/oleObject14.bin"/><Relationship Id="rId2" Type="http://schemas.openxmlformats.org/officeDocument/2006/relationships/slideLayout" Target="../slideLayouts/slideLayout2.xml"/><Relationship Id="rId16" Type="http://schemas.openxmlformats.org/officeDocument/2006/relationships/oleObject" Target="../embeddings/oleObject13.bin"/><Relationship Id="rId20" Type="http://schemas.openxmlformats.org/officeDocument/2006/relationships/oleObject" Target="../embeddings/oleObject17.bin"/><Relationship Id="rId1" Type="http://schemas.openxmlformats.org/officeDocument/2006/relationships/vmlDrawing" Target="../drawings/vmlDrawing1.vml"/><Relationship Id="rId6" Type="http://schemas.openxmlformats.org/officeDocument/2006/relationships/oleObject" Target="../embeddings/oleObject3.bin"/><Relationship Id="rId11" Type="http://schemas.openxmlformats.org/officeDocument/2006/relationships/oleObject" Target="../embeddings/oleObject8.bin"/><Relationship Id="rId5" Type="http://schemas.openxmlformats.org/officeDocument/2006/relationships/oleObject" Target="../embeddings/oleObject2.bin"/><Relationship Id="rId15" Type="http://schemas.openxmlformats.org/officeDocument/2006/relationships/oleObject" Target="../embeddings/oleObject12.bin"/><Relationship Id="rId23" Type="http://schemas.openxmlformats.org/officeDocument/2006/relationships/oleObject" Target="../embeddings/oleObject20.bin"/><Relationship Id="rId10" Type="http://schemas.openxmlformats.org/officeDocument/2006/relationships/oleObject" Target="../embeddings/oleObject7.bin"/><Relationship Id="rId19" Type="http://schemas.openxmlformats.org/officeDocument/2006/relationships/oleObject" Target="../embeddings/oleObject16.bin"/><Relationship Id="rId4" Type="http://schemas.openxmlformats.org/officeDocument/2006/relationships/oleObject" Target="../embeddings/oleObject1.bin"/><Relationship Id="rId9" Type="http://schemas.openxmlformats.org/officeDocument/2006/relationships/oleObject" Target="../embeddings/oleObject6.bin"/><Relationship Id="rId14" Type="http://schemas.openxmlformats.org/officeDocument/2006/relationships/oleObject" Target="../embeddings/oleObject11.bin"/><Relationship Id="rId22" Type="http://schemas.openxmlformats.org/officeDocument/2006/relationships/oleObject" Target="../embeddings/oleObject19.bin"/></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vmlDrawing" Target="../drawings/vmlDrawing2.vml"/><Relationship Id="rId4" Type="http://schemas.openxmlformats.org/officeDocument/2006/relationships/oleObject" Target="../embeddings/oleObject21.bin"/></Relationships>
</file>

<file path=ppt/slides/_rels/slide4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0" y="1484785"/>
            <a:ext cx="9144000" cy="2115666"/>
          </a:xfrm>
        </p:spPr>
        <p:txBody>
          <a:bodyPr>
            <a:noAutofit/>
          </a:bodyPr>
          <a:lstStyle/>
          <a:p>
            <a:pPr>
              <a:spcBef>
                <a:spcPct val="50000"/>
              </a:spcBef>
            </a:pPr>
            <a:r>
              <a:rPr lang="ja-JP" altLang="en-US" sz="2000" dirty="0" smtClean="0">
                <a:effectLst>
                  <a:outerShdw blurRad="139700" dist="88900" dir="3000000" algn="ctr" rotWithShape="0">
                    <a:srgbClr val="FFC000">
                      <a:alpha val="48000"/>
                    </a:srgbClr>
                  </a:outerShdw>
                </a:effectLst>
              </a:rPr>
              <a:t>２０１１</a:t>
            </a:r>
            <a:r>
              <a:rPr lang="ja-JP" altLang="en-US" sz="2000" dirty="0" smtClean="0">
                <a:effectLst>
                  <a:outerShdw blurRad="139700" dist="88900" dir="3000000" algn="ctr" rotWithShape="0">
                    <a:srgbClr val="FFC000">
                      <a:alpha val="48000"/>
                    </a:srgbClr>
                  </a:outerShdw>
                </a:effectLst>
              </a:rPr>
              <a:t>年</a:t>
            </a:r>
            <a:r>
              <a:rPr lang="en-US" altLang="ja-JP" sz="2000" dirty="0" smtClean="0">
                <a:effectLst>
                  <a:outerShdw blurRad="139700" dist="88900" dir="3000000" algn="ctr" rotWithShape="0">
                    <a:srgbClr val="FFC000">
                      <a:alpha val="48000"/>
                    </a:srgbClr>
                  </a:outerShdw>
                </a:effectLst>
              </a:rPr>
              <a:t>KEK</a:t>
            </a:r>
            <a:r>
              <a:rPr lang="ja-JP" altLang="en-US" sz="2000" dirty="0" smtClean="0">
                <a:effectLst>
                  <a:outerShdw blurRad="139700" dist="88900" dir="3000000" algn="ctr" rotWithShape="0">
                    <a:srgbClr val="FFC000">
                      <a:alpha val="48000"/>
                    </a:srgbClr>
                  </a:outerShdw>
                </a:effectLst>
              </a:rPr>
              <a:t>サマーチャレンジ 素粒子・原子核コース </a:t>
            </a:r>
            <a:r>
              <a:rPr lang="ja-JP" altLang="en-US" sz="2000" dirty="0" smtClean="0">
                <a:effectLst>
                  <a:outerShdw blurRad="139700" dist="88900" dir="3000000" algn="ctr" rotWithShape="0">
                    <a:srgbClr val="FFC000">
                      <a:alpha val="48000"/>
                    </a:srgbClr>
                  </a:outerShdw>
                </a:effectLst>
              </a:rPr>
              <a:t>課題</a:t>
            </a:r>
            <a:r>
              <a:rPr lang="ja-JP" altLang="en-US" sz="2000" b="0" dirty="0" smtClean="0">
                <a:effectLst>
                  <a:outerShdw blurRad="139700" dist="88900" dir="3000000" algn="ctr" rotWithShape="0">
                    <a:srgbClr val="FFC000">
                      <a:alpha val="48000"/>
                    </a:srgbClr>
                  </a:outerShdw>
                </a:effectLst>
              </a:rPr>
              <a:t>３</a:t>
            </a:r>
            <a:r>
              <a:rPr lang="en-US" altLang="ja-JP" sz="2000" b="0" dirty="0" smtClean="0">
                <a:effectLst>
                  <a:outerShdw blurRad="139700" dist="88900" dir="3000000" algn="ctr" rotWithShape="0">
                    <a:srgbClr val="FFC000">
                      <a:alpha val="48000"/>
                    </a:srgbClr>
                  </a:outerShdw>
                </a:effectLst>
              </a:rPr>
              <a:t/>
            </a:r>
            <a:br>
              <a:rPr lang="en-US" altLang="ja-JP" sz="2000" b="0" dirty="0" smtClean="0">
                <a:effectLst>
                  <a:outerShdw blurRad="139700" dist="88900" dir="3000000" algn="ctr" rotWithShape="0">
                    <a:srgbClr val="FFC000">
                      <a:alpha val="48000"/>
                    </a:srgbClr>
                  </a:outerShdw>
                </a:effectLst>
              </a:rPr>
            </a:br>
            <a:r>
              <a:rPr lang="ja-JP" altLang="en-US" sz="2000" b="0" dirty="0" smtClean="0">
                <a:effectLst>
                  <a:outerShdw blurRad="139700" dist="88900" dir="3000000" algn="ctr" rotWithShape="0">
                    <a:srgbClr val="FFC000">
                      <a:alpha val="48000"/>
                    </a:srgbClr>
                  </a:outerShdw>
                </a:effectLst>
              </a:rPr>
              <a:t/>
            </a:r>
            <a:br>
              <a:rPr lang="ja-JP" altLang="en-US" sz="2000" b="0" dirty="0" smtClean="0">
                <a:effectLst>
                  <a:outerShdw blurRad="139700" dist="88900" dir="3000000" algn="ctr" rotWithShape="0">
                    <a:srgbClr val="FFC000">
                      <a:alpha val="48000"/>
                    </a:srgbClr>
                  </a:outerShdw>
                </a:effectLst>
              </a:rPr>
            </a:br>
            <a:r>
              <a:rPr lang="ja-JP" altLang="en-US" sz="3600" b="0" dirty="0" smtClean="0">
                <a:effectLst>
                  <a:outerShdw blurRad="139700" dist="88900" dir="3000000" algn="ctr" rotWithShape="0">
                    <a:srgbClr val="FFC000">
                      <a:alpha val="48000"/>
                    </a:srgbClr>
                  </a:outerShdw>
                </a:effectLst>
              </a:rPr>
              <a:t>ワイヤー一本</a:t>
            </a:r>
            <a:r>
              <a:rPr lang="ja-JP" altLang="en-US" sz="3600" b="0" dirty="0" smtClean="0">
                <a:effectLst>
                  <a:outerShdw blurRad="139700" dist="88900" dir="3000000" algn="ctr" rotWithShape="0">
                    <a:srgbClr val="FFC000">
                      <a:alpha val="48000"/>
                    </a:srgbClr>
                  </a:outerShdw>
                </a:effectLst>
              </a:rPr>
              <a:t>で素粒子を</a:t>
            </a:r>
            <a:r>
              <a:rPr lang="ja-JP" altLang="en-US" sz="3600" dirty="0" smtClean="0">
                <a:effectLst>
                  <a:outerShdw blurRad="139700" dist="88900" dir="3000000" algn="ctr" rotWithShape="0">
                    <a:srgbClr val="FFC000">
                      <a:alpha val="48000"/>
                    </a:srgbClr>
                  </a:outerShdw>
                </a:effectLst>
              </a:rPr>
              <a:t>とらえる</a:t>
            </a:r>
            <a:r>
              <a:rPr lang="ja-JP" altLang="en-US" sz="2000" b="0" dirty="0" smtClean="0">
                <a:effectLst>
                  <a:outerShdw blurRad="139700" dist="88900" dir="3000000" algn="ctr" rotWithShape="0">
                    <a:srgbClr val="FFC000">
                      <a:alpha val="48000"/>
                    </a:srgbClr>
                  </a:outerShdw>
                </a:effectLst>
              </a:rPr>
              <a:t/>
            </a:r>
            <a:br>
              <a:rPr lang="ja-JP" altLang="en-US" sz="2000" b="0" dirty="0" smtClean="0">
                <a:effectLst>
                  <a:outerShdw blurRad="139700" dist="88900" dir="3000000" algn="ctr" rotWithShape="0">
                    <a:srgbClr val="FFC000">
                      <a:alpha val="48000"/>
                    </a:srgbClr>
                  </a:outerShdw>
                </a:effectLst>
              </a:rPr>
            </a:br>
            <a:r>
              <a:rPr lang="en-US" altLang="ja-JP" sz="2000" b="0" dirty="0" smtClean="0">
                <a:effectLst>
                  <a:outerShdw blurRad="139700" dist="88900" dir="3000000" algn="ctr" rotWithShape="0">
                    <a:srgbClr val="FFC000">
                      <a:alpha val="48000"/>
                    </a:srgbClr>
                  </a:outerShdw>
                </a:effectLst>
              </a:rPr>
              <a:t/>
            </a:r>
            <a:br>
              <a:rPr lang="en-US" altLang="ja-JP" sz="2000" b="0" dirty="0" smtClean="0">
                <a:effectLst>
                  <a:outerShdw blurRad="139700" dist="88900" dir="3000000" algn="ctr" rotWithShape="0">
                    <a:srgbClr val="FFC000">
                      <a:alpha val="48000"/>
                    </a:srgbClr>
                  </a:outerShdw>
                </a:effectLst>
              </a:rPr>
            </a:br>
            <a:r>
              <a:rPr lang="ja-JP" altLang="en-US" sz="2000" b="0" dirty="0" smtClean="0">
                <a:effectLst>
                  <a:outerShdw blurRad="139700" dist="88900" dir="3000000" algn="ctr" rotWithShape="0">
                    <a:srgbClr val="FFC000">
                      <a:alpha val="48000"/>
                    </a:srgbClr>
                  </a:outerShdw>
                </a:effectLst>
              </a:rPr>
              <a:t>～素粒子</a:t>
            </a:r>
            <a:r>
              <a:rPr lang="ja-JP" altLang="en-US" sz="2000" b="0" dirty="0" smtClean="0">
                <a:effectLst>
                  <a:outerShdw blurRad="139700" dist="88900" dir="3000000" algn="ctr" rotWithShape="0">
                    <a:srgbClr val="FFC000">
                      <a:alpha val="48000"/>
                    </a:srgbClr>
                  </a:outerShdw>
                </a:effectLst>
              </a:rPr>
              <a:t>・原子核</a:t>
            </a:r>
            <a:r>
              <a:rPr lang="ja-JP" altLang="en-US" sz="2000" b="0" dirty="0" smtClean="0">
                <a:effectLst>
                  <a:outerShdw blurRad="139700" dist="88900" dir="3000000" algn="ctr" rotWithShape="0">
                    <a:srgbClr val="FFC000">
                      <a:alpha val="48000"/>
                    </a:srgbClr>
                  </a:outerShdw>
                </a:effectLst>
              </a:rPr>
              <a:t>実験の心臓部分「ワイヤーチェンバー」を作ろう～</a:t>
            </a:r>
            <a:r>
              <a:rPr lang="ja-JP" altLang="en-US" sz="2000" b="0" dirty="0" smtClean="0">
                <a:effectLst>
                  <a:outerShdw blurRad="139700" dist="88900" dir="3000000" algn="ctr" rotWithShape="0">
                    <a:srgbClr val="FFC000">
                      <a:alpha val="48000"/>
                    </a:srgbClr>
                  </a:outerShdw>
                </a:effectLst>
              </a:rPr>
              <a:t/>
            </a:r>
            <a:br>
              <a:rPr lang="ja-JP" altLang="en-US" sz="2000" b="0" dirty="0" smtClean="0">
                <a:effectLst>
                  <a:outerShdw blurRad="139700" dist="88900" dir="3000000" algn="ctr" rotWithShape="0">
                    <a:srgbClr val="FFC000">
                      <a:alpha val="48000"/>
                    </a:srgbClr>
                  </a:outerShdw>
                </a:effectLst>
              </a:rPr>
            </a:br>
            <a:endParaRPr kumimoji="1" lang="ja-JP" altLang="en-US" sz="2000" dirty="0">
              <a:effectLst>
                <a:outerShdw blurRad="139700" dist="88900" dir="3000000" algn="ctr" rotWithShape="0">
                  <a:srgbClr val="FFC000">
                    <a:alpha val="48000"/>
                  </a:srgbClr>
                </a:outerShdw>
              </a:effectLst>
            </a:endParaRPr>
          </a:p>
        </p:txBody>
      </p:sp>
      <p:sp>
        <p:nvSpPr>
          <p:cNvPr id="3" name="サブタイトル 2"/>
          <p:cNvSpPr>
            <a:spLocks noGrp="1"/>
          </p:cNvSpPr>
          <p:nvPr>
            <p:ph type="subTitle" idx="1"/>
          </p:nvPr>
        </p:nvSpPr>
        <p:spPr>
          <a:xfrm>
            <a:off x="0" y="3717032"/>
            <a:ext cx="9144000" cy="1752600"/>
          </a:xfrm>
        </p:spPr>
        <p:txBody>
          <a:bodyPr>
            <a:normAutofit/>
          </a:bodyPr>
          <a:lstStyle/>
          <a:p>
            <a:r>
              <a:rPr lang="ja-JP" altLang="en-US" sz="2800" dirty="0" smtClean="0">
                <a:solidFill>
                  <a:srgbClr val="FFFFCC"/>
                </a:solidFill>
              </a:rPr>
              <a:t>担当</a:t>
            </a:r>
            <a:r>
              <a:rPr lang="ja-JP" altLang="en-US" sz="2800" dirty="0" smtClean="0">
                <a:solidFill>
                  <a:srgbClr val="FFFFCC"/>
                </a:solidFill>
              </a:rPr>
              <a:t>教員：金田 </a:t>
            </a:r>
            <a:r>
              <a:rPr lang="ja-JP" altLang="en-US" sz="2800" dirty="0" smtClean="0">
                <a:solidFill>
                  <a:srgbClr val="FFFFCC"/>
                </a:solidFill>
              </a:rPr>
              <a:t>雅司</a:t>
            </a:r>
            <a:endParaRPr lang="en-US" altLang="ja-JP" sz="2800" dirty="0" smtClean="0">
              <a:solidFill>
                <a:srgbClr val="FFFFCC"/>
              </a:solidFill>
            </a:endParaRPr>
          </a:p>
          <a:p>
            <a:r>
              <a:rPr kumimoji="1" lang="en-US" altLang="ja-JP" sz="2400" dirty="0" smtClean="0">
                <a:solidFill>
                  <a:srgbClr val="FFFFCC"/>
                </a:solidFill>
              </a:rPr>
              <a:t>Teaching Assistant</a:t>
            </a:r>
            <a:r>
              <a:rPr kumimoji="1" lang="en-US" altLang="ja-JP" sz="2800" dirty="0" smtClean="0">
                <a:solidFill>
                  <a:srgbClr val="FFFFCC"/>
                </a:solidFill>
              </a:rPr>
              <a:t>: </a:t>
            </a:r>
            <a:r>
              <a:rPr lang="ja-JP" altLang="en-US" sz="2800" dirty="0" smtClean="0">
                <a:solidFill>
                  <a:srgbClr val="FFFFCC"/>
                </a:solidFill>
              </a:rPr>
              <a:t>新井直樹、佐々木昭雄、松本祐樹</a:t>
            </a:r>
            <a:endParaRPr kumimoji="1" lang="en-US" altLang="ja-JP" sz="2800" dirty="0" smtClean="0">
              <a:solidFill>
                <a:srgbClr val="FFFFCC"/>
              </a:solidFill>
            </a:endParaRPr>
          </a:p>
        </p:txBody>
      </p:sp>
      <p:sp>
        <p:nvSpPr>
          <p:cNvPr id="4" name="テキスト ボックス 3"/>
          <p:cNvSpPr txBox="1"/>
          <p:nvPr/>
        </p:nvSpPr>
        <p:spPr>
          <a:xfrm>
            <a:off x="1763688" y="5877272"/>
            <a:ext cx="6008376" cy="646331"/>
          </a:xfrm>
          <a:prstGeom prst="rect">
            <a:avLst/>
          </a:prstGeom>
          <a:noFill/>
        </p:spPr>
        <p:txBody>
          <a:bodyPr wrap="none" rtlCol="0">
            <a:spAutoFit/>
          </a:bodyPr>
          <a:lstStyle/>
          <a:p>
            <a:pPr algn="ctr"/>
            <a:r>
              <a:rPr lang="ja-JP" altLang="en-US" dirty="0">
                <a:solidFill>
                  <a:schemeClr val="accent6">
                    <a:lumMod val="60000"/>
                    <a:lumOff val="40000"/>
                  </a:schemeClr>
                </a:solidFill>
                <a:effectLst>
                  <a:outerShdw blurRad="50800" dist="38100" dir="2700000" algn="tl" rotWithShape="0">
                    <a:srgbClr val="CCFFFF">
                      <a:alpha val="40000"/>
                    </a:srgbClr>
                  </a:outerShdw>
                </a:effectLst>
              </a:rPr>
              <a:t>東北大学大学院理学研究科物理学</a:t>
            </a:r>
            <a:r>
              <a:rPr lang="ja-JP" altLang="en-US" dirty="0" smtClean="0">
                <a:solidFill>
                  <a:schemeClr val="accent6">
                    <a:lumMod val="60000"/>
                    <a:lumOff val="40000"/>
                  </a:schemeClr>
                </a:solidFill>
                <a:effectLst>
                  <a:outerShdw blurRad="50800" dist="38100" dir="2700000" algn="tl" rotWithShape="0">
                    <a:srgbClr val="CCFFFF">
                      <a:alpha val="40000"/>
                    </a:srgbClr>
                  </a:outerShdw>
                </a:effectLst>
              </a:rPr>
              <a:t>専攻 </a:t>
            </a:r>
            <a:r>
              <a:rPr kumimoji="1" lang="ja-JP" altLang="en-US" dirty="0" smtClean="0">
                <a:solidFill>
                  <a:schemeClr val="accent6">
                    <a:lumMod val="60000"/>
                    <a:lumOff val="40000"/>
                  </a:schemeClr>
                </a:solidFill>
                <a:effectLst>
                  <a:outerShdw blurRad="50800" dist="38100" dir="2700000" algn="tl" rotWithShape="0">
                    <a:srgbClr val="CCFFFF">
                      <a:alpha val="40000"/>
                    </a:srgbClr>
                  </a:outerShdw>
                </a:effectLst>
              </a:rPr>
              <a:t>原子核物理研究室</a:t>
            </a:r>
            <a:endParaRPr kumimoji="1" lang="en-US" altLang="ja-JP" dirty="0" smtClean="0">
              <a:solidFill>
                <a:schemeClr val="accent6">
                  <a:lumMod val="60000"/>
                  <a:lumOff val="40000"/>
                </a:schemeClr>
              </a:solidFill>
              <a:effectLst>
                <a:outerShdw blurRad="50800" dist="38100" dir="2700000" algn="tl" rotWithShape="0">
                  <a:srgbClr val="CCFFFF">
                    <a:alpha val="40000"/>
                  </a:srgbClr>
                </a:outerShdw>
              </a:effectLst>
            </a:endParaRPr>
          </a:p>
          <a:p>
            <a:pPr algn="ctr"/>
            <a:r>
              <a:rPr lang="en-US" altLang="ja-JP" dirty="0" smtClean="0">
                <a:solidFill>
                  <a:schemeClr val="accent6">
                    <a:lumMod val="60000"/>
                    <a:lumOff val="40000"/>
                  </a:schemeClr>
                </a:solidFill>
                <a:effectLst>
                  <a:outerShdw blurRad="50800" dist="38100" dir="2700000" algn="tl" rotWithShape="0">
                    <a:srgbClr val="CCFFFF">
                      <a:alpha val="40000"/>
                    </a:srgbClr>
                  </a:outerShdw>
                </a:effectLst>
              </a:rPr>
              <a:t>htttp://lambda.phys.tohoku.ac.jp</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0" y="0"/>
            <a:ext cx="9144000" cy="6858000"/>
          </a:xfrm>
          <a:prstGeom prst="rect">
            <a:avLst/>
          </a:prstGeom>
          <a:gradFill flip="none" rotWithShape="1">
            <a:gsLst>
              <a:gs pos="0">
                <a:schemeClr val="accent1">
                  <a:tint val="66000"/>
                  <a:satMod val="160000"/>
                  <a:alpha val="32000"/>
                </a:schemeClr>
              </a:gs>
              <a:gs pos="50000">
                <a:schemeClr val="accent1">
                  <a:tint val="44500"/>
                  <a:satMod val="160000"/>
                  <a:alpha val="37000"/>
                </a:schemeClr>
              </a:gs>
              <a:gs pos="100000">
                <a:schemeClr val="accent1">
                  <a:tint val="23500"/>
                  <a:satMod val="160000"/>
                  <a:alpha val="58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p:cNvSpPr txBox="1"/>
          <p:nvPr/>
        </p:nvSpPr>
        <p:spPr>
          <a:xfrm>
            <a:off x="179512" y="1700808"/>
            <a:ext cx="8836073" cy="3046988"/>
          </a:xfrm>
          <a:prstGeom prst="rect">
            <a:avLst/>
          </a:prstGeom>
          <a:noFill/>
        </p:spPr>
        <p:txBody>
          <a:bodyPr wrap="none" rtlCol="0">
            <a:spAutoFit/>
          </a:bodyPr>
          <a:lstStyle/>
          <a:p>
            <a:r>
              <a:rPr kumimoji="1" lang="ja-JP" altLang="en-US" sz="9600" b="1" dirty="0" smtClean="0">
                <a:solidFill>
                  <a:srgbClr val="000F2E"/>
                </a:solidFill>
                <a:latin typeface="HG丸ｺﾞｼｯｸM-PRO" pitchFamily="50" charset="-128"/>
                <a:ea typeface="HG丸ｺﾞｼｯｸM-PRO" pitchFamily="50" charset="-128"/>
              </a:rPr>
              <a:t>ストレンジネス</a:t>
            </a:r>
            <a:endParaRPr kumimoji="1" lang="en-US" altLang="ja-JP" sz="9600" b="1" dirty="0" smtClean="0">
              <a:solidFill>
                <a:srgbClr val="000F2E"/>
              </a:solidFill>
              <a:latin typeface="HG丸ｺﾞｼｯｸM-PRO" pitchFamily="50" charset="-128"/>
              <a:ea typeface="HG丸ｺﾞｼｯｸM-PRO" pitchFamily="50" charset="-128"/>
            </a:endParaRPr>
          </a:p>
          <a:p>
            <a:r>
              <a:rPr lang="ja-JP" altLang="en-US" sz="9600" b="1" dirty="0" smtClean="0">
                <a:solidFill>
                  <a:srgbClr val="000F2E"/>
                </a:solidFill>
                <a:latin typeface="HG丸ｺﾞｼｯｸM-PRO" pitchFamily="50" charset="-128"/>
                <a:ea typeface="HG丸ｺﾞｼｯｸM-PRO" pitchFamily="50" charset="-128"/>
              </a:rPr>
              <a:t>核</a:t>
            </a:r>
            <a:r>
              <a:rPr kumimoji="1" lang="ja-JP" altLang="en-US" sz="9600" b="1" dirty="0" smtClean="0">
                <a:solidFill>
                  <a:srgbClr val="000F2E"/>
                </a:solidFill>
                <a:latin typeface="HG丸ｺﾞｼｯｸM-PRO" pitchFamily="50" charset="-128"/>
                <a:ea typeface="HG丸ｺﾞｼｯｸM-PRO" pitchFamily="50" charset="-128"/>
              </a:rPr>
              <a:t>物理</a:t>
            </a:r>
            <a:endParaRPr kumimoji="1" lang="ja-JP" altLang="en-US" sz="6000" b="1" dirty="0">
              <a:solidFill>
                <a:srgbClr val="000F2E"/>
              </a:solidFill>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395536" y="548680"/>
            <a:ext cx="8136904" cy="769441"/>
          </a:xfrm>
          <a:prstGeom prst="rect">
            <a:avLst/>
          </a:prstGeom>
        </p:spPr>
        <p:txBody>
          <a:bodyPr wrap="square">
            <a:spAutoFit/>
          </a:bodyPr>
          <a:lstStyle/>
          <a:p>
            <a:pPr lvl="0" algn="ctr"/>
            <a:r>
              <a:rPr lang="ja-JP" altLang="en-US" sz="4400" dirty="0" smtClean="0">
                <a:solidFill>
                  <a:prstClr val="white"/>
                </a:solidFill>
                <a:latin typeface="HG丸ｺﾞｼｯｸM-PRO" pitchFamily="50" charset="-128"/>
                <a:ea typeface="HG丸ｺﾞｼｯｸM-PRO" pitchFamily="50" charset="-128"/>
              </a:rPr>
              <a:t>ストレンジネス核物理グループ</a:t>
            </a:r>
            <a:endParaRPr lang="en-US" altLang="ja-JP" sz="4400" dirty="0" smtClean="0">
              <a:solidFill>
                <a:prstClr val="white"/>
              </a:solidFill>
              <a:latin typeface="HG丸ｺﾞｼｯｸM-PRO" pitchFamily="50" charset="-128"/>
              <a:ea typeface="HG丸ｺﾞｼｯｸM-PRO" pitchFamily="50" charset="-128"/>
            </a:endParaRPr>
          </a:p>
        </p:txBody>
      </p:sp>
      <p:sp>
        <p:nvSpPr>
          <p:cNvPr id="3" name="正方形/長方形 2"/>
          <p:cNvSpPr/>
          <p:nvPr/>
        </p:nvSpPr>
        <p:spPr>
          <a:xfrm>
            <a:off x="827584" y="2905780"/>
            <a:ext cx="2236510" cy="584775"/>
          </a:xfrm>
          <a:prstGeom prst="rect">
            <a:avLst/>
          </a:prstGeom>
        </p:spPr>
        <p:txBody>
          <a:bodyPr wrap="none">
            <a:spAutoFit/>
          </a:bodyPr>
          <a:lstStyle/>
          <a:p>
            <a:r>
              <a:rPr lang="ja-JP" altLang="en-US" sz="3200" dirty="0" smtClean="0">
                <a:solidFill>
                  <a:prstClr val="white"/>
                </a:solidFill>
                <a:latin typeface="HG丸ｺﾞｼｯｸM-PRO" pitchFamily="50" charset="-128"/>
                <a:ea typeface="HG丸ｺﾞｼｯｸM-PRO" pitchFamily="50" charset="-128"/>
              </a:rPr>
              <a:t>ハイパー核</a:t>
            </a:r>
            <a:endParaRPr lang="ja-JP" altLang="en-US" sz="1200" dirty="0"/>
          </a:p>
        </p:txBody>
      </p:sp>
      <p:sp>
        <p:nvSpPr>
          <p:cNvPr id="4" name="正方形/長方形 3"/>
          <p:cNvSpPr/>
          <p:nvPr/>
        </p:nvSpPr>
        <p:spPr>
          <a:xfrm>
            <a:off x="4716016" y="3697868"/>
            <a:ext cx="3877985" cy="584775"/>
          </a:xfrm>
          <a:prstGeom prst="rect">
            <a:avLst/>
          </a:prstGeom>
        </p:spPr>
        <p:txBody>
          <a:bodyPr wrap="none">
            <a:spAutoFit/>
          </a:bodyPr>
          <a:lstStyle/>
          <a:p>
            <a:r>
              <a:rPr lang="ja-JP" altLang="en-US" sz="3200" dirty="0" smtClean="0">
                <a:solidFill>
                  <a:prstClr val="white"/>
                </a:solidFill>
                <a:latin typeface="HG丸ｺﾞｼｯｸM-PRO" pitchFamily="50" charset="-128"/>
                <a:ea typeface="HG丸ｺﾞｼｯｸM-PRO" pitchFamily="50" charset="-128"/>
              </a:rPr>
              <a:t>ストレンジネス生成</a:t>
            </a:r>
            <a:endParaRPr lang="ja-JP" altLang="en-US" sz="1200" dirty="0"/>
          </a:p>
        </p:txBody>
      </p:sp>
      <p:sp>
        <p:nvSpPr>
          <p:cNvPr id="7" name="正方形/長方形 6"/>
          <p:cNvSpPr/>
          <p:nvPr/>
        </p:nvSpPr>
        <p:spPr>
          <a:xfrm>
            <a:off x="683568" y="4922004"/>
            <a:ext cx="3595856" cy="523220"/>
          </a:xfrm>
          <a:prstGeom prst="rect">
            <a:avLst/>
          </a:prstGeom>
        </p:spPr>
        <p:txBody>
          <a:bodyPr wrap="none">
            <a:spAutoFit/>
          </a:bodyPr>
          <a:lstStyle/>
          <a:p>
            <a:r>
              <a:rPr lang="ja-JP" altLang="en-US" sz="2800" dirty="0" smtClean="0">
                <a:solidFill>
                  <a:prstClr val="white"/>
                </a:solidFill>
                <a:latin typeface="HG丸ｺﾞｼｯｸM-PRO" pitchFamily="50" charset="-128"/>
                <a:ea typeface="HG丸ｺﾞｼｯｸM-PRO" pitchFamily="50" charset="-128"/>
              </a:rPr>
              <a:t>核子</a:t>
            </a:r>
            <a:r>
              <a:rPr lang="en-US" altLang="ja-JP" sz="2800" dirty="0" smtClean="0">
                <a:solidFill>
                  <a:prstClr val="white"/>
                </a:solidFill>
                <a:latin typeface="HG丸ｺﾞｼｯｸM-PRO" pitchFamily="50" charset="-128"/>
                <a:ea typeface="HG丸ｺﾞｼｯｸM-PRO" pitchFamily="50" charset="-128"/>
              </a:rPr>
              <a:t>-</a:t>
            </a:r>
            <a:r>
              <a:rPr lang="ja-JP" altLang="en-US" sz="2800" dirty="0" smtClean="0">
                <a:solidFill>
                  <a:prstClr val="white"/>
                </a:solidFill>
                <a:latin typeface="HG丸ｺﾞｼｯｸM-PRO" pitchFamily="50" charset="-128"/>
                <a:ea typeface="HG丸ｺﾞｼｯｸM-PRO" pitchFamily="50" charset="-128"/>
              </a:rPr>
              <a:t>ハイペロン散乱</a:t>
            </a:r>
            <a:endParaRPr lang="ja-JP" altLang="en-US" sz="16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グループ化 11"/>
          <p:cNvGrpSpPr/>
          <p:nvPr/>
        </p:nvGrpSpPr>
        <p:grpSpPr>
          <a:xfrm>
            <a:off x="428317" y="2366382"/>
            <a:ext cx="8463779" cy="3106073"/>
            <a:chOff x="428317" y="2366382"/>
            <a:chExt cx="8463779" cy="3106073"/>
          </a:xfrm>
        </p:grpSpPr>
        <p:sp>
          <p:nvSpPr>
            <p:cNvPr id="9" name="円/楕円 8"/>
            <p:cNvSpPr/>
            <p:nvPr/>
          </p:nvSpPr>
          <p:spPr>
            <a:xfrm rot="485627">
              <a:off x="428317" y="2366382"/>
              <a:ext cx="8228203" cy="2520280"/>
            </a:xfrm>
            <a:prstGeom prst="ellipse">
              <a:avLst/>
            </a:prstGeom>
            <a:gradFill flip="none" rotWithShape="1">
              <a:gsLst>
                <a:gs pos="0">
                  <a:srgbClr val="00B050">
                    <a:shade val="30000"/>
                    <a:satMod val="115000"/>
                    <a:alpha val="50000"/>
                  </a:srgbClr>
                </a:gs>
                <a:gs pos="50000">
                  <a:srgbClr val="00B050">
                    <a:shade val="67500"/>
                    <a:satMod val="115000"/>
                  </a:srgbClr>
                </a:gs>
                <a:gs pos="100000">
                  <a:srgbClr val="00B050">
                    <a:shade val="100000"/>
                    <a:satMod val="115000"/>
                  </a:srgbClr>
                </a:gs>
              </a:gsLst>
              <a:lin ang="2700000" scaled="1"/>
              <a:tileRect/>
            </a:gradFill>
            <a:ln>
              <a:solidFill>
                <a:srgbClr val="000F2E"/>
              </a:solidFill>
            </a:ln>
            <a:effectLst>
              <a:outerShdw blurRad="50800" dist="2286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a:off x="5436096" y="4689200"/>
              <a:ext cx="3456000" cy="783255"/>
            </a:xfrm>
            <a:prstGeom prst="rect">
              <a:avLst/>
            </a:prstGeom>
            <a:solidFill>
              <a:srgbClr val="FFFFCC"/>
            </a:solidFill>
            <a:effectLst>
              <a:softEdge rad="127000"/>
            </a:effectLst>
          </p:spPr>
          <p:txBody>
            <a:bodyPr wrap="square" lIns="180000" tIns="144000" rIns="180000" bIns="144000" anchor="ctr" anchorCtr="1">
              <a:spAutoFit/>
            </a:bodyPr>
            <a:lstStyle/>
            <a:p>
              <a:pPr algn="ctr"/>
              <a:r>
                <a:rPr lang="ja-JP" altLang="en-US" sz="3200" dirty="0" smtClean="0">
                  <a:solidFill>
                    <a:srgbClr val="000F2E"/>
                  </a:solidFill>
                  <a:latin typeface="HG丸ｺﾞｼｯｸM-PRO" pitchFamily="50" charset="-128"/>
                  <a:ea typeface="HG丸ｺﾞｼｯｸM-PRO" pitchFamily="50" charset="-128"/>
                </a:rPr>
                <a:t>電子ビーム</a:t>
              </a:r>
              <a:endParaRPr lang="ja-JP" altLang="en-US" sz="1200" dirty="0">
                <a:solidFill>
                  <a:srgbClr val="000F2E"/>
                </a:solidFill>
              </a:endParaRPr>
            </a:p>
          </p:txBody>
        </p:sp>
      </p:grpSp>
      <p:sp>
        <p:nvSpPr>
          <p:cNvPr id="2" name="正方形/長方形 1"/>
          <p:cNvSpPr/>
          <p:nvPr/>
        </p:nvSpPr>
        <p:spPr>
          <a:xfrm>
            <a:off x="395536" y="548680"/>
            <a:ext cx="8136904" cy="769441"/>
          </a:xfrm>
          <a:prstGeom prst="rect">
            <a:avLst/>
          </a:prstGeom>
        </p:spPr>
        <p:txBody>
          <a:bodyPr wrap="square">
            <a:spAutoFit/>
          </a:bodyPr>
          <a:lstStyle/>
          <a:p>
            <a:pPr lvl="0" algn="ctr"/>
            <a:r>
              <a:rPr lang="ja-JP" altLang="en-US" sz="4400" dirty="0" smtClean="0">
                <a:solidFill>
                  <a:prstClr val="white"/>
                </a:solidFill>
                <a:latin typeface="HG丸ｺﾞｼｯｸM-PRO" pitchFamily="50" charset="-128"/>
                <a:ea typeface="HG丸ｺﾞｼｯｸM-PRO" pitchFamily="50" charset="-128"/>
              </a:rPr>
              <a:t>ストレンジネス核物理グループ</a:t>
            </a:r>
            <a:endParaRPr lang="en-US" altLang="ja-JP" sz="4400" dirty="0" smtClean="0">
              <a:solidFill>
                <a:prstClr val="white"/>
              </a:solidFill>
              <a:latin typeface="HG丸ｺﾞｼｯｸM-PRO" pitchFamily="50" charset="-128"/>
              <a:ea typeface="HG丸ｺﾞｼｯｸM-PRO" pitchFamily="50" charset="-128"/>
            </a:endParaRPr>
          </a:p>
        </p:txBody>
      </p:sp>
      <p:sp>
        <p:nvSpPr>
          <p:cNvPr id="4" name="正方形/長方形 3"/>
          <p:cNvSpPr/>
          <p:nvPr/>
        </p:nvSpPr>
        <p:spPr>
          <a:xfrm>
            <a:off x="4716016" y="3681088"/>
            <a:ext cx="3877985" cy="584775"/>
          </a:xfrm>
          <a:prstGeom prst="rect">
            <a:avLst/>
          </a:prstGeom>
        </p:spPr>
        <p:txBody>
          <a:bodyPr wrap="none">
            <a:spAutoFit/>
          </a:bodyPr>
          <a:lstStyle/>
          <a:p>
            <a:r>
              <a:rPr lang="ja-JP" altLang="en-US" sz="3200" dirty="0" smtClean="0">
                <a:solidFill>
                  <a:prstClr val="white"/>
                </a:solidFill>
                <a:latin typeface="HG丸ｺﾞｼｯｸM-PRO" pitchFamily="50" charset="-128"/>
                <a:ea typeface="HG丸ｺﾞｼｯｸM-PRO" pitchFamily="50" charset="-128"/>
              </a:rPr>
              <a:t>ストレンジネス生成</a:t>
            </a:r>
            <a:endParaRPr lang="ja-JP" altLang="en-US" sz="1200" dirty="0"/>
          </a:p>
        </p:txBody>
      </p:sp>
      <p:grpSp>
        <p:nvGrpSpPr>
          <p:cNvPr id="11" name="グループ化 10"/>
          <p:cNvGrpSpPr/>
          <p:nvPr/>
        </p:nvGrpSpPr>
        <p:grpSpPr>
          <a:xfrm>
            <a:off x="162105" y="2627573"/>
            <a:ext cx="4320480" cy="3969779"/>
            <a:chOff x="162105" y="2627573"/>
            <a:chExt cx="4320480" cy="3969779"/>
          </a:xfrm>
        </p:grpSpPr>
        <p:sp>
          <p:nvSpPr>
            <p:cNvPr id="8" name="円/楕円 7"/>
            <p:cNvSpPr/>
            <p:nvPr/>
          </p:nvSpPr>
          <p:spPr>
            <a:xfrm rot="788931">
              <a:off x="162105" y="2627573"/>
              <a:ext cx="4320480" cy="3816424"/>
            </a:xfrm>
            <a:prstGeom prst="ellipse">
              <a:avLst/>
            </a:prstGeom>
            <a:gradFill flip="none" rotWithShape="1">
              <a:gsLst>
                <a:gs pos="0">
                  <a:srgbClr val="FFC000">
                    <a:shade val="30000"/>
                    <a:satMod val="115000"/>
                    <a:alpha val="50000"/>
                  </a:srgbClr>
                </a:gs>
                <a:gs pos="50000">
                  <a:srgbClr val="FFC000">
                    <a:shade val="67500"/>
                    <a:satMod val="115000"/>
                    <a:alpha val="50000"/>
                  </a:srgbClr>
                </a:gs>
                <a:gs pos="100000">
                  <a:srgbClr val="FFC000">
                    <a:shade val="100000"/>
                    <a:satMod val="115000"/>
                    <a:alpha val="50000"/>
                  </a:srgbClr>
                </a:gs>
              </a:gsLst>
              <a:lin ang="2700000" scaled="1"/>
              <a:tileRect/>
            </a:gradFill>
            <a:ln>
              <a:solidFill>
                <a:srgbClr val="000F2E"/>
              </a:solidFill>
            </a:ln>
            <a:effectLst>
              <a:outerShdw blurRad="50800" dist="2286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971600" y="5814097"/>
              <a:ext cx="3456000" cy="783255"/>
            </a:xfrm>
            <a:prstGeom prst="rect">
              <a:avLst/>
            </a:prstGeom>
            <a:solidFill>
              <a:srgbClr val="FFFFCC"/>
            </a:solidFill>
            <a:effectLst>
              <a:softEdge rad="127000"/>
            </a:effectLst>
          </p:spPr>
          <p:txBody>
            <a:bodyPr wrap="square" lIns="180000" tIns="144000" rIns="180000" bIns="144000" anchor="ctr" anchorCtr="1">
              <a:spAutoFit/>
            </a:bodyPr>
            <a:lstStyle/>
            <a:p>
              <a:pPr algn="ctr"/>
              <a:r>
                <a:rPr lang="ja-JP" altLang="en-US" sz="3200" dirty="0" smtClean="0">
                  <a:solidFill>
                    <a:srgbClr val="000F2E"/>
                  </a:solidFill>
                  <a:latin typeface="HG丸ｺﾞｼｯｸM-PRO" pitchFamily="50" charset="-128"/>
                  <a:ea typeface="HG丸ｺﾞｼｯｸM-PRO" pitchFamily="50" charset="-128"/>
                </a:rPr>
                <a:t>ハドロンビーム</a:t>
              </a:r>
              <a:endParaRPr lang="ja-JP" altLang="en-US" sz="1200" dirty="0">
                <a:solidFill>
                  <a:srgbClr val="000F2E"/>
                </a:solidFill>
              </a:endParaRPr>
            </a:p>
          </p:txBody>
        </p:sp>
      </p:grpSp>
      <p:sp>
        <p:nvSpPr>
          <p:cNvPr id="3" name="正方形/長方形 2"/>
          <p:cNvSpPr/>
          <p:nvPr/>
        </p:nvSpPr>
        <p:spPr>
          <a:xfrm>
            <a:off x="827584" y="2889000"/>
            <a:ext cx="2236510" cy="584775"/>
          </a:xfrm>
          <a:prstGeom prst="rect">
            <a:avLst/>
          </a:prstGeom>
        </p:spPr>
        <p:txBody>
          <a:bodyPr wrap="none">
            <a:spAutoFit/>
          </a:bodyPr>
          <a:lstStyle/>
          <a:p>
            <a:r>
              <a:rPr lang="ja-JP" altLang="en-US" sz="3200" dirty="0" smtClean="0">
                <a:solidFill>
                  <a:prstClr val="white"/>
                </a:solidFill>
                <a:latin typeface="HG丸ｺﾞｼｯｸM-PRO" pitchFamily="50" charset="-128"/>
                <a:ea typeface="HG丸ｺﾞｼｯｸM-PRO" pitchFamily="50" charset="-128"/>
              </a:rPr>
              <a:t>ハイパー核</a:t>
            </a:r>
            <a:endParaRPr lang="ja-JP" altLang="en-US" sz="1200" dirty="0"/>
          </a:p>
        </p:txBody>
      </p:sp>
      <p:sp>
        <p:nvSpPr>
          <p:cNvPr id="7" name="正方形/長方形 6"/>
          <p:cNvSpPr/>
          <p:nvPr/>
        </p:nvSpPr>
        <p:spPr>
          <a:xfrm>
            <a:off x="683568" y="4905224"/>
            <a:ext cx="3595856" cy="523220"/>
          </a:xfrm>
          <a:prstGeom prst="rect">
            <a:avLst/>
          </a:prstGeom>
        </p:spPr>
        <p:txBody>
          <a:bodyPr wrap="none">
            <a:spAutoFit/>
          </a:bodyPr>
          <a:lstStyle/>
          <a:p>
            <a:r>
              <a:rPr lang="ja-JP" altLang="en-US" sz="2800" dirty="0" smtClean="0">
                <a:solidFill>
                  <a:prstClr val="white"/>
                </a:solidFill>
                <a:latin typeface="HG丸ｺﾞｼｯｸM-PRO" pitchFamily="50" charset="-128"/>
                <a:ea typeface="HG丸ｺﾞｼｯｸM-PRO" pitchFamily="50" charset="-128"/>
              </a:rPr>
              <a:t>核子</a:t>
            </a:r>
            <a:r>
              <a:rPr lang="en-US" altLang="ja-JP" sz="2800" dirty="0" smtClean="0">
                <a:solidFill>
                  <a:prstClr val="white"/>
                </a:solidFill>
                <a:latin typeface="HG丸ｺﾞｼｯｸM-PRO" pitchFamily="50" charset="-128"/>
                <a:ea typeface="HG丸ｺﾞｼｯｸM-PRO" pitchFamily="50" charset="-128"/>
              </a:rPr>
              <a:t>-</a:t>
            </a:r>
            <a:r>
              <a:rPr lang="ja-JP" altLang="en-US" sz="2800" dirty="0" smtClean="0">
                <a:solidFill>
                  <a:prstClr val="white"/>
                </a:solidFill>
                <a:latin typeface="HG丸ｺﾞｼｯｸM-PRO" pitchFamily="50" charset="-128"/>
                <a:ea typeface="HG丸ｺﾞｼｯｸM-PRO" pitchFamily="50" charset="-128"/>
              </a:rPr>
              <a:t>ハイペロン散乱</a:t>
            </a:r>
            <a:endParaRPr lang="ja-JP" altLang="en-US" sz="16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グループ化 18"/>
          <p:cNvGrpSpPr/>
          <p:nvPr/>
        </p:nvGrpSpPr>
        <p:grpSpPr>
          <a:xfrm>
            <a:off x="0" y="1400900"/>
            <a:ext cx="3197275" cy="2796993"/>
            <a:chOff x="0" y="1412776"/>
            <a:chExt cx="3197275" cy="2796993"/>
          </a:xfrm>
        </p:grpSpPr>
        <p:sp>
          <p:nvSpPr>
            <p:cNvPr id="11" name="円/楕円 10"/>
            <p:cNvSpPr/>
            <p:nvPr/>
          </p:nvSpPr>
          <p:spPr>
            <a:xfrm rot="1104994">
              <a:off x="231495" y="2263463"/>
              <a:ext cx="2965780" cy="1946306"/>
            </a:xfrm>
            <a:prstGeom prst="ellipse">
              <a:avLst/>
            </a:prstGeom>
            <a:gradFill flip="none" rotWithShape="1">
              <a:gsLst>
                <a:gs pos="0">
                  <a:srgbClr val="7030A0">
                    <a:shade val="30000"/>
                    <a:satMod val="115000"/>
                    <a:alpha val="50000"/>
                  </a:srgbClr>
                </a:gs>
                <a:gs pos="50000">
                  <a:srgbClr val="7030A0">
                    <a:shade val="67500"/>
                    <a:satMod val="115000"/>
                    <a:alpha val="50000"/>
                  </a:srgbClr>
                </a:gs>
                <a:gs pos="100000">
                  <a:srgbClr val="7030A0">
                    <a:shade val="100000"/>
                    <a:satMod val="115000"/>
                    <a:alpha val="50000"/>
                  </a:srgbClr>
                </a:gs>
              </a:gsLst>
              <a:lin ang="10800000" scaled="1"/>
              <a:tileRect/>
            </a:gradFill>
            <a:ln>
              <a:solidFill>
                <a:srgbClr val="000F2E"/>
              </a:solidFill>
            </a:ln>
            <a:effectLst>
              <a:outerShdw blurRad="50800" dist="2286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a:off x="0" y="1412776"/>
              <a:ext cx="2304256" cy="1029476"/>
            </a:xfrm>
            <a:prstGeom prst="rect">
              <a:avLst/>
            </a:prstGeom>
            <a:solidFill>
              <a:srgbClr val="FFFFCC"/>
            </a:solidFill>
            <a:effectLst>
              <a:softEdge rad="127000"/>
            </a:effectLst>
          </p:spPr>
          <p:txBody>
            <a:bodyPr wrap="square" lIns="180000" tIns="144000" rIns="180000" bIns="144000" anchor="ctr" anchorCtr="1">
              <a:spAutoFit/>
            </a:bodyPr>
            <a:lstStyle/>
            <a:p>
              <a:pPr algn="ctr"/>
              <a:r>
                <a:rPr lang="en-US" altLang="ja-JP" sz="2400" dirty="0" smtClean="0">
                  <a:solidFill>
                    <a:srgbClr val="000F2E"/>
                  </a:solidFill>
                  <a:latin typeface="HG丸ｺﾞｼｯｸM-PRO" pitchFamily="50" charset="-128"/>
                  <a:ea typeface="HG丸ｺﾞｼｯｸM-PRO" pitchFamily="50" charset="-128"/>
                </a:rPr>
                <a:t>KEK-PS</a:t>
              </a:r>
            </a:p>
            <a:p>
              <a:pPr algn="ctr"/>
              <a:r>
                <a:rPr lang="en-US" altLang="ja-JP" sz="2400" dirty="0" smtClean="0">
                  <a:solidFill>
                    <a:srgbClr val="000F2E"/>
                  </a:solidFill>
                  <a:latin typeface="HG丸ｺﾞｼｯｸM-PRO" pitchFamily="50" charset="-128"/>
                  <a:ea typeface="HG丸ｺﾞｼｯｸM-PRO" pitchFamily="50" charset="-128"/>
                </a:rPr>
                <a:t>BNL-AGS</a:t>
              </a:r>
              <a:endParaRPr lang="ja-JP" altLang="en-US" sz="1050" dirty="0">
                <a:solidFill>
                  <a:srgbClr val="000F2E"/>
                </a:solidFill>
              </a:endParaRPr>
            </a:p>
          </p:txBody>
        </p:sp>
      </p:grpSp>
      <p:grpSp>
        <p:nvGrpSpPr>
          <p:cNvPr id="21" name="グループ化 20"/>
          <p:cNvGrpSpPr/>
          <p:nvPr/>
        </p:nvGrpSpPr>
        <p:grpSpPr>
          <a:xfrm>
            <a:off x="4427984" y="3170707"/>
            <a:ext cx="4464496" cy="2694952"/>
            <a:chOff x="4427984" y="3170707"/>
            <a:chExt cx="4464496" cy="2694952"/>
          </a:xfrm>
        </p:grpSpPr>
        <p:sp>
          <p:nvSpPr>
            <p:cNvPr id="12" name="円/楕円 11"/>
            <p:cNvSpPr/>
            <p:nvPr/>
          </p:nvSpPr>
          <p:spPr>
            <a:xfrm rot="363299">
              <a:off x="4427984" y="3170707"/>
              <a:ext cx="4432947" cy="1707755"/>
            </a:xfrm>
            <a:prstGeom prst="ellipse">
              <a:avLst/>
            </a:prstGeom>
            <a:gradFill flip="none" rotWithShape="1">
              <a:gsLst>
                <a:gs pos="0">
                  <a:srgbClr val="0000CC">
                    <a:shade val="30000"/>
                    <a:satMod val="115000"/>
                    <a:alpha val="50000"/>
                  </a:srgbClr>
                </a:gs>
                <a:gs pos="50000">
                  <a:srgbClr val="0000CC">
                    <a:shade val="67500"/>
                    <a:satMod val="115000"/>
                    <a:alpha val="50000"/>
                  </a:srgbClr>
                </a:gs>
                <a:gs pos="100000">
                  <a:srgbClr val="0000CC">
                    <a:shade val="100000"/>
                    <a:satMod val="115000"/>
                    <a:alpha val="50000"/>
                  </a:srgbClr>
                </a:gs>
              </a:gsLst>
              <a:lin ang="10800000" scaled="1"/>
              <a:tileRect/>
            </a:gradFill>
            <a:ln>
              <a:solidFill>
                <a:srgbClr val="000F2E"/>
              </a:solidFill>
            </a:ln>
            <a:effectLst>
              <a:outerShdw blurRad="50800" dist="2286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p:cNvSpPr/>
            <p:nvPr/>
          </p:nvSpPr>
          <p:spPr>
            <a:xfrm>
              <a:off x="4860032" y="4466851"/>
              <a:ext cx="4032448" cy="1398808"/>
            </a:xfrm>
            <a:prstGeom prst="rect">
              <a:avLst/>
            </a:prstGeom>
            <a:solidFill>
              <a:srgbClr val="FFFFCC"/>
            </a:solidFill>
            <a:effectLst>
              <a:softEdge rad="127000"/>
            </a:effectLst>
          </p:spPr>
          <p:txBody>
            <a:bodyPr wrap="square" lIns="180000" tIns="144000" rIns="180000" bIns="144000" anchor="ctr" anchorCtr="1">
              <a:spAutoFit/>
            </a:bodyPr>
            <a:lstStyle/>
            <a:p>
              <a:pPr algn="ctr"/>
              <a:r>
                <a:rPr lang="ja-JP" altLang="en-US" sz="2400" dirty="0" smtClean="0">
                  <a:solidFill>
                    <a:srgbClr val="000F2E"/>
                  </a:solidFill>
                  <a:latin typeface="HG丸ｺﾞｼｯｸM-PRO" pitchFamily="50" charset="-128"/>
                  <a:ea typeface="HG丸ｺﾞｼｯｸM-PRO" pitchFamily="50" charset="-128"/>
                </a:rPr>
                <a:t>電子光理学研究センター</a:t>
              </a:r>
              <a:endParaRPr lang="en-US" altLang="ja-JP" sz="2400" dirty="0" smtClean="0">
                <a:solidFill>
                  <a:srgbClr val="000F2E"/>
                </a:solidFill>
                <a:latin typeface="HG丸ｺﾞｼｯｸM-PRO" pitchFamily="50" charset="-128"/>
                <a:ea typeface="HG丸ｺﾞｼｯｸM-PRO" pitchFamily="50" charset="-128"/>
              </a:endParaRPr>
            </a:p>
            <a:p>
              <a:pPr algn="ctr"/>
              <a:r>
                <a:rPr lang="ja-JP" altLang="en-US" sz="2400" dirty="0" smtClean="0">
                  <a:solidFill>
                    <a:srgbClr val="000F2E"/>
                  </a:solidFill>
                  <a:latin typeface="HG丸ｺﾞｼｯｸM-PRO" pitchFamily="50" charset="-128"/>
                  <a:ea typeface="HG丸ｺﾞｼｯｸM-PRO" pitchFamily="50" charset="-128"/>
                </a:rPr>
                <a:t>（旧原子核理学研究施設）</a:t>
              </a:r>
              <a:endParaRPr lang="en-US" altLang="ja-JP" sz="2400" dirty="0" smtClean="0">
                <a:solidFill>
                  <a:srgbClr val="000F2E"/>
                </a:solidFill>
                <a:latin typeface="HG丸ｺﾞｼｯｸM-PRO" pitchFamily="50" charset="-128"/>
                <a:ea typeface="HG丸ｺﾞｼｯｸM-PRO" pitchFamily="50" charset="-128"/>
              </a:endParaRPr>
            </a:p>
            <a:p>
              <a:pPr algn="ctr"/>
              <a:r>
                <a:rPr lang="en-US" altLang="ja-JP" sz="2400" dirty="0" smtClean="0">
                  <a:solidFill>
                    <a:srgbClr val="000F2E"/>
                  </a:solidFill>
                  <a:latin typeface="HG丸ｺﾞｼｯｸM-PRO" pitchFamily="50" charset="-128"/>
                  <a:ea typeface="HG丸ｺﾞｼｯｸM-PRO" pitchFamily="50" charset="-128"/>
                </a:rPr>
                <a:t>STB</a:t>
              </a:r>
              <a:endParaRPr lang="ja-JP" altLang="en-US" sz="1050" dirty="0">
                <a:solidFill>
                  <a:srgbClr val="000F2E"/>
                </a:solidFill>
              </a:endParaRPr>
            </a:p>
          </p:txBody>
        </p:sp>
      </p:grpSp>
      <p:grpSp>
        <p:nvGrpSpPr>
          <p:cNvPr id="18" name="グループ化 17"/>
          <p:cNvGrpSpPr/>
          <p:nvPr/>
        </p:nvGrpSpPr>
        <p:grpSpPr>
          <a:xfrm>
            <a:off x="348342" y="2541014"/>
            <a:ext cx="3983649" cy="4128346"/>
            <a:chOff x="348342" y="2541014"/>
            <a:chExt cx="3983649" cy="4128346"/>
          </a:xfrm>
        </p:grpSpPr>
        <p:sp>
          <p:nvSpPr>
            <p:cNvPr id="8" name="円/楕円 7"/>
            <p:cNvSpPr/>
            <p:nvPr/>
          </p:nvSpPr>
          <p:spPr>
            <a:xfrm rot="20868946">
              <a:off x="348342" y="2541014"/>
              <a:ext cx="3983649" cy="3726119"/>
            </a:xfrm>
            <a:prstGeom prst="ellipse">
              <a:avLst/>
            </a:prstGeom>
            <a:gradFill flip="none" rotWithShape="1">
              <a:gsLst>
                <a:gs pos="0">
                  <a:srgbClr val="FFFF00">
                    <a:shade val="30000"/>
                    <a:satMod val="115000"/>
                    <a:alpha val="50000"/>
                  </a:srgbClr>
                </a:gs>
                <a:gs pos="50000">
                  <a:srgbClr val="FFFF00">
                    <a:shade val="67500"/>
                    <a:satMod val="115000"/>
                    <a:alpha val="50000"/>
                  </a:srgbClr>
                </a:gs>
                <a:gs pos="100000">
                  <a:srgbClr val="FFFF00">
                    <a:shade val="100000"/>
                    <a:satMod val="115000"/>
                    <a:alpha val="50000"/>
                  </a:srgbClr>
                </a:gs>
              </a:gsLst>
              <a:lin ang="5400000" scaled="1"/>
              <a:tileRect/>
            </a:gradFill>
            <a:ln>
              <a:solidFill>
                <a:srgbClr val="000F2E"/>
              </a:solidFill>
            </a:ln>
            <a:effectLst>
              <a:outerShdw blurRad="50800" dist="2286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p:cNvSpPr/>
            <p:nvPr/>
          </p:nvSpPr>
          <p:spPr>
            <a:xfrm>
              <a:off x="899592" y="5639884"/>
              <a:ext cx="2808312" cy="1029476"/>
            </a:xfrm>
            <a:prstGeom prst="rect">
              <a:avLst/>
            </a:prstGeom>
            <a:solidFill>
              <a:srgbClr val="FFFFCC"/>
            </a:solidFill>
            <a:effectLst>
              <a:softEdge rad="127000"/>
            </a:effectLst>
          </p:spPr>
          <p:txBody>
            <a:bodyPr wrap="square" lIns="180000" tIns="144000" rIns="180000" bIns="144000" anchor="ctr" anchorCtr="1">
              <a:spAutoFit/>
            </a:bodyPr>
            <a:lstStyle/>
            <a:p>
              <a:pPr algn="ctr"/>
              <a:r>
                <a:rPr lang="en-US" altLang="ja-JP" sz="2400" dirty="0" smtClean="0">
                  <a:solidFill>
                    <a:srgbClr val="000F2E"/>
                  </a:solidFill>
                  <a:latin typeface="HG丸ｺﾞｼｯｸM-PRO" pitchFamily="50" charset="-128"/>
                  <a:ea typeface="HG丸ｺﾞｼｯｸM-PRO" pitchFamily="50" charset="-128"/>
                </a:rPr>
                <a:t>J-PARC</a:t>
              </a:r>
            </a:p>
            <a:p>
              <a:pPr algn="ctr"/>
              <a:r>
                <a:rPr lang="en-US" altLang="ja-JP" sz="2400" dirty="0" smtClean="0">
                  <a:solidFill>
                    <a:srgbClr val="000F2E"/>
                  </a:solidFill>
                  <a:latin typeface="HG丸ｺﾞｼｯｸM-PRO" pitchFamily="50" charset="-128"/>
                  <a:ea typeface="HG丸ｺﾞｼｯｸM-PRO" pitchFamily="50" charset="-128"/>
                </a:rPr>
                <a:t>50 GeV PS</a:t>
              </a:r>
              <a:endParaRPr lang="ja-JP" altLang="en-US" sz="1050" dirty="0">
                <a:solidFill>
                  <a:srgbClr val="000F2E"/>
                </a:solidFill>
              </a:endParaRPr>
            </a:p>
          </p:txBody>
        </p:sp>
      </p:grpSp>
      <p:sp>
        <p:nvSpPr>
          <p:cNvPr id="2" name="正方形/長方形 1"/>
          <p:cNvSpPr/>
          <p:nvPr/>
        </p:nvSpPr>
        <p:spPr>
          <a:xfrm>
            <a:off x="395536" y="548680"/>
            <a:ext cx="8136904" cy="769441"/>
          </a:xfrm>
          <a:prstGeom prst="rect">
            <a:avLst/>
          </a:prstGeom>
        </p:spPr>
        <p:txBody>
          <a:bodyPr wrap="square">
            <a:spAutoFit/>
          </a:bodyPr>
          <a:lstStyle/>
          <a:p>
            <a:pPr lvl="0" algn="ctr"/>
            <a:r>
              <a:rPr lang="ja-JP" altLang="en-US" sz="4400" dirty="0" smtClean="0">
                <a:solidFill>
                  <a:prstClr val="white"/>
                </a:solidFill>
                <a:latin typeface="HG丸ｺﾞｼｯｸM-PRO" pitchFamily="50" charset="-128"/>
                <a:ea typeface="HG丸ｺﾞｼｯｸM-PRO" pitchFamily="50" charset="-128"/>
              </a:rPr>
              <a:t>ストレンジネス核物理グループ</a:t>
            </a:r>
            <a:endParaRPr lang="en-US" altLang="ja-JP" sz="4400" dirty="0" smtClean="0">
              <a:solidFill>
                <a:prstClr val="white"/>
              </a:solidFill>
              <a:latin typeface="HG丸ｺﾞｼｯｸM-PRO" pitchFamily="50" charset="-128"/>
              <a:ea typeface="HG丸ｺﾞｼｯｸM-PRO" pitchFamily="50" charset="-128"/>
            </a:endParaRPr>
          </a:p>
        </p:txBody>
      </p:sp>
      <p:grpSp>
        <p:nvGrpSpPr>
          <p:cNvPr id="20" name="グループ化 19"/>
          <p:cNvGrpSpPr/>
          <p:nvPr/>
        </p:nvGrpSpPr>
        <p:grpSpPr>
          <a:xfrm>
            <a:off x="774580" y="2712509"/>
            <a:ext cx="5619436" cy="1838881"/>
            <a:chOff x="774580" y="2712509"/>
            <a:chExt cx="5619436" cy="1838881"/>
          </a:xfrm>
        </p:grpSpPr>
        <p:sp>
          <p:nvSpPr>
            <p:cNvPr id="14" name="円/楕円 13"/>
            <p:cNvSpPr/>
            <p:nvPr/>
          </p:nvSpPr>
          <p:spPr>
            <a:xfrm rot="509554">
              <a:off x="774580" y="2712509"/>
              <a:ext cx="5619436" cy="1649775"/>
            </a:xfrm>
            <a:prstGeom prst="ellipse">
              <a:avLst/>
            </a:prstGeom>
            <a:gradFill flip="none" rotWithShape="1">
              <a:gsLst>
                <a:gs pos="0">
                  <a:srgbClr val="FF0000">
                    <a:shade val="30000"/>
                    <a:satMod val="115000"/>
                    <a:alpha val="50000"/>
                  </a:srgbClr>
                </a:gs>
                <a:gs pos="50000">
                  <a:srgbClr val="FF0000">
                    <a:shade val="67500"/>
                    <a:satMod val="115000"/>
                    <a:alpha val="50000"/>
                  </a:srgbClr>
                </a:gs>
                <a:gs pos="100000">
                  <a:srgbClr val="FF0000">
                    <a:shade val="100000"/>
                    <a:satMod val="115000"/>
                    <a:alpha val="50000"/>
                  </a:srgbClr>
                </a:gs>
              </a:gsLst>
              <a:lin ang="8100000" scaled="1"/>
              <a:tileRect/>
            </a:gradFill>
            <a:ln>
              <a:solidFill>
                <a:srgbClr val="000F2E"/>
              </a:solidFill>
            </a:ln>
            <a:effectLst>
              <a:outerShdw blurRad="50800" dist="2286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p:cNvSpPr/>
            <p:nvPr/>
          </p:nvSpPr>
          <p:spPr>
            <a:xfrm>
              <a:off x="2339752" y="3645024"/>
              <a:ext cx="2304256" cy="906366"/>
            </a:xfrm>
            <a:prstGeom prst="rect">
              <a:avLst/>
            </a:prstGeom>
            <a:solidFill>
              <a:srgbClr val="FFFFCC"/>
            </a:solidFill>
            <a:effectLst>
              <a:softEdge rad="127000"/>
            </a:effectLst>
          </p:spPr>
          <p:txBody>
            <a:bodyPr wrap="square" lIns="180000" tIns="144000" rIns="180000" bIns="144000" anchor="ctr" anchorCtr="1">
              <a:spAutoFit/>
            </a:bodyPr>
            <a:lstStyle/>
            <a:p>
              <a:pPr algn="ctr"/>
              <a:r>
                <a:rPr lang="en-US" altLang="ja-JP" sz="2000" dirty="0" smtClean="0">
                  <a:solidFill>
                    <a:srgbClr val="000F2E"/>
                  </a:solidFill>
                  <a:latin typeface="HG丸ｺﾞｼｯｸM-PRO" pitchFamily="50" charset="-128"/>
                  <a:ea typeface="HG丸ｺﾞｼｯｸM-PRO" pitchFamily="50" charset="-128"/>
                </a:rPr>
                <a:t>Mainz Univ.</a:t>
              </a:r>
            </a:p>
            <a:p>
              <a:pPr algn="ctr"/>
              <a:r>
                <a:rPr lang="en-US" altLang="ja-JP" sz="2000" dirty="0" smtClean="0">
                  <a:solidFill>
                    <a:srgbClr val="000F2E"/>
                  </a:solidFill>
                  <a:latin typeface="HG丸ｺﾞｼｯｸM-PRO" pitchFamily="50" charset="-128"/>
                  <a:ea typeface="HG丸ｺﾞｼｯｸM-PRO" pitchFamily="50" charset="-128"/>
                </a:rPr>
                <a:t>MAMI-C</a:t>
              </a:r>
              <a:endParaRPr lang="ja-JP" altLang="en-US" sz="1000" dirty="0">
                <a:solidFill>
                  <a:srgbClr val="000F2E"/>
                </a:solidFill>
              </a:endParaRPr>
            </a:p>
          </p:txBody>
        </p:sp>
      </p:grpSp>
      <p:sp>
        <p:nvSpPr>
          <p:cNvPr id="4" name="正方形/長方形 3"/>
          <p:cNvSpPr/>
          <p:nvPr/>
        </p:nvSpPr>
        <p:spPr>
          <a:xfrm>
            <a:off x="4716016" y="3674763"/>
            <a:ext cx="3877985" cy="584775"/>
          </a:xfrm>
          <a:prstGeom prst="rect">
            <a:avLst/>
          </a:prstGeom>
        </p:spPr>
        <p:txBody>
          <a:bodyPr wrap="none">
            <a:spAutoFit/>
          </a:bodyPr>
          <a:lstStyle/>
          <a:p>
            <a:r>
              <a:rPr lang="ja-JP" altLang="en-US" sz="3200" dirty="0" smtClean="0">
                <a:solidFill>
                  <a:prstClr val="white"/>
                </a:solidFill>
                <a:latin typeface="HG丸ｺﾞｼｯｸM-PRO" pitchFamily="50" charset="-128"/>
                <a:ea typeface="HG丸ｺﾞｼｯｸM-PRO" pitchFamily="50" charset="-128"/>
              </a:rPr>
              <a:t>ストレンジネス生成</a:t>
            </a:r>
            <a:endParaRPr lang="ja-JP" altLang="en-US" sz="1200" dirty="0"/>
          </a:p>
        </p:txBody>
      </p:sp>
      <p:sp>
        <p:nvSpPr>
          <p:cNvPr id="7" name="正方形/長方形 6"/>
          <p:cNvSpPr/>
          <p:nvPr/>
        </p:nvSpPr>
        <p:spPr>
          <a:xfrm>
            <a:off x="683568" y="4898899"/>
            <a:ext cx="3595856" cy="523220"/>
          </a:xfrm>
          <a:prstGeom prst="rect">
            <a:avLst/>
          </a:prstGeom>
        </p:spPr>
        <p:txBody>
          <a:bodyPr wrap="none">
            <a:spAutoFit/>
          </a:bodyPr>
          <a:lstStyle/>
          <a:p>
            <a:r>
              <a:rPr lang="ja-JP" altLang="en-US" sz="2800" dirty="0" smtClean="0">
                <a:solidFill>
                  <a:prstClr val="white"/>
                </a:solidFill>
                <a:latin typeface="HG丸ｺﾞｼｯｸM-PRO" pitchFamily="50" charset="-128"/>
                <a:ea typeface="HG丸ｺﾞｼｯｸM-PRO" pitchFamily="50" charset="-128"/>
              </a:rPr>
              <a:t>核子</a:t>
            </a:r>
            <a:r>
              <a:rPr lang="en-US" altLang="ja-JP" sz="2800" dirty="0" smtClean="0">
                <a:solidFill>
                  <a:prstClr val="white"/>
                </a:solidFill>
                <a:latin typeface="HG丸ｺﾞｼｯｸM-PRO" pitchFamily="50" charset="-128"/>
                <a:ea typeface="HG丸ｺﾞｼｯｸM-PRO" pitchFamily="50" charset="-128"/>
              </a:rPr>
              <a:t>-</a:t>
            </a:r>
            <a:r>
              <a:rPr lang="ja-JP" altLang="en-US" sz="2800" dirty="0" smtClean="0">
                <a:solidFill>
                  <a:prstClr val="white"/>
                </a:solidFill>
                <a:latin typeface="HG丸ｺﾞｼｯｸM-PRO" pitchFamily="50" charset="-128"/>
                <a:ea typeface="HG丸ｺﾞｼｯｸM-PRO" pitchFamily="50" charset="-128"/>
              </a:rPr>
              <a:t>ハイペロン散乱</a:t>
            </a:r>
            <a:endParaRPr lang="ja-JP" altLang="en-US" sz="1600" dirty="0"/>
          </a:p>
        </p:txBody>
      </p:sp>
      <p:sp>
        <p:nvSpPr>
          <p:cNvPr id="16" name="円/楕円 15"/>
          <p:cNvSpPr/>
          <p:nvPr/>
        </p:nvSpPr>
        <p:spPr>
          <a:xfrm rot="21036247">
            <a:off x="793944" y="2227885"/>
            <a:ext cx="3783654" cy="1554701"/>
          </a:xfrm>
          <a:prstGeom prst="ellipse">
            <a:avLst/>
          </a:prstGeom>
          <a:gradFill flip="none" rotWithShape="1">
            <a:gsLst>
              <a:gs pos="0">
                <a:schemeClr val="bg1">
                  <a:alpha val="50000"/>
                </a:schemeClr>
              </a:gs>
              <a:gs pos="50000">
                <a:schemeClr val="accent6">
                  <a:lumMod val="40000"/>
                  <a:lumOff val="60000"/>
                  <a:alpha val="50000"/>
                </a:schemeClr>
              </a:gs>
              <a:gs pos="100000">
                <a:schemeClr val="accent6">
                  <a:lumMod val="75000"/>
                  <a:alpha val="50000"/>
                </a:schemeClr>
              </a:gs>
            </a:gsLst>
            <a:lin ang="8100000" scaled="1"/>
            <a:tileRect/>
          </a:gradFill>
          <a:ln>
            <a:solidFill>
              <a:srgbClr val="000F2E"/>
            </a:solidFill>
          </a:ln>
          <a:effectLst>
            <a:outerShdw blurRad="50800" dist="2286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p:cNvSpPr/>
          <p:nvPr/>
        </p:nvSpPr>
        <p:spPr>
          <a:xfrm>
            <a:off x="3225329" y="1664516"/>
            <a:ext cx="3104219" cy="1029476"/>
          </a:xfrm>
          <a:prstGeom prst="rect">
            <a:avLst/>
          </a:prstGeom>
          <a:solidFill>
            <a:srgbClr val="FFFFCC"/>
          </a:solidFill>
          <a:effectLst>
            <a:softEdge rad="127000"/>
          </a:effectLst>
        </p:spPr>
        <p:txBody>
          <a:bodyPr wrap="square" lIns="180000" tIns="144000" rIns="180000" bIns="144000" anchor="ctr" anchorCtr="1">
            <a:spAutoFit/>
          </a:bodyPr>
          <a:lstStyle/>
          <a:p>
            <a:pPr algn="ctr"/>
            <a:r>
              <a:rPr lang="en-US" altLang="ja-JP" sz="2400" dirty="0" err="1" smtClean="0">
                <a:solidFill>
                  <a:srgbClr val="000F2E"/>
                </a:solidFill>
                <a:latin typeface="HG丸ｺﾞｼｯｸM-PRO" pitchFamily="50" charset="-128"/>
                <a:ea typeface="HG丸ｺﾞｼｯｸM-PRO" pitchFamily="50" charset="-128"/>
              </a:rPr>
              <a:t>Jeffersson</a:t>
            </a:r>
            <a:r>
              <a:rPr lang="en-US" altLang="ja-JP" sz="2400" dirty="0" smtClean="0">
                <a:solidFill>
                  <a:srgbClr val="000F2E"/>
                </a:solidFill>
                <a:latin typeface="HG丸ｺﾞｼｯｸM-PRO" pitchFamily="50" charset="-128"/>
                <a:ea typeface="HG丸ｺﾞｼｯｸM-PRO" pitchFamily="50" charset="-128"/>
              </a:rPr>
              <a:t> Lab</a:t>
            </a:r>
          </a:p>
          <a:p>
            <a:pPr algn="ctr"/>
            <a:r>
              <a:rPr lang="en-US" altLang="ja-JP" sz="2400" dirty="0" smtClean="0">
                <a:solidFill>
                  <a:srgbClr val="000F2E"/>
                </a:solidFill>
                <a:latin typeface="HG丸ｺﾞｼｯｸM-PRO" pitchFamily="50" charset="-128"/>
                <a:ea typeface="HG丸ｺﾞｼｯｸM-PRO" pitchFamily="50" charset="-128"/>
              </a:rPr>
              <a:t>CEBAF</a:t>
            </a:r>
            <a:endParaRPr lang="ja-JP" altLang="en-US" sz="1050" dirty="0">
              <a:solidFill>
                <a:srgbClr val="000F2E"/>
              </a:solidFill>
            </a:endParaRPr>
          </a:p>
        </p:txBody>
      </p:sp>
      <p:sp>
        <p:nvSpPr>
          <p:cNvPr id="3" name="正方形/長方形 2"/>
          <p:cNvSpPr/>
          <p:nvPr/>
        </p:nvSpPr>
        <p:spPr>
          <a:xfrm>
            <a:off x="827584" y="2882675"/>
            <a:ext cx="2236510" cy="584775"/>
          </a:xfrm>
          <a:prstGeom prst="rect">
            <a:avLst/>
          </a:prstGeom>
        </p:spPr>
        <p:txBody>
          <a:bodyPr wrap="none">
            <a:spAutoFit/>
          </a:bodyPr>
          <a:lstStyle/>
          <a:p>
            <a:r>
              <a:rPr lang="ja-JP" altLang="en-US" sz="3200" dirty="0" smtClean="0">
                <a:solidFill>
                  <a:prstClr val="white"/>
                </a:solidFill>
                <a:latin typeface="HG丸ｺﾞｼｯｸM-PRO" pitchFamily="50" charset="-128"/>
                <a:ea typeface="HG丸ｺﾞｼｯｸM-PRO" pitchFamily="50" charset="-128"/>
              </a:rPr>
              <a:t>ハイパー核</a:t>
            </a:r>
            <a:endParaRPr lang="ja-JP" altLang="en-US" sz="12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7" name="グループ化 56"/>
          <p:cNvGrpSpPr/>
          <p:nvPr/>
        </p:nvGrpSpPr>
        <p:grpSpPr>
          <a:xfrm>
            <a:off x="155761" y="495352"/>
            <a:ext cx="8619511" cy="4176464"/>
            <a:chOff x="1187624" y="620688"/>
            <a:chExt cx="6984776" cy="3384376"/>
          </a:xfrm>
        </p:grpSpPr>
        <p:sp>
          <p:nvSpPr>
            <p:cNvPr id="56" name="角丸四角形 55"/>
            <p:cNvSpPr/>
            <p:nvPr/>
          </p:nvSpPr>
          <p:spPr>
            <a:xfrm>
              <a:off x="1187624" y="620688"/>
              <a:ext cx="6984776" cy="3384376"/>
            </a:xfrm>
            <a:prstGeom prst="roundRect">
              <a:avLst>
                <a:gd name="adj" fmla="val 11471"/>
              </a:avLst>
            </a:prstGeom>
            <a:solidFill>
              <a:srgbClr val="FFFFFF"/>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8" name="Picture 42" descr="12C"/>
            <p:cNvPicPr>
              <a:picLocks noChangeAspect="1" noChangeArrowheads="1"/>
            </p:cNvPicPr>
            <p:nvPr/>
          </p:nvPicPr>
          <p:blipFill>
            <a:blip r:embed="rId2" cstate="print"/>
            <a:srcRect/>
            <a:stretch>
              <a:fillRect/>
            </a:stretch>
          </p:blipFill>
          <p:spPr bwMode="auto">
            <a:xfrm>
              <a:off x="2168227" y="2399383"/>
              <a:ext cx="919162" cy="884237"/>
            </a:xfrm>
            <a:prstGeom prst="rect">
              <a:avLst/>
            </a:prstGeom>
            <a:noFill/>
            <a:ln w="9525">
              <a:noFill/>
              <a:miter lim="800000"/>
              <a:headEnd/>
              <a:tailEnd/>
            </a:ln>
          </p:spPr>
        </p:pic>
        <p:pic>
          <p:nvPicPr>
            <p:cNvPr id="9" name="Picture 43" descr="12LC"/>
            <p:cNvPicPr>
              <a:picLocks noChangeAspect="1" noChangeArrowheads="1"/>
            </p:cNvPicPr>
            <p:nvPr/>
          </p:nvPicPr>
          <p:blipFill>
            <a:blip r:embed="rId3" cstate="print"/>
            <a:srcRect/>
            <a:stretch>
              <a:fillRect/>
            </a:stretch>
          </p:blipFill>
          <p:spPr bwMode="auto">
            <a:xfrm>
              <a:off x="3281064" y="2399383"/>
              <a:ext cx="919163" cy="884237"/>
            </a:xfrm>
            <a:prstGeom prst="rect">
              <a:avLst/>
            </a:prstGeom>
            <a:noFill/>
            <a:ln w="9525">
              <a:noFill/>
              <a:miter lim="800000"/>
              <a:headEnd/>
              <a:tailEnd/>
            </a:ln>
          </p:spPr>
        </p:pic>
        <p:sp>
          <p:nvSpPr>
            <p:cNvPr id="10" name="Rectangle 10"/>
            <p:cNvSpPr>
              <a:spLocks noChangeArrowheads="1"/>
            </p:cNvSpPr>
            <p:nvPr/>
          </p:nvSpPr>
          <p:spPr bwMode="auto">
            <a:xfrm>
              <a:off x="1758652" y="3286795"/>
              <a:ext cx="1549400" cy="336550"/>
            </a:xfrm>
            <a:prstGeom prst="rect">
              <a:avLst/>
            </a:prstGeom>
            <a:noFill/>
            <a:ln w="9525">
              <a:noFill/>
              <a:miter lim="800000"/>
              <a:headEnd/>
              <a:tailEnd/>
            </a:ln>
          </p:spPr>
          <p:txBody>
            <a:bodyPr wrap="none">
              <a:spAutoFit/>
            </a:bodyPr>
            <a:lstStyle/>
            <a:p>
              <a:pPr algn="ctr"/>
              <a:r>
                <a:rPr lang="ja-JP" altLang="en-US" sz="1600">
                  <a:solidFill>
                    <a:schemeClr val="tx2"/>
                  </a:solidFill>
                  <a:latin typeface="Arial Black" pitchFamily="34" charset="0"/>
                </a:rPr>
                <a:t>通常の原子核　</a:t>
              </a:r>
              <a:endParaRPr lang="ja-JP" altLang="en-US" sz="1400">
                <a:solidFill>
                  <a:schemeClr val="tx2"/>
                </a:solidFill>
                <a:latin typeface="Arial" charset="0"/>
              </a:endParaRPr>
            </a:p>
          </p:txBody>
        </p:sp>
        <p:sp>
          <p:nvSpPr>
            <p:cNvPr id="11" name="Rectangle 21"/>
            <p:cNvSpPr>
              <a:spLocks noChangeArrowheads="1"/>
            </p:cNvSpPr>
            <p:nvPr/>
          </p:nvSpPr>
          <p:spPr bwMode="auto">
            <a:xfrm>
              <a:off x="3924002" y="980158"/>
              <a:ext cx="1584325" cy="293687"/>
            </a:xfrm>
            <a:prstGeom prst="rect">
              <a:avLst/>
            </a:prstGeom>
            <a:solidFill>
              <a:srgbClr val="FFD5FD"/>
            </a:solidFill>
            <a:ln w="19050">
              <a:solidFill>
                <a:srgbClr val="A50021"/>
              </a:solidFill>
              <a:miter lim="800000"/>
              <a:headEnd/>
              <a:tailEnd/>
            </a:ln>
          </p:spPr>
          <p:txBody>
            <a:bodyPr>
              <a:spAutoFit/>
            </a:bodyPr>
            <a:lstStyle/>
            <a:p>
              <a:pPr algn="ctr"/>
              <a:r>
                <a:rPr lang="ja-JP" altLang="en-US" sz="1200" i="1">
                  <a:solidFill>
                    <a:srgbClr val="CC0000"/>
                  </a:solidFill>
                  <a:latin typeface="Arial" charset="0"/>
                </a:rPr>
                <a:t>ストレンジ・クォーク</a:t>
              </a:r>
            </a:p>
          </p:txBody>
        </p:sp>
        <p:pic>
          <p:nvPicPr>
            <p:cNvPr id="12" name="Picture 31" descr="lambda"/>
            <p:cNvPicPr>
              <a:picLocks noChangeAspect="1" noChangeArrowheads="1"/>
            </p:cNvPicPr>
            <p:nvPr/>
          </p:nvPicPr>
          <p:blipFill>
            <a:blip r:embed="rId4" cstate="print"/>
            <a:srcRect/>
            <a:stretch>
              <a:fillRect/>
            </a:stretch>
          </p:blipFill>
          <p:spPr bwMode="auto">
            <a:xfrm>
              <a:off x="3984327" y="1402433"/>
              <a:ext cx="428625" cy="433387"/>
            </a:xfrm>
            <a:prstGeom prst="rect">
              <a:avLst/>
            </a:prstGeom>
            <a:noFill/>
            <a:ln w="9525">
              <a:noFill/>
              <a:miter lim="800000"/>
              <a:headEnd/>
              <a:tailEnd/>
            </a:ln>
          </p:spPr>
        </p:pic>
        <p:pic>
          <p:nvPicPr>
            <p:cNvPr id="13" name="Picture 32" descr="neutron"/>
            <p:cNvPicPr>
              <a:picLocks noChangeAspect="1" noChangeArrowheads="1"/>
            </p:cNvPicPr>
            <p:nvPr/>
          </p:nvPicPr>
          <p:blipFill>
            <a:blip r:embed="rId5" cstate="print"/>
            <a:srcRect/>
            <a:stretch>
              <a:fillRect/>
            </a:stretch>
          </p:blipFill>
          <p:spPr bwMode="auto">
            <a:xfrm>
              <a:off x="2846089" y="1402433"/>
              <a:ext cx="434975" cy="433387"/>
            </a:xfrm>
            <a:prstGeom prst="rect">
              <a:avLst/>
            </a:prstGeom>
            <a:noFill/>
            <a:ln w="9525">
              <a:noFill/>
              <a:miter lim="800000"/>
              <a:headEnd/>
              <a:tailEnd/>
            </a:ln>
          </p:spPr>
        </p:pic>
        <p:pic>
          <p:nvPicPr>
            <p:cNvPr id="14" name="Picture 33" descr="proton"/>
            <p:cNvPicPr>
              <a:picLocks noChangeAspect="1" noChangeArrowheads="1"/>
            </p:cNvPicPr>
            <p:nvPr/>
          </p:nvPicPr>
          <p:blipFill>
            <a:blip r:embed="rId6" cstate="print"/>
            <a:srcRect/>
            <a:stretch>
              <a:fillRect/>
            </a:stretch>
          </p:blipFill>
          <p:spPr bwMode="auto">
            <a:xfrm>
              <a:off x="2071389" y="1402433"/>
              <a:ext cx="430213" cy="433387"/>
            </a:xfrm>
            <a:prstGeom prst="rect">
              <a:avLst/>
            </a:prstGeom>
            <a:noFill/>
            <a:ln w="9525">
              <a:noFill/>
              <a:miter lim="800000"/>
              <a:headEnd/>
              <a:tailEnd/>
            </a:ln>
          </p:spPr>
        </p:pic>
        <p:sp>
          <p:nvSpPr>
            <p:cNvPr id="15" name="Line 36"/>
            <p:cNvSpPr>
              <a:spLocks noChangeShapeType="1"/>
            </p:cNvSpPr>
            <p:nvPr/>
          </p:nvSpPr>
          <p:spPr bwMode="auto">
            <a:xfrm>
              <a:off x="2120602" y="1742158"/>
              <a:ext cx="241300" cy="798512"/>
            </a:xfrm>
            <a:prstGeom prst="line">
              <a:avLst/>
            </a:prstGeom>
            <a:noFill/>
            <a:ln w="9525">
              <a:solidFill>
                <a:schemeClr val="tx1"/>
              </a:solidFill>
              <a:round/>
              <a:headEnd/>
              <a:tailEnd/>
            </a:ln>
          </p:spPr>
          <p:txBody>
            <a:bodyPr/>
            <a:lstStyle/>
            <a:p>
              <a:endParaRPr lang="ja-JP" altLang="en-US"/>
            </a:p>
          </p:txBody>
        </p:sp>
        <p:sp>
          <p:nvSpPr>
            <p:cNvPr id="16" name="Line 44"/>
            <p:cNvSpPr>
              <a:spLocks noChangeShapeType="1"/>
            </p:cNvSpPr>
            <p:nvPr/>
          </p:nvSpPr>
          <p:spPr bwMode="auto">
            <a:xfrm>
              <a:off x="2507952" y="1646908"/>
              <a:ext cx="47625" cy="846137"/>
            </a:xfrm>
            <a:prstGeom prst="line">
              <a:avLst/>
            </a:prstGeom>
            <a:noFill/>
            <a:ln w="9525">
              <a:solidFill>
                <a:schemeClr val="tx1"/>
              </a:solidFill>
              <a:round/>
              <a:headEnd/>
              <a:tailEnd/>
            </a:ln>
          </p:spPr>
          <p:txBody>
            <a:bodyPr/>
            <a:lstStyle/>
            <a:p>
              <a:endParaRPr lang="ja-JP" altLang="en-US"/>
            </a:p>
          </p:txBody>
        </p:sp>
        <p:sp>
          <p:nvSpPr>
            <p:cNvPr id="17" name="Line 45"/>
            <p:cNvSpPr>
              <a:spLocks noChangeShapeType="1"/>
            </p:cNvSpPr>
            <p:nvPr/>
          </p:nvSpPr>
          <p:spPr bwMode="auto">
            <a:xfrm flipH="1">
              <a:off x="2652414" y="1646908"/>
              <a:ext cx="193675" cy="800100"/>
            </a:xfrm>
            <a:prstGeom prst="line">
              <a:avLst/>
            </a:prstGeom>
            <a:noFill/>
            <a:ln w="9525">
              <a:solidFill>
                <a:schemeClr val="tx1"/>
              </a:solidFill>
              <a:round/>
              <a:headEnd/>
              <a:tailEnd/>
            </a:ln>
          </p:spPr>
          <p:txBody>
            <a:bodyPr/>
            <a:lstStyle/>
            <a:p>
              <a:endParaRPr lang="ja-JP" altLang="en-US"/>
            </a:p>
          </p:txBody>
        </p:sp>
        <p:sp>
          <p:nvSpPr>
            <p:cNvPr id="18" name="Line 46"/>
            <p:cNvSpPr>
              <a:spLocks noChangeShapeType="1"/>
            </p:cNvSpPr>
            <p:nvPr/>
          </p:nvSpPr>
          <p:spPr bwMode="auto">
            <a:xfrm flipH="1">
              <a:off x="2846089" y="1742158"/>
              <a:ext cx="385763" cy="750887"/>
            </a:xfrm>
            <a:prstGeom prst="line">
              <a:avLst/>
            </a:prstGeom>
            <a:noFill/>
            <a:ln w="9525">
              <a:solidFill>
                <a:schemeClr val="tx1"/>
              </a:solidFill>
              <a:round/>
              <a:headEnd/>
              <a:tailEnd/>
            </a:ln>
          </p:spPr>
          <p:txBody>
            <a:bodyPr/>
            <a:lstStyle/>
            <a:p>
              <a:endParaRPr lang="ja-JP" altLang="en-US"/>
            </a:p>
          </p:txBody>
        </p:sp>
        <p:sp>
          <p:nvSpPr>
            <p:cNvPr id="19" name="Line 47"/>
            <p:cNvSpPr>
              <a:spLocks noChangeShapeType="1"/>
            </p:cNvSpPr>
            <p:nvPr/>
          </p:nvSpPr>
          <p:spPr bwMode="auto">
            <a:xfrm flipH="1">
              <a:off x="3763664" y="1699295"/>
              <a:ext cx="231775" cy="887413"/>
            </a:xfrm>
            <a:prstGeom prst="line">
              <a:avLst/>
            </a:prstGeom>
            <a:noFill/>
            <a:ln w="9525">
              <a:solidFill>
                <a:schemeClr val="tx1"/>
              </a:solidFill>
              <a:round/>
              <a:headEnd/>
              <a:tailEnd/>
            </a:ln>
          </p:spPr>
          <p:txBody>
            <a:bodyPr/>
            <a:lstStyle/>
            <a:p>
              <a:endParaRPr lang="ja-JP" altLang="en-US"/>
            </a:p>
          </p:txBody>
        </p:sp>
        <p:sp>
          <p:nvSpPr>
            <p:cNvPr id="20" name="Rectangle 72"/>
            <p:cNvSpPr>
              <a:spLocks noChangeArrowheads="1"/>
            </p:cNvSpPr>
            <p:nvPr/>
          </p:nvSpPr>
          <p:spPr bwMode="auto">
            <a:xfrm>
              <a:off x="4351039" y="1554833"/>
              <a:ext cx="292100" cy="304800"/>
            </a:xfrm>
            <a:prstGeom prst="rect">
              <a:avLst/>
            </a:prstGeom>
            <a:noFill/>
            <a:ln w="9525">
              <a:noFill/>
              <a:miter lim="800000"/>
              <a:headEnd/>
              <a:tailEnd/>
            </a:ln>
          </p:spPr>
          <p:txBody>
            <a:bodyPr wrap="none">
              <a:spAutoFit/>
            </a:bodyPr>
            <a:lstStyle/>
            <a:p>
              <a:r>
                <a:rPr lang="en-US" altLang="ja-JP" sz="1400" i="1">
                  <a:solidFill>
                    <a:srgbClr val="006C50"/>
                  </a:solidFill>
                  <a:latin typeface="Arial" charset="0"/>
                </a:rPr>
                <a:t>d</a:t>
              </a:r>
            </a:p>
          </p:txBody>
        </p:sp>
        <p:sp>
          <p:nvSpPr>
            <p:cNvPr id="21" name="Rectangle 73"/>
            <p:cNvSpPr>
              <a:spLocks noChangeArrowheads="1"/>
            </p:cNvSpPr>
            <p:nvPr/>
          </p:nvSpPr>
          <p:spPr bwMode="auto">
            <a:xfrm>
              <a:off x="3779539" y="1483395"/>
              <a:ext cx="292100" cy="304800"/>
            </a:xfrm>
            <a:prstGeom prst="rect">
              <a:avLst/>
            </a:prstGeom>
            <a:noFill/>
            <a:ln w="9525">
              <a:noFill/>
              <a:miter lim="800000"/>
              <a:headEnd/>
              <a:tailEnd/>
            </a:ln>
          </p:spPr>
          <p:txBody>
            <a:bodyPr wrap="none">
              <a:spAutoFit/>
            </a:bodyPr>
            <a:lstStyle/>
            <a:p>
              <a:r>
                <a:rPr lang="en-US" altLang="ja-JP" sz="1400" i="1">
                  <a:solidFill>
                    <a:schemeClr val="accent2"/>
                  </a:solidFill>
                  <a:latin typeface="Arial" charset="0"/>
                </a:rPr>
                <a:t>u</a:t>
              </a:r>
            </a:p>
          </p:txBody>
        </p:sp>
        <p:sp>
          <p:nvSpPr>
            <p:cNvPr id="22" name="Rectangle 76"/>
            <p:cNvSpPr>
              <a:spLocks noChangeArrowheads="1"/>
            </p:cNvSpPr>
            <p:nvPr/>
          </p:nvSpPr>
          <p:spPr bwMode="auto">
            <a:xfrm>
              <a:off x="2771477" y="1338933"/>
              <a:ext cx="292100" cy="304800"/>
            </a:xfrm>
            <a:prstGeom prst="rect">
              <a:avLst/>
            </a:prstGeom>
            <a:noFill/>
            <a:ln w="9525">
              <a:noFill/>
              <a:miter lim="800000"/>
              <a:headEnd/>
              <a:tailEnd/>
            </a:ln>
          </p:spPr>
          <p:txBody>
            <a:bodyPr wrap="none">
              <a:spAutoFit/>
            </a:bodyPr>
            <a:lstStyle/>
            <a:p>
              <a:r>
                <a:rPr lang="en-US" altLang="ja-JP" sz="1400" i="1">
                  <a:solidFill>
                    <a:srgbClr val="006C50"/>
                  </a:solidFill>
                  <a:latin typeface="Arial" charset="0"/>
                </a:rPr>
                <a:t>d</a:t>
              </a:r>
            </a:p>
          </p:txBody>
        </p:sp>
        <p:sp>
          <p:nvSpPr>
            <p:cNvPr id="23" name="Rectangle 77"/>
            <p:cNvSpPr>
              <a:spLocks noChangeArrowheads="1"/>
            </p:cNvSpPr>
            <p:nvPr/>
          </p:nvSpPr>
          <p:spPr bwMode="auto">
            <a:xfrm>
              <a:off x="2266652" y="1267495"/>
              <a:ext cx="293687" cy="304800"/>
            </a:xfrm>
            <a:prstGeom prst="rect">
              <a:avLst/>
            </a:prstGeom>
            <a:noFill/>
            <a:ln w="9525">
              <a:noFill/>
              <a:miter lim="800000"/>
              <a:headEnd/>
              <a:tailEnd/>
            </a:ln>
          </p:spPr>
          <p:txBody>
            <a:bodyPr wrap="none">
              <a:spAutoFit/>
            </a:bodyPr>
            <a:lstStyle/>
            <a:p>
              <a:r>
                <a:rPr lang="en-US" altLang="ja-JP" sz="1400" i="1">
                  <a:solidFill>
                    <a:schemeClr val="accent2"/>
                  </a:solidFill>
                  <a:latin typeface="Arial" charset="0"/>
                </a:rPr>
                <a:t>u</a:t>
              </a:r>
            </a:p>
          </p:txBody>
        </p:sp>
        <p:sp>
          <p:nvSpPr>
            <p:cNvPr id="24" name="Rectangle 78"/>
            <p:cNvSpPr>
              <a:spLocks noChangeArrowheads="1"/>
            </p:cNvSpPr>
            <p:nvPr/>
          </p:nvSpPr>
          <p:spPr bwMode="auto">
            <a:xfrm>
              <a:off x="1906289" y="1554833"/>
              <a:ext cx="292100" cy="304800"/>
            </a:xfrm>
            <a:prstGeom prst="rect">
              <a:avLst/>
            </a:prstGeom>
            <a:noFill/>
            <a:ln w="9525">
              <a:noFill/>
              <a:miter lim="800000"/>
              <a:headEnd/>
              <a:tailEnd/>
            </a:ln>
          </p:spPr>
          <p:txBody>
            <a:bodyPr wrap="none">
              <a:spAutoFit/>
            </a:bodyPr>
            <a:lstStyle/>
            <a:p>
              <a:r>
                <a:rPr lang="en-US" altLang="ja-JP" sz="1400" i="1">
                  <a:solidFill>
                    <a:schemeClr val="accent2"/>
                  </a:solidFill>
                  <a:latin typeface="Arial" charset="0"/>
                </a:rPr>
                <a:t>u</a:t>
              </a:r>
            </a:p>
          </p:txBody>
        </p:sp>
        <p:sp>
          <p:nvSpPr>
            <p:cNvPr id="25" name="Rectangle 79"/>
            <p:cNvSpPr>
              <a:spLocks noChangeArrowheads="1"/>
            </p:cNvSpPr>
            <p:nvPr/>
          </p:nvSpPr>
          <p:spPr bwMode="auto">
            <a:xfrm>
              <a:off x="3203277" y="1483395"/>
              <a:ext cx="292100" cy="304800"/>
            </a:xfrm>
            <a:prstGeom prst="rect">
              <a:avLst/>
            </a:prstGeom>
            <a:noFill/>
            <a:ln w="9525">
              <a:noFill/>
              <a:miter lim="800000"/>
              <a:headEnd/>
              <a:tailEnd/>
            </a:ln>
          </p:spPr>
          <p:txBody>
            <a:bodyPr wrap="none">
              <a:spAutoFit/>
            </a:bodyPr>
            <a:lstStyle/>
            <a:p>
              <a:r>
                <a:rPr lang="en-US" altLang="ja-JP" sz="1400" i="1">
                  <a:solidFill>
                    <a:srgbClr val="006C50"/>
                  </a:solidFill>
                  <a:latin typeface="Arial" charset="0"/>
                </a:rPr>
                <a:t>d</a:t>
              </a:r>
            </a:p>
          </p:txBody>
        </p:sp>
        <p:sp>
          <p:nvSpPr>
            <p:cNvPr id="26" name="Rectangle 80"/>
            <p:cNvSpPr>
              <a:spLocks noChangeArrowheads="1"/>
            </p:cNvSpPr>
            <p:nvPr/>
          </p:nvSpPr>
          <p:spPr bwMode="auto">
            <a:xfrm>
              <a:off x="2852439" y="1692945"/>
              <a:ext cx="292100" cy="304800"/>
            </a:xfrm>
            <a:prstGeom prst="rect">
              <a:avLst/>
            </a:prstGeom>
            <a:noFill/>
            <a:ln w="9525">
              <a:noFill/>
              <a:miter lim="800000"/>
              <a:headEnd/>
              <a:tailEnd/>
            </a:ln>
          </p:spPr>
          <p:txBody>
            <a:bodyPr wrap="none">
              <a:spAutoFit/>
            </a:bodyPr>
            <a:lstStyle/>
            <a:p>
              <a:r>
                <a:rPr lang="en-US" altLang="ja-JP" sz="1400" i="1">
                  <a:solidFill>
                    <a:schemeClr val="accent2"/>
                  </a:solidFill>
                  <a:latin typeface="Arial" charset="0"/>
                </a:rPr>
                <a:t>u</a:t>
              </a:r>
            </a:p>
          </p:txBody>
        </p:sp>
        <p:sp>
          <p:nvSpPr>
            <p:cNvPr id="27" name="Rectangle 81"/>
            <p:cNvSpPr>
              <a:spLocks noChangeArrowheads="1"/>
            </p:cNvSpPr>
            <p:nvPr/>
          </p:nvSpPr>
          <p:spPr bwMode="auto">
            <a:xfrm>
              <a:off x="2411114" y="1483395"/>
              <a:ext cx="292100" cy="304800"/>
            </a:xfrm>
            <a:prstGeom prst="rect">
              <a:avLst/>
            </a:prstGeom>
            <a:noFill/>
            <a:ln w="9525">
              <a:noFill/>
              <a:miter lim="800000"/>
              <a:headEnd/>
              <a:tailEnd/>
            </a:ln>
          </p:spPr>
          <p:txBody>
            <a:bodyPr wrap="none">
              <a:spAutoFit/>
            </a:bodyPr>
            <a:lstStyle/>
            <a:p>
              <a:r>
                <a:rPr lang="en-US" altLang="ja-JP" sz="1400" i="1">
                  <a:solidFill>
                    <a:srgbClr val="006C50"/>
                  </a:solidFill>
                  <a:latin typeface="Arial" charset="0"/>
                </a:rPr>
                <a:t>d</a:t>
              </a:r>
            </a:p>
          </p:txBody>
        </p:sp>
        <p:sp>
          <p:nvSpPr>
            <p:cNvPr id="28" name="Rectangle 95"/>
            <p:cNvSpPr>
              <a:spLocks noChangeArrowheads="1"/>
            </p:cNvSpPr>
            <p:nvPr/>
          </p:nvSpPr>
          <p:spPr bwMode="auto">
            <a:xfrm>
              <a:off x="3924002" y="1269083"/>
              <a:ext cx="233362" cy="304800"/>
            </a:xfrm>
            <a:prstGeom prst="rect">
              <a:avLst/>
            </a:prstGeom>
            <a:noFill/>
            <a:ln w="9525">
              <a:noFill/>
              <a:miter lim="800000"/>
              <a:headEnd/>
              <a:tailEnd/>
            </a:ln>
          </p:spPr>
          <p:txBody>
            <a:bodyPr>
              <a:spAutoFit/>
            </a:bodyPr>
            <a:lstStyle/>
            <a:p>
              <a:r>
                <a:rPr lang="en-US" altLang="ja-JP" sz="1400" i="1">
                  <a:solidFill>
                    <a:srgbClr val="CC0066"/>
                  </a:solidFill>
                  <a:latin typeface="Arial" charset="0"/>
                </a:rPr>
                <a:t>s</a:t>
              </a:r>
            </a:p>
          </p:txBody>
        </p:sp>
        <p:sp>
          <p:nvSpPr>
            <p:cNvPr id="29" name="Line 96"/>
            <p:cNvSpPr>
              <a:spLocks noChangeShapeType="1"/>
            </p:cNvSpPr>
            <p:nvPr/>
          </p:nvSpPr>
          <p:spPr bwMode="auto">
            <a:xfrm flipH="1">
              <a:off x="4211339" y="1269083"/>
              <a:ext cx="288925" cy="285750"/>
            </a:xfrm>
            <a:prstGeom prst="line">
              <a:avLst/>
            </a:prstGeom>
            <a:noFill/>
            <a:ln w="9525">
              <a:solidFill>
                <a:srgbClr val="B20072"/>
              </a:solidFill>
              <a:round/>
              <a:headEnd/>
              <a:tailEnd/>
            </a:ln>
          </p:spPr>
          <p:txBody>
            <a:bodyPr wrap="none" anchor="ctr"/>
            <a:lstStyle/>
            <a:p>
              <a:endParaRPr lang="ja-JP" altLang="en-US"/>
            </a:p>
          </p:txBody>
        </p:sp>
        <p:pic>
          <p:nvPicPr>
            <p:cNvPr id="30" name="Picture 104" descr="xi"/>
            <p:cNvPicPr>
              <a:picLocks noChangeAspect="1" noChangeArrowheads="1"/>
            </p:cNvPicPr>
            <p:nvPr/>
          </p:nvPicPr>
          <p:blipFill>
            <a:blip r:embed="rId7" cstate="print"/>
            <a:srcRect/>
            <a:stretch>
              <a:fillRect/>
            </a:stretch>
          </p:blipFill>
          <p:spPr bwMode="auto">
            <a:xfrm>
              <a:off x="4839989" y="1402433"/>
              <a:ext cx="430213" cy="433387"/>
            </a:xfrm>
            <a:prstGeom prst="rect">
              <a:avLst/>
            </a:prstGeom>
            <a:noFill/>
            <a:ln w="9525">
              <a:noFill/>
              <a:miter lim="800000"/>
              <a:headEnd/>
              <a:tailEnd/>
            </a:ln>
          </p:spPr>
        </p:pic>
        <p:pic>
          <p:nvPicPr>
            <p:cNvPr id="31" name="Picture 106" descr="12LLB"/>
            <p:cNvPicPr>
              <a:picLocks noChangeAspect="1" noChangeArrowheads="1"/>
            </p:cNvPicPr>
            <p:nvPr/>
          </p:nvPicPr>
          <p:blipFill>
            <a:blip r:embed="rId8" cstate="print"/>
            <a:srcRect/>
            <a:stretch>
              <a:fillRect/>
            </a:stretch>
          </p:blipFill>
          <p:spPr bwMode="auto">
            <a:xfrm>
              <a:off x="4333230" y="2364234"/>
              <a:ext cx="958850" cy="920750"/>
            </a:xfrm>
            <a:prstGeom prst="rect">
              <a:avLst/>
            </a:prstGeom>
            <a:noFill/>
            <a:ln w="9525">
              <a:noFill/>
              <a:miter lim="800000"/>
              <a:headEnd/>
              <a:tailEnd/>
            </a:ln>
          </p:spPr>
        </p:pic>
        <p:pic>
          <p:nvPicPr>
            <p:cNvPr id="32" name="Picture 105" descr="12XC"/>
            <p:cNvPicPr>
              <a:picLocks noChangeAspect="1" noChangeArrowheads="1"/>
            </p:cNvPicPr>
            <p:nvPr/>
          </p:nvPicPr>
          <p:blipFill>
            <a:blip r:embed="rId9" cstate="print"/>
            <a:srcRect/>
            <a:stretch>
              <a:fillRect/>
            </a:stretch>
          </p:blipFill>
          <p:spPr bwMode="auto">
            <a:xfrm>
              <a:off x="5509170" y="2399383"/>
              <a:ext cx="935038" cy="900112"/>
            </a:xfrm>
            <a:prstGeom prst="rect">
              <a:avLst/>
            </a:prstGeom>
            <a:noFill/>
            <a:ln w="9525">
              <a:noFill/>
              <a:miter lim="800000"/>
              <a:headEnd/>
              <a:tailEnd/>
            </a:ln>
          </p:spPr>
        </p:pic>
        <p:sp>
          <p:nvSpPr>
            <p:cNvPr id="33" name="Rectangle 107"/>
            <p:cNvSpPr>
              <a:spLocks noChangeArrowheads="1"/>
            </p:cNvSpPr>
            <p:nvPr/>
          </p:nvSpPr>
          <p:spPr bwMode="auto">
            <a:xfrm>
              <a:off x="4859039" y="1267495"/>
              <a:ext cx="282575" cy="304800"/>
            </a:xfrm>
            <a:prstGeom prst="rect">
              <a:avLst/>
            </a:prstGeom>
            <a:noFill/>
            <a:ln w="9525">
              <a:noFill/>
              <a:miter lim="800000"/>
              <a:headEnd/>
              <a:tailEnd/>
            </a:ln>
          </p:spPr>
          <p:txBody>
            <a:bodyPr wrap="none">
              <a:spAutoFit/>
            </a:bodyPr>
            <a:lstStyle/>
            <a:p>
              <a:r>
                <a:rPr lang="en-US" altLang="ja-JP" sz="1400" i="1">
                  <a:solidFill>
                    <a:srgbClr val="CC0066"/>
                  </a:solidFill>
                  <a:latin typeface="Arial" charset="0"/>
                </a:rPr>
                <a:t>s</a:t>
              </a:r>
            </a:p>
          </p:txBody>
        </p:sp>
        <p:sp>
          <p:nvSpPr>
            <p:cNvPr id="34" name="Rectangle 108"/>
            <p:cNvSpPr>
              <a:spLocks noChangeArrowheads="1"/>
            </p:cNvSpPr>
            <p:nvPr/>
          </p:nvSpPr>
          <p:spPr bwMode="auto">
            <a:xfrm>
              <a:off x="4714577" y="1483395"/>
              <a:ext cx="282575" cy="304800"/>
            </a:xfrm>
            <a:prstGeom prst="rect">
              <a:avLst/>
            </a:prstGeom>
            <a:noFill/>
            <a:ln w="9525">
              <a:noFill/>
              <a:miter lim="800000"/>
              <a:headEnd/>
              <a:tailEnd/>
            </a:ln>
          </p:spPr>
          <p:txBody>
            <a:bodyPr wrap="none">
              <a:spAutoFit/>
            </a:bodyPr>
            <a:lstStyle/>
            <a:p>
              <a:r>
                <a:rPr lang="en-US" altLang="ja-JP" sz="1400" i="1">
                  <a:solidFill>
                    <a:srgbClr val="CC0066"/>
                  </a:solidFill>
                  <a:latin typeface="Arial" charset="0"/>
                </a:rPr>
                <a:t>s</a:t>
              </a:r>
            </a:p>
          </p:txBody>
        </p:sp>
        <p:sp>
          <p:nvSpPr>
            <p:cNvPr id="35" name="Rectangle 109"/>
            <p:cNvSpPr>
              <a:spLocks noChangeArrowheads="1"/>
            </p:cNvSpPr>
            <p:nvPr/>
          </p:nvSpPr>
          <p:spPr bwMode="auto">
            <a:xfrm>
              <a:off x="5147964" y="1483395"/>
              <a:ext cx="292100" cy="304800"/>
            </a:xfrm>
            <a:prstGeom prst="rect">
              <a:avLst/>
            </a:prstGeom>
            <a:noFill/>
            <a:ln w="9525">
              <a:noFill/>
              <a:miter lim="800000"/>
              <a:headEnd/>
              <a:tailEnd/>
            </a:ln>
          </p:spPr>
          <p:txBody>
            <a:bodyPr wrap="none">
              <a:spAutoFit/>
            </a:bodyPr>
            <a:lstStyle/>
            <a:p>
              <a:r>
                <a:rPr lang="en-US" altLang="ja-JP" sz="1400" i="1">
                  <a:solidFill>
                    <a:srgbClr val="006C50"/>
                  </a:solidFill>
                  <a:latin typeface="Arial" charset="0"/>
                </a:rPr>
                <a:t>d</a:t>
              </a:r>
            </a:p>
          </p:txBody>
        </p:sp>
        <p:sp>
          <p:nvSpPr>
            <p:cNvPr id="36" name="Line 48"/>
            <p:cNvSpPr>
              <a:spLocks noChangeShapeType="1"/>
            </p:cNvSpPr>
            <p:nvPr/>
          </p:nvSpPr>
          <p:spPr bwMode="auto">
            <a:xfrm flipH="1">
              <a:off x="3957339" y="1742158"/>
              <a:ext cx="434975" cy="939800"/>
            </a:xfrm>
            <a:prstGeom prst="line">
              <a:avLst/>
            </a:prstGeom>
            <a:noFill/>
            <a:ln w="9525">
              <a:solidFill>
                <a:schemeClr val="tx1"/>
              </a:solidFill>
              <a:round/>
              <a:headEnd/>
              <a:tailEnd/>
            </a:ln>
          </p:spPr>
          <p:txBody>
            <a:bodyPr/>
            <a:lstStyle/>
            <a:p>
              <a:endParaRPr lang="ja-JP" altLang="en-US"/>
            </a:p>
          </p:txBody>
        </p:sp>
        <p:sp>
          <p:nvSpPr>
            <p:cNvPr id="37" name="Line 111"/>
            <p:cNvSpPr>
              <a:spLocks noChangeShapeType="1"/>
            </p:cNvSpPr>
            <p:nvPr/>
          </p:nvSpPr>
          <p:spPr bwMode="auto">
            <a:xfrm>
              <a:off x="5292080" y="1700808"/>
              <a:ext cx="792088" cy="864096"/>
            </a:xfrm>
            <a:prstGeom prst="line">
              <a:avLst/>
            </a:prstGeom>
            <a:noFill/>
            <a:ln w="9525">
              <a:solidFill>
                <a:schemeClr val="tx1"/>
              </a:solidFill>
              <a:round/>
              <a:headEnd/>
              <a:tailEnd/>
            </a:ln>
          </p:spPr>
          <p:txBody>
            <a:bodyPr/>
            <a:lstStyle/>
            <a:p>
              <a:endParaRPr lang="ja-JP" altLang="en-US"/>
            </a:p>
          </p:txBody>
        </p:sp>
        <p:sp>
          <p:nvSpPr>
            <p:cNvPr id="38" name="Line 112"/>
            <p:cNvSpPr>
              <a:spLocks noChangeShapeType="1"/>
            </p:cNvSpPr>
            <p:nvPr/>
          </p:nvSpPr>
          <p:spPr bwMode="auto">
            <a:xfrm>
              <a:off x="4874914" y="1742158"/>
              <a:ext cx="1065238" cy="966762"/>
            </a:xfrm>
            <a:prstGeom prst="line">
              <a:avLst/>
            </a:prstGeom>
            <a:noFill/>
            <a:ln w="9525">
              <a:solidFill>
                <a:schemeClr val="tx1"/>
              </a:solidFill>
              <a:round/>
              <a:headEnd/>
              <a:tailEnd/>
            </a:ln>
          </p:spPr>
          <p:txBody>
            <a:bodyPr/>
            <a:lstStyle/>
            <a:p>
              <a:endParaRPr lang="ja-JP" altLang="en-US"/>
            </a:p>
          </p:txBody>
        </p:sp>
        <p:sp>
          <p:nvSpPr>
            <p:cNvPr id="39" name="Rectangle 11"/>
            <p:cNvSpPr>
              <a:spLocks noChangeArrowheads="1"/>
            </p:cNvSpPr>
            <p:nvPr/>
          </p:nvSpPr>
          <p:spPr bwMode="auto">
            <a:xfrm>
              <a:off x="3755057" y="3356992"/>
              <a:ext cx="1897063" cy="366712"/>
            </a:xfrm>
            <a:prstGeom prst="rect">
              <a:avLst/>
            </a:prstGeom>
            <a:solidFill>
              <a:srgbClr val="FFCCFF"/>
            </a:solidFill>
            <a:ln w="9525">
              <a:noFill/>
              <a:miter lim="800000"/>
              <a:headEnd/>
              <a:tailEnd/>
            </a:ln>
          </p:spPr>
          <p:txBody>
            <a:bodyPr wrap="none">
              <a:spAutoFit/>
            </a:bodyPr>
            <a:lstStyle/>
            <a:p>
              <a:pPr algn="ctr"/>
              <a:r>
                <a:rPr lang="ja-JP" altLang="en-US" sz="1800" dirty="0">
                  <a:solidFill>
                    <a:schemeClr val="tx2"/>
                  </a:solidFill>
                  <a:latin typeface="Arial Black" pitchFamily="34" charset="0"/>
                </a:rPr>
                <a:t>ハイパー原子核　</a:t>
              </a:r>
            </a:p>
          </p:txBody>
        </p:sp>
        <p:sp>
          <p:nvSpPr>
            <p:cNvPr id="40" name="Rectangle 110"/>
            <p:cNvSpPr>
              <a:spLocks noChangeArrowheads="1"/>
            </p:cNvSpPr>
            <p:nvPr/>
          </p:nvSpPr>
          <p:spPr bwMode="auto">
            <a:xfrm>
              <a:off x="4787602" y="1843758"/>
              <a:ext cx="1008062" cy="336550"/>
            </a:xfrm>
            <a:prstGeom prst="rect">
              <a:avLst/>
            </a:prstGeom>
            <a:solidFill>
              <a:schemeClr val="bg1"/>
            </a:solidFill>
            <a:ln w="9525">
              <a:noFill/>
              <a:miter lim="800000"/>
              <a:headEnd/>
              <a:tailEnd/>
            </a:ln>
          </p:spPr>
          <p:txBody>
            <a:bodyPr>
              <a:spAutoFit/>
            </a:bodyPr>
            <a:lstStyle/>
            <a:p>
              <a:pPr algn="ctr"/>
              <a:r>
                <a:rPr lang="en-US" altLang="ja-JP" sz="1600">
                  <a:solidFill>
                    <a:schemeClr val="tx2"/>
                  </a:solidFill>
                  <a:latin typeface="Symbol" pitchFamily="18" charset="2"/>
                </a:rPr>
                <a:t>X </a:t>
              </a:r>
              <a:r>
                <a:rPr lang="ja-JP" altLang="en-US" sz="1600">
                  <a:solidFill>
                    <a:schemeClr val="tx2"/>
                  </a:solidFill>
                  <a:latin typeface="Arial Black" pitchFamily="34" charset="0"/>
                </a:rPr>
                <a:t>粒子</a:t>
              </a:r>
            </a:p>
          </p:txBody>
        </p:sp>
        <p:sp>
          <p:nvSpPr>
            <p:cNvPr id="41" name="Rectangle 13"/>
            <p:cNvSpPr>
              <a:spLocks noChangeArrowheads="1"/>
            </p:cNvSpPr>
            <p:nvPr/>
          </p:nvSpPr>
          <p:spPr bwMode="auto">
            <a:xfrm>
              <a:off x="3635077" y="1843758"/>
              <a:ext cx="792162" cy="336550"/>
            </a:xfrm>
            <a:prstGeom prst="rect">
              <a:avLst/>
            </a:prstGeom>
            <a:solidFill>
              <a:schemeClr val="bg1"/>
            </a:solidFill>
            <a:ln w="9525">
              <a:noFill/>
              <a:miter lim="800000"/>
              <a:headEnd/>
              <a:tailEnd/>
            </a:ln>
          </p:spPr>
          <p:txBody>
            <a:bodyPr>
              <a:spAutoFit/>
            </a:bodyPr>
            <a:lstStyle/>
            <a:p>
              <a:pPr algn="ctr"/>
              <a:r>
                <a:rPr lang="en-US" altLang="ja-JP" sz="1600">
                  <a:solidFill>
                    <a:schemeClr val="tx2"/>
                  </a:solidFill>
                  <a:latin typeface="Symbol" pitchFamily="18" charset="2"/>
                </a:rPr>
                <a:t>L </a:t>
              </a:r>
              <a:r>
                <a:rPr lang="ja-JP" altLang="en-US" sz="1600">
                  <a:solidFill>
                    <a:schemeClr val="tx2"/>
                  </a:solidFill>
                  <a:latin typeface="Arial Black" pitchFamily="34" charset="0"/>
                </a:rPr>
                <a:t>粒子</a:t>
              </a:r>
            </a:p>
          </p:txBody>
        </p:sp>
        <p:sp>
          <p:nvSpPr>
            <p:cNvPr id="42" name="Rectangle 14"/>
            <p:cNvSpPr>
              <a:spLocks noChangeArrowheads="1"/>
            </p:cNvSpPr>
            <p:nvPr/>
          </p:nvSpPr>
          <p:spPr bwMode="auto">
            <a:xfrm>
              <a:off x="2627014" y="1915195"/>
              <a:ext cx="863600" cy="336550"/>
            </a:xfrm>
            <a:prstGeom prst="rect">
              <a:avLst/>
            </a:prstGeom>
            <a:solidFill>
              <a:schemeClr val="bg1"/>
            </a:solidFill>
            <a:ln w="9525">
              <a:noFill/>
              <a:miter lim="800000"/>
              <a:headEnd/>
              <a:tailEnd/>
            </a:ln>
          </p:spPr>
          <p:txBody>
            <a:bodyPr>
              <a:spAutoFit/>
            </a:bodyPr>
            <a:lstStyle/>
            <a:p>
              <a:pPr algn="ctr"/>
              <a:r>
                <a:rPr lang="ja-JP" altLang="en-US" sz="1600" dirty="0">
                  <a:solidFill>
                    <a:schemeClr val="tx2"/>
                  </a:solidFill>
                  <a:latin typeface="Arial Black" pitchFamily="34" charset="0"/>
                </a:rPr>
                <a:t>中性子</a:t>
              </a:r>
            </a:p>
          </p:txBody>
        </p:sp>
        <p:sp>
          <p:nvSpPr>
            <p:cNvPr id="43" name="Rectangle 15"/>
            <p:cNvSpPr>
              <a:spLocks noChangeArrowheads="1"/>
            </p:cNvSpPr>
            <p:nvPr/>
          </p:nvSpPr>
          <p:spPr bwMode="auto">
            <a:xfrm>
              <a:off x="2050752" y="1915195"/>
              <a:ext cx="649287" cy="336550"/>
            </a:xfrm>
            <a:prstGeom prst="rect">
              <a:avLst/>
            </a:prstGeom>
            <a:solidFill>
              <a:schemeClr val="bg1"/>
            </a:solidFill>
            <a:ln w="9525">
              <a:noFill/>
              <a:miter lim="800000"/>
              <a:headEnd/>
              <a:tailEnd/>
            </a:ln>
          </p:spPr>
          <p:txBody>
            <a:bodyPr>
              <a:spAutoFit/>
            </a:bodyPr>
            <a:lstStyle/>
            <a:p>
              <a:pPr algn="ctr"/>
              <a:r>
                <a:rPr lang="ja-JP" altLang="en-US" sz="1600">
                  <a:solidFill>
                    <a:schemeClr val="tx2"/>
                  </a:solidFill>
                  <a:latin typeface="Arial Black" pitchFamily="34" charset="0"/>
                </a:rPr>
                <a:t>陽子</a:t>
              </a:r>
            </a:p>
          </p:txBody>
        </p:sp>
        <p:sp>
          <p:nvSpPr>
            <p:cNvPr id="48" name="Rectangle 121"/>
            <p:cNvSpPr>
              <a:spLocks noChangeArrowheads="1"/>
            </p:cNvSpPr>
            <p:nvPr/>
          </p:nvSpPr>
          <p:spPr bwMode="auto">
            <a:xfrm>
              <a:off x="1331614" y="980158"/>
              <a:ext cx="1223963" cy="274637"/>
            </a:xfrm>
            <a:prstGeom prst="rect">
              <a:avLst/>
            </a:prstGeom>
            <a:noFill/>
            <a:ln w="9525">
              <a:noFill/>
              <a:miter lim="800000"/>
              <a:headEnd/>
              <a:tailEnd/>
            </a:ln>
          </p:spPr>
          <p:txBody>
            <a:bodyPr>
              <a:spAutoFit/>
            </a:bodyPr>
            <a:lstStyle/>
            <a:p>
              <a:pPr algn="ctr"/>
              <a:r>
                <a:rPr lang="ja-JP" altLang="en-US" sz="1200" i="1">
                  <a:solidFill>
                    <a:schemeClr val="accent2"/>
                  </a:solidFill>
                  <a:latin typeface="Arial" charset="0"/>
                </a:rPr>
                <a:t>アップ・クォーク</a:t>
              </a:r>
            </a:p>
          </p:txBody>
        </p:sp>
        <p:sp>
          <p:nvSpPr>
            <p:cNvPr id="49" name="Rectangle 122"/>
            <p:cNvSpPr>
              <a:spLocks noChangeArrowheads="1"/>
            </p:cNvSpPr>
            <p:nvPr/>
          </p:nvSpPr>
          <p:spPr bwMode="auto">
            <a:xfrm>
              <a:off x="2555577" y="980158"/>
              <a:ext cx="1289050" cy="274637"/>
            </a:xfrm>
            <a:prstGeom prst="rect">
              <a:avLst/>
            </a:prstGeom>
            <a:noFill/>
            <a:ln w="9525">
              <a:noFill/>
              <a:miter lim="800000"/>
              <a:headEnd/>
              <a:tailEnd/>
            </a:ln>
          </p:spPr>
          <p:txBody>
            <a:bodyPr>
              <a:spAutoFit/>
            </a:bodyPr>
            <a:lstStyle/>
            <a:p>
              <a:pPr algn="ctr"/>
              <a:r>
                <a:rPr lang="ja-JP" altLang="en-US" sz="1200" i="1">
                  <a:solidFill>
                    <a:srgbClr val="009900"/>
                  </a:solidFill>
                  <a:latin typeface="Arial" charset="0"/>
                </a:rPr>
                <a:t>ダウン・クォーク</a:t>
              </a:r>
            </a:p>
          </p:txBody>
        </p:sp>
        <p:sp>
          <p:nvSpPr>
            <p:cNvPr id="50" name="Line 123"/>
            <p:cNvSpPr>
              <a:spLocks noChangeShapeType="1"/>
            </p:cNvSpPr>
            <p:nvPr/>
          </p:nvSpPr>
          <p:spPr bwMode="auto">
            <a:xfrm>
              <a:off x="2123777" y="1196058"/>
              <a:ext cx="144462" cy="288925"/>
            </a:xfrm>
            <a:prstGeom prst="line">
              <a:avLst/>
            </a:prstGeom>
            <a:noFill/>
            <a:ln w="9525">
              <a:solidFill>
                <a:schemeClr val="accent2"/>
              </a:solidFill>
              <a:round/>
              <a:headEnd/>
              <a:tailEnd/>
            </a:ln>
          </p:spPr>
          <p:txBody>
            <a:bodyPr wrap="none" anchor="ctr"/>
            <a:lstStyle/>
            <a:p>
              <a:endParaRPr lang="ja-JP" altLang="en-US"/>
            </a:p>
          </p:txBody>
        </p:sp>
        <p:sp>
          <p:nvSpPr>
            <p:cNvPr id="51" name="Line 124"/>
            <p:cNvSpPr>
              <a:spLocks noChangeShapeType="1"/>
            </p:cNvSpPr>
            <p:nvPr/>
          </p:nvSpPr>
          <p:spPr bwMode="auto">
            <a:xfrm flipH="1">
              <a:off x="3058814" y="1269083"/>
              <a:ext cx="73025" cy="214312"/>
            </a:xfrm>
            <a:prstGeom prst="line">
              <a:avLst/>
            </a:prstGeom>
            <a:noFill/>
            <a:ln w="9525">
              <a:solidFill>
                <a:srgbClr val="009900"/>
              </a:solidFill>
              <a:round/>
              <a:headEnd/>
              <a:tailEnd/>
            </a:ln>
          </p:spPr>
          <p:txBody>
            <a:bodyPr wrap="none" anchor="ctr"/>
            <a:lstStyle/>
            <a:p>
              <a:endParaRPr lang="ja-JP" altLang="en-US"/>
            </a:p>
          </p:txBody>
        </p:sp>
        <p:sp>
          <p:nvSpPr>
            <p:cNvPr id="52" name="Text Box 4"/>
            <p:cNvSpPr txBox="1">
              <a:spLocks noChangeArrowheads="1"/>
            </p:cNvSpPr>
            <p:nvPr/>
          </p:nvSpPr>
          <p:spPr bwMode="auto">
            <a:xfrm>
              <a:off x="5724227" y="908720"/>
              <a:ext cx="2016125" cy="1266825"/>
            </a:xfrm>
            <a:prstGeom prst="rect">
              <a:avLst/>
            </a:prstGeom>
            <a:solidFill>
              <a:srgbClr val="E1F8FF"/>
            </a:solidFill>
            <a:ln w="28575">
              <a:solidFill>
                <a:schemeClr val="accent2"/>
              </a:solidFill>
              <a:miter lim="800000"/>
              <a:headEnd/>
              <a:tailEnd/>
            </a:ln>
          </p:spPr>
          <p:txBody>
            <a:bodyPr>
              <a:spAutoFit/>
            </a:bodyPr>
            <a:lstStyle/>
            <a:p>
              <a:pPr algn="ctr">
                <a:spcBef>
                  <a:spcPct val="10000"/>
                </a:spcBef>
              </a:pPr>
              <a:r>
                <a:rPr lang="ja-JP" altLang="en-US" sz="1400">
                  <a:solidFill>
                    <a:srgbClr val="0000CC"/>
                  </a:solidFill>
                </a:rPr>
                <a:t>新しいクォーク</a:t>
              </a:r>
            </a:p>
            <a:p>
              <a:pPr algn="ctr">
                <a:spcBef>
                  <a:spcPct val="10000"/>
                </a:spcBef>
              </a:pPr>
              <a:r>
                <a:rPr lang="ja-JP" altLang="en-US" sz="1400">
                  <a:solidFill>
                    <a:srgbClr val="0000CC"/>
                  </a:solidFill>
                </a:rPr>
                <a:t>（ストレンジ・クォーク）を</a:t>
              </a:r>
            </a:p>
            <a:p>
              <a:pPr algn="ctr">
                <a:spcBef>
                  <a:spcPct val="10000"/>
                </a:spcBef>
              </a:pPr>
              <a:r>
                <a:rPr lang="ja-JP" altLang="en-US" sz="1400">
                  <a:solidFill>
                    <a:srgbClr val="0000CC"/>
                  </a:solidFill>
                </a:rPr>
                <a:t>原子核に注入し、</a:t>
              </a:r>
            </a:p>
            <a:p>
              <a:pPr algn="ctr">
                <a:spcBef>
                  <a:spcPct val="10000"/>
                </a:spcBef>
              </a:pPr>
              <a:r>
                <a:rPr lang="ja-JP" altLang="en-US" sz="1400">
                  <a:solidFill>
                    <a:srgbClr val="0000CC"/>
                  </a:solidFill>
                </a:rPr>
                <a:t>クォーク集合体として</a:t>
              </a:r>
            </a:p>
            <a:p>
              <a:pPr algn="ctr">
                <a:spcBef>
                  <a:spcPct val="10000"/>
                </a:spcBef>
              </a:pPr>
              <a:r>
                <a:rPr lang="ja-JP" altLang="en-US" sz="1400">
                  <a:solidFill>
                    <a:srgbClr val="0000CC"/>
                  </a:solidFill>
                </a:rPr>
                <a:t>原子核を解き明かす</a:t>
              </a:r>
            </a:p>
          </p:txBody>
        </p:sp>
        <p:sp>
          <p:nvSpPr>
            <p:cNvPr id="53" name="Rectangle 224"/>
            <p:cNvSpPr>
              <a:spLocks noChangeArrowheads="1"/>
            </p:cNvSpPr>
            <p:nvPr/>
          </p:nvSpPr>
          <p:spPr bwMode="auto">
            <a:xfrm>
              <a:off x="6516216" y="2924944"/>
              <a:ext cx="1511300" cy="581025"/>
            </a:xfrm>
            <a:prstGeom prst="rect">
              <a:avLst/>
            </a:prstGeom>
            <a:solidFill>
              <a:srgbClr val="FFCCFF"/>
            </a:solidFill>
            <a:ln w="9525">
              <a:noFill/>
              <a:miter lim="800000"/>
              <a:headEnd/>
              <a:tailEnd/>
            </a:ln>
          </p:spPr>
          <p:txBody>
            <a:bodyPr>
              <a:spAutoFit/>
            </a:bodyPr>
            <a:lstStyle/>
            <a:p>
              <a:pPr algn="ctr"/>
              <a:r>
                <a:rPr lang="ja-JP" altLang="en-US" sz="1600" dirty="0"/>
                <a:t>中性子星内部に存在</a:t>
              </a:r>
              <a:r>
                <a:rPr lang="en-US" altLang="ja-JP" sz="1600" dirty="0"/>
                <a:t>?</a:t>
              </a:r>
            </a:p>
          </p:txBody>
        </p:sp>
        <p:sp>
          <p:nvSpPr>
            <p:cNvPr id="54" name="AutoShape 25"/>
            <p:cNvSpPr>
              <a:spLocks noChangeArrowheads="1"/>
            </p:cNvSpPr>
            <p:nvPr/>
          </p:nvSpPr>
          <p:spPr bwMode="auto">
            <a:xfrm rot="5374796">
              <a:off x="4508179" y="1982706"/>
              <a:ext cx="346075" cy="215900"/>
            </a:xfrm>
            <a:prstGeom prst="rightArrow">
              <a:avLst>
                <a:gd name="adj1" fmla="val 50000"/>
                <a:gd name="adj2" fmla="val 72132"/>
              </a:avLst>
            </a:prstGeom>
            <a:solidFill>
              <a:srgbClr val="B20072"/>
            </a:solidFill>
            <a:ln w="9525">
              <a:noFill/>
              <a:miter lim="800000"/>
              <a:headEnd/>
              <a:tailEnd/>
            </a:ln>
          </p:spPr>
          <p:txBody>
            <a:bodyPr wrap="none" anchor="ctr"/>
            <a:lstStyle/>
            <a:p>
              <a:endParaRPr lang="ja-JP" altLang="en-US"/>
            </a:p>
          </p:txBody>
        </p:sp>
        <p:sp>
          <p:nvSpPr>
            <p:cNvPr id="55" name="Line 228"/>
            <p:cNvSpPr>
              <a:spLocks noChangeShapeType="1"/>
            </p:cNvSpPr>
            <p:nvPr/>
          </p:nvSpPr>
          <p:spPr bwMode="auto">
            <a:xfrm>
              <a:off x="4716164" y="1269083"/>
              <a:ext cx="287338" cy="214312"/>
            </a:xfrm>
            <a:prstGeom prst="line">
              <a:avLst/>
            </a:prstGeom>
            <a:noFill/>
            <a:ln w="9525">
              <a:solidFill>
                <a:srgbClr val="B20072"/>
              </a:solidFill>
              <a:round/>
              <a:headEnd/>
              <a:tailEnd/>
            </a:ln>
          </p:spPr>
          <p:txBody>
            <a:bodyPr wrap="none" anchor="ctr"/>
            <a:lstStyle/>
            <a:p>
              <a:endParaRPr lang="ja-JP" altLang="en-US"/>
            </a:p>
          </p:txBody>
        </p:sp>
      </p:grpSp>
      <p:sp>
        <p:nvSpPr>
          <p:cNvPr id="61" name="角丸四角形 60"/>
          <p:cNvSpPr/>
          <p:nvPr/>
        </p:nvSpPr>
        <p:spPr>
          <a:xfrm>
            <a:off x="2676041" y="2655592"/>
            <a:ext cx="4032448" cy="1152128"/>
          </a:xfrm>
          <a:prstGeom prst="roundRect">
            <a:avLst/>
          </a:prstGeom>
          <a:noFill/>
          <a:ln w="57150">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正方形/長方形 62"/>
          <p:cNvSpPr/>
          <p:nvPr/>
        </p:nvSpPr>
        <p:spPr>
          <a:xfrm>
            <a:off x="1187946" y="4966255"/>
            <a:ext cx="6340197" cy="1200329"/>
          </a:xfrm>
          <a:prstGeom prst="rect">
            <a:avLst/>
          </a:prstGeom>
        </p:spPr>
        <p:txBody>
          <a:bodyPr wrap="none">
            <a:spAutoFit/>
          </a:bodyPr>
          <a:lstStyle/>
          <a:p>
            <a:r>
              <a:rPr lang="ja-JP" altLang="en-US" sz="2400" dirty="0" smtClean="0">
                <a:solidFill>
                  <a:prstClr val="white"/>
                </a:solidFill>
                <a:latin typeface="HG丸ｺﾞｼｯｸM-PRO" pitchFamily="50" charset="-128"/>
                <a:ea typeface="HG丸ｺﾞｼｯｸM-PRO" pitchFamily="50" charset="-128"/>
              </a:rPr>
              <a:t>東北大は</a:t>
            </a:r>
            <a:endParaRPr lang="en-US" altLang="ja-JP" sz="2400" dirty="0" smtClean="0">
              <a:solidFill>
                <a:prstClr val="white"/>
              </a:solidFill>
              <a:latin typeface="HG丸ｺﾞｼｯｸM-PRO" pitchFamily="50" charset="-128"/>
              <a:ea typeface="HG丸ｺﾞｼｯｸM-PRO" pitchFamily="50" charset="-128"/>
            </a:endParaRPr>
          </a:p>
          <a:p>
            <a:r>
              <a:rPr lang="en-US" altLang="ja-JP" sz="2400" dirty="0" smtClean="0">
                <a:solidFill>
                  <a:prstClr val="white"/>
                </a:solidFill>
                <a:latin typeface="HG丸ｺﾞｼｯｸM-PRO" pitchFamily="50" charset="-128"/>
                <a:ea typeface="HG丸ｺﾞｼｯｸM-PRO" pitchFamily="50" charset="-128"/>
              </a:rPr>
              <a:t>	</a:t>
            </a:r>
            <a:r>
              <a:rPr lang="ja-JP" altLang="en-US" sz="2400" dirty="0" smtClean="0">
                <a:solidFill>
                  <a:prstClr val="white"/>
                </a:solidFill>
                <a:latin typeface="HG丸ｺﾞｼｯｸM-PRO" pitchFamily="50" charset="-128"/>
                <a:ea typeface="HG丸ｺﾞｼｯｸM-PRO" pitchFamily="50" charset="-128"/>
              </a:rPr>
              <a:t>ハイパー原子核研究の世界最強の拠点</a:t>
            </a:r>
            <a:endParaRPr lang="en-US" altLang="ja-JP" sz="2400" dirty="0" smtClean="0">
              <a:solidFill>
                <a:prstClr val="white"/>
              </a:solidFill>
              <a:latin typeface="HG丸ｺﾞｼｯｸM-PRO" pitchFamily="50" charset="-128"/>
              <a:ea typeface="HG丸ｺﾞｼｯｸM-PRO" pitchFamily="50" charset="-128"/>
            </a:endParaRPr>
          </a:p>
          <a:p>
            <a:r>
              <a:rPr lang="en-US" altLang="ja-JP" sz="2400" dirty="0" smtClean="0">
                <a:solidFill>
                  <a:prstClr val="white"/>
                </a:solidFill>
                <a:latin typeface="HG丸ｺﾞｼｯｸM-PRO" pitchFamily="50" charset="-128"/>
                <a:ea typeface="HG丸ｺﾞｼｯｸM-PRO" pitchFamily="50" charset="-128"/>
              </a:rPr>
              <a:t>	</a:t>
            </a:r>
            <a:r>
              <a:rPr lang="ja-JP" altLang="en-US" sz="2400" dirty="0" smtClean="0">
                <a:solidFill>
                  <a:prstClr val="white"/>
                </a:solidFill>
                <a:latin typeface="HG丸ｺﾞｼｯｸM-PRO" pitchFamily="50" charset="-128"/>
                <a:ea typeface="HG丸ｺﾞｼｯｸM-PRO" pitchFamily="50" charset="-128"/>
              </a:rPr>
              <a:t>この分野をリード</a:t>
            </a:r>
            <a:endParaRPr lang="ja-JP" altLang="en-US" sz="105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グループ化 29"/>
          <p:cNvGrpSpPr/>
          <p:nvPr/>
        </p:nvGrpSpPr>
        <p:grpSpPr>
          <a:xfrm>
            <a:off x="1156674" y="0"/>
            <a:ext cx="4352544" cy="3761636"/>
            <a:chOff x="3335515" y="2105472"/>
            <a:chExt cx="5808485" cy="4752528"/>
          </a:xfrm>
        </p:grpSpPr>
        <p:pic>
          <p:nvPicPr>
            <p:cNvPr id="59394" name="Picture 2" descr="C:\Users\kaneta\Desktop\Jlab_aerial1.jpg"/>
            <p:cNvPicPr>
              <a:picLocks noChangeAspect="1" noChangeArrowheads="1"/>
            </p:cNvPicPr>
            <p:nvPr/>
          </p:nvPicPr>
          <p:blipFill>
            <a:blip r:embed="rId2" cstate="print"/>
            <a:srcRect/>
            <a:stretch>
              <a:fillRect/>
            </a:stretch>
          </p:blipFill>
          <p:spPr bwMode="auto">
            <a:xfrm>
              <a:off x="3335515" y="2105472"/>
              <a:ext cx="5808485" cy="4752528"/>
            </a:xfrm>
            <a:prstGeom prst="rect">
              <a:avLst/>
            </a:prstGeom>
            <a:noFill/>
            <a:effectLst>
              <a:softEdge rad="127000"/>
            </a:effectLst>
          </p:spPr>
        </p:pic>
        <p:cxnSp>
          <p:nvCxnSpPr>
            <p:cNvPr id="10" name="直線コネクタ 9"/>
            <p:cNvCxnSpPr/>
            <p:nvPr/>
          </p:nvCxnSpPr>
          <p:spPr>
            <a:xfrm rot="5400000">
              <a:off x="5292080" y="3841592"/>
              <a:ext cx="936104" cy="216024"/>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1" name="直線コネクタ 10"/>
            <p:cNvCxnSpPr/>
            <p:nvPr/>
          </p:nvCxnSpPr>
          <p:spPr>
            <a:xfrm rot="16200000" flipH="1">
              <a:off x="6511352" y="3856184"/>
              <a:ext cx="1008112" cy="153744"/>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13" name="円弧 12"/>
            <p:cNvSpPr/>
            <p:nvPr/>
          </p:nvSpPr>
          <p:spPr>
            <a:xfrm>
              <a:off x="5865779" y="3283086"/>
              <a:ext cx="1079770" cy="418288"/>
            </a:xfrm>
            <a:prstGeom prst="arc">
              <a:avLst>
                <a:gd name="adj1" fmla="val 10827290"/>
                <a:gd name="adj2" fmla="val 0"/>
              </a:avLst>
            </a:prstGeom>
            <a:ln w="7620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4" name="円弧 13"/>
            <p:cNvSpPr/>
            <p:nvPr/>
          </p:nvSpPr>
          <p:spPr>
            <a:xfrm flipV="1">
              <a:off x="5663120" y="3978613"/>
              <a:ext cx="1423480" cy="836578"/>
            </a:xfrm>
            <a:prstGeom prst="arc">
              <a:avLst>
                <a:gd name="adj1" fmla="val 10827290"/>
                <a:gd name="adj2" fmla="val 0"/>
              </a:avLst>
            </a:prstGeom>
            <a:ln w="7620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cxnSp>
          <p:nvCxnSpPr>
            <p:cNvPr id="15" name="直線コネクタ 14"/>
            <p:cNvCxnSpPr/>
            <p:nvPr/>
          </p:nvCxnSpPr>
          <p:spPr>
            <a:xfrm rot="5400000">
              <a:off x="5433183" y="4650982"/>
              <a:ext cx="266839" cy="61578"/>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7" name="直線コネクタ 16"/>
            <p:cNvCxnSpPr/>
            <p:nvPr/>
          </p:nvCxnSpPr>
          <p:spPr>
            <a:xfrm rot="16200000" flipH="1">
              <a:off x="6782587" y="4877288"/>
              <a:ext cx="788136" cy="126309"/>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0" name="直線コネクタ 19"/>
            <p:cNvCxnSpPr/>
            <p:nvPr/>
          </p:nvCxnSpPr>
          <p:spPr>
            <a:xfrm rot="5400000">
              <a:off x="6624538" y="4747100"/>
              <a:ext cx="593385" cy="486382"/>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3" name="直線コネクタ 22"/>
            <p:cNvCxnSpPr/>
            <p:nvPr/>
          </p:nvCxnSpPr>
          <p:spPr>
            <a:xfrm>
              <a:off x="7169285" y="4693596"/>
              <a:ext cx="588524" cy="583662"/>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27" name="円/楕円 26"/>
            <p:cNvSpPr/>
            <p:nvPr/>
          </p:nvSpPr>
          <p:spPr>
            <a:xfrm>
              <a:off x="6332706" y="5111885"/>
              <a:ext cx="656617" cy="350196"/>
            </a:xfrm>
            <a:prstGeom prst="ellipse">
              <a:avLst/>
            </a:prstGeom>
            <a:solidFill>
              <a:srgbClr val="FFFFFF">
                <a:alpha val="36863"/>
              </a:srgbClr>
            </a:solidFill>
            <a:ln>
              <a:solidFill>
                <a:srgbClr val="000F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円/楕円 27"/>
            <p:cNvSpPr/>
            <p:nvPr/>
          </p:nvSpPr>
          <p:spPr>
            <a:xfrm>
              <a:off x="7462737" y="5152417"/>
              <a:ext cx="606358" cy="329119"/>
            </a:xfrm>
            <a:prstGeom prst="ellipse">
              <a:avLst/>
            </a:prstGeom>
            <a:solidFill>
              <a:srgbClr val="FFFFFF">
                <a:alpha val="36863"/>
              </a:srgbClr>
            </a:solidFill>
            <a:ln>
              <a:solidFill>
                <a:srgbClr val="000F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円/楕円 28"/>
            <p:cNvSpPr/>
            <p:nvPr/>
          </p:nvSpPr>
          <p:spPr>
            <a:xfrm>
              <a:off x="7057416" y="5222132"/>
              <a:ext cx="364787" cy="230221"/>
            </a:xfrm>
            <a:prstGeom prst="ellipse">
              <a:avLst/>
            </a:prstGeom>
            <a:solidFill>
              <a:srgbClr val="FFFFFF">
                <a:alpha val="36863"/>
              </a:srgbClr>
            </a:solidFill>
            <a:ln>
              <a:solidFill>
                <a:srgbClr val="000F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p:cNvSpPr txBox="1"/>
            <p:nvPr/>
          </p:nvSpPr>
          <p:spPr>
            <a:xfrm>
              <a:off x="5791200" y="2218592"/>
              <a:ext cx="3185480" cy="583277"/>
            </a:xfrm>
            <a:prstGeom prst="rect">
              <a:avLst/>
            </a:prstGeom>
            <a:solidFill>
              <a:srgbClr val="92D050">
                <a:alpha val="50196"/>
              </a:srgbClr>
            </a:solidFill>
          </p:spPr>
          <p:txBody>
            <a:bodyPr wrap="square" rtlCol="0">
              <a:spAutoFit/>
            </a:bodyPr>
            <a:lstStyle/>
            <a:p>
              <a:r>
                <a:rPr kumimoji="1" lang="en-US" altLang="ja-JP" sz="1200" b="1" dirty="0" smtClean="0">
                  <a:solidFill>
                    <a:srgbClr val="000F2E"/>
                  </a:solidFill>
                  <a:latin typeface="HG丸ｺﾞｼｯｸM-PRO" pitchFamily="50" charset="-128"/>
                  <a:ea typeface="HG丸ｺﾞｼｯｸM-PRO" pitchFamily="50" charset="-128"/>
                </a:rPr>
                <a:t>Thomas Jefferson </a:t>
              </a:r>
            </a:p>
            <a:p>
              <a:r>
                <a:rPr lang="en-US" altLang="ja-JP" sz="1200" b="1" dirty="0" smtClean="0">
                  <a:solidFill>
                    <a:srgbClr val="000F2E"/>
                  </a:solidFill>
                  <a:latin typeface="HG丸ｺﾞｼｯｸM-PRO" pitchFamily="50" charset="-128"/>
                  <a:ea typeface="HG丸ｺﾞｼｯｸM-PRO" pitchFamily="50" charset="-128"/>
                </a:rPr>
                <a:t>N</a:t>
              </a:r>
              <a:r>
                <a:rPr kumimoji="1" lang="en-US" altLang="ja-JP" sz="1200" b="1" dirty="0" smtClean="0">
                  <a:solidFill>
                    <a:srgbClr val="000F2E"/>
                  </a:solidFill>
                  <a:latin typeface="HG丸ｺﾞｼｯｸM-PRO" pitchFamily="50" charset="-128"/>
                  <a:ea typeface="HG丸ｺﾞｼｯｸM-PRO" pitchFamily="50" charset="-128"/>
                </a:rPr>
                <a:t>ational Accelerator Facility</a:t>
              </a:r>
              <a:endParaRPr kumimoji="1" lang="ja-JP" altLang="en-US" sz="1200" b="1" dirty="0">
                <a:solidFill>
                  <a:srgbClr val="000F2E"/>
                </a:solidFill>
                <a:latin typeface="HG丸ｺﾞｼｯｸM-PRO" pitchFamily="50" charset="-128"/>
                <a:ea typeface="HG丸ｺﾞｼｯｸM-PRO" pitchFamily="50" charset="-128"/>
              </a:endParaRPr>
            </a:p>
          </p:txBody>
        </p:sp>
      </p:grpSp>
      <p:pic>
        <p:nvPicPr>
          <p:cNvPr id="2" name="Picture 3" descr="C:\Users\Toshiyuki.G\Documents\ぶつり\修士論文\pict\hkshes_setup_pict2.JPG"/>
          <p:cNvPicPr>
            <a:picLocks noChangeAspect="1" noChangeArrowheads="1"/>
          </p:cNvPicPr>
          <p:nvPr/>
        </p:nvPicPr>
        <p:blipFill>
          <a:blip r:embed="rId3" cstate="email"/>
          <a:srcRect/>
          <a:stretch>
            <a:fillRect/>
          </a:stretch>
        </p:blipFill>
        <p:spPr bwMode="auto">
          <a:xfrm>
            <a:off x="700642" y="3762506"/>
            <a:ext cx="4595751" cy="3047994"/>
          </a:xfrm>
          <a:prstGeom prst="rect">
            <a:avLst/>
          </a:prstGeom>
          <a:noFill/>
          <a:effectLst>
            <a:softEdge rad="63500"/>
          </a:effectLst>
        </p:spPr>
      </p:pic>
      <p:pic>
        <p:nvPicPr>
          <p:cNvPr id="3" name="Picture 2" descr="C:\Users\Toshiyuki.G\Desktop\ws153a\hes_group.JPG"/>
          <p:cNvPicPr>
            <a:picLocks noChangeAspect="1" noChangeArrowheads="1"/>
          </p:cNvPicPr>
          <p:nvPr/>
        </p:nvPicPr>
        <p:blipFill>
          <a:blip r:embed="rId4" cstate="email"/>
          <a:srcRect/>
          <a:stretch>
            <a:fillRect/>
          </a:stretch>
        </p:blipFill>
        <p:spPr bwMode="auto">
          <a:xfrm>
            <a:off x="5608320" y="1450867"/>
            <a:ext cx="3535680" cy="4552110"/>
          </a:xfrm>
          <a:prstGeom prst="rect">
            <a:avLst/>
          </a:prstGeom>
          <a:noFill/>
          <a:effectLst>
            <a:softEdge rad="63500"/>
          </a:effectLst>
        </p:spPr>
      </p:pic>
      <p:pic>
        <p:nvPicPr>
          <p:cNvPr id="59396" name="Picture 4" descr="http://www.jlab.org/visitors/visiting/area1.gif"/>
          <p:cNvPicPr>
            <a:picLocks noChangeAspect="1" noChangeArrowheads="1"/>
          </p:cNvPicPr>
          <p:nvPr/>
        </p:nvPicPr>
        <p:blipFill>
          <a:blip r:embed="rId5" cstate="print"/>
          <a:srcRect l="72448" b="39942"/>
          <a:stretch>
            <a:fillRect/>
          </a:stretch>
        </p:blipFill>
        <p:spPr bwMode="auto">
          <a:xfrm>
            <a:off x="0" y="0"/>
            <a:ext cx="1733796" cy="2876850"/>
          </a:xfrm>
          <a:prstGeom prst="rect">
            <a:avLst/>
          </a:prstGeom>
          <a:noFill/>
        </p:spPr>
      </p:pic>
      <p:sp>
        <p:nvSpPr>
          <p:cNvPr id="32" name="星 5 31"/>
          <p:cNvSpPr/>
          <p:nvPr/>
        </p:nvSpPr>
        <p:spPr>
          <a:xfrm>
            <a:off x="1086458" y="1414509"/>
            <a:ext cx="67024" cy="67024"/>
          </a:xfrm>
          <a:prstGeom prst="star5">
            <a:avLst/>
          </a:prstGeom>
          <a:solidFill>
            <a:srgbClr val="FF33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http://ksc.kek.jp/tour/J-PARC.jpg"/>
          <p:cNvPicPr>
            <a:picLocks noChangeAspect="1" noChangeArrowheads="1"/>
          </p:cNvPicPr>
          <p:nvPr/>
        </p:nvPicPr>
        <p:blipFill>
          <a:blip r:embed="rId2" cstate="print">
            <a:lum bright="10000"/>
          </a:blip>
          <a:srcRect t="11653"/>
          <a:stretch>
            <a:fillRect/>
          </a:stretch>
        </p:blipFill>
        <p:spPr bwMode="auto">
          <a:xfrm>
            <a:off x="3236222" y="6"/>
            <a:ext cx="5888965" cy="3680915"/>
          </a:xfrm>
          <a:prstGeom prst="rect">
            <a:avLst/>
          </a:prstGeom>
          <a:noFill/>
          <a:effectLst>
            <a:softEdge rad="63500"/>
          </a:effectLst>
        </p:spPr>
      </p:pic>
      <p:grpSp>
        <p:nvGrpSpPr>
          <p:cNvPr id="32" name="グループ化 31"/>
          <p:cNvGrpSpPr/>
          <p:nvPr/>
        </p:nvGrpSpPr>
        <p:grpSpPr>
          <a:xfrm>
            <a:off x="3912967" y="250566"/>
            <a:ext cx="4297303" cy="2068224"/>
            <a:chOff x="3687342" y="1046208"/>
            <a:chExt cx="4297303" cy="2068224"/>
          </a:xfrm>
        </p:grpSpPr>
        <p:cxnSp>
          <p:nvCxnSpPr>
            <p:cNvPr id="4" name="直線コネクタ 3"/>
            <p:cNvCxnSpPr/>
            <p:nvPr/>
          </p:nvCxnSpPr>
          <p:spPr>
            <a:xfrm rot="10800000" flipV="1">
              <a:off x="6957114" y="1046208"/>
              <a:ext cx="1027531" cy="421307"/>
            </a:xfrm>
            <a:prstGeom prst="line">
              <a:avLst/>
            </a:prstGeom>
            <a:ln w="76200">
              <a:solidFill>
                <a:srgbClr val="FF0000">
                  <a:alpha val="73000"/>
                </a:srgbClr>
              </a:solidFill>
            </a:ln>
          </p:spPr>
          <p:style>
            <a:lnRef idx="1">
              <a:schemeClr val="accent1"/>
            </a:lnRef>
            <a:fillRef idx="0">
              <a:schemeClr val="accent1"/>
            </a:fillRef>
            <a:effectRef idx="0">
              <a:schemeClr val="accent1"/>
            </a:effectRef>
            <a:fontRef idx="minor">
              <a:schemeClr val="tx1"/>
            </a:fontRef>
          </p:style>
        </p:cxnSp>
        <p:sp>
          <p:nvSpPr>
            <p:cNvPr id="7" name="フリーフォーム 6"/>
            <p:cNvSpPr/>
            <p:nvPr/>
          </p:nvSpPr>
          <p:spPr>
            <a:xfrm>
              <a:off x="7070906" y="1622372"/>
              <a:ext cx="498472" cy="271624"/>
            </a:xfrm>
            <a:custGeom>
              <a:avLst/>
              <a:gdLst>
                <a:gd name="connsiteX0" fmla="*/ 18854 w 490194"/>
                <a:gd name="connsiteY0" fmla="*/ 0 h 212103"/>
                <a:gd name="connsiteX1" fmla="*/ 490194 w 490194"/>
                <a:gd name="connsiteY1" fmla="*/ 136688 h 212103"/>
                <a:gd name="connsiteX2" fmla="*/ 0 w 490194"/>
                <a:gd name="connsiteY2" fmla="*/ 212103 h 212103"/>
                <a:gd name="connsiteX0" fmla="*/ 18854 w 490194"/>
                <a:gd name="connsiteY0" fmla="*/ 0 h 212103"/>
                <a:gd name="connsiteX1" fmla="*/ 490194 w 490194"/>
                <a:gd name="connsiteY1" fmla="*/ 136688 h 212103"/>
                <a:gd name="connsiteX2" fmla="*/ 0 w 490194"/>
                <a:gd name="connsiteY2" fmla="*/ 212103 h 212103"/>
                <a:gd name="connsiteX3" fmla="*/ 18854 w 490194"/>
                <a:gd name="connsiteY3" fmla="*/ 0 h 212103"/>
                <a:gd name="connsiteX0" fmla="*/ 28445 w 499785"/>
                <a:gd name="connsiteY0" fmla="*/ 0 h 260061"/>
                <a:gd name="connsiteX1" fmla="*/ 499785 w 499785"/>
                <a:gd name="connsiteY1" fmla="*/ 136688 h 260061"/>
                <a:gd name="connsiteX2" fmla="*/ 0 w 499785"/>
                <a:gd name="connsiteY2" fmla="*/ 260061 h 260061"/>
                <a:gd name="connsiteX3" fmla="*/ 28445 w 499785"/>
                <a:gd name="connsiteY3" fmla="*/ 0 h 260061"/>
                <a:gd name="connsiteX0" fmla="*/ 28445 w 499785"/>
                <a:gd name="connsiteY0" fmla="*/ 0 h 260061"/>
                <a:gd name="connsiteX1" fmla="*/ 499785 w 499785"/>
                <a:gd name="connsiteY1" fmla="*/ 136688 h 260061"/>
                <a:gd name="connsiteX2" fmla="*/ 0 w 499785"/>
                <a:gd name="connsiteY2" fmla="*/ 260061 h 260061"/>
                <a:gd name="connsiteX3" fmla="*/ 28445 w 499785"/>
                <a:gd name="connsiteY3" fmla="*/ 0 h 260061"/>
                <a:gd name="connsiteX0" fmla="*/ 76623 w 547963"/>
                <a:gd name="connsiteY0" fmla="*/ 0 h 260061"/>
                <a:gd name="connsiteX1" fmla="*/ 547963 w 547963"/>
                <a:gd name="connsiteY1" fmla="*/ 136688 h 260061"/>
                <a:gd name="connsiteX2" fmla="*/ 48178 w 547963"/>
                <a:gd name="connsiteY2" fmla="*/ 260061 h 260061"/>
                <a:gd name="connsiteX3" fmla="*/ 76623 w 547963"/>
                <a:gd name="connsiteY3" fmla="*/ 0 h 260061"/>
                <a:gd name="connsiteX0" fmla="*/ 76623 w 547963"/>
                <a:gd name="connsiteY0" fmla="*/ 0 h 260061"/>
                <a:gd name="connsiteX1" fmla="*/ 547963 w 547963"/>
                <a:gd name="connsiteY1" fmla="*/ 136688 h 260061"/>
                <a:gd name="connsiteX2" fmla="*/ 48178 w 547963"/>
                <a:gd name="connsiteY2" fmla="*/ 260061 h 260061"/>
                <a:gd name="connsiteX3" fmla="*/ 76623 w 547963"/>
                <a:gd name="connsiteY3" fmla="*/ 0 h 260061"/>
                <a:gd name="connsiteX0" fmla="*/ 76623 w 547963"/>
                <a:gd name="connsiteY0" fmla="*/ 0 h 260061"/>
                <a:gd name="connsiteX1" fmla="*/ 547963 w 547963"/>
                <a:gd name="connsiteY1" fmla="*/ 136688 h 260061"/>
                <a:gd name="connsiteX2" fmla="*/ 48178 w 547963"/>
                <a:gd name="connsiteY2" fmla="*/ 260061 h 260061"/>
                <a:gd name="connsiteX3" fmla="*/ 76623 w 547963"/>
                <a:gd name="connsiteY3" fmla="*/ 0 h 260061"/>
                <a:gd name="connsiteX0" fmla="*/ 76623 w 547963"/>
                <a:gd name="connsiteY0" fmla="*/ 0 h 292473"/>
                <a:gd name="connsiteX1" fmla="*/ 547963 w 547963"/>
                <a:gd name="connsiteY1" fmla="*/ 136688 h 292473"/>
                <a:gd name="connsiteX2" fmla="*/ 48178 w 547963"/>
                <a:gd name="connsiteY2" fmla="*/ 260061 h 292473"/>
                <a:gd name="connsiteX3" fmla="*/ 76623 w 547963"/>
                <a:gd name="connsiteY3" fmla="*/ 0 h 292473"/>
                <a:gd name="connsiteX0" fmla="*/ 76623 w 547963"/>
                <a:gd name="connsiteY0" fmla="*/ 0 h 292473"/>
                <a:gd name="connsiteX1" fmla="*/ 547963 w 547963"/>
                <a:gd name="connsiteY1" fmla="*/ 136688 h 292473"/>
                <a:gd name="connsiteX2" fmla="*/ 48178 w 547963"/>
                <a:gd name="connsiteY2" fmla="*/ 260061 h 292473"/>
                <a:gd name="connsiteX3" fmla="*/ 76623 w 547963"/>
                <a:gd name="connsiteY3" fmla="*/ 0 h 292473"/>
                <a:gd name="connsiteX0" fmla="*/ 76623 w 547963"/>
                <a:gd name="connsiteY0" fmla="*/ 59223 h 351696"/>
                <a:gd name="connsiteX1" fmla="*/ 547963 w 547963"/>
                <a:gd name="connsiteY1" fmla="*/ 195911 h 351696"/>
                <a:gd name="connsiteX2" fmla="*/ 48178 w 547963"/>
                <a:gd name="connsiteY2" fmla="*/ 319284 h 351696"/>
                <a:gd name="connsiteX3" fmla="*/ 76623 w 547963"/>
                <a:gd name="connsiteY3" fmla="*/ 59223 h 351696"/>
                <a:gd name="connsiteX0" fmla="*/ 117627 w 588967"/>
                <a:gd name="connsiteY0" fmla="*/ 59223 h 351696"/>
                <a:gd name="connsiteX1" fmla="*/ 588967 w 588967"/>
                <a:gd name="connsiteY1" fmla="*/ 195911 h 351696"/>
                <a:gd name="connsiteX2" fmla="*/ 89182 w 588967"/>
                <a:gd name="connsiteY2" fmla="*/ 319284 h 351696"/>
                <a:gd name="connsiteX3" fmla="*/ 117627 w 588967"/>
                <a:gd name="connsiteY3" fmla="*/ 59223 h 351696"/>
                <a:gd name="connsiteX0" fmla="*/ 117627 w 588967"/>
                <a:gd name="connsiteY0" fmla="*/ 59223 h 351696"/>
                <a:gd name="connsiteX1" fmla="*/ 588967 w 588967"/>
                <a:gd name="connsiteY1" fmla="*/ 195911 h 351696"/>
                <a:gd name="connsiteX2" fmla="*/ 89182 w 588967"/>
                <a:gd name="connsiteY2" fmla="*/ 319284 h 351696"/>
                <a:gd name="connsiteX3" fmla="*/ 117627 w 588967"/>
                <a:gd name="connsiteY3" fmla="*/ 59223 h 351696"/>
                <a:gd name="connsiteX0" fmla="*/ 117627 w 588967"/>
                <a:gd name="connsiteY0" fmla="*/ 59223 h 351696"/>
                <a:gd name="connsiteX1" fmla="*/ 588967 w 588967"/>
                <a:gd name="connsiteY1" fmla="*/ 195911 h 351696"/>
                <a:gd name="connsiteX2" fmla="*/ 89182 w 588967"/>
                <a:gd name="connsiteY2" fmla="*/ 319284 h 351696"/>
                <a:gd name="connsiteX3" fmla="*/ 117627 w 588967"/>
                <a:gd name="connsiteY3" fmla="*/ 59223 h 351696"/>
                <a:gd name="connsiteX0" fmla="*/ 117627 w 588967"/>
                <a:gd name="connsiteY0" fmla="*/ 59223 h 407630"/>
                <a:gd name="connsiteX1" fmla="*/ 588967 w 588967"/>
                <a:gd name="connsiteY1" fmla="*/ 195911 h 407630"/>
                <a:gd name="connsiteX2" fmla="*/ 89182 w 588967"/>
                <a:gd name="connsiteY2" fmla="*/ 319284 h 407630"/>
                <a:gd name="connsiteX3" fmla="*/ 117627 w 588967"/>
                <a:gd name="connsiteY3" fmla="*/ 59223 h 407630"/>
                <a:gd name="connsiteX0" fmla="*/ 117627 w 588967"/>
                <a:gd name="connsiteY0" fmla="*/ 59223 h 407630"/>
                <a:gd name="connsiteX1" fmla="*/ 588967 w 588967"/>
                <a:gd name="connsiteY1" fmla="*/ 195911 h 407630"/>
                <a:gd name="connsiteX2" fmla="*/ 89182 w 588967"/>
                <a:gd name="connsiteY2" fmla="*/ 319284 h 407630"/>
                <a:gd name="connsiteX3" fmla="*/ 117627 w 588967"/>
                <a:gd name="connsiteY3" fmla="*/ 59223 h 407630"/>
                <a:gd name="connsiteX0" fmla="*/ 117627 w 641201"/>
                <a:gd name="connsiteY0" fmla="*/ 43926 h 392333"/>
                <a:gd name="connsiteX1" fmla="*/ 402585 w 641201"/>
                <a:gd name="connsiteY1" fmla="*/ 40429 h 392333"/>
                <a:gd name="connsiteX2" fmla="*/ 588967 w 641201"/>
                <a:gd name="connsiteY2" fmla="*/ 180614 h 392333"/>
                <a:gd name="connsiteX3" fmla="*/ 89182 w 641201"/>
                <a:gd name="connsiteY3" fmla="*/ 303987 h 392333"/>
                <a:gd name="connsiteX4" fmla="*/ 117627 w 641201"/>
                <a:gd name="connsiteY4" fmla="*/ 43926 h 392333"/>
                <a:gd name="connsiteX0" fmla="*/ 117627 w 641201"/>
                <a:gd name="connsiteY0" fmla="*/ 43926 h 392333"/>
                <a:gd name="connsiteX1" fmla="*/ 391403 w 641201"/>
                <a:gd name="connsiteY1" fmla="*/ 57909 h 392333"/>
                <a:gd name="connsiteX2" fmla="*/ 588967 w 641201"/>
                <a:gd name="connsiteY2" fmla="*/ 180614 h 392333"/>
                <a:gd name="connsiteX3" fmla="*/ 89182 w 641201"/>
                <a:gd name="connsiteY3" fmla="*/ 303987 h 392333"/>
                <a:gd name="connsiteX4" fmla="*/ 117627 w 641201"/>
                <a:gd name="connsiteY4" fmla="*/ 43926 h 392333"/>
                <a:gd name="connsiteX0" fmla="*/ 117627 w 590209"/>
                <a:gd name="connsiteY0" fmla="*/ 43926 h 350598"/>
                <a:gd name="connsiteX1" fmla="*/ 391403 w 590209"/>
                <a:gd name="connsiteY1" fmla="*/ 57909 h 350598"/>
                <a:gd name="connsiteX2" fmla="*/ 588967 w 590209"/>
                <a:gd name="connsiteY2" fmla="*/ 180614 h 350598"/>
                <a:gd name="connsiteX3" fmla="*/ 398858 w 590209"/>
                <a:gd name="connsiteY3" fmla="*/ 323592 h 350598"/>
                <a:gd name="connsiteX4" fmla="*/ 89182 w 590209"/>
                <a:gd name="connsiteY4" fmla="*/ 303987 h 350598"/>
                <a:gd name="connsiteX5" fmla="*/ 117627 w 590209"/>
                <a:gd name="connsiteY5" fmla="*/ 43926 h 350598"/>
                <a:gd name="connsiteX0" fmla="*/ 117627 w 593938"/>
                <a:gd name="connsiteY0" fmla="*/ 43926 h 350598"/>
                <a:gd name="connsiteX1" fmla="*/ 391403 w 593938"/>
                <a:gd name="connsiteY1" fmla="*/ 57909 h 350598"/>
                <a:gd name="connsiteX2" fmla="*/ 588967 w 593938"/>
                <a:gd name="connsiteY2" fmla="*/ 180614 h 350598"/>
                <a:gd name="connsiteX3" fmla="*/ 361582 w 593938"/>
                <a:gd name="connsiteY3" fmla="*/ 267659 h 350598"/>
                <a:gd name="connsiteX4" fmla="*/ 89182 w 593938"/>
                <a:gd name="connsiteY4" fmla="*/ 303987 h 350598"/>
                <a:gd name="connsiteX5" fmla="*/ 117627 w 593938"/>
                <a:gd name="connsiteY5" fmla="*/ 43926 h 350598"/>
                <a:gd name="connsiteX0" fmla="*/ 88819 w 565128"/>
                <a:gd name="connsiteY0" fmla="*/ 43926 h 321467"/>
                <a:gd name="connsiteX1" fmla="*/ 362595 w 565128"/>
                <a:gd name="connsiteY1" fmla="*/ 57909 h 321467"/>
                <a:gd name="connsiteX2" fmla="*/ 560159 w 565128"/>
                <a:gd name="connsiteY2" fmla="*/ 180614 h 321467"/>
                <a:gd name="connsiteX3" fmla="*/ 332774 w 565128"/>
                <a:gd name="connsiteY3" fmla="*/ 267659 h 321467"/>
                <a:gd name="connsiteX4" fmla="*/ 60374 w 565128"/>
                <a:gd name="connsiteY4" fmla="*/ 303987 h 321467"/>
                <a:gd name="connsiteX5" fmla="*/ 4741 w 565128"/>
                <a:gd name="connsiteY5" fmla="*/ 162783 h 321467"/>
                <a:gd name="connsiteX6" fmla="*/ 88819 w 565128"/>
                <a:gd name="connsiteY6" fmla="*/ 43926 h 321467"/>
                <a:gd name="connsiteX0" fmla="*/ 80011 w 556321"/>
                <a:gd name="connsiteY0" fmla="*/ 43926 h 320301"/>
                <a:gd name="connsiteX1" fmla="*/ 353787 w 556321"/>
                <a:gd name="connsiteY1" fmla="*/ 57909 h 320301"/>
                <a:gd name="connsiteX2" fmla="*/ 551351 w 556321"/>
                <a:gd name="connsiteY2" fmla="*/ 180614 h 320301"/>
                <a:gd name="connsiteX3" fmla="*/ 323966 w 556321"/>
                <a:gd name="connsiteY3" fmla="*/ 267659 h 320301"/>
                <a:gd name="connsiteX4" fmla="*/ 51566 w 556321"/>
                <a:gd name="connsiteY4" fmla="*/ 303987 h 320301"/>
                <a:gd name="connsiteX5" fmla="*/ 14572 w 556321"/>
                <a:gd name="connsiteY5" fmla="*/ 169775 h 320301"/>
                <a:gd name="connsiteX6" fmla="*/ 80011 w 556321"/>
                <a:gd name="connsiteY6" fmla="*/ 43926 h 320301"/>
                <a:gd name="connsiteX0" fmla="*/ 80011 w 551351"/>
                <a:gd name="connsiteY0" fmla="*/ 43926 h 320301"/>
                <a:gd name="connsiteX1" fmla="*/ 323966 w 551351"/>
                <a:gd name="connsiteY1" fmla="*/ 61404 h 320301"/>
                <a:gd name="connsiteX2" fmla="*/ 551351 w 551351"/>
                <a:gd name="connsiteY2" fmla="*/ 180614 h 320301"/>
                <a:gd name="connsiteX3" fmla="*/ 323966 w 551351"/>
                <a:gd name="connsiteY3" fmla="*/ 267659 h 320301"/>
                <a:gd name="connsiteX4" fmla="*/ 51566 w 551351"/>
                <a:gd name="connsiteY4" fmla="*/ 303987 h 320301"/>
                <a:gd name="connsiteX5" fmla="*/ 14572 w 551351"/>
                <a:gd name="connsiteY5" fmla="*/ 169775 h 320301"/>
                <a:gd name="connsiteX6" fmla="*/ 80011 w 551351"/>
                <a:gd name="connsiteY6" fmla="*/ 43926 h 320301"/>
                <a:gd name="connsiteX0" fmla="*/ 68829 w 551351"/>
                <a:gd name="connsiteY0" fmla="*/ 43925 h 295828"/>
                <a:gd name="connsiteX1" fmla="*/ 323966 w 551351"/>
                <a:gd name="connsiteY1" fmla="*/ 36931 h 295828"/>
                <a:gd name="connsiteX2" fmla="*/ 551351 w 551351"/>
                <a:gd name="connsiteY2" fmla="*/ 156141 h 295828"/>
                <a:gd name="connsiteX3" fmla="*/ 323966 w 551351"/>
                <a:gd name="connsiteY3" fmla="*/ 243186 h 295828"/>
                <a:gd name="connsiteX4" fmla="*/ 51566 w 551351"/>
                <a:gd name="connsiteY4" fmla="*/ 279514 h 295828"/>
                <a:gd name="connsiteX5" fmla="*/ 14572 w 551351"/>
                <a:gd name="connsiteY5" fmla="*/ 145302 h 295828"/>
                <a:gd name="connsiteX6" fmla="*/ 68829 w 551351"/>
                <a:gd name="connsiteY6" fmla="*/ 43925 h 295828"/>
                <a:gd name="connsiteX0" fmla="*/ 68829 w 577444"/>
                <a:gd name="connsiteY0" fmla="*/ 43926 h 295829"/>
                <a:gd name="connsiteX1" fmla="*/ 323966 w 577444"/>
                <a:gd name="connsiteY1" fmla="*/ 36932 h 295829"/>
                <a:gd name="connsiteX2" fmla="*/ 577444 w 577444"/>
                <a:gd name="connsiteY2" fmla="*/ 159638 h 295829"/>
                <a:gd name="connsiteX3" fmla="*/ 323966 w 577444"/>
                <a:gd name="connsiteY3" fmla="*/ 243187 h 295829"/>
                <a:gd name="connsiteX4" fmla="*/ 51566 w 577444"/>
                <a:gd name="connsiteY4" fmla="*/ 279515 h 295829"/>
                <a:gd name="connsiteX5" fmla="*/ 14572 w 577444"/>
                <a:gd name="connsiteY5" fmla="*/ 145303 h 295829"/>
                <a:gd name="connsiteX6" fmla="*/ 68829 w 577444"/>
                <a:gd name="connsiteY6" fmla="*/ 43926 h 295829"/>
                <a:gd name="connsiteX0" fmla="*/ 70693 w 581173"/>
                <a:gd name="connsiteY0" fmla="*/ 43926 h 296993"/>
                <a:gd name="connsiteX1" fmla="*/ 325830 w 581173"/>
                <a:gd name="connsiteY1" fmla="*/ 36932 h 296993"/>
                <a:gd name="connsiteX2" fmla="*/ 579308 w 581173"/>
                <a:gd name="connsiteY2" fmla="*/ 159638 h 296993"/>
                <a:gd name="connsiteX3" fmla="*/ 337014 w 581173"/>
                <a:gd name="connsiteY3" fmla="*/ 250178 h 296993"/>
                <a:gd name="connsiteX4" fmla="*/ 53430 w 581173"/>
                <a:gd name="connsiteY4" fmla="*/ 279515 h 296993"/>
                <a:gd name="connsiteX5" fmla="*/ 16436 w 581173"/>
                <a:gd name="connsiteY5" fmla="*/ 145303 h 296993"/>
                <a:gd name="connsiteX6" fmla="*/ 70693 w 581173"/>
                <a:gd name="connsiteY6" fmla="*/ 43926 h 296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1173" h="296993">
                  <a:moveTo>
                    <a:pt x="70693" y="43926"/>
                  </a:moveTo>
                  <a:cubicBezTo>
                    <a:pt x="122927" y="0"/>
                    <a:pt x="241061" y="17647"/>
                    <a:pt x="325830" y="36932"/>
                  </a:cubicBezTo>
                  <a:cubicBezTo>
                    <a:pt x="410599" y="56217"/>
                    <a:pt x="577444" y="124097"/>
                    <a:pt x="579308" y="159638"/>
                  </a:cubicBezTo>
                  <a:cubicBezTo>
                    <a:pt x="581172" y="195179"/>
                    <a:pt x="424660" y="230199"/>
                    <a:pt x="337014" y="250178"/>
                  </a:cubicBezTo>
                  <a:cubicBezTo>
                    <a:pt x="249368" y="270157"/>
                    <a:pt x="106860" y="296994"/>
                    <a:pt x="53430" y="279515"/>
                  </a:cubicBezTo>
                  <a:cubicBezTo>
                    <a:pt x="0" y="262036"/>
                    <a:pt x="13559" y="184568"/>
                    <a:pt x="16436" y="145303"/>
                  </a:cubicBezTo>
                  <a:cubicBezTo>
                    <a:pt x="19313" y="106038"/>
                    <a:pt x="11051" y="61405"/>
                    <a:pt x="70693" y="43926"/>
                  </a:cubicBezTo>
                  <a:close/>
                </a:path>
              </a:pathLst>
            </a:custGeom>
            <a:ln w="76200">
              <a:solidFill>
                <a:srgbClr val="FF0000">
                  <a:alpha val="72941"/>
                </a:srgb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9" name="フリーフォーム 8"/>
            <p:cNvSpPr/>
            <p:nvPr/>
          </p:nvSpPr>
          <p:spPr>
            <a:xfrm>
              <a:off x="6856933" y="1464318"/>
              <a:ext cx="343167" cy="175846"/>
            </a:xfrm>
            <a:custGeom>
              <a:avLst/>
              <a:gdLst>
                <a:gd name="connsiteX0" fmla="*/ 63944 w 322918"/>
                <a:gd name="connsiteY0" fmla="*/ 0 h 159860"/>
                <a:gd name="connsiteX1" fmla="*/ 0 w 322918"/>
                <a:gd name="connsiteY1" fmla="*/ 111902 h 159860"/>
                <a:gd name="connsiteX2" fmla="*/ 322918 w 322918"/>
                <a:gd name="connsiteY2" fmla="*/ 159860 h 159860"/>
                <a:gd name="connsiteX0" fmla="*/ 83127 w 322918"/>
                <a:gd name="connsiteY0" fmla="*/ 0 h 159860"/>
                <a:gd name="connsiteX1" fmla="*/ 0 w 322918"/>
                <a:gd name="connsiteY1" fmla="*/ 111902 h 159860"/>
                <a:gd name="connsiteX2" fmla="*/ 322918 w 322918"/>
                <a:gd name="connsiteY2" fmla="*/ 159860 h 159860"/>
                <a:gd name="connsiteX0" fmla="*/ 83127 w 322918"/>
                <a:gd name="connsiteY0" fmla="*/ 0 h 159860"/>
                <a:gd name="connsiteX1" fmla="*/ 0 w 322918"/>
                <a:gd name="connsiteY1" fmla="*/ 111902 h 159860"/>
                <a:gd name="connsiteX2" fmla="*/ 322918 w 322918"/>
                <a:gd name="connsiteY2" fmla="*/ 159860 h 159860"/>
                <a:gd name="connsiteX0" fmla="*/ 109770 w 349561"/>
                <a:gd name="connsiteY0" fmla="*/ 0 h 159860"/>
                <a:gd name="connsiteX1" fmla="*/ 26643 w 349561"/>
                <a:gd name="connsiteY1" fmla="*/ 111902 h 159860"/>
                <a:gd name="connsiteX2" fmla="*/ 349561 w 349561"/>
                <a:gd name="connsiteY2" fmla="*/ 159860 h 159860"/>
                <a:gd name="connsiteX0" fmla="*/ 109770 w 349561"/>
                <a:gd name="connsiteY0" fmla="*/ 0 h 159860"/>
                <a:gd name="connsiteX1" fmla="*/ 26643 w 349561"/>
                <a:gd name="connsiteY1" fmla="*/ 111902 h 159860"/>
                <a:gd name="connsiteX2" fmla="*/ 349561 w 349561"/>
                <a:gd name="connsiteY2" fmla="*/ 159860 h 159860"/>
                <a:gd name="connsiteX0" fmla="*/ 109770 w 343167"/>
                <a:gd name="connsiteY0" fmla="*/ 0 h 175846"/>
                <a:gd name="connsiteX1" fmla="*/ 26643 w 343167"/>
                <a:gd name="connsiteY1" fmla="*/ 111902 h 175846"/>
                <a:gd name="connsiteX2" fmla="*/ 343167 w 343167"/>
                <a:gd name="connsiteY2" fmla="*/ 175846 h 175846"/>
              </a:gdLst>
              <a:ahLst/>
              <a:cxnLst>
                <a:cxn ang="0">
                  <a:pos x="connsiteX0" y="connsiteY0"/>
                </a:cxn>
                <a:cxn ang="0">
                  <a:pos x="connsiteX1" y="connsiteY1"/>
                </a:cxn>
                <a:cxn ang="0">
                  <a:pos x="connsiteX2" y="connsiteY2"/>
                </a:cxn>
              </a:cxnLst>
              <a:rect l="l" t="t" r="r" b="b"/>
              <a:pathLst>
                <a:path w="343167" h="175846">
                  <a:moveTo>
                    <a:pt x="109770" y="0"/>
                  </a:moveTo>
                  <a:cubicBezTo>
                    <a:pt x="37300" y="14920"/>
                    <a:pt x="0" y="77798"/>
                    <a:pt x="26643" y="111902"/>
                  </a:cubicBezTo>
                  <a:cubicBezTo>
                    <a:pt x="137479" y="143874"/>
                    <a:pt x="235528" y="159860"/>
                    <a:pt x="343167" y="175846"/>
                  </a:cubicBezTo>
                </a:path>
              </a:pathLst>
            </a:custGeom>
            <a:ln w="76200">
              <a:solidFill>
                <a:srgbClr val="FF0000">
                  <a:alpha val="74118"/>
                </a:srgb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cxnSp>
          <p:nvCxnSpPr>
            <p:cNvPr id="13" name="直線コネクタ 12"/>
            <p:cNvCxnSpPr>
              <a:stCxn id="7" idx="4"/>
            </p:cNvCxnSpPr>
            <p:nvPr/>
          </p:nvCxnSpPr>
          <p:spPr>
            <a:xfrm flipH="1">
              <a:off x="5554639" y="1878011"/>
              <a:ext cx="1562094" cy="73619"/>
            </a:xfrm>
            <a:prstGeom prst="line">
              <a:avLst/>
            </a:prstGeom>
            <a:ln w="76200">
              <a:solidFill>
                <a:srgbClr val="FF0000">
                  <a:alpha val="73000"/>
                </a:srgbClr>
              </a:solidFill>
            </a:ln>
          </p:spPr>
          <p:style>
            <a:lnRef idx="1">
              <a:schemeClr val="accent1"/>
            </a:lnRef>
            <a:fillRef idx="0">
              <a:schemeClr val="accent1"/>
            </a:fillRef>
            <a:effectRef idx="0">
              <a:schemeClr val="accent1"/>
            </a:effectRef>
            <a:fontRef idx="minor">
              <a:schemeClr val="tx1"/>
            </a:fontRef>
          </p:style>
        </p:cxnSp>
        <p:sp>
          <p:nvSpPr>
            <p:cNvPr id="16" name="フリーフォーム 15"/>
            <p:cNvSpPr/>
            <p:nvPr/>
          </p:nvSpPr>
          <p:spPr>
            <a:xfrm flipV="1">
              <a:off x="3687342" y="1959876"/>
              <a:ext cx="3517630" cy="1154556"/>
            </a:xfrm>
            <a:custGeom>
              <a:avLst/>
              <a:gdLst>
                <a:gd name="connsiteX0" fmla="*/ 18854 w 490194"/>
                <a:gd name="connsiteY0" fmla="*/ 0 h 212103"/>
                <a:gd name="connsiteX1" fmla="*/ 490194 w 490194"/>
                <a:gd name="connsiteY1" fmla="*/ 136688 h 212103"/>
                <a:gd name="connsiteX2" fmla="*/ 0 w 490194"/>
                <a:gd name="connsiteY2" fmla="*/ 212103 h 212103"/>
                <a:gd name="connsiteX0" fmla="*/ 18854 w 490194"/>
                <a:gd name="connsiteY0" fmla="*/ 0 h 212103"/>
                <a:gd name="connsiteX1" fmla="*/ 490194 w 490194"/>
                <a:gd name="connsiteY1" fmla="*/ 136688 h 212103"/>
                <a:gd name="connsiteX2" fmla="*/ 0 w 490194"/>
                <a:gd name="connsiteY2" fmla="*/ 212103 h 212103"/>
                <a:gd name="connsiteX3" fmla="*/ 18854 w 490194"/>
                <a:gd name="connsiteY3" fmla="*/ 0 h 212103"/>
                <a:gd name="connsiteX0" fmla="*/ 28445 w 499785"/>
                <a:gd name="connsiteY0" fmla="*/ 0 h 260061"/>
                <a:gd name="connsiteX1" fmla="*/ 499785 w 499785"/>
                <a:gd name="connsiteY1" fmla="*/ 136688 h 260061"/>
                <a:gd name="connsiteX2" fmla="*/ 0 w 499785"/>
                <a:gd name="connsiteY2" fmla="*/ 260061 h 260061"/>
                <a:gd name="connsiteX3" fmla="*/ 28445 w 499785"/>
                <a:gd name="connsiteY3" fmla="*/ 0 h 260061"/>
                <a:gd name="connsiteX0" fmla="*/ 28445 w 499785"/>
                <a:gd name="connsiteY0" fmla="*/ 0 h 260061"/>
                <a:gd name="connsiteX1" fmla="*/ 499785 w 499785"/>
                <a:gd name="connsiteY1" fmla="*/ 136688 h 260061"/>
                <a:gd name="connsiteX2" fmla="*/ 0 w 499785"/>
                <a:gd name="connsiteY2" fmla="*/ 260061 h 260061"/>
                <a:gd name="connsiteX3" fmla="*/ 28445 w 499785"/>
                <a:gd name="connsiteY3" fmla="*/ 0 h 260061"/>
                <a:gd name="connsiteX0" fmla="*/ 76623 w 547963"/>
                <a:gd name="connsiteY0" fmla="*/ 0 h 260061"/>
                <a:gd name="connsiteX1" fmla="*/ 547963 w 547963"/>
                <a:gd name="connsiteY1" fmla="*/ 136688 h 260061"/>
                <a:gd name="connsiteX2" fmla="*/ 48178 w 547963"/>
                <a:gd name="connsiteY2" fmla="*/ 260061 h 260061"/>
                <a:gd name="connsiteX3" fmla="*/ 76623 w 547963"/>
                <a:gd name="connsiteY3" fmla="*/ 0 h 260061"/>
                <a:gd name="connsiteX0" fmla="*/ 76623 w 547963"/>
                <a:gd name="connsiteY0" fmla="*/ 0 h 260061"/>
                <a:gd name="connsiteX1" fmla="*/ 547963 w 547963"/>
                <a:gd name="connsiteY1" fmla="*/ 136688 h 260061"/>
                <a:gd name="connsiteX2" fmla="*/ 48178 w 547963"/>
                <a:gd name="connsiteY2" fmla="*/ 260061 h 260061"/>
                <a:gd name="connsiteX3" fmla="*/ 76623 w 547963"/>
                <a:gd name="connsiteY3" fmla="*/ 0 h 260061"/>
                <a:gd name="connsiteX0" fmla="*/ 76623 w 547963"/>
                <a:gd name="connsiteY0" fmla="*/ 0 h 260061"/>
                <a:gd name="connsiteX1" fmla="*/ 547963 w 547963"/>
                <a:gd name="connsiteY1" fmla="*/ 136688 h 260061"/>
                <a:gd name="connsiteX2" fmla="*/ 48178 w 547963"/>
                <a:gd name="connsiteY2" fmla="*/ 260061 h 260061"/>
                <a:gd name="connsiteX3" fmla="*/ 76623 w 547963"/>
                <a:gd name="connsiteY3" fmla="*/ 0 h 260061"/>
                <a:gd name="connsiteX0" fmla="*/ 76623 w 547963"/>
                <a:gd name="connsiteY0" fmla="*/ 0 h 292473"/>
                <a:gd name="connsiteX1" fmla="*/ 547963 w 547963"/>
                <a:gd name="connsiteY1" fmla="*/ 136688 h 292473"/>
                <a:gd name="connsiteX2" fmla="*/ 48178 w 547963"/>
                <a:gd name="connsiteY2" fmla="*/ 260061 h 292473"/>
                <a:gd name="connsiteX3" fmla="*/ 76623 w 547963"/>
                <a:gd name="connsiteY3" fmla="*/ 0 h 292473"/>
                <a:gd name="connsiteX0" fmla="*/ 76623 w 547963"/>
                <a:gd name="connsiteY0" fmla="*/ 0 h 292473"/>
                <a:gd name="connsiteX1" fmla="*/ 547963 w 547963"/>
                <a:gd name="connsiteY1" fmla="*/ 136688 h 292473"/>
                <a:gd name="connsiteX2" fmla="*/ 48178 w 547963"/>
                <a:gd name="connsiteY2" fmla="*/ 260061 h 292473"/>
                <a:gd name="connsiteX3" fmla="*/ 76623 w 547963"/>
                <a:gd name="connsiteY3" fmla="*/ 0 h 292473"/>
                <a:gd name="connsiteX0" fmla="*/ 76623 w 547963"/>
                <a:gd name="connsiteY0" fmla="*/ 59223 h 351696"/>
                <a:gd name="connsiteX1" fmla="*/ 547963 w 547963"/>
                <a:gd name="connsiteY1" fmla="*/ 195911 h 351696"/>
                <a:gd name="connsiteX2" fmla="*/ 48178 w 547963"/>
                <a:gd name="connsiteY2" fmla="*/ 319284 h 351696"/>
                <a:gd name="connsiteX3" fmla="*/ 76623 w 547963"/>
                <a:gd name="connsiteY3" fmla="*/ 59223 h 351696"/>
                <a:gd name="connsiteX0" fmla="*/ 117627 w 588967"/>
                <a:gd name="connsiteY0" fmla="*/ 59223 h 351696"/>
                <a:gd name="connsiteX1" fmla="*/ 588967 w 588967"/>
                <a:gd name="connsiteY1" fmla="*/ 195911 h 351696"/>
                <a:gd name="connsiteX2" fmla="*/ 89182 w 588967"/>
                <a:gd name="connsiteY2" fmla="*/ 319284 h 351696"/>
                <a:gd name="connsiteX3" fmla="*/ 117627 w 588967"/>
                <a:gd name="connsiteY3" fmla="*/ 59223 h 351696"/>
                <a:gd name="connsiteX0" fmla="*/ 117627 w 588967"/>
                <a:gd name="connsiteY0" fmla="*/ 59223 h 351696"/>
                <a:gd name="connsiteX1" fmla="*/ 588967 w 588967"/>
                <a:gd name="connsiteY1" fmla="*/ 195911 h 351696"/>
                <a:gd name="connsiteX2" fmla="*/ 89182 w 588967"/>
                <a:gd name="connsiteY2" fmla="*/ 319284 h 351696"/>
                <a:gd name="connsiteX3" fmla="*/ 117627 w 588967"/>
                <a:gd name="connsiteY3" fmla="*/ 59223 h 351696"/>
                <a:gd name="connsiteX0" fmla="*/ 117627 w 588967"/>
                <a:gd name="connsiteY0" fmla="*/ 59223 h 351696"/>
                <a:gd name="connsiteX1" fmla="*/ 588967 w 588967"/>
                <a:gd name="connsiteY1" fmla="*/ 195911 h 351696"/>
                <a:gd name="connsiteX2" fmla="*/ 89182 w 588967"/>
                <a:gd name="connsiteY2" fmla="*/ 319284 h 351696"/>
                <a:gd name="connsiteX3" fmla="*/ 117627 w 588967"/>
                <a:gd name="connsiteY3" fmla="*/ 59223 h 351696"/>
                <a:gd name="connsiteX0" fmla="*/ 117627 w 588967"/>
                <a:gd name="connsiteY0" fmla="*/ 59223 h 407630"/>
                <a:gd name="connsiteX1" fmla="*/ 588967 w 588967"/>
                <a:gd name="connsiteY1" fmla="*/ 195911 h 407630"/>
                <a:gd name="connsiteX2" fmla="*/ 89182 w 588967"/>
                <a:gd name="connsiteY2" fmla="*/ 319284 h 407630"/>
                <a:gd name="connsiteX3" fmla="*/ 117627 w 588967"/>
                <a:gd name="connsiteY3" fmla="*/ 59223 h 407630"/>
                <a:gd name="connsiteX0" fmla="*/ 117627 w 588967"/>
                <a:gd name="connsiteY0" fmla="*/ 59223 h 407630"/>
                <a:gd name="connsiteX1" fmla="*/ 588967 w 588967"/>
                <a:gd name="connsiteY1" fmla="*/ 195911 h 407630"/>
                <a:gd name="connsiteX2" fmla="*/ 89182 w 588967"/>
                <a:gd name="connsiteY2" fmla="*/ 319284 h 407630"/>
                <a:gd name="connsiteX3" fmla="*/ 117627 w 588967"/>
                <a:gd name="connsiteY3" fmla="*/ 59223 h 407630"/>
                <a:gd name="connsiteX0" fmla="*/ 117627 w 641201"/>
                <a:gd name="connsiteY0" fmla="*/ 43926 h 392333"/>
                <a:gd name="connsiteX1" fmla="*/ 402585 w 641201"/>
                <a:gd name="connsiteY1" fmla="*/ 40429 h 392333"/>
                <a:gd name="connsiteX2" fmla="*/ 588967 w 641201"/>
                <a:gd name="connsiteY2" fmla="*/ 180614 h 392333"/>
                <a:gd name="connsiteX3" fmla="*/ 89182 w 641201"/>
                <a:gd name="connsiteY3" fmla="*/ 303987 h 392333"/>
                <a:gd name="connsiteX4" fmla="*/ 117627 w 641201"/>
                <a:gd name="connsiteY4" fmla="*/ 43926 h 392333"/>
                <a:gd name="connsiteX0" fmla="*/ 117627 w 641201"/>
                <a:gd name="connsiteY0" fmla="*/ 43926 h 392333"/>
                <a:gd name="connsiteX1" fmla="*/ 391403 w 641201"/>
                <a:gd name="connsiteY1" fmla="*/ 57909 h 392333"/>
                <a:gd name="connsiteX2" fmla="*/ 588967 w 641201"/>
                <a:gd name="connsiteY2" fmla="*/ 180614 h 392333"/>
                <a:gd name="connsiteX3" fmla="*/ 89182 w 641201"/>
                <a:gd name="connsiteY3" fmla="*/ 303987 h 392333"/>
                <a:gd name="connsiteX4" fmla="*/ 117627 w 641201"/>
                <a:gd name="connsiteY4" fmla="*/ 43926 h 392333"/>
                <a:gd name="connsiteX0" fmla="*/ 117627 w 590209"/>
                <a:gd name="connsiteY0" fmla="*/ 43926 h 350598"/>
                <a:gd name="connsiteX1" fmla="*/ 391403 w 590209"/>
                <a:gd name="connsiteY1" fmla="*/ 57909 h 350598"/>
                <a:gd name="connsiteX2" fmla="*/ 588967 w 590209"/>
                <a:gd name="connsiteY2" fmla="*/ 180614 h 350598"/>
                <a:gd name="connsiteX3" fmla="*/ 398858 w 590209"/>
                <a:gd name="connsiteY3" fmla="*/ 323592 h 350598"/>
                <a:gd name="connsiteX4" fmla="*/ 89182 w 590209"/>
                <a:gd name="connsiteY4" fmla="*/ 303987 h 350598"/>
                <a:gd name="connsiteX5" fmla="*/ 117627 w 590209"/>
                <a:gd name="connsiteY5" fmla="*/ 43926 h 350598"/>
                <a:gd name="connsiteX0" fmla="*/ 117627 w 593938"/>
                <a:gd name="connsiteY0" fmla="*/ 43926 h 350598"/>
                <a:gd name="connsiteX1" fmla="*/ 391403 w 593938"/>
                <a:gd name="connsiteY1" fmla="*/ 57909 h 350598"/>
                <a:gd name="connsiteX2" fmla="*/ 588967 w 593938"/>
                <a:gd name="connsiteY2" fmla="*/ 180614 h 350598"/>
                <a:gd name="connsiteX3" fmla="*/ 361582 w 593938"/>
                <a:gd name="connsiteY3" fmla="*/ 267659 h 350598"/>
                <a:gd name="connsiteX4" fmla="*/ 89182 w 593938"/>
                <a:gd name="connsiteY4" fmla="*/ 303987 h 350598"/>
                <a:gd name="connsiteX5" fmla="*/ 117627 w 593938"/>
                <a:gd name="connsiteY5" fmla="*/ 43926 h 350598"/>
                <a:gd name="connsiteX0" fmla="*/ 88819 w 565128"/>
                <a:gd name="connsiteY0" fmla="*/ 43926 h 321467"/>
                <a:gd name="connsiteX1" fmla="*/ 362595 w 565128"/>
                <a:gd name="connsiteY1" fmla="*/ 57909 h 321467"/>
                <a:gd name="connsiteX2" fmla="*/ 560159 w 565128"/>
                <a:gd name="connsiteY2" fmla="*/ 180614 h 321467"/>
                <a:gd name="connsiteX3" fmla="*/ 332774 w 565128"/>
                <a:gd name="connsiteY3" fmla="*/ 267659 h 321467"/>
                <a:gd name="connsiteX4" fmla="*/ 60374 w 565128"/>
                <a:gd name="connsiteY4" fmla="*/ 303987 h 321467"/>
                <a:gd name="connsiteX5" fmla="*/ 4741 w 565128"/>
                <a:gd name="connsiteY5" fmla="*/ 162783 h 321467"/>
                <a:gd name="connsiteX6" fmla="*/ 88819 w 565128"/>
                <a:gd name="connsiteY6" fmla="*/ 43926 h 321467"/>
                <a:gd name="connsiteX0" fmla="*/ 80011 w 556321"/>
                <a:gd name="connsiteY0" fmla="*/ 43926 h 320301"/>
                <a:gd name="connsiteX1" fmla="*/ 353787 w 556321"/>
                <a:gd name="connsiteY1" fmla="*/ 57909 h 320301"/>
                <a:gd name="connsiteX2" fmla="*/ 551351 w 556321"/>
                <a:gd name="connsiteY2" fmla="*/ 180614 h 320301"/>
                <a:gd name="connsiteX3" fmla="*/ 323966 w 556321"/>
                <a:gd name="connsiteY3" fmla="*/ 267659 h 320301"/>
                <a:gd name="connsiteX4" fmla="*/ 51566 w 556321"/>
                <a:gd name="connsiteY4" fmla="*/ 303987 h 320301"/>
                <a:gd name="connsiteX5" fmla="*/ 14572 w 556321"/>
                <a:gd name="connsiteY5" fmla="*/ 169775 h 320301"/>
                <a:gd name="connsiteX6" fmla="*/ 80011 w 556321"/>
                <a:gd name="connsiteY6" fmla="*/ 43926 h 320301"/>
                <a:gd name="connsiteX0" fmla="*/ 80011 w 551351"/>
                <a:gd name="connsiteY0" fmla="*/ 43926 h 320301"/>
                <a:gd name="connsiteX1" fmla="*/ 323966 w 551351"/>
                <a:gd name="connsiteY1" fmla="*/ 61404 h 320301"/>
                <a:gd name="connsiteX2" fmla="*/ 551351 w 551351"/>
                <a:gd name="connsiteY2" fmla="*/ 180614 h 320301"/>
                <a:gd name="connsiteX3" fmla="*/ 323966 w 551351"/>
                <a:gd name="connsiteY3" fmla="*/ 267659 h 320301"/>
                <a:gd name="connsiteX4" fmla="*/ 51566 w 551351"/>
                <a:gd name="connsiteY4" fmla="*/ 303987 h 320301"/>
                <a:gd name="connsiteX5" fmla="*/ 14572 w 551351"/>
                <a:gd name="connsiteY5" fmla="*/ 169775 h 320301"/>
                <a:gd name="connsiteX6" fmla="*/ 80011 w 551351"/>
                <a:gd name="connsiteY6" fmla="*/ 43926 h 320301"/>
                <a:gd name="connsiteX0" fmla="*/ 68829 w 551351"/>
                <a:gd name="connsiteY0" fmla="*/ 43925 h 295828"/>
                <a:gd name="connsiteX1" fmla="*/ 323966 w 551351"/>
                <a:gd name="connsiteY1" fmla="*/ 36931 h 295828"/>
                <a:gd name="connsiteX2" fmla="*/ 551351 w 551351"/>
                <a:gd name="connsiteY2" fmla="*/ 156141 h 295828"/>
                <a:gd name="connsiteX3" fmla="*/ 323966 w 551351"/>
                <a:gd name="connsiteY3" fmla="*/ 243186 h 295828"/>
                <a:gd name="connsiteX4" fmla="*/ 51566 w 551351"/>
                <a:gd name="connsiteY4" fmla="*/ 279514 h 295828"/>
                <a:gd name="connsiteX5" fmla="*/ 14572 w 551351"/>
                <a:gd name="connsiteY5" fmla="*/ 145302 h 295828"/>
                <a:gd name="connsiteX6" fmla="*/ 68829 w 551351"/>
                <a:gd name="connsiteY6" fmla="*/ 43925 h 295828"/>
                <a:gd name="connsiteX0" fmla="*/ 68829 w 577444"/>
                <a:gd name="connsiteY0" fmla="*/ 43926 h 295829"/>
                <a:gd name="connsiteX1" fmla="*/ 323966 w 577444"/>
                <a:gd name="connsiteY1" fmla="*/ 36932 h 295829"/>
                <a:gd name="connsiteX2" fmla="*/ 577444 w 577444"/>
                <a:gd name="connsiteY2" fmla="*/ 159638 h 295829"/>
                <a:gd name="connsiteX3" fmla="*/ 323966 w 577444"/>
                <a:gd name="connsiteY3" fmla="*/ 243187 h 295829"/>
                <a:gd name="connsiteX4" fmla="*/ 51566 w 577444"/>
                <a:gd name="connsiteY4" fmla="*/ 279515 h 295829"/>
                <a:gd name="connsiteX5" fmla="*/ 14572 w 577444"/>
                <a:gd name="connsiteY5" fmla="*/ 145303 h 295829"/>
                <a:gd name="connsiteX6" fmla="*/ 68829 w 577444"/>
                <a:gd name="connsiteY6" fmla="*/ 43926 h 295829"/>
                <a:gd name="connsiteX0" fmla="*/ 70693 w 581173"/>
                <a:gd name="connsiteY0" fmla="*/ 43926 h 296993"/>
                <a:gd name="connsiteX1" fmla="*/ 325830 w 581173"/>
                <a:gd name="connsiteY1" fmla="*/ 36932 h 296993"/>
                <a:gd name="connsiteX2" fmla="*/ 579308 w 581173"/>
                <a:gd name="connsiteY2" fmla="*/ 159638 h 296993"/>
                <a:gd name="connsiteX3" fmla="*/ 337014 w 581173"/>
                <a:gd name="connsiteY3" fmla="*/ 250178 h 296993"/>
                <a:gd name="connsiteX4" fmla="*/ 53430 w 581173"/>
                <a:gd name="connsiteY4" fmla="*/ 279515 h 296993"/>
                <a:gd name="connsiteX5" fmla="*/ 16436 w 581173"/>
                <a:gd name="connsiteY5" fmla="*/ 145303 h 296993"/>
                <a:gd name="connsiteX6" fmla="*/ 70693 w 581173"/>
                <a:gd name="connsiteY6" fmla="*/ 43926 h 296993"/>
                <a:gd name="connsiteX0" fmla="*/ 73370 w 583849"/>
                <a:gd name="connsiteY0" fmla="*/ 43926 h 299131"/>
                <a:gd name="connsiteX1" fmla="*/ 328507 w 583849"/>
                <a:gd name="connsiteY1" fmla="*/ 36932 h 299131"/>
                <a:gd name="connsiteX2" fmla="*/ 581985 w 583849"/>
                <a:gd name="connsiteY2" fmla="*/ 159638 h 299131"/>
                <a:gd name="connsiteX3" fmla="*/ 339691 w 583849"/>
                <a:gd name="connsiteY3" fmla="*/ 250178 h 299131"/>
                <a:gd name="connsiteX4" fmla="*/ 56107 w 583849"/>
                <a:gd name="connsiteY4" fmla="*/ 279515 h 299131"/>
                <a:gd name="connsiteX5" fmla="*/ 3046 w 583849"/>
                <a:gd name="connsiteY5" fmla="*/ 132479 h 299131"/>
                <a:gd name="connsiteX6" fmla="*/ 73370 w 583849"/>
                <a:gd name="connsiteY6" fmla="*/ 43926 h 299131"/>
                <a:gd name="connsiteX0" fmla="*/ 73201 w 589325"/>
                <a:gd name="connsiteY0" fmla="*/ 43926 h 296830"/>
                <a:gd name="connsiteX1" fmla="*/ 328338 w 589325"/>
                <a:gd name="connsiteY1" fmla="*/ 36932 h 296830"/>
                <a:gd name="connsiteX2" fmla="*/ 581816 w 589325"/>
                <a:gd name="connsiteY2" fmla="*/ 159638 h 296830"/>
                <a:gd name="connsiteX3" fmla="*/ 283287 w 589325"/>
                <a:gd name="connsiteY3" fmla="*/ 236367 h 296830"/>
                <a:gd name="connsiteX4" fmla="*/ 55938 w 589325"/>
                <a:gd name="connsiteY4" fmla="*/ 279515 h 296830"/>
                <a:gd name="connsiteX5" fmla="*/ 2877 w 589325"/>
                <a:gd name="connsiteY5" fmla="*/ 132479 h 296830"/>
                <a:gd name="connsiteX6" fmla="*/ 73201 w 589325"/>
                <a:gd name="connsiteY6" fmla="*/ 43926 h 296830"/>
                <a:gd name="connsiteX0" fmla="*/ 115642 w 631766"/>
                <a:gd name="connsiteY0" fmla="*/ 43926 h 241714"/>
                <a:gd name="connsiteX1" fmla="*/ 370779 w 631766"/>
                <a:gd name="connsiteY1" fmla="*/ 36932 h 241714"/>
                <a:gd name="connsiteX2" fmla="*/ 624257 w 631766"/>
                <a:gd name="connsiteY2" fmla="*/ 159638 h 241714"/>
                <a:gd name="connsiteX3" fmla="*/ 325728 w 631766"/>
                <a:gd name="connsiteY3" fmla="*/ 236367 h 241714"/>
                <a:gd name="connsiteX4" fmla="*/ 46735 w 631766"/>
                <a:gd name="connsiteY4" fmla="*/ 191719 h 241714"/>
                <a:gd name="connsiteX5" fmla="*/ 45318 w 631766"/>
                <a:gd name="connsiteY5" fmla="*/ 132479 h 241714"/>
                <a:gd name="connsiteX6" fmla="*/ 115642 w 631766"/>
                <a:gd name="connsiteY6" fmla="*/ 43926 h 241714"/>
                <a:gd name="connsiteX0" fmla="*/ 115642 w 597337"/>
                <a:gd name="connsiteY0" fmla="*/ 43926 h 237268"/>
                <a:gd name="connsiteX1" fmla="*/ 370779 w 597337"/>
                <a:gd name="connsiteY1" fmla="*/ 36932 h 237268"/>
                <a:gd name="connsiteX2" fmla="*/ 589828 w 597337"/>
                <a:gd name="connsiteY2" fmla="*/ 197124 h 237268"/>
                <a:gd name="connsiteX3" fmla="*/ 325728 w 597337"/>
                <a:gd name="connsiteY3" fmla="*/ 236367 h 237268"/>
                <a:gd name="connsiteX4" fmla="*/ 46735 w 597337"/>
                <a:gd name="connsiteY4" fmla="*/ 191719 h 237268"/>
                <a:gd name="connsiteX5" fmla="*/ 45318 w 597337"/>
                <a:gd name="connsiteY5" fmla="*/ 132479 h 237268"/>
                <a:gd name="connsiteX6" fmla="*/ 115642 w 597337"/>
                <a:gd name="connsiteY6" fmla="*/ 43926 h 237268"/>
                <a:gd name="connsiteX0" fmla="*/ 115642 w 604605"/>
                <a:gd name="connsiteY0" fmla="*/ 43926 h 237268"/>
                <a:gd name="connsiteX1" fmla="*/ 414390 w 604605"/>
                <a:gd name="connsiteY1" fmla="*/ 99080 h 237268"/>
                <a:gd name="connsiteX2" fmla="*/ 589828 w 604605"/>
                <a:gd name="connsiteY2" fmla="*/ 197124 h 237268"/>
                <a:gd name="connsiteX3" fmla="*/ 325728 w 604605"/>
                <a:gd name="connsiteY3" fmla="*/ 236367 h 237268"/>
                <a:gd name="connsiteX4" fmla="*/ 46735 w 604605"/>
                <a:gd name="connsiteY4" fmla="*/ 191719 h 237268"/>
                <a:gd name="connsiteX5" fmla="*/ 45318 w 604605"/>
                <a:gd name="connsiteY5" fmla="*/ 132479 h 237268"/>
                <a:gd name="connsiteX6" fmla="*/ 115642 w 604605"/>
                <a:gd name="connsiteY6" fmla="*/ 43926 h 237268"/>
                <a:gd name="connsiteX0" fmla="*/ 199420 w 604605"/>
                <a:gd name="connsiteY0" fmla="*/ 43926 h 206687"/>
                <a:gd name="connsiteX1" fmla="*/ 414390 w 604605"/>
                <a:gd name="connsiteY1" fmla="*/ 68499 h 206687"/>
                <a:gd name="connsiteX2" fmla="*/ 589828 w 604605"/>
                <a:gd name="connsiteY2" fmla="*/ 166543 h 206687"/>
                <a:gd name="connsiteX3" fmla="*/ 325728 w 604605"/>
                <a:gd name="connsiteY3" fmla="*/ 205786 h 206687"/>
                <a:gd name="connsiteX4" fmla="*/ 46735 w 604605"/>
                <a:gd name="connsiteY4" fmla="*/ 161138 h 206687"/>
                <a:gd name="connsiteX5" fmla="*/ 45318 w 604605"/>
                <a:gd name="connsiteY5" fmla="*/ 101898 h 206687"/>
                <a:gd name="connsiteX6" fmla="*/ 199420 w 604605"/>
                <a:gd name="connsiteY6" fmla="*/ 43926 h 206687"/>
                <a:gd name="connsiteX0" fmla="*/ 199420 w 604605"/>
                <a:gd name="connsiteY0" fmla="*/ 5453 h 168214"/>
                <a:gd name="connsiteX1" fmla="*/ 414390 w 604605"/>
                <a:gd name="connsiteY1" fmla="*/ 30026 h 168214"/>
                <a:gd name="connsiteX2" fmla="*/ 589828 w 604605"/>
                <a:gd name="connsiteY2" fmla="*/ 128070 h 168214"/>
                <a:gd name="connsiteX3" fmla="*/ 325728 w 604605"/>
                <a:gd name="connsiteY3" fmla="*/ 167313 h 168214"/>
                <a:gd name="connsiteX4" fmla="*/ 46735 w 604605"/>
                <a:gd name="connsiteY4" fmla="*/ 122665 h 168214"/>
                <a:gd name="connsiteX5" fmla="*/ 45318 w 604605"/>
                <a:gd name="connsiteY5" fmla="*/ 63425 h 168214"/>
                <a:gd name="connsiteX6" fmla="*/ 199420 w 604605"/>
                <a:gd name="connsiteY6" fmla="*/ 5453 h 168214"/>
                <a:gd name="connsiteX0" fmla="*/ 199420 w 605179"/>
                <a:gd name="connsiteY0" fmla="*/ 5453 h 168214"/>
                <a:gd name="connsiteX1" fmla="*/ 417833 w 605179"/>
                <a:gd name="connsiteY1" fmla="*/ 38904 h 168214"/>
                <a:gd name="connsiteX2" fmla="*/ 589828 w 605179"/>
                <a:gd name="connsiteY2" fmla="*/ 128070 h 168214"/>
                <a:gd name="connsiteX3" fmla="*/ 325728 w 605179"/>
                <a:gd name="connsiteY3" fmla="*/ 167313 h 168214"/>
                <a:gd name="connsiteX4" fmla="*/ 46735 w 605179"/>
                <a:gd name="connsiteY4" fmla="*/ 122665 h 168214"/>
                <a:gd name="connsiteX5" fmla="*/ 45318 w 605179"/>
                <a:gd name="connsiteY5" fmla="*/ 63425 h 168214"/>
                <a:gd name="connsiteX6" fmla="*/ 199420 w 605179"/>
                <a:gd name="connsiteY6" fmla="*/ 5453 h 168214"/>
                <a:gd name="connsiteX0" fmla="*/ 196360 w 605179"/>
                <a:gd name="connsiteY0" fmla="*/ 5453 h 171173"/>
                <a:gd name="connsiteX1" fmla="*/ 414773 w 605179"/>
                <a:gd name="connsiteY1" fmla="*/ 38904 h 171173"/>
                <a:gd name="connsiteX2" fmla="*/ 586768 w 605179"/>
                <a:gd name="connsiteY2" fmla="*/ 128070 h 171173"/>
                <a:gd name="connsiteX3" fmla="*/ 304306 w 605179"/>
                <a:gd name="connsiteY3" fmla="*/ 170272 h 171173"/>
                <a:gd name="connsiteX4" fmla="*/ 43675 w 605179"/>
                <a:gd name="connsiteY4" fmla="*/ 122665 h 171173"/>
                <a:gd name="connsiteX5" fmla="*/ 42258 w 605179"/>
                <a:gd name="connsiteY5" fmla="*/ 63425 h 171173"/>
                <a:gd name="connsiteX6" fmla="*/ 196360 w 605179"/>
                <a:gd name="connsiteY6" fmla="*/ 5453 h 171173"/>
                <a:gd name="connsiteX0" fmla="*/ 174172 w 582991"/>
                <a:gd name="connsiteY0" fmla="*/ 5453 h 171173"/>
                <a:gd name="connsiteX1" fmla="*/ 392585 w 582991"/>
                <a:gd name="connsiteY1" fmla="*/ 38904 h 171173"/>
                <a:gd name="connsiteX2" fmla="*/ 564580 w 582991"/>
                <a:gd name="connsiteY2" fmla="*/ 128070 h 171173"/>
                <a:gd name="connsiteX3" fmla="*/ 282118 w 582991"/>
                <a:gd name="connsiteY3" fmla="*/ 170272 h 171173"/>
                <a:gd name="connsiteX4" fmla="*/ 21487 w 582991"/>
                <a:gd name="connsiteY4" fmla="*/ 122665 h 171173"/>
                <a:gd name="connsiteX5" fmla="*/ 153197 w 582991"/>
                <a:gd name="connsiteY5" fmla="*/ 100911 h 171173"/>
                <a:gd name="connsiteX6" fmla="*/ 174172 w 582991"/>
                <a:gd name="connsiteY6" fmla="*/ 5453 h 171173"/>
                <a:gd name="connsiteX0" fmla="*/ 196551 w 605370"/>
                <a:gd name="connsiteY0" fmla="*/ 5453 h 171173"/>
                <a:gd name="connsiteX1" fmla="*/ 414964 w 605370"/>
                <a:gd name="connsiteY1" fmla="*/ 38904 h 171173"/>
                <a:gd name="connsiteX2" fmla="*/ 586959 w 605370"/>
                <a:gd name="connsiteY2" fmla="*/ 128070 h 171173"/>
                <a:gd name="connsiteX3" fmla="*/ 304497 w 605370"/>
                <a:gd name="connsiteY3" fmla="*/ 170272 h 171173"/>
                <a:gd name="connsiteX4" fmla="*/ 43866 w 605370"/>
                <a:gd name="connsiteY4" fmla="*/ 122665 h 171173"/>
                <a:gd name="connsiteX5" fmla="*/ 41301 w 605370"/>
                <a:gd name="connsiteY5" fmla="*/ 60466 h 171173"/>
                <a:gd name="connsiteX6" fmla="*/ 196551 w 605370"/>
                <a:gd name="connsiteY6" fmla="*/ 5453 h 171173"/>
                <a:gd name="connsiteX0" fmla="*/ 196551 w 605370"/>
                <a:gd name="connsiteY0" fmla="*/ 5453 h 171173"/>
                <a:gd name="connsiteX1" fmla="*/ 414964 w 605370"/>
                <a:gd name="connsiteY1" fmla="*/ 38904 h 171173"/>
                <a:gd name="connsiteX2" fmla="*/ 586959 w 605370"/>
                <a:gd name="connsiteY2" fmla="*/ 128070 h 171173"/>
                <a:gd name="connsiteX3" fmla="*/ 304497 w 605370"/>
                <a:gd name="connsiteY3" fmla="*/ 170272 h 171173"/>
                <a:gd name="connsiteX4" fmla="*/ 43866 w 605370"/>
                <a:gd name="connsiteY4" fmla="*/ 122665 h 171173"/>
                <a:gd name="connsiteX5" fmla="*/ 41301 w 605370"/>
                <a:gd name="connsiteY5" fmla="*/ 60466 h 171173"/>
                <a:gd name="connsiteX6" fmla="*/ 196551 w 605370"/>
                <a:gd name="connsiteY6" fmla="*/ 5453 h 171173"/>
                <a:gd name="connsiteX0" fmla="*/ 196551 w 605370"/>
                <a:gd name="connsiteY0" fmla="*/ 5453 h 171173"/>
                <a:gd name="connsiteX1" fmla="*/ 414964 w 605370"/>
                <a:gd name="connsiteY1" fmla="*/ 38904 h 171173"/>
                <a:gd name="connsiteX2" fmla="*/ 586959 w 605370"/>
                <a:gd name="connsiteY2" fmla="*/ 128070 h 171173"/>
                <a:gd name="connsiteX3" fmla="*/ 304497 w 605370"/>
                <a:gd name="connsiteY3" fmla="*/ 170272 h 171173"/>
                <a:gd name="connsiteX4" fmla="*/ 43866 w 605370"/>
                <a:gd name="connsiteY4" fmla="*/ 122665 h 171173"/>
                <a:gd name="connsiteX5" fmla="*/ 41301 w 605370"/>
                <a:gd name="connsiteY5" fmla="*/ 60466 h 171173"/>
                <a:gd name="connsiteX6" fmla="*/ 196551 w 605370"/>
                <a:gd name="connsiteY6" fmla="*/ 5453 h 171173"/>
                <a:gd name="connsiteX0" fmla="*/ 180484 w 589303"/>
                <a:gd name="connsiteY0" fmla="*/ 5453 h 170851"/>
                <a:gd name="connsiteX1" fmla="*/ 398897 w 589303"/>
                <a:gd name="connsiteY1" fmla="*/ 38904 h 170851"/>
                <a:gd name="connsiteX2" fmla="*/ 570892 w 589303"/>
                <a:gd name="connsiteY2" fmla="*/ 128070 h 170851"/>
                <a:gd name="connsiteX3" fmla="*/ 288430 w 589303"/>
                <a:gd name="connsiteY3" fmla="*/ 170272 h 170851"/>
                <a:gd name="connsiteX4" fmla="*/ 43866 w 589303"/>
                <a:gd name="connsiteY4" fmla="*/ 131543 h 170851"/>
                <a:gd name="connsiteX5" fmla="*/ 25234 w 589303"/>
                <a:gd name="connsiteY5" fmla="*/ 60466 h 170851"/>
                <a:gd name="connsiteX6" fmla="*/ 180484 w 589303"/>
                <a:gd name="connsiteY6" fmla="*/ 5453 h 170851"/>
                <a:gd name="connsiteX0" fmla="*/ 202289 w 611108"/>
                <a:gd name="connsiteY0" fmla="*/ 5453 h 192160"/>
                <a:gd name="connsiteX1" fmla="*/ 420702 w 611108"/>
                <a:gd name="connsiteY1" fmla="*/ 38904 h 192160"/>
                <a:gd name="connsiteX2" fmla="*/ 592697 w 611108"/>
                <a:gd name="connsiteY2" fmla="*/ 128070 h 192160"/>
                <a:gd name="connsiteX3" fmla="*/ 310235 w 611108"/>
                <a:gd name="connsiteY3" fmla="*/ 170272 h 192160"/>
                <a:gd name="connsiteX4" fmla="*/ 65671 w 611108"/>
                <a:gd name="connsiteY4" fmla="*/ 131543 h 192160"/>
                <a:gd name="connsiteX5" fmla="*/ 47039 w 611108"/>
                <a:gd name="connsiteY5" fmla="*/ 60466 h 192160"/>
                <a:gd name="connsiteX6" fmla="*/ 202289 w 611108"/>
                <a:gd name="connsiteY6" fmla="*/ 5453 h 192160"/>
                <a:gd name="connsiteX0" fmla="*/ 307872 w 716691"/>
                <a:gd name="connsiteY0" fmla="*/ 5453 h 170851"/>
                <a:gd name="connsiteX1" fmla="*/ 526285 w 716691"/>
                <a:gd name="connsiteY1" fmla="*/ 38904 h 170851"/>
                <a:gd name="connsiteX2" fmla="*/ 698280 w 716691"/>
                <a:gd name="connsiteY2" fmla="*/ 128070 h 170851"/>
                <a:gd name="connsiteX3" fmla="*/ 415818 w 716691"/>
                <a:gd name="connsiteY3" fmla="*/ 170272 h 170851"/>
                <a:gd name="connsiteX4" fmla="*/ 171254 w 716691"/>
                <a:gd name="connsiteY4" fmla="*/ 131543 h 170851"/>
                <a:gd name="connsiteX5" fmla="*/ 152622 w 716691"/>
                <a:gd name="connsiteY5" fmla="*/ 60466 h 170851"/>
                <a:gd name="connsiteX6" fmla="*/ 307872 w 716691"/>
                <a:gd name="connsiteY6" fmla="*/ 5453 h 170851"/>
                <a:gd name="connsiteX0" fmla="*/ 182779 w 591598"/>
                <a:gd name="connsiteY0" fmla="*/ 5453 h 170851"/>
                <a:gd name="connsiteX1" fmla="*/ 401192 w 591598"/>
                <a:gd name="connsiteY1" fmla="*/ 38904 h 170851"/>
                <a:gd name="connsiteX2" fmla="*/ 573187 w 591598"/>
                <a:gd name="connsiteY2" fmla="*/ 128070 h 170851"/>
                <a:gd name="connsiteX3" fmla="*/ 290725 w 591598"/>
                <a:gd name="connsiteY3" fmla="*/ 170272 h 170851"/>
                <a:gd name="connsiteX4" fmla="*/ 46161 w 591598"/>
                <a:gd name="connsiteY4" fmla="*/ 131543 h 170851"/>
                <a:gd name="connsiteX5" fmla="*/ 27529 w 591598"/>
                <a:gd name="connsiteY5" fmla="*/ 60466 h 170851"/>
                <a:gd name="connsiteX6" fmla="*/ 182779 w 591598"/>
                <a:gd name="connsiteY6" fmla="*/ 5453 h 170851"/>
                <a:gd name="connsiteX0" fmla="*/ 182779 w 591598"/>
                <a:gd name="connsiteY0" fmla="*/ 5453 h 170851"/>
                <a:gd name="connsiteX1" fmla="*/ 401192 w 591598"/>
                <a:gd name="connsiteY1" fmla="*/ 38904 h 170851"/>
                <a:gd name="connsiteX2" fmla="*/ 573187 w 591598"/>
                <a:gd name="connsiteY2" fmla="*/ 128070 h 170851"/>
                <a:gd name="connsiteX3" fmla="*/ 290725 w 591598"/>
                <a:gd name="connsiteY3" fmla="*/ 170272 h 170851"/>
                <a:gd name="connsiteX4" fmla="*/ 46161 w 591598"/>
                <a:gd name="connsiteY4" fmla="*/ 131543 h 170851"/>
                <a:gd name="connsiteX5" fmla="*/ 27529 w 591598"/>
                <a:gd name="connsiteY5" fmla="*/ 60466 h 170851"/>
                <a:gd name="connsiteX6" fmla="*/ 182779 w 591598"/>
                <a:gd name="connsiteY6" fmla="*/ 5453 h 170851"/>
                <a:gd name="connsiteX0" fmla="*/ 182779 w 591598"/>
                <a:gd name="connsiteY0" fmla="*/ 5453 h 170851"/>
                <a:gd name="connsiteX1" fmla="*/ 401192 w 591598"/>
                <a:gd name="connsiteY1" fmla="*/ 38904 h 170851"/>
                <a:gd name="connsiteX2" fmla="*/ 573187 w 591598"/>
                <a:gd name="connsiteY2" fmla="*/ 128070 h 170851"/>
                <a:gd name="connsiteX3" fmla="*/ 290725 w 591598"/>
                <a:gd name="connsiteY3" fmla="*/ 170272 h 170851"/>
                <a:gd name="connsiteX4" fmla="*/ 46161 w 591598"/>
                <a:gd name="connsiteY4" fmla="*/ 131543 h 170851"/>
                <a:gd name="connsiteX5" fmla="*/ 27529 w 591598"/>
                <a:gd name="connsiteY5" fmla="*/ 60466 h 170851"/>
                <a:gd name="connsiteX6" fmla="*/ 182779 w 591598"/>
                <a:gd name="connsiteY6" fmla="*/ 5453 h 170851"/>
                <a:gd name="connsiteX0" fmla="*/ 190813 w 591598"/>
                <a:gd name="connsiteY0" fmla="*/ 5453 h 168878"/>
                <a:gd name="connsiteX1" fmla="*/ 401192 w 591598"/>
                <a:gd name="connsiteY1" fmla="*/ 36931 h 168878"/>
                <a:gd name="connsiteX2" fmla="*/ 573187 w 591598"/>
                <a:gd name="connsiteY2" fmla="*/ 126097 h 168878"/>
                <a:gd name="connsiteX3" fmla="*/ 290725 w 591598"/>
                <a:gd name="connsiteY3" fmla="*/ 168299 h 168878"/>
                <a:gd name="connsiteX4" fmla="*/ 46161 w 591598"/>
                <a:gd name="connsiteY4" fmla="*/ 129570 h 168878"/>
                <a:gd name="connsiteX5" fmla="*/ 27529 w 591598"/>
                <a:gd name="connsiteY5" fmla="*/ 58493 h 168878"/>
                <a:gd name="connsiteX6" fmla="*/ 190813 w 591598"/>
                <a:gd name="connsiteY6" fmla="*/ 5453 h 168878"/>
                <a:gd name="connsiteX0" fmla="*/ 190813 w 591598"/>
                <a:gd name="connsiteY0" fmla="*/ 0 h 163425"/>
                <a:gd name="connsiteX1" fmla="*/ 401192 w 591598"/>
                <a:gd name="connsiteY1" fmla="*/ 31478 h 163425"/>
                <a:gd name="connsiteX2" fmla="*/ 573187 w 591598"/>
                <a:gd name="connsiteY2" fmla="*/ 120644 h 163425"/>
                <a:gd name="connsiteX3" fmla="*/ 290725 w 591598"/>
                <a:gd name="connsiteY3" fmla="*/ 162846 h 163425"/>
                <a:gd name="connsiteX4" fmla="*/ 46161 w 591598"/>
                <a:gd name="connsiteY4" fmla="*/ 124117 h 163425"/>
                <a:gd name="connsiteX5" fmla="*/ 27529 w 591598"/>
                <a:gd name="connsiteY5" fmla="*/ 53040 h 163425"/>
                <a:gd name="connsiteX6" fmla="*/ 190813 w 591598"/>
                <a:gd name="connsiteY6" fmla="*/ 0 h 163425"/>
                <a:gd name="connsiteX0" fmla="*/ 190813 w 591598"/>
                <a:gd name="connsiteY0" fmla="*/ 0 h 163425"/>
                <a:gd name="connsiteX1" fmla="*/ 401192 w 591598"/>
                <a:gd name="connsiteY1" fmla="*/ 31478 h 163425"/>
                <a:gd name="connsiteX2" fmla="*/ 573187 w 591598"/>
                <a:gd name="connsiteY2" fmla="*/ 120644 h 163425"/>
                <a:gd name="connsiteX3" fmla="*/ 290725 w 591598"/>
                <a:gd name="connsiteY3" fmla="*/ 162846 h 163425"/>
                <a:gd name="connsiteX4" fmla="*/ 46161 w 591598"/>
                <a:gd name="connsiteY4" fmla="*/ 124117 h 163425"/>
                <a:gd name="connsiteX5" fmla="*/ 27529 w 591598"/>
                <a:gd name="connsiteY5" fmla="*/ 53040 h 163425"/>
                <a:gd name="connsiteX6" fmla="*/ 190813 w 591598"/>
                <a:gd name="connsiteY6" fmla="*/ 0 h 163425"/>
                <a:gd name="connsiteX0" fmla="*/ 190813 w 591598"/>
                <a:gd name="connsiteY0" fmla="*/ 3480 h 166905"/>
                <a:gd name="connsiteX1" fmla="*/ 401192 w 591598"/>
                <a:gd name="connsiteY1" fmla="*/ 34958 h 166905"/>
                <a:gd name="connsiteX2" fmla="*/ 573187 w 591598"/>
                <a:gd name="connsiteY2" fmla="*/ 124124 h 166905"/>
                <a:gd name="connsiteX3" fmla="*/ 290725 w 591598"/>
                <a:gd name="connsiteY3" fmla="*/ 166326 h 166905"/>
                <a:gd name="connsiteX4" fmla="*/ 46161 w 591598"/>
                <a:gd name="connsiteY4" fmla="*/ 127597 h 166905"/>
                <a:gd name="connsiteX5" fmla="*/ 27529 w 591598"/>
                <a:gd name="connsiteY5" fmla="*/ 56520 h 166905"/>
                <a:gd name="connsiteX6" fmla="*/ 190813 w 591598"/>
                <a:gd name="connsiteY6" fmla="*/ 3480 h 166905"/>
                <a:gd name="connsiteX0" fmla="*/ 190813 w 591598"/>
                <a:gd name="connsiteY0" fmla="*/ 3480 h 166905"/>
                <a:gd name="connsiteX1" fmla="*/ 401192 w 591598"/>
                <a:gd name="connsiteY1" fmla="*/ 34958 h 166905"/>
                <a:gd name="connsiteX2" fmla="*/ 573187 w 591598"/>
                <a:gd name="connsiteY2" fmla="*/ 124124 h 166905"/>
                <a:gd name="connsiteX3" fmla="*/ 290725 w 591598"/>
                <a:gd name="connsiteY3" fmla="*/ 166326 h 166905"/>
                <a:gd name="connsiteX4" fmla="*/ 46161 w 591598"/>
                <a:gd name="connsiteY4" fmla="*/ 127597 h 166905"/>
                <a:gd name="connsiteX5" fmla="*/ 27529 w 591598"/>
                <a:gd name="connsiteY5" fmla="*/ 56520 h 166905"/>
                <a:gd name="connsiteX6" fmla="*/ 190813 w 591598"/>
                <a:gd name="connsiteY6" fmla="*/ 3480 h 166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1598" h="166905">
                  <a:moveTo>
                    <a:pt x="190813" y="3480"/>
                  </a:moveTo>
                  <a:cubicBezTo>
                    <a:pt x="286658" y="0"/>
                    <a:pt x="301886" y="5973"/>
                    <a:pt x="401192" y="34958"/>
                  </a:cubicBezTo>
                  <a:cubicBezTo>
                    <a:pt x="464921" y="55065"/>
                    <a:pt x="591598" y="102229"/>
                    <a:pt x="573187" y="124124"/>
                  </a:cubicBezTo>
                  <a:cubicBezTo>
                    <a:pt x="554776" y="146019"/>
                    <a:pt x="378563" y="165747"/>
                    <a:pt x="290725" y="166326"/>
                  </a:cubicBezTo>
                  <a:cubicBezTo>
                    <a:pt x="202887" y="166905"/>
                    <a:pt x="127899" y="155763"/>
                    <a:pt x="46161" y="127597"/>
                  </a:cubicBezTo>
                  <a:cubicBezTo>
                    <a:pt x="0" y="91539"/>
                    <a:pt x="19297" y="79014"/>
                    <a:pt x="27529" y="56520"/>
                  </a:cubicBezTo>
                  <a:cubicBezTo>
                    <a:pt x="63306" y="21201"/>
                    <a:pt x="131171" y="7149"/>
                    <a:pt x="190813" y="3480"/>
                  </a:cubicBezTo>
                  <a:close/>
                </a:path>
              </a:pathLst>
            </a:custGeom>
            <a:ln w="76200">
              <a:solidFill>
                <a:srgbClr val="FF0000">
                  <a:alpha val="72941"/>
                </a:srgb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grpSp>
      <p:sp>
        <p:nvSpPr>
          <p:cNvPr id="26" name="フリーフォーム 25"/>
          <p:cNvSpPr/>
          <p:nvPr/>
        </p:nvSpPr>
        <p:spPr>
          <a:xfrm>
            <a:off x="6681017" y="1394825"/>
            <a:ext cx="311624" cy="498144"/>
          </a:xfrm>
          <a:custGeom>
            <a:avLst/>
            <a:gdLst>
              <a:gd name="connsiteX0" fmla="*/ 0 w 730155"/>
              <a:gd name="connsiteY0" fmla="*/ 0 h 661917"/>
              <a:gd name="connsiteX1" fmla="*/ 730155 w 730155"/>
              <a:gd name="connsiteY1" fmla="*/ 368490 h 661917"/>
              <a:gd name="connsiteX2" fmla="*/ 436728 w 730155"/>
              <a:gd name="connsiteY2" fmla="*/ 661917 h 661917"/>
              <a:gd name="connsiteX0" fmla="*/ 0 w 730155"/>
              <a:gd name="connsiteY0" fmla="*/ 0 h 661917"/>
              <a:gd name="connsiteX1" fmla="*/ 730155 w 730155"/>
              <a:gd name="connsiteY1" fmla="*/ 368490 h 661917"/>
              <a:gd name="connsiteX2" fmla="*/ 436728 w 730155"/>
              <a:gd name="connsiteY2" fmla="*/ 661917 h 661917"/>
              <a:gd name="connsiteX0" fmla="*/ 0 w 755176"/>
              <a:gd name="connsiteY0" fmla="*/ 0 h 661917"/>
              <a:gd name="connsiteX1" fmla="*/ 730155 w 755176"/>
              <a:gd name="connsiteY1" fmla="*/ 368490 h 661917"/>
              <a:gd name="connsiteX2" fmla="*/ 436728 w 755176"/>
              <a:gd name="connsiteY2" fmla="*/ 661917 h 661917"/>
              <a:gd name="connsiteX0" fmla="*/ 0 w 359391"/>
              <a:gd name="connsiteY0" fmla="*/ 0 h 498144"/>
              <a:gd name="connsiteX1" fmla="*/ 334370 w 359391"/>
              <a:gd name="connsiteY1" fmla="*/ 204717 h 498144"/>
              <a:gd name="connsiteX2" fmla="*/ 40943 w 359391"/>
              <a:gd name="connsiteY2" fmla="*/ 498144 h 498144"/>
              <a:gd name="connsiteX0" fmla="*/ 0 w 359391"/>
              <a:gd name="connsiteY0" fmla="*/ 0 h 498144"/>
              <a:gd name="connsiteX1" fmla="*/ 334370 w 359391"/>
              <a:gd name="connsiteY1" fmla="*/ 204717 h 498144"/>
              <a:gd name="connsiteX2" fmla="*/ 40943 w 359391"/>
              <a:gd name="connsiteY2" fmla="*/ 498144 h 498144"/>
              <a:gd name="connsiteX0" fmla="*/ 0 w 359391"/>
              <a:gd name="connsiteY0" fmla="*/ 0 h 498144"/>
              <a:gd name="connsiteX1" fmla="*/ 334370 w 359391"/>
              <a:gd name="connsiteY1" fmla="*/ 204717 h 498144"/>
              <a:gd name="connsiteX2" fmla="*/ 40943 w 359391"/>
              <a:gd name="connsiteY2" fmla="*/ 498144 h 498144"/>
              <a:gd name="connsiteX0" fmla="*/ 0 w 311624"/>
              <a:gd name="connsiteY0" fmla="*/ 0 h 498144"/>
              <a:gd name="connsiteX1" fmla="*/ 286603 w 311624"/>
              <a:gd name="connsiteY1" fmla="*/ 225189 h 498144"/>
              <a:gd name="connsiteX2" fmla="*/ 40943 w 311624"/>
              <a:gd name="connsiteY2" fmla="*/ 498144 h 498144"/>
              <a:gd name="connsiteX0" fmla="*/ 0 w 311624"/>
              <a:gd name="connsiteY0" fmla="*/ 0 h 498144"/>
              <a:gd name="connsiteX1" fmla="*/ 286603 w 311624"/>
              <a:gd name="connsiteY1" fmla="*/ 225189 h 498144"/>
              <a:gd name="connsiteX2" fmla="*/ 40943 w 311624"/>
              <a:gd name="connsiteY2" fmla="*/ 498144 h 498144"/>
            </a:gdLst>
            <a:ahLst/>
            <a:cxnLst>
              <a:cxn ang="0">
                <a:pos x="connsiteX0" y="connsiteY0"/>
              </a:cxn>
              <a:cxn ang="0">
                <a:pos x="connsiteX1" y="connsiteY1"/>
              </a:cxn>
              <a:cxn ang="0">
                <a:pos x="connsiteX2" y="connsiteY2"/>
              </a:cxn>
            </a:cxnLst>
            <a:rect l="l" t="t" r="r" b="b"/>
            <a:pathLst>
              <a:path w="311624" h="498144">
                <a:moveTo>
                  <a:pt x="0" y="0"/>
                </a:moveTo>
                <a:cubicBezTo>
                  <a:pt x="100084" y="34120"/>
                  <a:pt x="227462" y="75063"/>
                  <a:pt x="286603" y="225189"/>
                </a:cubicBezTo>
                <a:cubicBezTo>
                  <a:pt x="311624" y="370765"/>
                  <a:pt x="138752" y="400335"/>
                  <a:pt x="40943" y="498144"/>
                </a:cubicBezTo>
              </a:path>
            </a:pathLst>
          </a:custGeom>
          <a:ln w="5715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cxnSp>
        <p:nvCxnSpPr>
          <p:cNvPr id="28" name="直線コネクタ 27"/>
          <p:cNvCxnSpPr>
            <a:stCxn id="26" idx="0"/>
          </p:cNvCxnSpPr>
          <p:nvPr/>
        </p:nvCxnSpPr>
        <p:spPr>
          <a:xfrm flipH="1" flipV="1">
            <a:off x="3478666" y="398537"/>
            <a:ext cx="3202351" cy="996288"/>
          </a:xfrm>
          <a:prstGeom prst="line">
            <a:avLst/>
          </a:prstGeom>
          <a:ln w="38100">
            <a:solidFill>
              <a:srgbClr val="FFCC00">
                <a:alpha val="72549"/>
              </a:srgbClr>
            </a:solidFill>
            <a:prstDash val="sysDot"/>
          </a:ln>
        </p:spPr>
        <p:style>
          <a:lnRef idx="1">
            <a:schemeClr val="accent1"/>
          </a:lnRef>
          <a:fillRef idx="0">
            <a:schemeClr val="accent1"/>
          </a:fillRef>
          <a:effectRef idx="0">
            <a:schemeClr val="accent1"/>
          </a:effectRef>
          <a:fontRef idx="minor">
            <a:schemeClr val="tx1"/>
          </a:fontRef>
        </p:style>
      </p:cxnSp>
      <p:grpSp>
        <p:nvGrpSpPr>
          <p:cNvPr id="34" name="グループ化 33"/>
          <p:cNvGrpSpPr/>
          <p:nvPr/>
        </p:nvGrpSpPr>
        <p:grpSpPr>
          <a:xfrm>
            <a:off x="4804449" y="1061591"/>
            <a:ext cx="2557497" cy="907281"/>
            <a:chOff x="4578824" y="1857233"/>
            <a:chExt cx="2557497" cy="907281"/>
          </a:xfrm>
        </p:grpSpPr>
        <p:cxnSp>
          <p:nvCxnSpPr>
            <p:cNvPr id="11" name="直線コネクタ 10"/>
            <p:cNvCxnSpPr/>
            <p:nvPr/>
          </p:nvCxnSpPr>
          <p:spPr>
            <a:xfrm rot="10800000" flipV="1">
              <a:off x="5818909" y="1857233"/>
              <a:ext cx="1317412" cy="495908"/>
            </a:xfrm>
            <a:prstGeom prst="line">
              <a:avLst/>
            </a:prstGeom>
            <a:ln w="38100">
              <a:solidFill>
                <a:srgbClr val="FF9900">
                  <a:alpha val="72941"/>
                </a:srgbClr>
              </a:solidFill>
            </a:ln>
          </p:spPr>
          <p:style>
            <a:lnRef idx="1">
              <a:schemeClr val="accent1"/>
            </a:lnRef>
            <a:fillRef idx="0">
              <a:schemeClr val="accent1"/>
            </a:fillRef>
            <a:effectRef idx="0">
              <a:schemeClr val="accent1"/>
            </a:effectRef>
            <a:fontRef idx="minor">
              <a:schemeClr val="tx1"/>
            </a:fontRef>
          </p:style>
        </p:cxnSp>
        <p:sp>
          <p:nvSpPr>
            <p:cNvPr id="33" name="テキスト ボックス 32"/>
            <p:cNvSpPr txBox="1"/>
            <p:nvPr/>
          </p:nvSpPr>
          <p:spPr>
            <a:xfrm>
              <a:off x="4578824" y="2395182"/>
              <a:ext cx="1399742" cy="369332"/>
            </a:xfrm>
            <a:prstGeom prst="rect">
              <a:avLst/>
            </a:prstGeom>
            <a:solidFill>
              <a:srgbClr val="FFFFCC">
                <a:alpha val="69804"/>
              </a:srgbClr>
            </a:solidFill>
          </p:spPr>
          <p:txBody>
            <a:bodyPr wrap="none" rtlCol="0">
              <a:spAutoFit/>
            </a:bodyPr>
            <a:lstStyle/>
            <a:p>
              <a:r>
                <a:rPr kumimoji="1" lang="ja-JP" altLang="en-US" sz="900" dirty="0" smtClean="0"/>
                <a:t>物質生命科学</a:t>
              </a:r>
              <a:r>
                <a:rPr lang="ja-JP" altLang="en-US" sz="900" dirty="0" smtClean="0"/>
                <a:t>実験施設</a:t>
              </a:r>
              <a:endParaRPr lang="en-US" altLang="ja-JP" sz="900" dirty="0" smtClean="0"/>
            </a:p>
            <a:p>
              <a:r>
                <a:rPr kumimoji="1" lang="ja-JP" altLang="en-US" sz="900" dirty="0" smtClean="0"/>
                <a:t>中性子・ミューオンビーム</a:t>
              </a:r>
              <a:endParaRPr kumimoji="1" lang="ja-JP" altLang="en-US" sz="900" dirty="0"/>
            </a:p>
          </p:txBody>
        </p:sp>
      </p:grpSp>
      <p:sp>
        <p:nvSpPr>
          <p:cNvPr id="35" name="テキスト ボックス 34"/>
          <p:cNvSpPr txBox="1"/>
          <p:nvPr/>
        </p:nvSpPr>
        <p:spPr>
          <a:xfrm rot="960806">
            <a:off x="4662809" y="561242"/>
            <a:ext cx="1090363" cy="307777"/>
          </a:xfrm>
          <a:prstGeom prst="rect">
            <a:avLst/>
          </a:prstGeom>
          <a:solidFill>
            <a:srgbClr val="FFFFCC">
              <a:alpha val="69804"/>
            </a:srgbClr>
          </a:solidFill>
        </p:spPr>
        <p:txBody>
          <a:bodyPr wrap="none" rtlCol="0">
            <a:spAutoFit/>
          </a:bodyPr>
          <a:lstStyle/>
          <a:p>
            <a:r>
              <a:rPr kumimoji="1" lang="ja-JP" altLang="en-US" sz="700" dirty="0" smtClean="0"/>
              <a:t>ニュートリノビームライン</a:t>
            </a:r>
            <a:endParaRPr kumimoji="1" lang="en-US" altLang="ja-JP" sz="700" dirty="0" smtClean="0"/>
          </a:p>
          <a:p>
            <a:r>
              <a:rPr lang="ja-JP" altLang="en-US" sz="700" dirty="0" smtClean="0"/>
              <a:t>神岡へ</a:t>
            </a:r>
            <a:endParaRPr kumimoji="1" lang="ja-JP" altLang="en-US" sz="700" dirty="0"/>
          </a:p>
        </p:txBody>
      </p:sp>
      <p:sp>
        <p:nvSpPr>
          <p:cNvPr id="37" name="正方形/長方形 36"/>
          <p:cNvSpPr/>
          <p:nvPr/>
        </p:nvSpPr>
        <p:spPr>
          <a:xfrm>
            <a:off x="35625" y="156794"/>
            <a:ext cx="8807840" cy="2062103"/>
          </a:xfrm>
          <a:prstGeom prst="rect">
            <a:avLst/>
          </a:prstGeom>
        </p:spPr>
        <p:txBody>
          <a:bodyPr wrap="square">
            <a:spAutoFit/>
          </a:bodyPr>
          <a:lstStyle/>
          <a:p>
            <a:pPr lvl="0"/>
            <a:r>
              <a:rPr lang="en-US" altLang="ja-JP" sz="4400" dirty="0" smtClean="0">
                <a:solidFill>
                  <a:prstClr val="white"/>
                </a:solidFill>
                <a:latin typeface="HG丸ｺﾞｼｯｸM-PRO" pitchFamily="50" charset="-128"/>
                <a:ea typeface="HG丸ｺﾞｼｯｸM-PRO" pitchFamily="50" charset="-128"/>
              </a:rPr>
              <a:t>J-PARC</a:t>
            </a:r>
            <a:r>
              <a:rPr lang="ja-JP" altLang="en-US" sz="4400" dirty="0" smtClean="0">
                <a:solidFill>
                  <a:prstClr val="white"/>
                </a:solidFill>
                <a:latin typeface="HG丸ｺﾞｼｯｸM-PRO" pitchFamily="50" charset="-128"/>
                <a:ea typeface="HG丸ｺﾞｼｯｸM-PRO" pitchFamily="50" charset="-128"/>
              </a:rPr>
              <a:t>　</a:t>
            </a:r>
            <a:endParaRPr lang="en-US" altLang="ja-JP" sz="4400" dirty="0" smtClean="0">
              <a:solidFill>
                <a:prstClr val="white"/>
              </a:solidFill>
              <a:latin typeface="HG丸ｺﾞｼｯｸM-PRO" pitchFamily="50" charset="-128"/>
              <a:ea typeface="HG丸ｺﾞｼｯｸM-PRO" pitchFamily="50" charset="-128"/>
            </a:endParaRPr>
          </a:p>
          <a:p>
            <a:pPr lvl="0"/>
            <a:endParaRPr lang="en-US" altLang="ja-JP" dirty="0" smtClean="0">
              <a:solidFill>
                <a:prstClr val="white"/>
              </a:solidFill>
              <a:latin typeface="HG丸ｺﾞｼｯｸM-PRO" pitchFamily="50" charset="-128"/>
              <a:ea typeface="HG丸ｺﾞｼｯｸM-PRO" pitchFamily="50" charset="-128"/>
            </a:endParaRPr>
          </a:p>
          <a:p>
            <a:pPr lvl="0"/>
            <a:r>
              <a:rPr lang="ja-JP" altLang="en-US" sz="3200" dirty="0" smtClean="0">
                <a:solidFill>
                  <a:prstClr val="white"/>
                </a:solidFill>
                <a:latin typeface="HG丸ｺﾞｼｯｸM-PRO" pitchFamily="50" charset="-128"/>
                <a:ea typeface="HG丸ｺﾞｼｯｸM-PRO" pitchFamily="50" charset="-128"/>
              </a:rPr>
              <a:t>世界最強強度の</a:t>
            </a:r>
            <a:endParaRPr lang="en-US" altLang="ja-JP" sz="3200" dirty="0" smtClean="0">
              <a:solidFill>
                <a:prstClr val="white"/>
              </a:solidFill>
              <a:latin typeface="HG丸ｺﾞｼｯｸM-PRO" pitchFamily="50" charset="-128"/>
              <a:ea typeface="HG丸ｺﾞｼｯｸM-PRO" pitchFamily="50" charset="-128"/>
            </a:endParaRPr>
          </a:p>
          <a:p>
            <a:pPr lvl="0"/>
            <a:r>
              <a:rPr lang="ja-JP" altLang="en-US" sz="3200" dirty="0" smtClean="0">
                <a:solidFill>
                  <a:prstClr val="white"/>
                </a:solidFill>
                <a:latin typeface="HG丸ｺﾞｼｯｸM-PRO" pitchFamily="50" charset="-128"/>
                <a:ea typeface="HG丸ｺﾞｼｯｸM-PRO" pitchFamily="50" charset="-128"/>
              </a:rPr>
              <a:t>陽子加速器施設</a:t>
            </a:r>
            <a:endParaRPr lang="en-US" altLang="ja-JP" sz="3200" dirty="0" smtClean="0">
              <a:solidFill>
                <a:prstClr val="white"/>
              </a:solidFill>
              <a:latin typeface="HG丸ｺﾞｼｯｸM-PRO" pitchFamily="50" charset="-128"/>
              <a:ea typeface="HG丸ｺﾞｼｯｸM-PRO" pitchFamily="50" charset="-128"/>
            </a:endParaRPr>
          </a:p>
        </p:txBody>
      </p:sp>
      <p:grpSp>
        <p:nvGrpSpPr>
          <p:cNvPr id="39" name="グループ化 38"/>
          <p:cNvGrpSpPr/>
          <p:nvPr/>
        </p:nvGrpSpPr>
        <p:grpSpPr>
          <a:xfrm>
            <a:off x="4019705" y="1790612"/>
            <a:ext cx="3363593" cy="1429234"/>
            <a:chOff x="3889081" y="3405650"/>
            <a:chExt cx="3363593" cy="1429234"/>
          </a:xfrm>
        </p:grpSpPr>
        <p:cxnSp>
          <p:nvCxnSpPr>
            <p:cNvPr id="20" name="直線コネクタ 19"/>
            <p:cNvCxnSpPr/>
            <p:nvPr/>
          </p:nvCxnSpPr>
          <p:spPr>
            <a:xfrm rot="16200000" flipH="1">
              <a:off x="3609302" y="3685429"/>
              <a:ext cx="818862" cy="259303"/>
            </a:xfrm>
            <a:prstGeom prst="line">
              <a:avLst/>
            </a:prstGeom>
            <a:ln w="76200">
              <a:solidFill>
                <a:srgbClr val="FF9900">
                  <a:alpha val="72941"/>
                </a:srgbClr>
              </a:solidFill>
            </a:ln>
          </p:spPr>
          <p:style>
            <a:lnRef idx="1">
              <a:schemeClr val="accent1"/>
            </a:lnRef>
            <a:fillRef idx="0">
              <a:schemeClr val="accent1"/>
            </a:fillRef>
            <a:effectRef idx="0">
              <a:schemeClr val="accent1"/>
            </a:effectRef>
            <a:fontRef idx="minor">
              <a:schemeClr val="tx1"/>
            </a:fontRef>
          </p:style>
        </p:cxnSp>
        <p:sp>
          <p:nvSpPr>
            <p:cNvPr id="38" name="テキスト ボックス 37"/>
            <p:cNvSpPr txBox="1"/>
            <p:nvPr/>
          </p:nvSpPr>
          <p:spPr>
            <a:xfrm>
              <a:off x="4374963" y="4126998"/>
              <a:ext cx="2877711" cy="707886"/>
            </a:xfrm>
            <a:prstGeom prst="rect">
              <a:avLst/>
            </a:prstGeom>
            <a:solidFill>
              <a:srgbClr val="FFFFCC">
                <a:alpha val="69804"/>
              </a:srgbClr>
            </a:solidFill>
          </p:spPr>
          <p:txBody>
            <a:bodyPr wrap="none" rtlCol="0">
              <a:spAutoFit/>
            </a:bodyPr>
            <a:lstStyle/>
            <a:p>
              <a:r>
                <a:rPr lang="ja-JP" altLang="en-US" sz="2000" dirty="0" smtClean="0"/>
                <a:t>原子核・素粒子実験施設</a:t>
              </a:r>
              <a:endParaRPr lang="en-US" altLang="ja-JP" sz="2000" dirty="0" smtClean="0"/>
            </a:p>
            <a:p>
              <a:r>
                <a:rPr lang="ja-JP" altLang="en-US" sz="2000" dirty="0" smtClean="0"/>
                <a:t>ハドロン</a:t>
              </a:r>
              <a:r>
                <a:rPr kumimoji="1" lang="ja-JP" altLang="en-US" sz="2000" dirty="0" smtClean="0"/>
                <a:t>ビーム</a:t>
              </a:r>
              <a:endParaRPr kumimoji="1" lang="ja-JP" altLang="en-US" sz="2000" dirty="0"/>
            </a:p>
          </p:txBody>
        </p:sp>
      </p:grpSp>
      <p:pic>
        <p:nvPicPr>
          <p:cNvPr id="60422" name="Picture 6" descr="http://j-parc.jp/ja/news/2009/05/6.jpg"/>
          <p:cNvPicPr>
            <a:picLocks noChangeAspect="1" noChangeArrowheads="1"/>
          </p:cNvPicPr>
          <p:nvPr/>
        </p:nvPicPr>
        <p:blipFill>
          <a:blip r:embed="rId3" cstate="print"/>
          <a:srcRect l="-2597" t="-3960" r="-2309" b="-5227"/>
          <a:stretch>
            <a:fillRect/>
          </a:stretch>
        </p:blipFill>
        <p:spPr bwMode="auto">
          <a:xfrm>
            <a:off x="178119" y="3307283"/>
            <a:ext cx="8633362" cy="3348842"/>
          </a:xfrm>
          <a:prstGeom prst="rect">
            <a:avLst/>
          </a:prstGeom>
          <a:solidFill>
            <a:schemeClr val="bg1"/>
          </a:solidFill>
          <a:effectLst>
            <a:softEdge rad="63500"/>
          </a:effectLst>
        </p:spPr>
      </p:pic>
      <p:sp>
        <p:nvSpPr>
          <p:cNvPr id="41" name="テキスト ボックス 40"/>
          <p:cNvSpPr txBox="1"/>
          <p:nvPr/>
        </p:nvSpPr>
        <p:spPr>
          <a:xfrm>
            <a:off x="7422076" y="6358043"/>
            <a:ext cx="1569660" cy="369332"/>
          </a:xfrm>
          <a:prstGeom prst="rect">
            <a:avLst/>
          </a:prstGeom>
          <a:solidFill>
            <a:srgbClr val="FFFFCC"/>
          </a:solidFill>
        </p:spPr>
        <p:txBody>
          <a:bodyPr wrap="none" rtlCol="0">
            <a:spAutoFit/>
          </a:bodyPr>
          <a:lstStyle/>
          <a:p>
            <a:r>
              <a:rPr kumimoji="1" lang="ja-JP" altLang="en-US" dirty="0" smtClean="0"/>
              <a:t>建設時の写真</a:t>
            </a:r>
            <a:endParaRPr kumimoji="1" lang="ja-JP" alt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yperBall2"/>
          <p:cNvPicPr>
            <a:picLocks noChangeAspect="1" noChangeArrowheads="1"/>
          </p:cNvPicPr>
          <p:nvPr/>
        </p:nvPicPr>
        <p:blipFill>
          <a:blip r:embed="rId2" cstate="print">
            <a:lum bright="12000"/>
          </a:blip>
          <a:srcRect l="5560"/>
          <a:stretch>
            <a:fillRect/>
          </a:stretch>
        </p:blipFill>
        <p:spPr bwMode="auto">
          <a:xfrm>
            <a:off x="5306744" y="1464540"/>
            <a:ext cx="3635375" cy="5130800"/>
          </a:xfrm>
          <a:prstGeom prst="rect">
            <a:avLst/>
          </a:prstGeom>
          <a:noFill/>
          <a:ln w="9525">
            <a:noFill/>
            <a:miter lim="800000"/>
            <a:headEnd/>
            <a:tailEnd/>
          </a:ln>
          <a:effectLst>
            <a:softEdge rad="63500"/>
          </a:effectLst>
        </p:spPr>
      </p:pic>
      <p:pic>
        <p:nvPicPr>
          <p:cNvPr id="3" name="Picture 5" descr="reaction-illust"/>
          <p:cNvPicPr>
            <a:picLocks noChangeAspect="1" noChangeArrowheads="1"/>
          </p:cNvPicPr>
          <p:nvPr/>
        </p:nvPicPr>
        <p:blipFill>
          <a:blip r:embed="rId3" cstate="print"/>
          <a:srcRect t="5366" r="12329" b="39246"/>
          <a:stretch>
            <a:fillRect/>
          </a:stretch>
        </p:blipFill>
        <p:spPr bwMode="auto">
          <a:xfrm>
            <a:off x="287383" y="1436916"/>
            <a:ext cx="5437188" cy="2588821"/>
          </a:xfrm>
          <a:prstGeom prst="rect">
            <a:avLst/>
          </a:prstGeom>
          <a:noFill/>
          <a:ln w="9525">
            <a:noFill/>
            <a:miter lim="800000"/>
            <a:headEnd/>
            <a:tailEnd/>
          </a:ln>
          <a:effectLst>
            <a:softEdge rad="63500"/>
          </a:effectLst>
        </p:spPr>
      </p:pic>
      <p:pic>
        <p:nvPicPr>
          <p:cNvPr id="5" name="Picture 9" descr="all_gamma_levels6"/>
          <p:cNvPicPr>
            <a:picLocks noChangeAspect="1" noChangeArrowheads="1"/>
          </p:cNvPicPr>
          <p:nvPr/>
        </p:nvPicPr>
        <p:blipFill>
          <a:blip r:embed="rId4" cstate="print"/>
          <a:srcRect l="20589" r="48041" b="57549"/>
          <a:stretch>
            <a:fillRect/>
          </a:stretch>
        </p:blipFill>
        <p:spPr bwMode="auto">
          <a:xfrm>
            <a:off x="4603182" y="5130142"/>
            <a:ext cx="1753484" cy="1514104"/>
          </a:xfrm>
          <a:prstGeom prst="rect">
            <a:avLst/>
          </a:prstGeom>
          <a:noFill/>
          <a:ln w="9525">
            <a:noFill/>
            <a:miter lim="800000"/>
            <a:headEnd/>
            <a:tailEnd/>
          </a:ln>
        </p:spPr>
      </p:pic>
      <p:pic>
        <p:nvPicPr>
          <p:cNvPr id="4" name="Picture 8" descr="Spectrum from E419 experiment"/>
          <p:cNvPicPr>
            <a:picLocks noChangeAspect="1" noChangeArrowheads="1"/>
          </p:cNvPicPr>
          <p:nvPr/>
        </p:nvPicPr>
        <p:blipFill>
          <a:blip r:embed="rId5" cstate="print"/>
          <a:srcRect/>
          <a:stretch>
            <a:fillRect/>
          </a:stretch>
        </p:blipFill>
        <p:spPr>
          <a:xfrm>
            <a:off x="267833" y="4399933"/>
            <a:ext cx="4600575" cy="2038350"/>
          </a:xfrm>
          <a:prstGeom prst="rect">
            <a:avLst/>
          </a:prstGeom>
          <a:noFill/>
        </p:spPr>
      </p:pic>
      <p:sp>
        <p:nvSpPr>
          <p:cNvPr id="6" name="正方形/長方形 5"/>
          <p:cNvSpPr/>
          <p:nvPr/>
        </p:nvSpPr>
        <p:spPr>
          <a:xfrm>
            <a:off x="332509" y="334925"/>
            <a:ext cx="8158350" cy="584775"/>
          </a:xfrm>
          <a:prstGeom prst="rect">
            <a:avLst/>
          </a:prstGeom>
        </p:spPr>
        <p:txBody>
          <a:bodyPr wrap="square">
            <a:spAutoFit/>
          </a:bodyPr>
          <a:lstStyle/>
          <a:p>
            <a:pPr lvl="0"/>
            <a:r>
              <a:rPr lang="ja-JP" altLang="en-US" sz="3200" dirty="0" smtClean="0">
                <a:solidFill>
                  <a:prstClr val="white"/>
                </a:solidFill>
                <a:latin typeface="HG丸ｺﾞｼｯｸM-PRO" pitchFamily="50" charset="-128"/>
                <a:ea typeface="HG丸ｺﾞｼｯｸM-PRO" pitchFamily="50" charset="-128"/>
              </a:rPr>
              <a:t>ストレンジクォークを含んだ核力の理解へ</a:t>
            </a:r>
            <a:endParaRPr lang="en-US" altLang="ja-JP" sz="3200" dirty="0" smtClean="0">
              <a:solidFill>
                <a:prstClr val="white"/>
              </a:solidFill>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par>
                                <p:cTn id="8" presetID="4" presetClass="entr" presetSubtype="1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ox(in)">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8" name="グループ化 107"/>
          <p:cNvGrpSpPr/>
          <p:nvPr/>
        </p:nvGrpSpPr>
        <p:grpSpPr>
          <a:xfrm>
            <a:off x="899592" y="2924944"/>
            <a:ext cx="1826182" cy="1608892"/>
            <a:chOff x="479153" y="4630018"/>
            <a:chExt cx="1499250" cy="1320860"/>
          </a:xfrm>
        </p:grpSpPr>
        <p:sp>
          <p:nvSpPr>
            <p:cNvPr id="9" name="Line 4"/>
            <p:cNvSpPr>
              <a:spLocks noChangeShapeType="1"/>
            </p:cNvSpPr>
            <p:nvPr/>
          </p:nvSpPr>
          <p:spPr bwMode="auto">
            <a:xfrm flipV="1">
              <a:off x="791890" y="5312643"/>
              <a:ext cx="261938" cy="349250"/>
            </a:xfrm>
            <a:prstGeom prst="line">
              <a:avLst/>
            </a:prstGeom>
            <a:noFill/>
            <a:ln w="19050">
              <a:solidFill>
                <a:schemeClr val="bg1"/>
              </a:solidFill>
              <a:round/>
              <a:headEnd/>
              <a:tailEnd/>
            </a:ln>
            <a:effectLst/>
          </p:spPr>
          <p:txBody>
            <a:bodyPr/>
            <a:lstStyle/>
            <a:p>
              <a:endParaRPr lang="ja-JP" altLang="en-US" dirty="0"/>
            </a:p>
          </p:txBody>
        </p:sp>
        <p:sp>
          <p:nvSpPr>
            <p:cNvPr id="10" name="Line 5"/>
            <p:cNvSpPr>
              <a:spLocks noChangeShapeType="1"/>
            </p:cNvSpPr>
            <p:nvPr/>
          </p:nvSpPr>
          <p:spPr bwMode="auto">
            <a:xfrm flipV="1">
              <a:off x="1050653" y="5311056"/>
              <a:ext cx="293687" cy="1587"/>
            </a:xfrm>
            <a:prstGeom prst="line">
              <a:avLst/>
            </a:prstGeom>
            <a:noFill/>
            <a:ln w="28575">
              <a:solidFill>
                <a:srgbClr val="FF0000"/>
              </a:solidFill>
              <a:round/>
              <a:headEnd/>
              <a:tailEnd/>
            </a:ln>
            <a:effectLst/>
          </p:spPr>
          <p:txBody>
            <a:bodyPr/>
            <a:lstStyle/>
            <a:p>
              <a:endParaRPr lang="ja-JP" altLang="en-US" dirty="0"/>
            </a:p>
          </p:txBody>
        </p:sp>
        <p:sp>
          <p:nvSpPr>
            <p:cNvPr id="11" name="Line 6"/>
            <p:cNvSpPr>
              <a:spLocks noChangeShapeType="1"/>
            </p:cNvSpPr>
            <p:nvPr/>
          </p:nvSpPr>
          <p:spPr bwMode="auto">
            <a:xfrm flipH="1" flipV="1">
              <a:off x="1339578" y="5309468"/>
              <a:ext cx="276225" cy="354013"/>
            </a:xfrm>
            <a:prstGeom prst="line">
              <a:avLst/>
            </a:prstGeom>
            <a:noFill/>
            <a:ln w="19050">
              <a:solidFill>
                <a:schemeClr val="bg1"/>
              </a:solidFill>
              <a:round/>
              <a:headEnd/>
              <a:tailEnd/>
            </a:ln>
            <a:effectLst/>
          </p:spPr>
          <p:txBody>
            <a:bodyPr/>
            <a:lstStyle/>
            <a:p>
              <a:endParaRPr lang="ja-JP" altLang="en-US" dirty="0"/>
            </a:p>
          </p:txBody>
        </p:sp>
        <p:sp>
          <p:nvSpPr>
            <p:cNvPr id="12" name="Line 7"/>
            <p:cNvSpPr>
              <a:spLocks noChangeShapeType="1"/>
            </p:cNvSpPr>
            <p:nvPr/>
          </p:nvSpPr>
          <p:spPr bwMode="auto">
            <a:xfrm flipH="1">
              <a:off x="1331640" y="4941168"/>
              <a:ext cx="285750" cy="374650"/>
            </a:xfrm>
            <a:prstGeom prst="line">
              <a:avLst/>
            </a:prstGeom>
            <a:noFill/>
            <a:ln w="19050">
              <a:solidFill>
                <a:schemeClr val="bg1"/>
              </a:solidFill>
              <a:prstDash val="sysDot"/>
              <a:round/>
              <a:headEnd/>
              <a:tailEnd/>
            </a:ln>
            <a:effectLst/>
          </p:spPr>
          <p:txBody>
            <a:bodyPr/>
            <a:lstStyle/>
            <a:p>
              <a:endParaRPr lang="ja-JP" altLang="en-US" dirty="0"/>
            </a:p>
          </p:txBody>
        </p:sp>
        <p:grpSp>
          <p:nvGrpSpPr>
            <p:cNvPr id="13" name="Group 8"/>
            <p:cNvGrpSpPr>
              <a:grpSpLocks/>
            </p:cNvGrpSpPr>
            <p:nvPr/>
          </p:nvGrpSpPr>
          <p:grpSpPr bwMode="auto">
            <a:xfrm rot="3231280">
              <a:off x="695052" y="5099919"/>
              <a:ext cx="460375" cy="44450"/>
              <a:chOff x="3216" y="723"/>
              <a:chExt cx="567" cy="52"/>
            </a:xfrm>
          </p:grpSpPr>
          <p:grpSp>
            <p:nvGrpSpPr>
              <p:cNvPr id="14" name="Group 9"/>
              <p:cNvGrpSpPr>
                <a:grpSpLocks/>
              </p:cNvGrpSpPr>
              <p:nvPr/>
            </p:nvGrpSpPr>
            <p:grpSpPr bwMode="auto">
              <a:xfrm>
                <a:off x="3207" y="725"/>
                <a:ext cx="282" cy="50"/>
                <a:chOff x="3255" y="752"/>
                <a:chExt cx="306" cy="50"/>
              </a:xfrm>
            </p:grpSpPr>
            <p:sp>
              <p:nvSpPr>
                <p:cNvPr id="20" name="Freeform 10"/>
                <p:cNvSpPr>
                  <a:spLocks/>
                </p:cNvSpPr>
                <p:nvPr/>
              </p:nvSpPr>
              <p:spPr bwMode="auto">
                <a:xfrm rot="21495122" flipV="1">
                  <a:off x="3255" y="756"/>
                  <a:ext cx="77" cy="46"/>
                </a:xfrm>
                <a:custGeom>
                  <a:avLst/>
                  <a:gdLst/>
                  <a:ahLst/>
                  <a:cxnLst>
                    <a:cxn ang="0">
                      <a:pos x="0" y="52"/>
                    </a:cxn>
                    <a:cxn ang="0">
                      <a:pos x="46" y="7"/>
                    </a:cxn>
                    <a:cxn ang="0">
                      <a:pos x="91" y="7"/>
                    </a:cxn>
                    <a:cxn ang="0">
                      <a:pos x="134" y="52"/>
                    </a:cxn>
                    <a:cxn ang="0">
                      <a:pos x="179" y="98"/>
                    </a:cxn>
                    <a:cxn ang="0">
                      <a:pos x="226" y="98"/>
                    </a:cxn>
                    <a:cxn ang="0">
                      <a:pos x="271" y="49"/>
                    </a:cxn>
                  </a:cxnLst>
                  <a:rect l="0" t="0" r="r" b="b"/>
                  <a:pathLst>
                    <a:path w="271" h="106">
                      <a:moveTo>
                        <a:pt x="0" y="52"/>
                      </a:moveTo>
                      <a:cubicBezTo>
                        <a:pt x="8" y="45"/>
                        <a:pt x="31" y="14"/>
                        <a:pt x="46" y="7"/>
                      </a:cubicBezTo>
                      <a:cubicBezTo>
                        <a:pt x="61" y="0"/>
                        <a:pt x="76" y="0"/>
                        <a:pt x="91" y="7"/>
                      </a:cubicBezTo>
                      <a:cubicBezTo>
                        <a:pt x="106" y="14"/>
                        <a:pt x="119" y="37"/>
                        <a:pt x="134" y="52"/>
                      </a:cubicBezTo>
                      <a:cubicBezTo>
                        <a:pt x="149" y="67"/>
                        <a:pt x="164" y="90"/>
                        <a:pt x="179" y="98"/>
                      </a:cubicBezTo>
                      <a:cubicBezTo>
                        <a:pt x="194" y="106"/>
                        <a:pt x="211" y="106"/>
                        <a:pt x="226" y="98"/>
                      </a:cubicBezTo>
                      <a:cubicBezTo>
                        <a:pt x="241" y="90"/>
                        <a:pt x="262" y="59"/>
                        <a:pt x="271" y="49"/>
                      </a:cubicBezTo>
                    </a:path>
                  </a:pathLst>
                </a:custGeom>
                <a:noFill/>
                <a:ln w="19050" cmpd="sng">
                  <a:solidFill>
                    <a:schemeClr val="bg1"/>
                  </a:solidFill>
                  <a:round/>
                  <a:headEnd/>
                  <a:tailEnd/>
                </a:ln>
                <a:effectLst/>
              </p:spPr>
              <p:txBody>
                <a:bodyPr/>
                <a:lstStyle/>
                <a:p>
                  <a:endParaRPr lang="ja-JP" altLang="en-US" dirty="0"/>
                </a:p>
              </p:txBody>
            </p:sp>
            <p:sp>
              <p:nvSpPr>
                <p:cNvPr id="21" name="Freeform 11"/>
                <p:cNvSpPr>
                  <a:spLocks/>
                </p:cNvSpPr>
                <p:nvPr/>
              </p:nvSpPr>
              <p:spPr bwMode="auto">
                <a:xfrm rot="21495122" flipV="1">
                  <a:off x="3330" y="754"/>
                  <a:ext cx="77" cy="46"/>
                </a:xfrm>
                <a:custGeom>
                  <a:avLst/>
                  <a:gdLst/>
                  <a:ahLst/>
                  <a:cxnLst>
                    <a:cxn ang="0">
                      <a:pos x="0" y="52"/>
                    </a:cxn>
                    <a:cxn ang="0">
                      <a:pos x="46" y="7"/>
                    </a:cxn>
                    <a:cxn ang="0">
                      <a:pos x="91" y="7"/>
                    </a:cxn>
                    <a:cxn ang="0">
                      <a:pos x="134" y="52"/>
                    </a:cxn>
                    <a:cxn ang="0">
                      <a:pos x="179" y="98"/>
                    </a:cxn>
                    <a:cxn ang="0">
                      <a:pos x="226" y="98"/>
                    </a:cxn>
                    <a:cxn ang="0">
                      <a:pos x="271" y="49"/>
                    </a:cxn>
                  </a:cxnLst>
                  <a:rect l="0" t="0" r="r" b="b"/>
                  <a:pathLst>
                    <a:path w="271" h="106">
                      <a:moveTo>
                        <a:pt x="0" y="52"/>
                      </a:moveTo>
                      <a:cubicBezTo>
                        <a:pt x="8" y="45"/>
                        <a:pt x="31" y="14"/>
                        <a:pt x="46" y="7"/>
                      </a:cubicBezTo>
                      <a:cubicBezTo>
                        <a:pt x="61" y="0"/>
                        <a:pt x="76" y="0"/>
                        <a:pt x="91" y="7"/>
                      </a:cubicBezTo>
                      <a:cubicBezTo>
                        <a:pt x="106" y="14"/>
                        <a:pt x="119" y="37"/>
                        <a:pt x="134" y="52"/>
                      </a:cubicBezTo>
                      <a:cubicBezTo>
                        <a:pt x="149" y="67"/>
                        <a:pt x="164" y="90"/>
                        <a:pt x="179" y="98"/>
                      </a:cubicBezTo>
                      <a:cubicBezTo>
                        <a:pt x="194" y="106"/>
                        <a:pt x="211" y="106"/>
                        <a:pt x="226" y="98"/>
                      </a:cubicBezTo>
                      <a:cubicBezTo>
                        <a:pt x="241" y="90"/>
                        <a:pt x="262" y="59"/>
                        <a:pt x="271" y="49"/>
                      </a:cubicBezTo>
                    </a:path>
                  </a:pathLst>
                </a:custGeom>
                <a:noFill/>
                <a:ln w="19050" cmpd="sng">
                  <a:solidFill>
                    <a:schemeClr val="bg1"/>
                  </a:solidFill>
                  <a:round/>
                  <a:headEnd/>
                  <a:tailEnd/>
                </a:ln>
                <a:effectLst/>
              </p:spPr>
              <p:txBody>
                <a:bodyPr/>
                <a:lstStyle/>
                <a:p>
                  <a:endParaRPr lang="ja-JP" altLang="en-US" dirty="0"/>
                </a:p>
              </p:txBody>
            </p:sp>
            <p:sp>
              <p:nvSpPr>
                <p:cNvPr id="22" name="Freeform 12"/>
                <p:cNvSpPr>
                  <a:spLocks/>
                </p:cNvSpPr>
                <p:nvPr/>
              </p:nvSpPr>
              <p:spPr bwMode="auto">
                <a:xfrm rot="21495122" flipV="1">
                  <a:off x="3406" y="752"/>
                  <a:ext cx="77" cy="46"/>
                </a:xfrm>
                <a:custGeom>
                  <a:avLst/>
                  <a:gdLst/>
                  <a:ahLst/>
                  <a:cxnLst>
                    <a:cxn ang="0">
                      <a:pos x="0" y="52"/>
                    </a:cxn>
                    <a:cxn ang="0">
                      <a:pos x="46" y="7"/>
                    </a:cxn>
                    <a:cxn ang="0">
                      <a:pos x="91" y="7"/>
                    </a:cxn>
                    <a:cxn ang="0">
                      <a:pos x="134" y="52"/>
                    </a:cxn>
                    <a:cxn ang="0">
                      <a:pos x="179" y="98"/>
                    </a:cxn>
                    <a:cxn ang="0">
                      <a:pos x="226" y="98"/>
                    </a:cxn>
                    <a:cxn ang="0">
                      <a:pos x="271" y="49"/>
                    </a:cxn>
                  </a:cxnLst>
                  <a:rect l="0" t="0" r="r" b="b"/>
                  <a:pathLst>
                    <a:path w="271" h="106">
                      <a:moveTo>
                        <a:pt x="0" y="52"/>
                      </a:moveTo>
                      <a:cubicBezTo>
                        <a:pt x="8" y="45"/>
                        <a:pt x="31" y="14"/>
                        <a:pt x="46" y="7"/>
                      </a:cubicBezTo>
                      <a:cubicBezTo>
                        <a:pt x="61" y="0"/>
                        <a:pt x="76" y="0"/>
                        <a:pt x="91" y="7"/>
                      </a:cubicBezTo>
                      <a:cubicBezTo>
                        <a:pt x="106" y="14"/>
                        <a:pt x="119" y="37"/>
                        <a:pt x="134" y="52"/>
                      </a:cubicBezTo>
                      <a:cubicBezTo>
                        <a:pt x="149" y="67"/>
                        <a:pt x="164" y="90"/>
                        <a:pt x="179" y="98"/>
                      </a:cubicBezTo>
                      <a:cubicBezTo>
                        <a:pt x="194" y="106"/>
                        <a:pt x="211" y="106"/>
                        <a:pt x="226" y="98"/>
                      </a:cubicBezTo>
                      <a:cubicBezTo>
                        <a:pt x="241" y="90"/>
                        <a:pt x="262" y="59"/>
                        <a:pt x="271" y="49"/>
                      </a:cubicBezTo>
                    </a:path>
                  </a:pathLst>
                </a:custGeom>
                <a:noFill/>
                <a:ln w="19050" cmpd="sng">
                  <a:solidFill>
                    <a:schemeClr val="bg1"/>
                  </a:solidFill>
                  <a:round/>
                  <a:headEnd/>
                  <a:tailEnd/>
                </a:ln>
                <a:effectLst/>
              </p:spPr>
              <p:txBody>
                <a:bodyPr/>
                <a:lstStyle/>
                <a:p>
                  <a:endParaRPr lang="ja-JP" altLang="en-US" dirty="0"/>
                </a:p>
              </p:txBody>
            </p:sp>
            <p:sp>
              <p:nvSpPr>
                <p:cNvPr id="23" name="Freeform 13"/>
                <p:cNvSpPr>
                  <a:spLocks/>
                </p:cNvSpPr>
                <p:nvPr/>
              </p:nvSpPr>
              <p:spPr bwMode="auto">
                <a:xfrm rot="21495122" flipV="1">
                  <a:off x="3484" y="753"/>
                  <a:ext cx="77" cy="46"/>
                </a:xfrm>
                <a:custGeom>
                  <a:avLst/>
                  <a:gdLst/>
                  <a:ahLst/>
                  <a:cxnLst>
                    <a:cxn ang="0">
                      <a:pos x="0" y="52"/>
                    </a:cxn>
                    <a:cxn ang="0">
                      <a:pos x="46" y="7"/>
                    </a:cxn>
                    <a:cxn ang="0">
                      <a:pos x="91" y="7"/>
                    </a:cxn>
                    <a:cxn ang="0">
                      <a:pos x="134" y="52"/>
                    </a:cxn>
                    <a:cxn ang="0">
                      <a:pos x="179" y="98"/>
                    </a:cxn>
                    <a:cxn ang="0">
                      <a:pos x="226" y="98"/>
                    </a:cxn>
                    <a:cxn ang="0">
                      <a:pos x="271" y="49"/>
                    </a:cxn>
                  </a:cxnLst>
                  <a:rect l="0" t="0" r="r" b="b"/>
                  <a:pathLst>
                    <a:path w="271" h="106">
                      <a:moveTo>
                        <a:pt x="0" y="52"/>
                      </a:moveTo>
                      <a:cubicBezTo>
                        <a:pt x="8" y="45"/>
                        <a:pt x="31" y="14"/>
                        <a:pt x="46" y="7"/>
                      </a:cubicBezTo>
                      <a:cubicBezTo>
                        <a:pt x="61" y="0"/>
                        <a:pt x="76" y="0"/>
                        <a:pt x="91" y="7"/>
                      </a:cubicBezTo>
                      <a:cubicBezTo>
                        <a:pt x="106" y="14"/>
                        <a:pt x="119" y="37"/>
                        <a:pt x="134" y="52"/>
                      </a:cubicBezTo>
                      <a:cubicBezTo>
                        <a:pt x="149" y="67"/>
                        <a:pt x="164" y="90"/>
                        <a:pt x="179" y="98"/>
                      </a:cubicBezTo>
                      <a:cubicBezTo>
                        <a:pt x="194" y="106"/>
                        <a:pt x="211" y="106"/>
                        <a:pt x="226" y="98"/>
                      </a:cubicBezTo>
                      <a:cubicBezTo>
                        <a:pt x="241" y="90"/>
                        <a:pt x="262" y="59"/>
                        <a:pt x="271" y="49"/>
                      </a:cubicBezTo>
                    </a:path>
                  </a:pathLst>
                </a:custGeom>
                <a:noFill/>
                <a:ln w="19050" cmpd="sng">
                  <a:solidFill>
                    <a:schemeClr val="bg1"/>
                  </a:solidFill>
                  <a:round/>
                  <a:headEnd/>
                  <a:tailEnd/>
                </a:ln>
                <a:effectLst/>
              </p:spPr>
              <p:txBody>
                <a:bodyPr/>
                <a:lstStyle/>
                <a:p>
                  <a:endParaRPr lang="ja-JP" altLang="en-US" dirty="0"/>
                </a:p>
              </p:txBody>
            </p:sp>
          </p:grpSp>
          <p:grpSp>
            <p:nvGrpSpPr>
              <p:cNvPr id="15" name="Group 14"/>
              <p:cNvGrpSpPr>
                <a:grpSpLocks/>
              </p:cNvGrpSpPr>
              <p:nvPr/>
            </p:nvGrpSpPr>
            <p:grpSpPr bwMode="auto">
              <a:xfrm>
                <a:off x="3491" y="723"/>
                <a:ext cx="282" cy="50"/>
                <a:chOff x="3255" y="752"/>
                <a:chExt cx="306" cy="50"/>
              </a:xfrm>
            </p:grpSpPr>
            <p:sp>
              <p:nvSpPr>
                <p:cNvPr id="16" name="Freeform 15"/>
                <p:cNvSpPr>
                  <a:spLocks/>
                </p:cNvSpPr>
                <p:nvPr/>
              </p:nvSpPr>
              <p:spPr bwMode="auto">
                <a:xfrm rot="21495122" flipV="1">
                  <a:off x="3255" y="756"/>
                  <a:ext cx="77" cy="46"/>
                </a:xfrm>
                <a:custGeom>
                  <a:avLst/>
                  <a:gdLst/>
                  <a:ahLst/>
                  <a:cxnLst>
                    <a:cxn ang="0">
                      <a:pos x="0" y="52"/>
                    </a:cxn>
                    <a:cxn ang="0">
                      <a:pos x="46" y="7"/>
                    </a:cxn>
                    <a:cxn ang="0">
                      <a:pos x="91" y="7"/>
                    </a:cxn>
                    <a:cxn ang="0">
                      <a:pos x="134" y="52"/>
                    </a:cxn>
                    <a:cxn ang="0">
                      <a:pos x="179" y="98"/>
                    </a:cxn>
                    <a:cxn ang="0">
                      <a:pos x="226" y="98"/>
                    </a:cxn>
                    <a:cxn ang="0">
                      <a:pos x="271" y="49"/>
                    </a:cxn>
                  </a:cxnLst>
                  <a:rect l="0" t="0" r="r" b="b"/>
                  <a:pathLst>
                    <a:path w="271" h="106">
                      <a:moveTo>
                        <a:pt x="0" y="52"/>
                      </a:moveTo>
                      <a:cubicBezTo>
                        <a:pt x="8" y="45"/>
                        <a:pt x="31" y="14"/>
                        <a:pt x="46" y="7"/>
                      </a:cubicBezTo>
                      <a:cubicBezTo>
                        <a:pt x="61" y="0"/>
                        <a:pt x="76" y="0"/>
                        <a:pt x="91" y="7"/>
                      </a:cubicBezTo>
                      <a:cubicBezTo>
                        <a:pt x="106" y="14"/>
                        <a:pt x="119" y="37"/>
                        <a:pt x="134" y="52"/>
                      </a:cubicBezTo>
                      <a:cubicBezTo>
                        <a:pt x="149" y="67"/>
                        <a:pt x="164" y="90"/>
                        <a:pt x="179" y="98"/>
                      </a:cubicBezTo>
                      <a:cubicBezTo>
                        <a:pt x="194" y="106"/>
                        <a:pt x="211" y="106"/>
                        <a:pt x="226" y="98"/>
                      </a:cubicBezTo>
                      <a:cubicBezTo>
                        <a:pt x="241" y="90"/>
                        <a:pt x="262" y="59"/>
                        <a:pt x="271" y="49"/>
                      </a:cubicBezTo>
                    </a:path>
                  </a:pathLst>
                </a:custGeom>
                <a:noFill/>
                <a:ln w="19050" cmpd="sng">
                  <a:solidFill>
                    <a:schemeClr val="bg1"/>
                  </a:solidFill>
                  <a:round/>
                  <a:headEnd/>
                  <a:tailEnd/>
                </a:ln>
                <a:effectLst/>
              </p:spPr>
              <p:txBody>
                <a:bodyPr/>
                <a:lstStyle/>
                <a:p>
                  <a:endParaRPr lang="ja-JP" altLang="en-US" dirty="0"/>
                </a:p>
              </p:txBody>
            </p:sp>
            <p:sp>
              <p:nvSpPr>
                <p:cNvPr id="17" name="Freeform 16"/>
                <p:cNvSpPr>
                  <a:spLocks/>
                </p:cNvSpPr>
                <p:nvPr/>
              </p:nvSpPr>
              <p:spPr bwMode="auto">
                <a:xfrm rot="21495122" flipV="1">
                  <a:off x="3330" y="754"/>
                  <a:ext cx="77" cy="46"/>
                </a:xfrm>
                <a:custGeom>
                  <a:avLst/>
                  <a:gdLst/>
                  <a:ahLst/>
                  <a:cxnLst>
                    <a:cxn ang="0">
                      <a:pos x="0" y="52"/>
                    </a:cxn>
                    <a:cxn ang="0">
                      <a:pos x="46" y="7"/>
                    </a:cxn>
                    <a:cxn ang="0">
                      <a:pos x="91" y="7"/>
                    </a:cxn>
                    <a:cxn ang="0">
                      <a:pos x="134" y="52"/>
                    </a:cxn>
                    <a:cxn ang="0">
                      <a:pos x="179" y="98"/>
                    </a:cxn>
                    <a:cxn ang="0">
                      <a:pos x="226" y="98"/>
                    </a:cxn>
                    <a:cxn ang="0">
                      <a:pos x="271" y="49"/>
                    </a:cxn>
                  </a:cxnLst>
                  <a:rect l="0" t="0" r="r" b="b"/>
                  <a:pathLst>
                    <a:path w="271" h="106">
                      <a:moveTo>
                        <a:pt x="0" y="52"/>
                      </a:moveTo>
                      <a:cubicBezTo>
                        <a:pt x="8" y="45"/>
                        <a:pt x="31" y="14"/>
                        <a:pt x="46" y="7"/>
                      </a:cubicBezTo>
                      <a:cubicBezTo>
                        <a:pt x="61" y="0"/>
                        <a:pt x="76" y="0"/>
                        <a:pt x="91" y="7"/>
                      </a:cubicBezTo>
                      <a:cubicBezTo>
                        <a:pt x="106" y="14"/>
                        <a:pt x="119" y="37"/>
                        <a:pt x="134" y="52"/>
                      </a:cubicBezTo>
                      <a:cubicBezTo>
                        <a:pt x="149" y="67"/>
                        <a:pt x="164" y="90"/>
                        <a:pt x="179" y="98"/>
                      </a:cubicBezTo>
                      <a:cubicBezTo>
                        <a:pt x="194" y="106"/>
                        <a:pt x="211" y="106"/>
                        <a:pt x="226" y="98"/>
                      </a:cubicBezTo>
                      <a:cubicBezTo>
                        <a:pt x="241" y="90"/>
                        <a:pt x="262" y="59"/>
                        <a:pt x="271" y="49"/>
                      </a:cubicBezTo>
                    </a:path>
                  </a:pathLst>
                </a:custGeom>
                <a:noFill/>
                <a:ln w="19050" cmpd="sng">
                  <a:solidFill>
                    <a:schemeClr val="bg1"/>
                  </a:solidFill>
                  <a:round/>
                  <a:headEnd/>
                  <a:tailEnd/>
                </a:ln>
                <a:effectLst/>
              </p:spPr>
              <p:txBody>
                <a:bodyPr/>
                <a:lstStyle/>
                <a:p>
                  <a:endParaRPr lang="ja-JP" altLang="en-US" dirty="0"/>
                </a:p>
              </p:txBody>
            </p:sp>
            <p:sp>
              <p:nvSpPr>
                <p:cNvPr id="18" name="Freeform 17"/>
                <p:cNvSpPr>
                  <a:spLocks/>
                </p:cNvSpPr>
                <p:nvPr/>
              </p:nvSpPr>
              <p:spPr bwMode="auto">
                <a:xfrm rot="21495122" flipV="1">
                  <a:off x="3406" y="752"/>
                  <a:ext cx="77" cy="46"/>
                </a:xfrm>
                <a:custGeom>
                  <a:avLst/>
                  <a:gdLst/>
                  <a:ahLst/>
                  <a:cxnLst>
                    <a:cxn ang="0">
                      <a:pos x="0" y="52"/>
                    </a:cxn>
                    <a:cxn ang="0">
                      <a:pos x="46" y="7"/>
                    </a:cxn>
                    <a:cxn ang="0">
                      <a:pos x="91" y="7"/>
                    </a:cxn>
                    <a:cxn ang="0">
                      <a:pos x="134" y="52"/>
                    </a:cxn>
                    <a:cxn ang="0">
                      <a:pos x="179" y="98"/>
                    </a:cxn>
                    <a:cxn ang="0">
                      <a:pos x="226" y="98"/>
                    </a:cxn>
                    <a:cxn ang="0">
                      <a:pos x="271" y="49"/>
                    </a:cxn>
                  </a:cxnLst>
                  <a:rect l="0" t="0" r="r" b="b"/>
                  <a:pathLst>
                    <a:path w="271" h="106">
                      <a:moveTo>
                        <a:pt x="0" y="52"/>
                      </a:moveTo>
                      <a:cubicBezTo>
                        <a:pt x="8" y="45"/>
                        <a:pt x="31" y="14"/>
                        <a:pt x="46" y="7"/>
                      </a:cubicBezTo>
                      <a:cubicBezTo>
                        <a:pt x="61" y="0"/>
                        <a:pt x="76" y="0"/>
                        <a:pt x="91" y="7"/>
                      </a:cubicBezTo>
                      <a:cubicBezTo>
                        <a:pt x="106" y="14"/>
                        <a:pt x="119" y="37"/>
                        <a:pt x="134" y="52"/>
                      </a:cubicBezTo>
                      <a:cubicBezTo>
                        <a:pt x="149" y="67"/>
                        <a:pt x="164" y="90"/>
                        <a:pt x="179" y="98"/>
                      </a:cubicBezTo>
                      <a:cubicBezTo>
                        <a:pt x="194" y="106"/>
                        <a:pt x="211" y="106"/>
                        <a:pt x="226" y="98"/>
                      </a:cubicBezTo>
                      <a:cubicBezTo>
                        <a:pt x="241" y="90"/>
                        <a:pt x="262" y="59"/>
                        <a:pt x="271" y="49"/>
                      </a:cubicBezTo>
                    </a:path>
                  </a:pathLst>
                </a:custGeom>
                <a:noFill/>
                <a:ln w="19050" cmpd="sng">
                  <a:solidFill>
                    <a:schemeClr val="bg1"/>
                  </a:solidFill>
                  <a:round/>
                  <a:headEnd/>
                  <a:tailEnd/>
                </a:ln>
                <a:effectLst/>
              </p:spPr>
              <p:txBody>
                <a:bodyPr/>
                <a:lstStyle/>
                <a:p>
                  <a:endParaRPr lang="ja-JP" altLang="en-US" dirty="0"/>
                </a:p>
              </p:txBody>
            </p:sp>
            <p:sp>
              <p:nvSpPr>
                <p:cNvPr id="19" name="Freeform 18"/>
                <p:cNvSpPr>
                  <a:spLocks/>
                </p:cNvSpPr>
                <p:nvPr/>
              </p:nvSpPr>
              <p:spPr bwMode="auto">
                <a:xfrm rot="21495122" flipV="1">
                  <a:off x="3484" y="753"/>
                  <a:ext cx="77" cy="46"/>
                </a:xfrm>
                <a:custGeom>
                  <a:avLst/>
                  <a:gdLst/>
                  <a:ahLst/>
                  <a:cxnLst>
                    <a:cxn ang="0">
                      <a:pos x="0" y="52"/>
                    </a:cxn>
                    <a:cxn ang="0">
                      <a:pos x="46" y="7"/>
                    </a:cxn>
                    <a:cxn ang="0">
                      <a:pos x="91" y="7"/>
                    </a:cxn>
                    <a:cxn ang="0">
                      <a:pos x="134" y="52"/>
                    </a:cxn>
                    <a:cxn ang="0">
                      <a:pos x="179" y="98"/>
                    </a:cxn>
                    <a:cxn ang="0">
                      <a:pos x="226" y="98"/>
                    </a:cxn>
                    <a:cxn ang="0">
                      <a:pos x="271" y="49"/>
                    </a:cxn>
                  </a:cxnLst>
                  <a:rect l="0" t="0" r="r" b="b"/>
                  <a:pathLst>
                    <a:path w="271" h="106">
                      <a:moveTo>
                        <a:pt x="0" y="52"/>
                      </a:moveTo>
                      <a:cubicBezTo>
                        <a:pt x="8" y="45"/>
                        <a:pt x="31" y="14"/>
                        <a:pt x="46" y="7"/>
                      </a:cubicBezTo>
                      <a:cubicBezTo>
                        <a:pt x="61" y="0"/>
                        <a:pt x="76" y="0"/>
                        <a:pt x="91" y="7"/>
                      </a:cubicBezTo>
                      <a:cubicBezTo>
                        <a:pt x="106" y="14"/>
                        <a:pt x="119" y="37"/>
                        <a:pt x="134" y="52"/>
                      </a:cubicBezTo>
                      <a:cubicBezTo>
                        <a:pt x="149" y="67"/>
                        <a:pt x="164" y="90"/>
                        <a:pt x="179" y="98"/>
                      </a:cubicBezTo>
                      <a:cubicBezTo>
                        <a:pt x="194" y="106"/>
                        <a:pt x="211" y="106"/>
                        <a:pt x="226" y="98"/>
                      </a:cubicBezTo>
                      <a:cubicBezTo>
                        <a:pt x="241" y="90"/>
                        <a:pt x="262" y="59"/>
                        <a:pt x="271" y="49"/>
                      </a:cubicBezTo>
                    </a:path>
                  </a:pathLst>
                </a:custGeom>
                <a:noFill/>
                <a:ln w="19050" cmpd="sng">
                  <a:solidFill>
                    <a:schemeClr val="bg1"/>
                  </a:solidFill>
                  <a:round/>
                  <a:headEnd/>
                  <a:tailEnd/>
                </a:ln>
                <a:effectLst/>
              </p:spPr>
              <p:txBody>
                <a:bodyPr/>
                <a:lstStyle/>
                <a:p>
                  <a:endParaRPr lang="ja-JP" altLang="en-US" dirty="0"/>
                </a:p>
              </p:txBody>
            </p:sp>
          </p:grpSp>
        </p:grpSp>
        <p:sp>
          <p:nvSpPr>
            <p:cNvPr id="60" name="Text Box 55"/>
            <p:cNvSpPr txBox="1">
              <a:spLocks noChangeArrowheads="1"/>
            </p:cNvSpPr>
            <p:nvPr/>
          </p:nvSpPr>
          <p:spPr bwMode="auto">
            <a:xfrm>
              <a:off x="507728" y="4630018"/>
              <a:ext cx="288925" cy="396875"/>
            </a:xfrm>
            <a:prstGeom prst="rect">
              <a:avLst/>
            </a:prstGeom>
            <a:noFill/>
            <a:ln w="9525">
              <a:noFill/>
              <a:miter lim="800000"/>
              <a:headEnd/>
              <a:tailEnd/>
            </a:ln>
            <a:effectLst/>
          </p:spPr>
          <p:txBody>
            <a:bodyPr wrap="none">
              <a:spAutoFit/>
            </a:bodyPr>
            <a:lstStyle/>
            <a:p>
              <a:r>
                <a:rPr lang="en-US" altLang="ja-JP" sz="2000" dirty="0">
                  <a:solidFill>
                    <a:schemeClr val="bg1"/>
                  </a:solidFill>
                  <a:latin typeface="Symbol" pitchFamily="18" charset="2"/>
                </a:rPr>
                <a:t>g</a:t>
              </a:r>
            </a:p>
          </p:txBody>
        </p:sp>
        <p:sp>
          <p:nvSpPr>
            <p:cNvPr id="63" name="Text Box 58"/>
            <p:cNvSpPr txBox="1">
              <a:spLocks noChangeArrowheads="1"/>
            </p:cNvSpPr>
            <p:nvPr/>
          </p:nvSpPr>
          <p:spPr bwMode="auto">
            <a:xfrm>
              <a:off x="479153" y="5566643"/>
              <a:ext cx="357790" cy="369332"/>
            </a:xfrm>
            <a:prstGeom prst="rect">
              <a:avLst/>
            </a:prstGeom>
            <a:noFill/>
            <a:ln w="9525">
              <a:noFill/>
              <a:miter lim="800000"/>
              <a:headEnd/>
              <a:tailEnd/>
            </a:ln>
            <a:effectLst/>
          </p:spPr>
          <p:txBody>
            <a:bodyPr wrap="none">
              <a:spAutoFit/>
            </a:bodyPr>
            <a:lstStyle/>
            <a:p>
              <a:r>
                <a:rPr lang="en-US" altLang="ja-JP" sz="1800" i="1" dirty="0">
                  <a:solidFill>
                    <a:schemeClr val="bg1"/>
                  </a:solidFill>
                </a:rPr>
                <a:t>N</a:t>
              </a:r>
            </a:p>
          </p:txBody>
        </p:sp>
        <p:sp>
          <p:nvSpPr>
            <p:cNvPr id="66" name="Text Box 61"/>
            <p:cNvSpPr txBox="1">
              <a:spLocks noChangeArrowheads="1"/>
            </p:cNvSpPr>
            <p:nvPr/>
          </p:nvSpPr>
          <p:spPr bwMode="auto">
            <a:xfrm>
              <a:off x="1615803" y="4652243"/>
              <a:ext cx="362600" cy="400110"/>
            </a:xfrm>
            <a:prstGeom prst="rect">
              <a:avLst/>
            </a:prstGeom>
            <a:noFill/>
            <a:ln w="9525">
              <a:noFill/>
              <a:miter lim="800000"/>
              <a:headEnd/>
              <a:tailEnd/>
            </a:ln>
            <a:effectLst/>
          </p:spPr>
          <p:txBody>
            <a:bodyPr wrap="none">
              <a:spAutoFit/>
            </a:bodyPr>
            <a:lstStyle/>
            <a:p>
              <a:r>
                <a:rPr lang="en-US" altLang="ja-JP" sz="2000" i="1" dirty="0">
                  <a:solidFill>
                    <a:schemeClr val="bg1"/>
                  </a:solidFill>
                </a:rPr>
                <a:t>K</a:t>
              </a:r>
            </a:p>
          </p:txBody>
        </p:sp>
        <p:sp>
          <p:nvSpPr>
            <p:cNvPr id="72" name="Text Box 67"/>
            <p:cNvSpPr txBox="1">
              <a:spLocks noChangeArrowheads="1"/>
            </p:cNvSpPr>
            <p:nvPr/>
          </p:nvSpPr>
          <p:spPr bwMode="auto">
            <a:xfrm>
              <a:off x="1563415" y="5550768"/>
              <a:ext cx="341760" cy="400110"/>
            </a:xfrm>
            <a:prstGeom prst="rect">
              <a:avLst/>
            </a:prstGeom>
            <a:noFill/>
            <a:ln w="9525">
              <a:noFill/>
              <a:miter lim="800000"/>
              <a:headEnd/>
              <a:tailEnd/>
            </a:ln>
            <a:effectLst/>
          </p:spPr>
          <p:txBody>
            <a:bodyPr wrap="none">
              <a:spAutoFit/>
            </a:bodyPr>
            <a:lstStyle/>
            <a:p>
              <a:r>
                <a:rPr lang="en-US" altLang="ja-JP" sz="2000" i="1" dirty="0">
                  <a:solidFill>
                    <a:schemeClr val="bg1"/>
                  </a:solidFill>
                </a:rPr>
                <a:t>Y</a:t>
              </a:r>
            </a:p>
          </p:txBody>
        </p:sp>
        <p:sp>
          <p:nvSpPr>
            <p:cNvPr id="73" name="Text Box 68"/>
            <p:cNvSpPr txBox="1">
              <a:spLocks noChangeArrowheads="1"/>
            </p:cNvSpPr>
            <p:nvPr/>
          </p:nvSpPr>
          <p:spPr bwMode="auto">
            <a:xfrm>
              <a:off x="1009378" y="5307881"/>
              <a:ext cx="384175" cy="581025"/>
            </a:xfrm>
            <a:prstGeom prst="rect">
              <a:avLst/>
            </a:prstGeom>
            <a:noFill/>
            <a:ln w="9525">
              <a:noFill/>
              <a:miter lim="800000"/>
              <a:headEnd/>
              <a:tailEnd/>
            </a:ln>
            <a:effectLst/>
          </p:spPr>
          <p:txBody>
            <a:bodyPr wrap="none">
              <a:spAutoFit/>
            </a:bodyPr>
            <a:lstStyle/>
            <a:p>
              <a:r>
                <a:rPr lang="en-US" altLang="ja-JP" sz="1600" i="1" dirty="0">
                  <a:solidFill>
                    <a:srgbClr val="FF0000"/>
                  </a:solidFill>
                  <a:latin typeface="Arial" pitchFamily="34" charset="0"/>
                </a:rPr>
                <a:t>N</a:t>
              </a:r>
            </a:p>
            <a:p>
              <a:r>
                <a:rPr lang="en-US" altLang="ja-JP" sz="1600" i="1" dirty="0">
                  <a:solidFill>
                    <a:srgbClr val="FF0000"/>
                  </a:solidFill>
                  <a:latin typeface="Arial" pitchFamily="34" charset="0"/>
                </a:rPr>
                <a:t>N</a:t>
              </a:r>
              <a:r>
                <a:rPr lang="en-US" altLang="ja-JP" sz="1600" i="1" baseline="30000" dirty="0">
                  <a:solidFill>
                    <a:srgbClr val="FF0000"/>
                  </a:solidFill>
                  <a:latin typeface="Arial" pitchFamily="34" charset="0"/>
                </a:rPr>
                <a:t>*</a:t>
              </a:r>
            </a:p>
          </p:txBody>
        </p:sp>
      </p:grpSp>
      <p:grpSp>
        <p:nvGrpSpPr>
          <p:cNvPr id="107" name="グループ化 106"/>
          <p:cNvGrpSpPr/>
          <p:nvPr/>
        </p:nvGrpSpPr>
        <p:grpSpPr>
          <a:xfrm>
            <a:off x="827584" y="4869160"/>
            <a:ext cx="1853043" cy="1562484"/>
            <a:chOff x="1943571" y="4983261"/>
            <a:chExt cx="1521302" cy="1282760"/>
          </a:xfrm>
        </p:grpSpPr>
        <p:sp>
          <p:nvSpPr>
            <p:cNvPr id="45" name="Line 40"/>
            <p:cNvSpPr>
              <a:spLocks noChangeShapeType="1"/>
            </p:cNvSpPr>
            <p:nvPr/>
          </p:nvSpPr>
          <p:spPr bwMode="auto">
            <a:xfrm flipV="1">
              <a:off x="2245196" y="5707161"/>
              <a:ext cx="376238" cy="292100"/>
            </a:xfrm>
            <a:prstGeom prst="line">
              <a:avLst/>
            </a:prstGeom>
            <a:noFill/>
            <a:ln w="19050">
              <a:solidFill>
                <a:schemeClr val="bg1"/>
              </a:solidFill>
              <a:round/>
              <a:headEnd/>
              <a:tailEnd/>
            </a:ln>
            <a:effectLst/>
          </p:spPr>
          <p:txBody>
            <a:bodyPr/>
            <a:lstStyle/>
            <a:p>
              <a:endParaRPr lang="ja-JP" altLang="en-US" dirty="0"/>
            </a:p>
          </p:txBody>
        </p:sp>
        <p:sp>
          <p:nvSpPr>
            <p:cNvPr id="46" name="Line 41"/>
            <p:cNvSpPr>
              <a:spLocks noChangeShapeType="1"/>
            </p:cNvSpPr>
            <p:nvPr/>
          </p:nvSpPr>
          <p:spPr bwMode="auto">
            <a:xfrm flipH="1" flipV="1">
              <a:off x="2640484" y="5707161"/>
              <a:ext cx="428625" cy="293688"/>
            </a:xfrm>
            <a:prstGeom prst="line">
              <a:avLst/>
            </a:prstGeom>
            <a:noFill/>
            <a:ln w="19050">
              <a:solidFill>
                <a:schemeClr val="bg1"/>
              </a:solidFill>
              <a:round/>
              <a:headEnd/>
              <a:tailEnd/>
            </a:ln>
            <a:effectLst/>
          </p:spPr>
          <p:txBody>
            <a:bodyPr/>
            <a:lstStyle/>
            <a:p>
              <a:endParaRPr lang="ja-JP" altLang="en-US" dirty="0"/>
            </a:p>
          </p:txBody>
        </p:sp>
        <p:sp>
          <p:nvSpPr>
            <p:cNvPr id="47" name="Line 42"/>
            <p:cNvSpPr>
              <a:spLocks noChangeShapeType="1"/>
            </p:cNvSpPr>
            <p:nvPr/>
          </p:nvSpPr>
          <p:spPr bwMode="auto">
            <a:xfrm flipH="1">
              <a:off x="2627784" y="5278536"/>
              <a:ext cx="442912" cy="266700"/>
            </a:xfrm>
            <a:prstGeom prst="line">
              <a:avLst/>
            </a:prstGeom>
            <a:noFill/>
            <a:ln w="19050">
              <a:solidFill>
                <a:schemeClr val="bg1"/>
              </a:solidFill>
              <a:prstDash val="sysDot"/>
              <a:round/>
              <a:headEnd/>
              <a:tailEnd/>
            </a:ln>
            <a:effectLst/>
          </p:spPr>
          <p:txBody>
            <a:bodyPr/>
            <a:lstStyle/>
            <a:p>
              <a:endParaRPr lang="ja-JP" altLang="en-US" dirty="0"/>
            </a:p>
          </p:txBody>
        </p:sp>
        <p:grpSp>
          <p:nvGrpSpPr>
            <p:cNvPr id="48" name="Group 43"/>
            <p:cNvGrpSpPr>
              <a:grpSpLocks/>
            </p:cNvGrpSpPr>
            <p:nvPr/>
          </p:nvGrpSpPr>
          <p:grpSpPr bwMode="auto">
            <a:xfrm rot="2028135">
              <a:off x="2203921" y="5381724"/>
              <a:ext cx="460375" cy="44450"/>
              <a:chOff x="3216" y="723"/>
              <a:chExt cx="567" cy="52"/>
            </a:xfrm>
          </p:grpSpPr>
          <p:grpSp>
            <p:nvGrpSpPr>
              <p:cNvPr id="49" name="Group 44"/>
              <p:cNvGrpSpPr>
                <a:grpSpLocks/>
              </p:cNvGrpSpPr>
              <p:nvPr/>
            </p:nvGrpSpPr>
            <p:grpSpPr bwMode="auto">
              <a:xfrm>
                <a:off x="3207" y="725"/>
                <a:ext cx="282" cy="50"/>
                <a:chOff x="3255" y="752"/>
                <a:chExt cx="306" cy="50"/>
              </a:xfrm>
            </p:grpSpPr>
            <p:sp>
              <p:nvSpPr>
                <p:cNvPr id="55" name="Freeform 45"/>
                <p:cNvSpPr>
                  <a:spLocks/>
                </p:cNvSpPr>
                <p:nvPr/>
              </p:nvSpPr>
              <p:spPr bwMode="auto">
                <a:xfrm rot="21495122" flipV="1">
                  <a:off x="3255" y="756"/>
                  <a:ext cx="77" cy="46"/>
                </a:xfrm>
                <a:custGeom>
                  <a:avLst/>
                  <a:gdLst/>
                  <a:ahLst/>
                  <a:cxnLst>
                    <a:cxn ang="0">
                      <a:pos x="0" y="52"/>
                    </a:cxn>
                    <a:cxn ang="0">
                      <a:pos x="46" y="7"/>
                    </a:cxn>
                    <a:cxn ang="0">
                      <a:pos x="91" y="7"/>
                    </a:cxn>
                    <a:cxn ang="0">
                      <a:pos x="134" y="52"/>
                    </a:cxn>
                    <a:cxn ang="0">
                      <a:pos x="179" y="98"/>
                    </a:cxn>
                    <a:cxn ang="0">
                      <a:pos x="226" y="98"/>
                    </a:cxn>
                    <a:cxn ang="0">
                      <a:pos x="271" y="49"/>
                    </a:cxn>
                  </a:cxnLst>
                  <a:rect l="0" t="0" r="r" b="b"/>
                  <a:pathLst>
                    <a:path w="271" h="106">
                      <a:moveTo>
                        <a:pt x="0" y="52"/>
                      </a:moveTo>
                      <a:cubicBezTo>
                        <a:pt x="8" y="45"/>
                        <a:pt x="31" y="14"/>
                        <a:pt x="46" y="7"/>
                      </a:cubicBezTo>
                      <a:cubicBezTo>
                        <a:pt x="61" y="0"/>
                        <a:pt x="76" y="0"/>
                        <a:pt x="91" y="7"/>
                      </a:cubicBezTo>
                      <a:cubicBezTo>
                        <a:pt x="106" y="14"/>
                        <a:pt x="119" y="37"/>
                        <a:pt x="134" y="52"/>
                      </a:cubicBezTo>
                      <a:cubicBezTo>
                        <a:pt x="149" y="67"/>
                        <a:pt x="164" y="90"/>
                        <a:pt x="179" y="98"/>
                      </a:cubicBezTo>
                      <a:cubicBezTo>
                        <a:pt x="194" y="106"/>
                        <a:pt x="211" y="106"/>
                        <a:pt x="226" y="98"/>
                      </a:cubicBezTo>
                      <a:cubicBezTo>
                        <a:pt x="241" y="90"/>
                        <a:pt x="262" y="59"/>
                        <a:pt x="271" y="49"/>
                      </a:cubicBezTo>
                    </a:path>
                  </a:pathLst>
                </a:custGeom>
                <a:noFill/>
                <a:ln w="19050" cmpd="sng">
                  <a:solidFill>
                    <a:schemeClr val="bg1"/>
                  </a:solidFill>
                  <a:round/>
                  <a:headEnd/>
                  <a:tailEnd/>
                </a:ln>
                <a:effectLst/>
              </p:spPr>
              <p:txBody>
                <a:bodyPr/>
                <a:lstStyle/>
                <a:p>
                  <a:endParaRPr lang="ja-JP" altLang="en-US" dirty="0"/>
                </a:p>
              </p:txBody>
            </p:sp>
            <p:sp>
              <p:nvSpPr>
                <p:cNvPr id="56" name="Freeform 46"/>
                <p:cNvSpPr>
                  <a:spLocks/>
                </p:cNvSpPr>
                <p:nvPr/>
              </p:nvSpPr>
              <p:spPr bwMode="auto">
                <a:xfrm rot="21495122" flipV="1">
                  <a:off x="3330" y="754"/>
                  <a:ext cx="77" cy="46"/>
                </a:xfrm>
                <a:custGeom>
                  <a:avLst/>
                  <a:gdLst/>
                  <a:ahLst/>
                  <a:cxnLst>
                    <a:cxn ang="0">
                      <a:pos x="0" y="52"/>
                    </a:cxn>
                    <a:cxn ang="0">
                      <a:pos x="46" y="7"/>
                    </a:cxn>
                    <a:cxn ang="0">
                      <a:pos x="91" y="7"/>
                    </a:cxn>
                    <a:cxn ang="0">
                      <a:pos x="134" y="52"/>
                    </a:cxn>
                    <a:cxn ang="0">
                      <a:pos x="179" y="98"/>
                    </a:cxn>
                    <a:cxn ang="0">
                      <a:pos x="226" y="98"/>
                    </a:cxn>
                    <a:cxn ang="0">
                      <a:pos x="271" y="49"/>
                    </a:cxn>
                  </a:cxnLst>
                  <a:rect l="0" t="0" r="r" b="b"/>
                  <a:pathLst>
                    <a:path w="271" h="106">
                      <a:moveTo>
                        <a:pt x="0" y="52"/>
                      </a:moveTo>
                      <a:cubicBezTo>
                        <a:pt x="8" y="45"/>
                        <a:pt x="31" y="14"/>
                        <a:pt x="46" y="7"/>
                      </a:cubicBezTo>
                      <a:cubicBezTo>
                        <a:pt x="61" y="0"/>
                        <a:pt x="76" y="0"/>
                        <a:pt x="91" y="7"/>
                      </a:cubicBezTo>
                      <a:cubicBezTo>
                        <a:pt x="106" y="14"/>
                        <a:pt x="119" y="37"/>
                        <a:pt x="134" y="52"/>
                      </a:cubicBezTo>
                      <a:cubicBezTo>
                        <a:pt x="149" y="67"/>
                        <a:pt x="164" y="90"/>
                        <a:pt x="179" y="98"/>
                      </a:cubicBezTo>
                      <a:cubicBezTo>
                        <a:pt x="194" y="106"/>
                        <a:pt x="211" y="106"/>
                        <a:pt x="226" y="98"/>
                      </a:cubicBezTo>
                      <a:cubicBezTo>
                        <a:pt x="241" y="90"/>
                        <a:pt x="262" y="59"/>
                        <a:pt x="271" y="49"/>
                      </a:cubicBezTo>
                    </a:path>
                  </a:pathLst>
                </a:custGeom>
                <a:noFill/>
                <a:ln w="19050" cmpd="sng">
                  <a:solidFill>
                    <a:schemeClr val="bg1"/>
                  </a:solidFill>
                  <a:round/>
                  <a:headEnd/>
                  <a:tailEnd/>
                </a:ln>
                <a:effectLst/>
              </p:spPr>
              <p:txBody>
                <a:bodyPr/>
                <a:lstStyle/>
                <a:p>
                  <a:endParaRPr lang="ja-JP" altLang="en-US" dirty="0"/>
                </a:p>
              </p:txBody>
            </p:sp>
            <p:sp>
              <p:nvSpPr>
                <p:cNvPr id="57" name="Freeform 47"/>
                <p:cNvSpPr>
                  <a:spLocks/>
                </p:cNvSpPr>
                <p:nvPr/>
              </p:nvSpPr>
              <p:spPr bwMode="auto">
                <a:xfrm rot="21495122" flipV="1">
                  <a:off x="3406" y="752"/>
                  <a:ext cx="77" cy="46"/>
                </a:xfrm>
                <a:custGeom>
                  <a:avLst/>
                  <a:gdLst/>
                  <a:ahLst/>
                  <a:cxnLst>
                    <a:cxn ang="0">
                      <a:pos x="0" y="52"/>
                    </a:cxn>
                    <a:cxn ang="0">
                      <a:pos x="46" y="7"/>
                    </a:cxn>
                    <a:cxn ang="0">
                      <a:pos x="91" y="7"/>
                    </a:cxn>
                    <a:cxn ang="0">
                      <a:pos x="134" y="52"/>
                    </a:cxn>
                    <a:cxn ang="0">
                      <a:pos x="179" y="98"/>
                    </a:cxn>
                    <a:cxn ang="0">
                      <a:pos x="226" y="98"/>
                    </a:cxn>
                    <a:cxn ang="0">
                      <a:pos x="271" y="49"/>
                    </a:cxn>
                  </a:cxnLst>
                  <a:rect l="0" t="0" r="r" b="b"/>
                  <a:pathLst>
                    <a:path w="271" h="106">
                      <a:moveTo>
                        <a:pt x="0" y="52"/>
                      </a:moveTo>
                      <a:cubicBezTo>
                        <a:pt x="8" y="45"/>
                        <a:pt x="31" y="14"/>
                        <a:pt x="46" y="7"/>
                      </a:cubicBezTo>
                      <a:cubicBezTo>
                        <a:pt x="61" y="0"/>
                        <a:pt x="76" y="0"/>
                        <a:pt x="91" y="7"/>
                      </a:cubicBezTo>
                      <a:cubicBezTo>
                        <a:pt x="106" y="14"/>
                        <a:pt x="119" y="37"/>
                        <a:pt x="134" y="52"/>
                      </a:cubicBezTo>
                      <a:cubicBezTo>
                        <a:pt x="149" y="67"/>
                        <a:pt x="164" y="90"/>
                        <a:pt x="179" y="98"/>
                      </a:cubicBezTo>
                      <a:cubicBezTo>
                        <a:pt x="194" y="106"/>
                        <a:pt x="211" y="106"/>
                        <a:pt x="226" y="98"/>
                      </a:cubicBezTo>
                      <a:cubicBezTo>
                        <a:pt x="241" y="90"/>
                        <a:pt x="262" y="59"/>
                        <a:pt x="271" y="49"/>
                      </a:cubicBezTo>
                    </a:path>
                  </a:pathLst>
                </a:custGeom>
                <a:noFill/>
                <a:ln w="19050" cmpd="sng">
                  <a:solidFill>
                    <a:schemeClr val="bg1"/>
                  </a:solidFill>
                  <a:round/>
                  <a:headEnd/>
                  <a:tailEnd/>
                </a:ln>
                <a:effectLst/>
              </p:spPr>
              <p:txBody>
                <a:bodyPr/>
                <a:lstStyle/>
                <a:p>
                  <a:endParaRPr lang="ja-JP" altLang="en-US" dirty="0"/>
                </a:p>
              </p:txBody>
            </p:sp>
            <p:sp>
              <p:nvSpPr>
                <p:cNvPr id="58" name="Freeform 48"/>
                <p:cNvSpPr>
                  <a:spLocks/>
                </p:cNvSpPr>
                <p:nvPr/>
              </p:nvSpPr>
              <p:spPr bwMode="auto">
                <a:xfrm rot="21495122" flipV="1">
                  <a:off x="3484" y="753"/>
                  <a:ext cx="77" cy="46"/>
                </a:xfrm>
                <a:custGeom>
                  <a:avLst/>
                  <a:gdLst/>
                  <a:ahLst/>
                  <a:cxnLst>
                    <a:cxn ang="0">
                      <a:pos x="0" y="52"/>
                    </a:cxn>
                    <a:cxn ang="0">
                      <a:pos x="46" y="7"/>
                    </a:cxn>
                    <a:cxn ang="0">
                      <a:pos x="91" y="7"/>
                    </a:cxn>
                    <a:cxn ang="0">
                      <a:pos x="134" y="52"/>
                    </a:cxn>
                    <a:cxn ang="0">
                      <a:pos x="179" y="98"/>
                    </a:cxn>
                    <a:cxn ang="0">
                      <a:pos x="226" y="98"/>
                    </a:cxn>
                    <a:cxn ang="0">
                      <a:pos x="271" y="49"/>
                    </a:cxn>
                  </a:cxnLst>
                  <a:rect l="0" t="0" r="r" b="b"/>
                  <a:pathLst>
                    <a:path w="271" h="106">
                      <a:moveTo>
                        <a:pt x="0" y="52"/>
                      </a:moveTo>
                      <a:cubicBezTo>
                        <a:pt x="8" y="45"/>
                        <a:pt x="31" y="14"/>
                        <a:pt x="46" y="7"/>
                      </a:cubicBezTo>
                      <a:cubicBezTo>
                        <a:pt x="61" y="0"/>
                        <a:pt x="76" y="0"/>
                        <a:pt x="91" y="7"/>
                      </a:cubicBezTo>
                      <a:cubicBezTo>
                        <a:pt x="106" y="14"/>
                        <a:pt x="119" y="37"/>
                        <a:pt x="134" y="52"/>
                      </a:cubicBezTo>
                      <a:cubicBezTo>
                        <a:pt x="149" y="67"/>
                        <a:pt x="164" y="90"/>
                        <a:pt x="179" y="98"/>
                      </a:cubicBezTo>
                      <a:cubicBezTo>
                        <a:pt x="194" y="106"/>
                        <a:pt x="211" y="106"/>
                        <a:pt x="226" y="98"/>
                      </a:cubicBezTo>
                      <a:cubicBezTo>
                        <a:pt x="241" y="90"/>
                        <a:pt x="262" y="59"/>
                        <a:pt x="271" y="49"/>
                      </a:cubicBezTo>
                    </a:path>
                  </a:pathLst>
                </a:custGeom>
                <a:noFill/>
                <a:ln w="19050" cmpd="sng">
                  <a:solidFill>
                    <a:schemeClr val="bg1"/>
                  </a:solidFill>
                  <a:round/>
                  <a:headEnd/>
                  <a:tailEnd/>
                </a:ln>
                <a:effectLst/>
              </p:spPr>
              <p:txBody>
                <a:bodyPr/>
                <a:lstStyle/>
                <a:p>
                  <a:endParaRPr lang="ja-JP" altLang="en-US" dirty="0"/>
                </a:p>
              </p:txBody>
            </p:sp>
          </p:grpSp>
          <p:grpSp>
            <p:nvGrpSpPr>
              <p:cNvPr id="50" name="Group 49"/>
              <p:cNvGrpSpPr>
                <a:grpSpLocks/>
              </p:cNvGrpSpPr>
              <p:nvPr/>
            </p:nvGrpSpPr>
            <p:grpSpPr bwMode="auto">
              <a:xfrm>
                <a:off x="3491" y="723"/>
                <a:ext cx="282" cy="50"/>
                <a:chOff x="3255" y="752"/>
                <a:chExt cx="306" cy="50"/>
              </a:xfrm>
            </p:grpSpPr>
            <p:sp>
              <p:nvSpPr>
                <p:cNvPr id="51" name="Freeform 50"/>
                <p:cNvSpPr>
                  <a:spLocks/>
                </p:cNvSpPr>
                <p:nvPr/>
              </p:nvSpPr>
              <p:spPr bwMode="auto">
                <a:xfrm rot="21495122" flipV="1">
                  <a:off x="3255" y="756"/>
                  <a:ext cx="77" cy="46"/>
                </a:xfrm>
                <a:custGeom>
                  <a:avLst/>
                  <a:gdLst/>
                  <a:ahLst/>
                  <a:cxnLst>
                    <a:cxn ang="0">
                      <a:pos x="0" y="52"/>
                    </a:cxn>
                    <a:cxn ang="0">
                      <a:pos x="46" y="7"/>
                    </a:cxn>
                    <a:cxn ang="0">
                      <a:pos x="91" y="7"/>
                    </a:cxn>
                    <a:cxn ang="0">
                      <a:pos x="134" y="52"/>
                    </a:cxn>
                    <a:cxn ang="0">
                      <a:pos x="179" y="98"/>
                    </a:cxn>
                    <a:cxn ang="0">
                      <a:pos x="226" y="98"/>
                    </a:cxn>
                    <a:cxn ang="0">
                      <a:pos x="271" y="49"/>
                    </a:cxn>
                  </a:cxnLst>
                  <a:rect l="0" t="0" r="r" b="b"/>
                  <a:pathLst>
                    <a:path w="271" h="106">
                      <a:moveTo>
                        <a:pt x="0" y="52"/>
                      </a:moveTo>
                      <a:cubicBezTo>
                        <a:pt x="8" y="45"/>
                        <a:pt x="31" y="14"/>
                        <a:pt x="46" y="7"/>
                      </a:cubicBezTo>
                      <a:cubicBezTo>
                        <a:pt x="61" y="0"/>
                        <a:pt x="76" y="0"/>
                        <a:pt x="91" y="7"/>
                      </a:cubicBezTo>
                      <a:cubicBezTo>
                        <a:pt x="106" y="14"/>
                        <a:pt x="119" y="37"/>
                        <a:pt x="134" y="52"/>
                      </a:cubicBezTo>
                      <a:cubicBezTo>
                        <a:pt x="149" y="67"/>
                        <a:pt x="164" y="90"/>
                        <a:pt x="179" y="98"/>
                      </a:cubicBezTo>
                      <a:cubicBezTo>
                        <a:pt x="194" y="106"/>
                        <a:pt x="211" y="106"/>
                        <a:pt x="226" y="98"/>
                      </a:cubicBezTo>
                      <a:cubicBezTo>
                        <a:pt x="241" y="90"/>
                        <a:pt x="262" y="59"/>
                        <a:pt x="271" y="49"/>
                      </a:cubicBezTo>
                    </a:path>
                  </a:pathLst>
                </a:custGeom>
                <a:noFill/>
                <a:ln w="19050" cmpd="sng">
                  <a:solidFill>
                    <a:schemeClr val="bg1"/>
                  </a:solidFill>
                  <a:round/>
                  <a:headEnd/>
                  <a:tailEnd/>
                </a:ln>
                <a:effectLst/>
              </p:spPr>
              <p:txBody>
                <a:bodyPr/>
                <a:lstStyle/>
                <a:p>
                  <a:endParaRPr lang="ja-JP" altLang="en-US" dirty="0"/>
                </a:p>
              </p:txBody>
            </p:sp>
            <p:sp>
              <p:nvSpPr>
                <p:cNvPr id="52" name="Freeform 51"/>
                <p:cNvSpPr>
                  <a:spLocks/>
                </p:cNvSpPr>
                <p:nvPr/>
              </p:nvSpPr>
              <p:spPr bwMode="auto">
                <a:xfrm rot="21495122" flipV="1">
                  <a:off x="3330" y="754"/>
                  <a:ext cx="77" cy="46"/>
                </a:xfrm>
                <a:custGeom>
                  <a:avLst/>
                  <a:gdLst/>
                  <a:ahLst/>
                  <a:cxnLst>
                    <a:cxn ang="0">
                      <a:pos x="0" y="52"/>
                    </a:cxn>
                    <a:cxn ang="0">
                      <a:pos x="46" y="7"/>
                    </a:cxn>
                    <a:cxn ang="0">
                      <a:pos x="91" y="7"/>
                    </a:cxn>
                    <a:cxn ang="0">
                      <a:pos x="134" y="52"/>
                    </a:cxn>
                    <a:cxn ang="0">
                      <a:pos x="179" y="98"/>
                    </a:cxn>
                    <a:cxn ang="0">
                      <a:pos x="226" y="98"/>
                    </a:cxn>
                    <a:cxn ang="0">
                      <a:pos x="271" y="49"/>
                    </a:cxn>
                  </a:cxnLst>
                  <a:rect l="0" t="0" r="r" b="b"/>
                  <a:pathLst>
                    <a:path w="271" h="106">
                      <a:moveTo>
                        <a:pt x="0" y="52"/>
                      </a:moveTo>
                      <a:cubicBezTo>
                        <a:pt x="8" y="45"/>
                        <a:pt x="31" y="14"/>
                        <a:pt x="46" y="7"/>
                      </a:cubicBezTo>
                      <a:cubicBezTo>
                        <a:pt x="61" y="0"/>
                        <a:pt x="76" y="0"/>
                        <a:pt x="91" y="7"/>
                      </a:cubicBezTo>
                      <a:cubicBezTo>
                        <a:pt x="106" y="14"/>
                        <a:pt x="119" y="37"/>
                        <a:pt x="134" y="52"/>
                      </a:cubicBezTo>
                      <a:cubicBezTo>
                        <a:pt x="149" y="67"/>
                        <a:pt x="164" y="90"/>
                        <a:pt x="179" y="98"/>
                      </a:cubicBezTo>
                      <a:cubicBezTo>
                        <a:pt x="194" y="106"/>
                        <a:pt x="211" y="106"/>
                        <a:pt x="226" y="98"/>
                      </a:cubicBezTo>
                      <a:cubicBezTo>
                        <a:pt x="241" y="90"/>
                        <a:pt x="262" y="59"/>
                        <a:pt x="271" y="49"/>
                      </a:cubicBezTo>
                    </a:path>
                  </a:pathLst>
                </a:custGeom>
                <a:noFill/>
                <a:ln w="19050" cmpd="sng">
                  <a:solidFill>
                    <a:schemeClr val="bg1"/>
                  </a:solidFill>
                  <a:round/>
                  <a:headEnd/>
                  <a:tailEnd/>
                </a:ln>
                <a:effectLst/>
              </p:spPr>
              <p:txBody>
                <a:bodyPr/>
                <a:lstStyle/>
                <a:p>
                  <a:endParaRPr lang="ja-JP" altLang="en-US" dirty="0"/>
                </a:p>
              </p:txBody>
            </p:sp>
            <p:sp>
              <p:nvSpPr>
                <p:cNvPr id="53" name="Freeform 52"/>
                <p:cNvSpPr>
                  <a:spLocks/>
                </p:cNvSpPr>
                <p:nvPr/>
              </p:nvSpPr>
              <p:spPr bwMode="auto">
                <a:xfrm rot="21495122" flipV="1">
                  <a:off x="3406" y="752"/>
                  <a:ext cx="77" cy="46"/>
                </a:xfrm>
                <a:custGeom>
                  <a:avLst/>
                  <a:gdLst/>
                  <a:ahLst/>
                  <a:cxnLst>
                    <a:cxn ang="0">
                      <a:pos x="0" y="52"/>
                    </a:cxn>
                    <a:cxn ang="0">
                      <a:pos x="46" y="7"/>
                    </a:cxn>
                    <a:cxn ang="0">
                      <a:pos x="91" y="7"/>
                    </a:cxn>
                    <a:cxn ang="0">
                      <a:pos x="134" y="52"/>
                    </a:cxn>
                    <a:cxn ang="0">
                      <a:pos x="179" y="98"/>
                    </a:cxn>
                    <a:cxn ang="0">
                      <a:pos x="226" y="98"/>
                    </a:cxn>
                    <a:cxn ang="0">
                      <a:pos x="271" y="49"/>
                    </a:cxn>
                  </a:cxnLst>
                  <a:rect l="0" t="0" r="r" b="b"/>
                  <a:pathLst>
                    <a:path w="271" h="106">
                      <a:moveTo>
                        <a:pt x="0" y="52"/>
                      </a:moveTo>
                      <a:cubicBezTo>
                        <a:pt x="8" y="45"/>
                        <a:pt x="31" y="14"/>
                        <a:pt x="46" y="7"/>
                      </a:cubicBezTo>
                      <a:cubicBezTo>
                        <a:pt x="61" y="0"/>
                        <a:pt x="76" y="0"/>
                        <a:pt x="91" y="7"/>
                      </a:cubicBezTo>
                      <a:cubicBezTo>
                        <a:pt x="106" y="14"/>
                        <a:pt x="119" y="37"/>
                        <a:pt x="134" y="52"/>
                      </a:cubicBezTo>
                      <a:cubicBezTo>
                        <a:pt x="149" y="67"/>
                        <a:pt x="164" y="90"/>
                        <a:pt x="179" y="98"/>
                      </a:cubicBezTo>
                      <a:cubicBezTo>
                        <a:pt x="194" y="106"/>
                        <a:pt x="211" y="106"/>
                        <a:pt x="226" y="98"/>
                      </a:cubicBezTo>
                      <a:cubicBezTo>
                        <a:pt x="241" y="90"/>
                        <a:pt x="262" y="59"/>
                        <a:pt x="271" y="49"/>
                      </a:cubicBezTo>
                    </a:path>
                  </a:pathLst>
                </a:custGeom>
                <a:noFill/>
                <a:ln w="19050" cmpd="sng">
                  <a:solidFill>
                    <a:schemeClr val="bg1"/>
                  </a:solidFill>
                  <a:round/>
                  <a:headEnd/>
                  <a:tailEnd/>
                </a:ln>
                <a:effectLst/>
              </p:spPr>
              <p:txBody>
                <a:bodyPr/>
                <a:lstStyle/>
                <a:p>
                  <a:endParaRPr lang="ja-JP" altLang="en-US" dirty="0"/>
                </a:p>
              </p:txBody>
            </p:sp>
            <p:sp>
              <p:nvSpPr>
                <p:cNvPr id="54" name="Freeform 53"/>
                <p:cNvSpPr>
                  <a:spLocks/>
                </p:cNvSpPr>
                <p:nvPr/>
              </p:nvSpPr>
              <p:spPr bwMode="auto">
                <a:xfrm rot="21495122" flipV="1">
                  <a:off x="3484" y="753"/>
                  <a:ext cx="77" cy="46"/>
                </a:xfrm>
                <a:custGeom>
                  <a:avLst/>
                  <a:gdLst/>
                  <a:ahLst/>
                  <a:cxnLst>
                    <a:cxn ang="0">
                      <a:pos x="0" y="52"/>
                    </a:cxn>
                    <a:cxn ang="0">
                      <a:pos x="46" y="7"/>
                    </a:cxn>
                    <a:cxn ang="0">
                      <a:pos x="91" y="7"/>
                    </a:cxn>
                    <a:cxn ang="0">
                      <a:pos x="134" y="52"/>
                    </a:cxn>
                    <a:cxn ang="0">
                      <a:pos x="179" y="98"/>
                    </a:cxn>
                    <a:cxn ang="0">
                      <a:pos x="226" y="98"/>
                    </a:cxn>
                    <a:cxn ang="0">
                      <a:pos x="271" y="49"/>
                    </a:cxn>
                  </a:cxnLst>
                  <a:rect l="0" t="0" r="r" b="b"/>
                  <a:pathLst>
                    <a:path w="271" h="106">
                      <a:moveTo>
                        <a:pt x="0" y="52"/>
                      </a:moveTo>
                      <a:cubicBezTo>
                        <a:pt x="8" y="45"/>
                        <a:pt x="31" y="14"/>
                        <a:pt x="46" y="7"/>
                      </a:cubicBezTo>
                      <a:cubicBezTo>
                        <a:pt x="61" y="0"/>
                        <a:pt x="76" y="0"/>
                        <a:pt x="91" y="7"/>
                      </a:cubicBezTo>
                      <a:cubicBezTo>
                        <a:pt x="106" y="14"/>
                        <a:pt x="119" y="37"/>
                        <a:pt x="134" y="52"/>
                      </a:cubicBezTo>
                      <a:cubicBezTo>
                        <a:pt x="149" y="67"/>
                        <a:pt x="164" y="90"/>
                        <a:pt x="179" y="98"/>
                      </a:cubicBezTo>
                      <a:cubicBezTo>
                        <a:pt x="194" y="106"/>
                        <a:pt x="211" y="106"/>
                        <a:pt x="226" y="98"/>
                      </a:cubicBezTo>
                      <a:cubicBezTo>
                        <a:pt x="241" y="90"/>
                        <a:pt x="262" y="59"/>
                        <a:pt x="271" y="49"/>
                      </a:cubicBezTo>
                    </a:path>
                  </a:pathLst>
                </a:custGeom>
                <a:noFill/>
                <a:ln w="19050" cmpd="sng">
                  <a:solidFill>
                    <a:schemeClr val="bg1"/>
                  </a:solidFill>
                  <a:round/>
                  <a:headEnd/>
                  <a:tailEnd/>
                </a:ln>
                <a:effectLst/>
              </p:spPr>
              <p:txBody>
                <a:bodyPr/>
                <a:lstStyle/>
                <a:p>
                  <a:endParaRPr lang="ja-JP" altLang="en-US" dirty="0"/>
                </a:p>
              </p:txBody>
            </p:sp>
          </p:grpSp>
        </p:grpSp>
        <p:sp>
          <p:nvSpPr>
            <p:cNvPr id="59" name="Line 54"/>
            <p:cNvSpPr>
              <a:spLocks noChangeShapeType="1"/>
            </p:cNvSpPr>
            <p:nvPr/>
          </p:nvSpPr>
          <p:spPr bwMode="auto">
            <a:xfrm flipH="1">
              <a:off x="2630959" y="5542061"/>
              <a:ext cx="1587" cy="174625"/>
            </a:xfrm>
            <a:prstGeom prst="line">
              <a:avLst/>
            </a:prstGeom>
            <a:noFill/>
            <a:ln w="28575">
              <a:solidFill>
                <a:srgbClr val="009900"/>
              </a:solidFill>
              <a:prstDash val="sysDot"/>
              <a:round/>
              <a:headEnd/>
              <a:tailEnd/>
            </a:ln>
            <a:effectLst/>
          </p:spPr>
          <p:txBody>
            <a:bodyPr/>
            <a:lstStyle/>
            <a:p>
              <a:endParaRPr lang="ja-JP" altLang="en-US" dirty="0"/>
            </a:p>
          </p:txBody>
        </p:sp>
        <p:sp>
          <p:nvSpPr>
            <p:cNvPr id="61" name="Text Box 56"/>
            <p:cNvSpPr txBox="1">
              <a:spLocks noChangeArrowheads="1"/>
            </p:cNvSpPr>
            <p:nvPr/>
          </p:nvSpPr>
          <p:spPr bwMode="auto">
            <a:xfrm>
              <a:off x="1975321" y="4983261"/>
              <a:ext cx="288925" cy="396875"/>
            </a:xfrm>
            <a:prstGeom prst="rect">
              <a:avLst/>
            </a:prstGeom>
            <a:noFill/>
            <a:ln w="9525">
              <a:noFill/>
              <a:miter lim="800000"/>
              <a:headEnd/>
              <a:tailEnd/>
            </a:ln>
            <a:effectLst/>
          </p:spPr>
          <p:txBody>
            <a:bodyPr wrap="none">
              <a:spAutoFit/>
            </a:bodyPr>
            <a:lstStyle/>
            <a:p>
              <a:r>
                <a:rPr lang="en-US" altLang="ja-JP" sz="2000" dirty="0">
                  <a:solidFill>
                    <a:schemeClr val="bg1"/>
                  </a:solidFill>
                  <a:latin typeface="Symbol" pitchFamily="18" charset="2"/>
                </a:rPr>
                <a:t>g</a:t>
              </a:r>
            </a:p>
          </p:txBody>
        </p:sp>
        <p:sp>
          <p:nvSpPr>
            <p:cNvPr id="64" name="Text Box 59"/>
            <p:cNvSpPr txBox="1">
              <a:spLocks noChangeArrowheads="1"/>
            </p:cNvSpPr>
            <p:nvPr/>
          </p:nvSpPr>
          <p:spPr bwMode="auto">
            <a:xfrm>
              <a:off x="1943571" y="5892899"/>
              <a:ext cx="357790" cy="369332"/>
            </a:xfrm>
            <a:prstGeom prst="rect">
              <a:avLst/>
            </a:prstGeom>
            <a:noFill/>
            <a:ln w="9525">
              <a:noFill/>
              <a:miter lim="800000"/>
              <a:headEnd/>
              <a:tailEnd/>
            </a:ln>
            <a:effectLst/>
          </p:spPr>
          <p:txBody>
            <a:bodyPr wrap="none">
              <a:spAutoFit/>
            </a:bodyPr>
            <a:lstStyle/>
            <a:p>
              <a:r>
                <a:rPr lang="en-US" altLang="ja-JP" sz="1800" i="1" dirty="0">
                  <a:solidFill>
                    <a:schemeClr val="bg1"/>
                  </a:solidFill>
                </a:rPr>
                <a:t>N</a:t>
              </a:r>
            </a:p>
          </p:txBody>
        </p:sp>
        <p:sp>
          <p:nvSpPr>
            <p:cNvPr id="67" name="Text Box 62"/>
            <p:cNvSpPr txBox="1">
              <a:spLocks noChangeArrowheads="1"/>
            </p:cNvSpPr>
            <p:nvPr/>
          </p:nvSpPr>
          <p:spPr bwMode="auto">
            <a:xfrm>
              <a:off x="3040534" y="4991199"/>
              <a:ext cx="362600" cy="400110"/>
            </a:xfrm>
            <a:prstGeom prst="rect">
              <a:avLst/>
            </a:prstGeom>
            <a:noFill/>
            <a:ln w="9525">
              <a:noFill/>
              <a:miter lim="800000"/>
              <a:headEnd/>
              <a:tailEnd/>
            </a:ln>
            <a:effectLst/>
          </p:spPr>
          <p:txBody>
            <a:bodyPr wrap="none">
              <a:spAutoFit/>
            </a:bodyPr>
            <a:lstStyle/>
            <a:p>
              <a:r>
                <a:rPr lang="en-US" altLang="ja-JP" sz="2000" i="1" dirty="0">
                  <a:solidFill>
                    <a:schemeClr val="bg1"/>
                  </a:solidFill>
                </a:rPr>
                <a:t>K</a:t>
              </a:r>
            </a:p>
          </p:txBody>
        </p:sp>
        <p:sp>
          <p:nvSpPr>
            <p:cNvPr id="74" name="Text Box 69"/>
            <p:cNvSpPr txBox="1">
              <a:spLocks noChangeArrowheads="1"/>
            </p:cNvSpPr>
            <p:nvPr/>
          </p:nvSpPr>
          <p:spPr bwMode="auto">
            <a:xfrm>
              <a:off x="2627784" y="5445224"/>
              <a:ext cx="837089" cy="338554"/>
            </a:xfrm>
            <a:prstGeom prst="rect">
              <a:avLst/>
            </a:prstGeom>
            <a:noFill/>
            <a:ln w="9525">
              <a:noFill/>
              <a:miter lim="800000"/>
              <a:headEnd/>
              <a:tailEnd/>
            </a:ln>
            <a:effectLst/>
          </p:spPr>
          <p:txBody>
            <a:bodyPr wrap="none">
              <a:spAutoFit/>
            </a:bodyPr>
            <a:lstStyle/>
            <a:p>
              <a:r>
                <a:rPr lang="en-US" altLang="ja-JP" sz="1600" i="1" dirty="0" smtClean="0">
                  <a:solidFill>
                    <a:srgbClr val="009900"/>
                  </a:solidFill>
                  <a:latin typeface="Arial" pitchFamily="34" charset="0"/>
                </a:rPr>
                <a:t>K,K</a:t>
              </a:r>
              <a:r>
                <a:rPr lang="en-US" altLang="ja-JP" sz="1600" i="1" baseline="30000" dirty="0" smtClean="0">
                  <a:solidFill>
                    <a:srgbClr val="009900"/>
                  </a:solidFill>
                  <a:latin typeface="Arial" pitchFamily="34" charset="0"/>
                </a:rPr>
                <a:t>*</a:t>
              </a:r>
              <a:r>
                <a:rPr lang="en-US" altLang="ja-JP" sz="1600" i="1" dirty="0" smtClean="0">
                  <a:solidFill>
                    <a:srgbClr val="009900"/>
                  </a:solidFill>
                  <a:latin typeface="Arial" pitchFamily="34" charset="0"/>
                </a:rPr>
                <a:t>,K</a:t>
              </a:r>
              <a:r>
                <a:rPr lang="en-US" altLang="ja-JP" sz="1600" i="1" baseline="-25000" dirty="0" smtClean="0">
                  <a:solidFill>
                    <a:srgbClr val="009900"/>
                  </a:solidFill>
                  <a:latin typeface="Arial" pitchFamily="34" charset="0"/>
                </a:rPr>
                <a:t>1</a:t>
              </a:r>
              <a:endParaRPr lang="en-US" altLang="ja-JP" sz="1600" i="1" baseline="30000" dirty="0">
                <a:solidFill>
                  <a:srgbClr val="009900"/>
                </a:solidFill>
                <a:latin typeface="Arial" pitchFamily="34" charset="0"/>
              </a:endParaRPr>
            </a:p>
          </p:txBody>
        </p:sp>
        <p:sp>
          <p:nvSpPr>
            <p:cNvPr id="75" name="Text Box 70"/>
            <p:cNvSpPr txBox="1">
              <a:spLocks noChangeArrowheads="1"/>
            </p:cNvSpPr>
            <p:nvPr/>
          </p:nvSpPr>
          <p:spPr bwMode="auto">
            <a:xfrm>
              <a:off x="3029421" y="5865911"/>
              <a:ext cx="341760" cy="400110"/>
            </a:xfrm>
            <a:prstGeom prst="rect">
              <a:avLst/>
            </a:prstGeom>
            <a:noFill/>
            <a:ln w="9525">
              <a:noFill/>
              <a:miter lim="800000"/>
              <a:headEnd/>
              <a:tailEnd/>
            </a:ln>
            <a:effectLst/>
          </p:spPr>
          <p:txBody>
            <a:bodyPr wrap="none">
              <a:spAutoFit/>
            </a:bodyPr>
            <a:lstStyle/>
            <a:p>
              <a:r>
                <a:rPr lang="en-US" altLang="ja-JP" sz="2000" i="1" dirty="0">
                  <a:solidFill>
                    <a:schemeClr val="bg1"/>
                  </a:solidFill>
                </a:rPr>
                <a:t>Y</a:t>
              </a:r>
            </a:p>
          </p:txBody>
        </p:sp>
      </p:grpSp>
      <p:grpSp>
        <p:nvGrpSpPr>
          <p:cNvPr id="106" name="グループ化 105"/>
          <p:cNvGrpSpPr/>
          <p:nvPr/>
        </p:nvGrpSpPr>
        <p:grpSpPr>
          <a:xfrm>
            <a:off x="3203848" y="4869160"/>
            <a:ext cx="1744968" cy="1610753"/>
            <a:chOff x="4024312" y="4911700"/>
            <a:chExt cx="1432575" cy="1322388"/>
          </a:xfrm>
        </p:grpSpPr>
        <p:sp>
          <p:nvSpPr>
            <p:cNvPr id="24" name="Line 19"/>
            <p:cNvSpPr>
              <a:spLocks noChangeShapeType="1"/>
            </p:cNvSpPr>
            <p:nvPr/>
          </p:nvSpPr>
          <p:spPr bwMode="auto">
            <a:xfrm flipV="1">
              <a:off x="4310062" y="5629250"/>
              <a:ext cx="265113" cy="320675"/>
            </a:xfrm>
            <a:prstGeom prst="line">
              <a:avLst/>
            </a:prstGeom>
            <a:noFill/>
            <a:ln w="19050">
              <a:solidFill>
                <a:schemeClr val="bg1"/>
              </a:solidFill>
              <a:round/>
              <a:headEnd/>
              <a:tailEnd/>
            </a:ln>
            <a:effectLst/>
          </p:spPr>
          <p:txBody>
            <a:bodyPr/>
            <a:lstStyle/>
            <a:p>
              <a:endParaRPr lang="ja-JP" altLang="en-US" dirty="0"/>
            </a:p>
          </p:txBody>
        </p:sp>
        <p:sp>
          <p:nvSpPr>
            <p:cNvPr id="25" name="Line 20"/>
            <p:cNvSpPr>
              <a:spLocks noChangeShapeType="1"/>
            </p:cNvSpPr>
            <p:nvPr/>
          </p:nvSpPr>
          <p:spPr bwMode="auto">
            <a:xfrm flipV="1">
              <a:off x="4572000" y="5634013"/>
              <a:ext cx="293687" cy="1587"/>
            </a:xfrm>
            <a:prstGeom prst="line">
              <a:avLst/>
            </a:prstGeom>
            <a:noFill/>
            <a:ln w="28575">
              <a:solidFill>
                <a:schemeClr val="accent2"/>
              </a:solidFill>
              <a:round/>
              <a:headEnd/>
              <a:tailEnd/>
            </a:ln>
            <a:effectLst/>
          </p:spPr>
          <p:txBody>
            <a:bodyPr/>
            <a:lstStyle/>
            <a:p>
              <a:endParaRPr lang="ja-JP" altLang="en-US" dirty="0"/>
            </a:p>
          </p:txBody>
        </p:sp>
        <p:sp>
          <p:nvSpPr>
            <p:cNvPr id="26" name="Line 21"/>
            <p:cNvSpPr>
              <a:spLocks noChangeShapeType="1"/>
            </p:cNvSpPr>
            <p:nvPr/>
          </p:nvSpPr>
          <p:spPr bwMode="auto">
            <a:xfrm flipH="1" flipV="1">
              <a:off x="4859337" y="5630838"/>
              <a:ext cx="274638" cy="320675"/>
            </a:xfrm>
            <a:prstGeom prst="line">
              <a:avLst/>
            </a:prstGeom>
            <a:noFill/>
            <a:ln w="19050">
              <a:solidFill>
                <a:schemeClr val="bg1"/>
              </a:solidFill>
              <a:round/>
              <a:headEnd/>
              <a:tailEnd/>
            </a:ln>
            <a:effectLst/>
          </p:spPr>
          <p:txBody>
            <a:bodyPr/>
            <a:lstStyle/>
            <a:p>
              <a:endParaRPr lang="ja-JP" altLang="en-US" dirty="0"/>
            </a:p>
          </p:txBody>
        </p:sp>
        <p:sp>
          <p:nvSpPr>
            <p:cNvPr id="27" name="Line 22"/>
            <p:cNvSpPr>
              <a:spLocks noChangeShapeType="1"/>
            </p:cNvSpPr>
            <p:nvPr/>
          </p:nvSpPr>
          <p:spPr bwMode="auto">
            <a:xfrm flipH="1">
              <a:off x="4572000" y="5229200"/>
              <a:ext cx="563562" cy="404813"/>
            </a:xfrm>
            <a:prstGeom prst="line">
              <a:avLst/>
            </a:prstGeom>
            <a:noFill/>
            <a:ln w="19050">
              <a:solidFill>
                <a:schemeClr val="bg1"/>
              </a:solidFill>
              <a:prstDash val="sysDot"/>
              <a:round/>
              <a:headEnd/>
              <a:tailEnd/>
            </a:ln>
            <a:effectLst/>
          </p:spPr>
          <p:txBody>
            <a:bodyPr/>
            <a:lstStyle/>
            <a:p>
              <a:endParaRPr lang="ja-JP" altLang="en-US" dirty="0"/>
            </a:p>
          </p:txBody>
        </p:sp>
        <p:grpSp>
          <p:nvGrpSpPr>
            <p:cNvPr id="28" name="Group 23"/>
            <p:cNvGrpSpPr>
              <a:grpSpLocks/>
            </p:cNvGrpSpPr>
            <p:nvPr/>
          </p:nvGrpSpPr>
          <p:grpSpPr bwMode="auto">
            <a:xfrm rot="-1052935">
              <a:off x="4450979" y="5157914"/>
              <a:ext cx="249240" cy="622301"/>
              <a:chOff x="4759" y="746"/>
              <a:chExt cx="157" cy="392"/>
            </a:xfrm>
          </p:grpSpPr>
          <p:grpSp>
            <p:nvGrpSpPr>
              <p:cNvPr id="29" name="Group 24"/>
              <p:cNvGrpSpPr>
                <a:grpSpLocks/>
              </p:cNvGrpSpPr>
              <p:nvPr/>
            </p:nvGrpSpPr>
            <p:grpSpPr bwMode="auto">
              <a:xfrm rot="3231280">
                <a:off x="4756" y="978"/>
                <a:ext cx="292" cy="28"/>
                <a:chOff x="3207" y="723"/>
                <a:chExt cx="566" cy="52"/>
              </a:xfrm>
            </p:grpSpPr>
            <p:grpSp>
              <p:nvGrpSpPr>
                <p:cNvPr id="35" name="Group 25"/>
                <p:cNvGrpSpPr>
                  <a:grpSpLocks/>
                </p:cNvGrpSpPr>
                <p:nvPr/>
              </p:nvGrpSpPr>
              <p:grpSpPr bwMode="auto">
                <a:xfrm>
                  <a:off x="3207" y="725"/>
                  <a:ext cx="282" cy="50"/>
                  <a:chOff x="3255" y="752"/>
                  <a:chExt cx="306" cy="50"/>
                </a:xfrm>
              </p:grpSpPr>
              <p:sp>
                <p:nvSpPr>
                  <p:cNvPr id="41" name="Freeform 26"/>
                  <p:cNvSpPr>
                    <a:spLocks/>
                  </p:cNvSpPr>
                  <p:nvPr/>
                </p:nvSpPr>
                <p:spPr bwMode="auto">
                  <a:xfrm rot="21495122" flipV="1">
                    <a:off x="3255" y="756"/>
                    <a:ext cx="77" cy="46"/>
                  </a:xfrm>
                  <a:custGeom>
                    <a:avLst/>
                    <a:gdLst/>
                    <a:ahLst/>
                    <a:cxnLst>
                      <a:cxn ang="0">
                        <a:pos x="0" y="52"/>
                      </a:cxn>
                      <a:cxn ang="0">
                        <a:pos x="46" y="7"/>
                      </a:cxn>
                      <a:cxn ang="0">
                        <a:pos x="91" y="7"/>
                      </a:cxn>
                      <a:cxn ang="0">
                        <a:pos x="134" y="52"/>
                      </a:cxn>
                      <a:cxn ang="0">
                        <a:pos x="179" y="98"/>
                      </a:cxn>
                      <a:cxn ang="0">
                        <a:pos x="226" y="98"/>
                      </a:cxn>
                      <a:cxn ang="0">
                        <a:pos x="271" y="49"/>
                      </a:cxn>
                    </a:cxnLst>
                    <a:rect l="0" t="0" r="r" b="b"/>
                    <a:pathLst>
                      <a:path w="271" h="106">
                        <a:moveTo>
                          <a:pt x="0" y="52"/>
                        </a:moveTo>
                        <a:cubicBezTo>
                          <a:pt x="8" y="45"/>
                          <a:pt x="31" y="14"/>
                          <a:pt x="46" y="7"/>
                        </a:cubicBezTo>
                        <a:cubicBezTo>
                          <a:pt x="61" y="0"/>
                          <a:pt x="76" y="0"/>
                          <a:pt x="91" y="7"/>
                        </a:cubicBezTo>
                        <a:cubicBezTo>
                          <a:pt x="106" y="14"/>
                          <a:pt x="119" y="37"/>
                          <a:pt x="134" y="52"/>
                        </a:cubicBezTo>
                        <a:cubicBezTo>
                          <a:pt x="149" y="67"/>
                          <a:pt x="164" y="90"/>
                          <a:pt x="179" y="98"/>
                        </a:cubicBezTo>
                        <a:cubicBezTo>
                          <a:pt x="194" y="106"/>
                          <a:pt x="211" y="106"/>
                          <a:pt x="226" y="98"/>
                        </a:cubicBezTo>
                        <a:cubicBezTo>
                          <a:pt x="241" y="90"/>
                          <a:pt x="262" y="59"/>
                          <a:pt x="271" y="49"/>
                        </a:cubicBezTo>
                      </a:path>
                    </a:pathLst>
                  </a:custGeom>
                  <a:noFill/>
                  <a:ln w="19050" cmpd="sng">
                    <a:solidFill>
                      <a:schemeClr val="bg1"/>
                    </a:solidFill>
                    <a:round/>
                    <a:headEnd/>
                    <a:tailEnd/>
                  </a:ln>
                  <a:effectLst/>
                </p:spPr>
                <p:txBody>
                  <a:bodyPr/>
                  <a:lstStyle/>
                  <a:p>
                    <a:endParaRPr lang="ja-JP" altLang="en-US" dirty="0"/>
                  </a:p>
                </p:txBody>
              </p:sp>
              <p:sp>
                <p:nvSpPr>
                  <p:cNvPr id="42" name="Freeform 27"/>
                  <p:cNvSpPr>
                    <a:spLocks/>
                  </p:cNvSpPr>
                  <p:nvPr/>
                </p:nvSpPr>
                <p:spPr bwMode="auto">
                  <a:xfrm rot="21495122" flipV="1">
                    <a:off x="3330" y="754"/>
                    <a:ext cx="77" cy="46"/>
                  </a:xfrm>
                  <a:custGeom>
                    <a:avLst/>
                    <a:gdLst/>
                    <a:ahLst/>
                    <a:cxnLst>
                      <a:cxn ang="0">
                        <a:pos x="0" y="52"/>
                      </a:cxn>
                      <a:cxn ang="0">
                        <a:pos x="46" y="7"/>
                      </a:cxn>
                      <a:cxn ang="0">
                        <a:pos x="91" y="7"/>
                      </a:cxn>
                      <a:cxn ang="0">
                        <a:pos x="134" y="52"/>
                      </a:cxn>
                      <a:cxn ang="0">
                        <a:pos x="179" y="98"/>
                      </a:cxn>
                      <a:cxn ang="0">
                        <a:pos x="226" y="98"/>
                      </a:cxn>
                      <a:cxn ang="0">
                        <a:pos x="271" y="49"/>
                      </a:cxn>
                    </a:cxnLst>
                    <a:rect l="0" t="0" r="r" b="b"/>
                    <a:pathLst>
                      <a:path w="271" h="106">
                        <a:moveTo>
                          <a:pt x="0" y="52"/>
                        </a:moveTo>
                        <a:cubicBezTo>
                          <a:pt x="8" y="45"/>
                          <a:pt x="31" y="14"/>
                          <a:pt x="46" y="7"/>
                        </a:cubicBezTo>
                        <a:cubicBezTo>
                          <a:pt x="61" y="0"/>
                          <a:pt x="76" y="0"/>
                          <a:pt x="91" y="7"/>
                        </a:cubicBezTo>
                        <a:cubicBezTo>
                          <a:pt x="106" y="14"/>
                          <a:pt x="119" y="37"/>
                          <a:pt x="134" y="52"/>
                        </a:cubicBezTo>
                        <a:cubicBezTo>
                          <a:pt x="149" y="67"/>
                          <a:pt x="164" y="90"/>
                          <a:pt x="179" y="98"/>
                        </a:cubicBezTo>
                        <a:cubicBezTo>
                          <a:pt x="194" y="106"/>
                          <a:pt x="211" y="106"/>
                          <a:pt x="226" y="98"/>
                        </a:cubicBezTo>
                        <a:cubicBezTo>
                          <a:pt x="241" y="90"/>
                          <a:pt x="262" y="59"/>
                          <a:pt x="271" y="49"/>
                        </a:cubicBezTo>
                      </a:path>
                    </a:pathLst>
                  </a:custGeom>
                  <a:noFill/>
                  <a:ln w="19050" cmpd="sng">
                    <a:solidFill>
                      <a:schemeClr val="bg1"/>
                    </a:solidFill>
                    <a:round/>
                    <a:headEnd/>
                    <a:tailEnd/>
                  </a:ln>
                  <a:effectLst/>
                </p:spPr>
                <p:txBody>
                  <a:bodyPr/>
                  <a:lstStyle/>
                  <a:p>
                    <a:endParaRPr lang="ja-JP" altLang="en-US" dirty="0"/>
                  </a:p>
                </p:txBody>
              </p:sp>
              <p:sp>
                <p:nvSpPr>
                  <p:cNvPr id="43" name="Freeform 28"/>
                  <p:cNvSpPr>
                    <a:spLocks/>
                  </p:cNvSpPr>
                  <p:nvPr/>
                </p:nvSpPr>
                <p:spPr bwMode="auto">
                  <a:xfrm rot="21495122" flipV="1">
                    <a:off x="3406" y="752"/>
                    <a:ext cx="77" cy="46"/>
                  </a:xfrm>
                  <a:custGeom>
                    <a:avLst/>
                    <a:gdLst/>
                    <a:ahLst/>
                    <a:cxnLst>
                      <a:cxn ang="0">
                        <a:pos x="0" y="52"/>
                      </a:cxn>
                      <a:cxn ang="0">
                        <a:pos x="46" y="7"/>
                      </a:cxn>
                      <a:cxn ang="0">
                        <a:pos x="91" y="7"/>
                      </a:cxn>
                      <a:cxn ang="0">
                        <a:pos x="134" y="52"/>
                      </a:cxn>
                      <a:cxn ang="0">
                        <a:pos x="179" y="98"/>
                      </a:cxn>
                      <a:cxn ang="0">
                        <a:pos x="226" y="98"/>
                      </a:cxn>
                      <a:cxn ang="0">
                        <a:pos x="271" y="49"/>
                      </a:cxn>
                    </a:cxnLst>
                    <a:rect l="0" t="0" r="r" b="b"/>
                    <a:pathLst>
                      <a:path w="271" h="106">
                        <a:moveTo>
                          <a:pt x="0" y="52"/>
                        </a:moveTo>
                        <a:cubicBezTo>
                          <a:pt x="8" y="45"/>
                          <a:pt x="31" y="14"/>
                          <a:pt x="46" y="7"/>
                        </a:cubicBezTo>
                        <a:cubicBezTo>
                          <a:pt x="61" y="0"/>
                          <a:pt x="76" y="0"/>
                          <a:pt x="91" y="7"/>
                        </a:cubicBezTo>
                        <a:cubicBezTo>
                          <a:pt x="106" y="14"/>
                          <a:pt x="119" y="37"/>
                          <a:pt x="134" y="52"/>
                        </a:cubicBezTo>
                        <a:cubicBezTo>
                          <a:pt x="149" y="67"/>
                          <a:pt x="164" y="90"/>
                          <a:pt x="179" y="98"/>
                        </a:cubicBezTo>
                        <a:cubicBezTo>
                          <a:pt x="194" y="106"/>
                          <a:pt x="211" y="106"/>
                          <a:pt x="226" y="98"/>
                        </a:cubicBezTo>
                        <a:cubicBezTo>
                          <a:pt x="241" y="90"/>
                          <a:pt x="262" y="59"/>
                          <a:pt x="271" y="49"/>
                        </a:cubicBezTo>
                      </a:path>
                    </a:pathLst>
                  </a:custGeom>
                  <a:noFill/>
                  <a:ln w="19050" cmpd="sng">
                    <a:solidFill>
                      <a:schemeClr val="bg1"/>
                    </a:solidFill>
                    <a:round/>
                    <a:headEnd/>
                    <a:tailEnd/>
                  </a:ln>
                  <a:effectLst/>
                </p:spPr>
                <p:txBody>
                  <a:bodyPr/>
                  <a:lstStyle/>
                  <a:p>
                    <a:endParaRPr lang="ja-JP" altLang="en-US" dirty="0"/>
                  </a:p>
                </p:txBody>
              </p:sp>
              <p:sp>
                <p:nvSpPr>
                  <p:cNvPr id="44" name="Freeform 29"/>
                  <p:cNvSpPr>
                    <a:spLocks/>
                  </p:cNvSpPr>
                  <p:nvPr/>
                </p:nvSpPr>
                <p:spPr bwMode="auto">
                  <a:xfrm rot="21495122" flipV="1">
                    <a:off x="3484" y="753"/>
                    <a:ext cx="77" cy="46"/>
                  </a:xfrm>
                  <a:custGeom>
                    <a:avLst/>
                    <a:gdLst/>
                    <a:ahLst/>
                    <a:cxnLst>
                      <a:cxn ang="0">
                        <a:pos x="0" y="52"/>
                      </a:cxn>
                      <a:cxn ang="0">
                        <a:pos x="46" y="7"/>
                      </a:cxn>
                      <a:cxn ang="0">
                        <a:pos x="91" y="7"/>
                      </a:cxn>
                      <a:cxn ang="0">
                        <a:pos x="134" y="52"/>
                      </a:cxn>
                      <a:cxn ang="0">
                        <a:pos x="179" y="98"/>
                      </a:cxn>
                      <a:cxn ang="0">
                        <a:pos x="226" y="98"/>
                      </a:cxn>
                      <a:cxn ang="0">
                        <a:pos x="271" y="49"/>
                      </a:cxn>
                    </a:cxnLst>
                    <a:rect l="0" t="0" r="r" b="b"/>
                    <a:pathLst>
                      <a:path w="271" h="106">
                        <a:moveTo>
                          <a:pt x="0" y="52"/>
                        </a:moveTo>
                        <a:cubicBezTo>
                          <a:pt x="8" y="45"/>
                          <a:pt x="31" y="14"/>
                          <a:pt x="46" y="7"/>
                        </a:cubicBezTo>
                        <a:cubicBezTo>
                          <a:pt x="61" y="0"/>
                          <a:pt x="76" y="0"/>
                          <a:pt x="91" y="7"/>
                        </a:cubicBezTo>
                        <a:cubicBezTo>
                          <a:pt x="106" y="14"/>
                          <a:pt x="119" y="37"/>
                          <a:pt x="134" y="52"/>
                        </a:cubicBezTo>
                        <a:cubicBezTo>
                          <a:pt x="149" y="67"/>
                          <a:pt x="164" y="90"/>
                          <a:pt x="179" y="98"/>
                        </a:cubicBezTo>
                        <a:cubicBezTo>
                          <a:pt x="194" y="106"/>
                          <a:pt x="211" y="106"/>
                          <a:pt x="226" y="98"/>
                        </a:cubicBezTo>
                        <a:cubicBezTo>
                          <a:pt x="241" y="90"/>
                          <a:pt x="262" y="59"/>
                          <a:pt x="271" y="49"/>
                        </a:cubicBezTo>
                      </a:path>
                    </a:pathLst>
                  </a:custGeom>
                  <a:noFill/>
                  <a:ln w="19050" cmpd="sng">
                    <a:solidFill>
                      <a:schemeClr val="bg1"/>
                    </a:solidFill>
                    <a:round/>
                    <a:headEnd/>
                    <a:tailEnd/>
                  </a:ln>
                  <a:effectLst/>
                </p:spPr>
                <p:txBody>
                  <a:bodyPr/>
                  <a:lstStyle/>
                  <a:p>
                    <a:endParaRPr lang="ja-JP" altLang="en-US" dirty="0"/>
                  </a:p>
                </p:txBody>
              </p:sp>
            </p:grpSp>
            <p:grpSp>
              <p:nvGrpSpPr>
                <p:cNvPr id="36" name="Group 30"/>
                <p:cNvGrpSpPr>
                  <a:grpSpLocks/>
                </p:cNvGrpSpPr>
                <p:nvPr/>
              </p:nvGrpSpPr>
              <p:grpSpPr bwMode="auto">
                <a:xfrm>
                  <a:off x="3491" y="723"/>
                  <a:ext cx="282" cy="50"/>
                  <a:chOff x="3255" y="752"/>
                  <a:chExt cx="306" cy="50"/>
                </a:xfrm>
              </p:grpSpPr>
              <p:sp>
                <p:nvSpPr>
                  <p:cNvPr id="37" name="Freeform 31"/>
                  <p:cNvSpPr>
                    <a:spLocks/>
                  </p:cNvSpPr>
                  <p:nvPr/>
                </p:nvSpPr>
                <p:spPr bwMode="auto">
                  <a:xfrm rot="21495122" flipV="1">
                    <a:off x="3255" y="756"/>
                    <a:ext cx="77" cy="46"/>
                  </a:xfrm>
                  <a:custGeom>
                    <a:avLst/>
                    <a:gdLst/>
                    <a:ahLst/>
                    <a:cxnLst>
                      <a:cxn ang="0">
                        <a:pos x="0" y="52"/>
                      </a:cxn>
                      <a:cxn ang="0">
                        <a:pos x="46" y="7"/>
                      </a:cxn>
                      <a:cxn ang="0">
                        <a:pos x="91" y="7"/>
                      </a:cxn>
                      <a:cxn ang="0">
                        <a:pos x="134" y="52"/>
                      </a:cxn>
                      <a:cxn ang="0">
                        <a:pos x="179" y="98"/>
                      </a:cxn>
                      <a:cxn ang="0">
                        <a:pos x="226" y="98"/>
                      </a:cxn>
                      <a:cxn ang="0">
                        <a:pos x="271" y="49"/>
                      </a:cxn>
                    </a:cxnLst>
                    <a:rect l="0" t="0" r="r" b="b"/>
                    <a:pathLst>
                      <a:path w="271" h="106">
                        <a:moveTo>
                          <a:pt x="0" y="52"/>
                        </a:moveTo>
                        <a:cubicBezTo>
                          <a:pt x="8" y="45"/>
                          <a:pt x="31" y="14"/>
                          <a:pt x="46" y="7"/>
                        </a:cubicBezTo>
                        <a:cubicBezTo>
                          <a:pt x="61" y="0"/>
                          <a:pt x="76" y="0"/>
                          <a:pt x="91" y="7"/>
                        </a:cubicBezTo>
                        <a:cubicBezTo>
                          <a:pt x="106" y="14"/>
                          <a:pt x="119" y="37"/>
                          <a:pt x="134" y="52"/>
                        </a:cubicBezTo>
                        <a:cubicBezTo>
                          <a:pt x="149" y="67"/>
                          <a:pt x="164" y="90"/>
                          <a:pt x="179" y="98"/>
                        </a:cubicBezTo>
                        <a:cubicBezTo>
                          <a:pt x="194" y="106"/>
                          <a:pt x="211" y="106"/>
                          <a:pt x="226" y="98"/>
                        </a:cubicBezTo>
                        <a:cubicBezTo>
                          <a:pt x="241" y="90"/>
                          <a:pt x="262" y="59"/>
                          <a:pt x="271" y="49"/>
                        </a:cubicBezTo>
                      </a:path>
                    </a:pathLst>
                  </a:custGeom>
                  <a:noFill/>
                  <a:ln w="19050" cmpd="sng">
                    <a:solidFill>
                      <a:schemeClr val="bg1"/>
                    </a:solidFill>
                    <a:round/>
                    <a:headEnd/>
                    <a:tailEnd/>
                  </a:ln>
                  <a:effectLst/>
                </p:spPr>
                <p:txBody>
                  <a:bodyPr/>
                  <a:lstStyle/>
                  <a:p>
                    <a:endParaRPr lang="ja-JP" altLang="en-US" dirty="0"/>
                  </a:p>
                </p:txBody>
              </p:sp>
              <p:sp>
                <p:nvSpPr>
                  <p:cNvPr id="38" name="Freeform 32"/>
                  <p:cNvSpPr>
                    <a:spLocks/>
                  </p:cNvSpPr>
                  <p:nvPr/>
                </p:nvSpPr>
                <p:spPr bwMode="auto">
                  <a:xfrm rot="21495122" flipV="1">
                    <a:off x="3330" y="754"/>
                    <a:ext cx="77" cy="46"/>
                  </a:xfrm>
                  <a:custGeom>
                    <a:avLst/>
                    <a:gdLst/>
                    <a:ahLst/>
                    <a:cxnLst>
                      <a:cxn ang="0">
                        <a:pos x="0" y="52"/>
                      </a:cxn>
                      <a:cxn ang="0">
                        <a:pos x="46" y="7"/>
                      </a:cxn>
                      <a:cxn ang="0">
                        <a:pos x="91" y="7"/>
                      </a:cxn>
                      <a:cxn ang="0">
                        <a:pos x="134" y="52"/>
                      </a:cxn>
                      <a:cxn ang="0">
                        <a:pos x="179" y="98"/>
                      </a:cxn>
                      <a:cxn ang="0">
                        <a:pos x="226" y="98"/>
                      </a:cxn>
                      <a:cxn ang="0">
                        <a:pos x="271" y="49"/>
                      </a:cxn>
                    </a:cxnLst>
                    <a:rect l="0" t="0" r="r" b="b"/>
                    <a:pathLst>
                      <a:path w="271" h="106">
                        <a:moveTo>
                          <a:pt x="0" y="52"/>
                        </a:moveTo>
                        <a:cubicBezTo>
                          <a:pt x="8" y="45"/>
                          <a:pt x="31" y="14"/>
                          <a:pt x="46" y="7"/>
                        </a:cubicBezTo>
                        <a:cubicBezTo>
                          <a:pt x="61" y="0"/>
                          <a:pt x="76" y="0"/>
                          <a:pt x="91" y="7"/>
                        </a:cubicBezTo>
                        <a:cubicBezTo>
                          <a:pt x="106" y="14"/>
                          <a:pt x="119" y="37"/>
                          <a:pt x="134" y="52"/>
                        </a:cubicBezTo>
                        <a:cubicBezTo>
                          <a:pt x="149" y="67"/>
                          <a:pt x="164" y="90"/>
                          <a:pt x="179" y="98"/>
                        </a:cubicBezTo>
                        <a:cubicBezTo>
                          <a:pt x="194" y="106"/>
                          <a:pt x="211" y="106"/>
                          <a:pt x="226" y="98"/>
                        </a:cubicBezTo>
                        <a:cubicBezTo>
                          <a:pt x="241" y="90"/>
                          <a:pt x="262" y="59"/>
                          <a:pt x="271" y="49"/>
                        </a:cubicBezTo>
                      </a:path>
                    </a:pathLst>
                  </a:custGeom>
                  <a:noFill/>
                  <a:ln w="19050" cmpd="sng">
                    <a:solidFill>
                      <a:schemeClr val="bg1"/>
                    </a:solidFill>
                    <a:round/>
                    <a:headEnd/>
                    <a:tailEnd/>
                  </a:ln>
                  <a:effectLst/>
                </p:spPr>
                <p:txBody>
                  <a:bodyPr/>
                  <a:lstStyle/>
                  <a:p>
                    <a:endParaRPr lang="ja-JP" altLang="en-US" dirty="0"/>
                  </a:p>
                </p:txBody>
              </p:sp>
              <p:sp>
                <p:nvSpPr>
                  <p:cNvPr id="39" name="Freeform 33"/>
                  <p:cNvSpPr>
                    <a:spLocks/>
                  </p:cNvSpPr>
                  <p:nvPr/>
                </p:nvSpPr>
                <p:spPr bwMode="auto">
                  <a:xfrm rot="21495122" flipV="1">
                    <a:off x="3406" y="752"/>
                    <a:ext cx="77" cy="46"/>
                  </a:xfrm>
                  <a:custGeom>
                    <a:avLst/>
                    <a:gdLst/>
                    <a:ahLst/>
                    <a:cxnLst>
                      <a:cxn ang="0">
                        <a:pos x="0" y="52"/>
                      </a:cxn>
                      <a:cxn ang="0">
                        <a:pos x="46" y="7"/>
                      </a:cxn>
                      <a:cxn ang="0">
                        <a:pos x="91" y="7"/>
                      </a:cxn>
                      <a:cxn ang="0">
                        <a:pos x="134" y="52"/>
                      </a:cxn>
                      <a:cxn ang="0">
                        <a:pos x="179" y="98"/>
                      </a:cxn>
                      <a:cxn ang="0">
                        <a:pos x="226" y="98"/>
                      </a:cxn>
                      <a:cxn ang="0">
                        <a:pos x="271" y="49"/>
                      </a:cxn>
                    </a:cxnLst>
                    <a:rect l="0" t="0" r="r" b="b"/>
                    <a:pathLst>
                      <a:path w="271" h="106">
                        <a:moveTo>
                          <a:pt x="0" y="52"/>
                        </a:moveTo>
                        <a:cubicBezTo>
                          <a:pt x="8" y="45"/>
                          <a:pt x="31" y="14"/>
                          <a:pt x="46" y="7"/>
                        </a:cubicBezTo>
                        <a:cubicBezTo>
                          <a:pt x="61" y="0"/>
                          <a:pt x="76" y="0"/>
                          <a:pt x="91" y="7"/>
                        </a:cubicBezTo>
                        <a:cubicBezTo>
                          <a:pt x="106" y="14"/>
                          <a:pt x="119" y="37"/>
                          <a:pt x="134" y="52"/>
                        </a:cubicBezTo>
                        <a:cubicBezTo>
                          <a:pt x="149" y="67"/>
                          <a:pt x="164" y="90"/>
                          <a:pt x="179" y="98"/>
                        </a:cubicBezTo>
                        <a:cubicBezTo>
                          <a:pt x="194" y="106"/>
                          <a:pt x="211" y="106"/>
                          <a:pt x="226" y="98"/>
                        </a:cubicBezTo>
                        <a:cubicBezTo>
                          <a:pt x="241" y="90"/>
                          <a:pt x="262" y="59"/>
                          <a:pt x="271" y="49"/>
                        </a:cubicBezTo>
                      </a:path>
                    </a:pathLst>
                  </a:custGeom>
                  <a:noFill/>
                  <a:ln w="19050" cmpd="sng">
                    <a:solidFill>
                      <a:schemeClr val="bg1"/>
                    </a:solidFill>
                    <a:round/>
                    <a:headEnd/>
                    <a:tailEnd/>
                  </a:ln>
                  <a:effectLst/>
                </p:spPr>
                <p:txBody>
                  <a:bodyPr/>
                  <a:lstStyle/>
                  <a:p>
                    <a:endParaRPr lang="ja-JP" altLang="en-US" dirty="0"/>
                  </a:p>
                </p:txBody>
              </p:sp>
              <p:sp>
                <p:nvSpPr>
                  <p:cNvPr id="40" name="Freeform 34"/>
                  <p:cNvSpPr>
                    <a:spLocks/>
                  </p:cNvSpPr>
                  <p:nvPr/>
                </p:nvSpPr>
                <p:spPr bwMode="auto">
                  <a:xfrm rot="21495122" flipV="1">
                    <a:off x="3484" y="753"/>
                    <a:ext cx="77" cy="46"/>
                  </a:xfrm>
                  <a:custGeom>
                    <a:avLst/>
                    <a:gdLst/>
                    <a:ahLst/>
                    <a:cxnLst>
                      <a:cxn ang="0">
                        <a:pos x="0" y="52"/>
                      </a:cxn>
                      <a:cxn ang="0">
                        <a:pos x="46" y="7"/>
                      </a:cxn>
                      <a:cxn ang="0">
                        <a:pos x="91" y="7"/>
                      </a:cxn>
                      <a:cxn ang="0">
                        <a:pos x="134" y="52"/>
                      </a:cxn>
                      <a:cxn ang="0">
                        <a:pos x="179" y="98"/>
                      </a:cxn>
                      <a:cxn ang="0">
                        <a:pos x="226" y="98"/>
                      </a:cxn>
                      <a:cxn ang="0">
                        <a:pos x="271" y="49"/>
                      </a:cxn>
                    </a:cxnLst>
                    <a:rect l="0" t="0" r="r" b="b"/>
                    <a:pathLst>
                      <a:path w="271" h="106">
                        <a:moveTo>
                          <a:pt x="0" y="52"/>
                        </a:moveTo>
                        <a:cubicBezTo>
                          <a:pt x="8" y="45"/>
                          <a:pt x="31" y="14"/>
                          <a:pt x="46" y="7"/>
                        </a:cubicBezTo>
                        <a:cubicBezTo>
                          <a:pt x="61" y="0"/>
                          <a:pt x="76" y="0"/>
                          <a:pt x="91" y="7"/>
                        </a:cubicBezTo>
                        <a:cubicBezTo>
                          <a:pt x="106" y="14"/>
                          <a:pt x="119" y="37"/>
                          <a:pt x="134" y="52"/>
                        </a:cubicBezTo>
                        <a:cubicBezTo>
                          <a:pt x="149" y="67"/>
                          <a:pt x="164" y="90"/>
                          <a:pt x="179" y="98"/>
                        </a:cubicBezTo>
                        <a:cubicBezTo>
                          <a:pt x="194" y="106"/>
                          <a:pt x="211" y="106"/>
                          <a:pt x="226" y="98"/>
                        </a:cubicBezTo>
                        <a:cubicBezTo>
                          <a:pt x="241" y="90"/>
                          <a:pt x="262" y="59"/>
                          <a:pt x="271" y="49"/>
                        </a:cubicBezTo>
                      </a:path>
                    </a:pathLst>
                  </a:custGeom>
                  <a:noFill/>
                  <a:ln w="19050" cmpd="sng">
                    <a:solidFill>
                      <a:schemeClr val="bg1"/>
                    </a:solidFill>
                    <a:round/>
                    <a:headEnd/>
                    <a:tailEnd/>
                  </a:ln>
                  <a:effectLst/>
                </p:spPr>
                <p:txBody>
                  <a:bodyPr/>
                  <a:lstStyle/>
                  <a:p>
                    <a:endParaRPr lang="ja-JP" altLang="en-US" dirty="0"/>
                  </a:p>
                </p:txBody>
              </p:sp>
            </p:grpSp>
          </p:grpSp>
          <p:grpSp>
            <p:nvGrpSpPr>
              <p:cNvPr id="30" name="Group 35"/>
              <p:cNvGrpSpPr>
                <a:grpSpLocks/>
              </p:cNvGrpSpPr>
              <p:nvPr/>
            </p:nvGrpSpPr>
            <p:grpSpPr bwMode="auto">
              <a:xfrm rot="3231280">
                <a:off x="4702" y="803"/>
                <a:ext cx="141" cy="28"/>
                <a:chOff x="3332" y="752"/>
                <a:chExt cx="302" cy="52"/>
              </a:xfrm>
            </p:grpSpPr>
            <p:sp>
              <p:nvSpPr>
                <p:cNvPr id="31" name="Freeform 36"/>
                <p:cNvSpPr>
                  <a:spLocks/>
                </p:cNvSpPr>
                <p:nvPr/>
              </p:nvSpPr>
              <p:spPr bwMode="auto">
                <a:xfrm rot="21495122" flipV="1">
                  <a:off x="3332" y="758"/>
                  <a:ext cx="78" cy="46"/>
                </a:xfrm>
                <a:custGeom>
                  <a:avLst/>
                  <a:gdLst/>
                  <a:ahLst/>
                  <a:cxnLst>
                    <a:cxn ang="0">
                      <a:pos x="0" y="52"/>
                    </a:cxn>
                    <a:cxn ang="0">
                      <a:pos x="46" y="7"/>
                    </a:cxn>
                    <a:cxn ang="0">
                      <a:pos x="91" y="7"/>
                    </a:cxn>
                    <a:cxn ang="0">
                      <a:pos x="134" y="52"/>
                    </a:cxn>
                    <a:cxn ang="0">
                      <a:pos x="179" y="98"/>
                    </a:cxn>
                    <a:cxn ang="0">
                      <a:pos x="226" y="98"/>
                    </a:cxn>
                    <a:cxn ang="0">
                      <a:pos x="271" y="49"/>
                    </a:cxn>
                  </a:cxnLst>
                  <a:rect l="0" t="0" r="r" b="b"/>
                  <a:pathLst>
                    <a:path w="271" h="106">
                      <a:moveTo>
                        <a:pt x="0" y="52"/>
                      </a:moveTo>
                      <a:cubicBezTo>
                        <a:pt x="8" y="45"/>
                        <a:pt x="31" y="14"/>
                        <a:pt x="46" y="7"/>
                      </a:cubicBezTo>
                      <a:cubicBezTo>
                        <a:pt x="61" y="0"/>
                        <a:pt x="76" y="0"/>
                        <a:pt x="91" y="7"/>
                      </a:cubicBezTo>
                      <a:cubicBezTo>
                        <a:pt x="106" y="14"/>
                        <a:pt x="119" y="37"/>
                        <a:pt x="134" y="52"/>
                      </a:cubicBezTo>
                      <a:cubicBezTo>
                        <a:pt x="149" y="67"/>
                        <a:pt x="164" y="90"/>
                        <a:pt x="179" y="98"/>
                      </a:cubicBezTo>
                      <a:cubicBezTo>
                        <a:pt x="194" y="106"/>
                        <a:pt x="211" y="106"/>
                        <a:pt x="226" y="98"/>
                      </a:cubicBezTo>
                      <a:cubicBezTo>
                        <a:pt x="241" y="90"/>
                        <a:pt x="262" y="59"/>
                        <a:pt x="271" y="49"/>
                      </a:cubicBezTo>
                    </a:path>
                  </a:pathLst>
                </a:custGeom>
                <a:noFill/>
                <a:ln w="19050" cmpd="sng">
                  <a:solidFill>
                    <a:schemeClr val="bg1"/>
                  </a:solidFill>
                  <a:round/>
                  <a:headEnd/>
                  <a:tailEnd/>
                </a:ln>
                <a:effectLst/>
              </p:spPr>
              <p:txBody>
                <a:bodyPr/>
                <a:lstStyle/>
                <a:p>
                  <a:endParaRPr lang="ja-JP" altLang="en-US" dirty="0"/>
                </a:p>
              </p:txBody>
            </p:sp>
            <p:sp>
              <p:nvSpPr>
                <p:cNvPr id="32" name="Freeform 37"/>
                <p:cNvSpPr>
                  <a:spLocks/>
                </p:cNvSpPr>
                <p:nvPr/>
              </p:nvSpPr>
              <p:spPr bwMode="auto">
                <a:xfrm rot="21495122" flipV="1">
                  <a:off x="3408" y="756"/>
                  <a:ext cx="78" cy="46"/>
                </a:xfrm>
                <a:custGeom>
                  <a:avLst/>
                  <a:gdLst/>
                  <a:ahLst/>
                  <a:cxnLst>
                    <a:cxn ang="0">
                      <a:pos x="0" y="52"/>
                    </a:cxn>
                    <a:cxn ang="0">
                      <a:pos x="46" y="7"/>
                    </a:cxn>
                    <a:cxn ang="0">
                      <a:pos x="91" y="7"/>
                    </a:cxn>
                    <a:cxn ang="0">
                      <a:pos x="134" y="52"/>
                    </a:cxn>
                    <a:cxn ang="0">
                      <a:pos x="179" y="98"/>
                    </a:cxn>
                    <a:cxn ang="0">
                      <a:pos x="226" y="98"/>
                    </a:cxn>
                    <a:cxn ang="0">
                      <a:pos x="271" y="49"/>
                    </a:cxn>
                  </a:cxnLst>
                  <a:rect l="0" t="0" r="r" b="b"/>
                  <a:pathLst>
                    <a:path w="271" h="106">
                      <a:moveTo>
                        <a:pt x="0" y="52"/>
                      </a:moveTo>
                      <a:cubicBezTo>
                        <a:pt x="8" y="45"/>
                        <a:pt x="31" y="14"/>
                        <a:pt x="46" y="7"/>
                      </a:cubicBezTo>
                      <a:cubicBezTo>
                        <a:pt x="61" y="0"/>
                        <a:pt x="76" y="0"/>
                        <a:pt x="91" y="7"/>
                      </a:cubicBezTo>
                      <a:cubicBezTo>
                        <a:pt x="106" y="14"/>
                        <a:pt x="119" y="37"/>
                        <a:pt x="134" y="52"/>
                      </a:cubicBezTo>
                      <a:cubicBezTo>
                        <a:pt x="149" y="67"/>
                        <a:pt x="164" y="90"/>
                        <a:pt x="179" y="98"/>
                      </a:cubicBezTo>
                      <a:cubicBezTo>
                        <a:pt x="194" y="106"/>
                        <a:pt x="211" y="106"/>
                        <a:pt x="226" y="98"/>
                      </a:cubicBezTo>
                      <a:cubicBezTo>
                        <a:pt x="241" y="90"/>
                        <a:pt x="262" y="59"/>
                        <a:pt x="271" y="49"/>
                      </a:cubicBezTo>
                    </a:path>
                  </a:pathLst>
                </a:custGeom>
                <a:noFill/>
                <a:ln w="19050" cmpd="sng">
                  <a:solidFill>
                    <a:schemeClr val="bg1"/>
                  </a:solidFill>
                  <a:round/>
                  <a:headEnd/>
                  <a:tailEnd/>
                </a:ln>
                <a:effectLst/>
              </p:spPr>
              <p:txBody>
                <a:bodyPr/>
                <a:lstStyle/>
                <a:p>
                  <a:endParaRPr lang="ja-JP" altLang="en-US" dirty="0"/>
                </a:p>
              </p:txBody>
            </p:sp>
            <p:sp>
              <p:nvSpPr>
                <p:cNvPr id="33" name="Freeform 38"/>
                <p:cNvSpPr>
                  <a:spLocks/>
                </p:cNvSpPr>
                <p:nvPr/>
              </p:nvSpPr>
              <p:spPr bwMode="auto">
                <a:xfrm rot="21495122" flipV="1">
                  <a:off x="3483" y="752"/>
                  <a:ext cx="78" cy="46"/>
                </a:xfrm>
                <a:custGeom>
                  <a:avLst/>
                  <a:gdLst/>
                  <a:ahLst/>
                  <a:cxnLst>
                    <a:cxn ang="0">
                      <a:pos x="0" y="52"/>
                    </a:cxn>
                    <a:cxn ang="0">
                      <a:pos x="46" y="7"/>
                    </a:cxn>
                    <a:cxn ang="0">
                      <a:pos x="91" y="7"/>
                    </a:cxn>
                    <a:cxn ang="0">
                      <a:pos x="134" y="52"/>
                    </a:cxn>
                    <a:cxn ang="0">
                      <a:pos x="179" y="98"/>
                    </a:cxn>
                    <a:cxn ang="0">
                      <a:pos x="226" y="98"/>
                    </a:cxn>
                    <a:cxn ang="0">
                      <a:pos x="271" y="49"/>
                    </a:cxn>
                  </a:cxnLst>
                  <a:rect l="0" t="0" r="r" b="b"/>
                  <a:pathLst>
                    <a:path w="271" h="106">
                      <a:moveTo>
                        <a:pt x="0" y="52"/>
                      </a:moveTo>
                      <a:cubicBezTo>
                        <a:pt x="8" y="45"/>
                        <a:pt x="31" y="14"/>
                        <a:pt x="46" y="7"/>
                      </a:cubicBezTo>
                      <a:cubicBezTo>
                        <a:pt x="61" y="0"/>
                        <a:pt x="76" y="0"/>
                        <a:pt x="91" y="7"/>
                      </a:cubicBezTo>
                      <a:cubicBezTo>
                        <a:pt x="106" y="14"/>
                        <a:pt x="119" y="37"/>
                        <a:pt x="134" y="52"/>
                      </a:cubicBezTo>
                      <a:cubicBezTo>
                        <a:pt x="149" y="67"/>
                        <a:pt x="164" y="90"/>
                        <a:pt x="179" y="98"/>
                      </a:cubicBezTo>
                      <a:cubicBezTo>
                        <a:pt x="194" y="106"/>
                        <a:pt x="211" y="106"/>
                        <a:pt x="226" y="98"/>
                      </a:cubicBezTo>
                      <a:cubicBezTo>
                        <a:pt x="241" y="90"/>
                        <a:pt x="262" y="59"/>
                        <a:pt x="271" y="49"/>
                      </a:cubicBezTo>
                    </a:path>
                  </a:pathLst>
                </a:custGeom>
                <a:noFill/>
                <a:ln w="19050" cmpd="sng">
                  <a:solidFill>
                    <a:schemeClr val="bg1"/>
                  </a:solidFill>
                  <a:round/>
                  <a:headEnd/>
                  <a:tailEnd/>
                </a:ln>
                <a:effectLst/>
              </p:spPr>
              <p:txBody>
                <a:bodyPr/>
                <a:lstStyle/>
                <a:p>
                  <a:endParaRPr lang="ja-JP" altLang="en-US" dirty="0"/>
                </a:p>
              </p:txBody>
            </p:sp>
            <p:sp>
              <p:nvSpPr>
                <p:cNvPr id="34" name="Freeform 39"/>
                <p:cNvSpPr>
                  <a:spLocks/>
                </p:cNvSpPr>
                <p:nvPr/>
              </p:nvSpPr>
              <p:spPr bwMode="auto">
                <a:xfrm rot="21495122" flipV="1">
                  <a:off x="3556" y="757"/>
                  <a:ext cx="78" cy="46"/>
                </a:xfrm>
                <a:custGeom>
                  <a:avLst/>
                  <a:gdLst/>
                  <a:ahLst/>
                  <a:cxnLst>
                    <a:cxn ang="0">
                      <a:pos x="0" y="52"/>
                    </a:cxn>
                    <a:cxn ang="0">
                      <a:pos x="46" y="7"/>
                    </a:cxn>
                    <a:cxn ang="0">
                      <a:pos x="91" y="7"/>
                    </a:cxn>
                    <a:cxn ang="0">
                      <a:pos x="134" y="52"/>
                    </a:cxn>
                    <a:cxn ang="0">
                      <a:pos x="179" y="98"/>
                    </a:cxn>
                    <a:cxn ang="0">
                      <a:pos x="226" y="98"/>
                    </a:cxn>
                    <a:cxn ang="0">
                      <a:pos x="271" y="49"/>
                    </a:cxn>
                  </a:cxnLst>
                  <a:rect l="0" t="0" r="r" b="b"/>
                  <a:pathLst>
                    <a:path w="271" h="106">
                      <a:moveTo>
                        <a:pt x="0" y="52"/>
                      </a:moveTo>
                      <a:cubicBezTo>
                        <a:pt x="8" y="45"/>
                        <a:pt x="31" y="14"/>
                        <a:pt x="46" y="7"/>
                      </a:cubicBezTo>
                      <a:cubicBezTo>
                        <a:pt x="61" y="0"/>
                        <a:pt x="76" y="0"/>
                        <a:pt x="91" y="7"/>
                      </a:cubicBezTo>
                      <a:cubicBezTo>
                        <a:pt x="106" y="14"/>
                        <a:pt x="119" y="37"/>
                        <a:pt x="134" y="52"/>
                      </a:cubicBezTo>
                      <a:cubicBezTo>
                        <a:pt x="149" y="67"/>
                        <a:pt x="164" y="90"/>
                        <a:pt x="179" y="98"/>
                      </a:cubicBezTo>
                      <a:cubicBezTo>
                        <a:pt x="194" y="106"/>
                        <a:pt x="211" y="106"/>
                        <a:pt x="226" y="98"/>
                      </a:cubicBezTo>
                      <a:cubicBezTo>
                        <a:pt x="241" y="90"/>
                        <a:pt x="262" y="59"/>
                        <a:pt x="271" y="49"/>
                      </a:cubicBezTo>
                    </a:path>
                  </a:pathLst>
                </a:custGeom>
                <a:noFill/>
                <a:ln w="19050" cmpd="sng">
                  <a:solidFill>
                    <a:schemeClr val="bg1"/>
                  </a:solidFill>
                  <a:round/>
                  <a:headEnd/>
                  <a:tailEnd/>
                </a:ln>
                <a:effectLst/>
              </p:spPr>
              <p:txBody>
                <a:bodyPr/>
                <a:lstStyle/>
                <a:p>
                  <a:endParaRPr lang="ja-JP" altLang="en-US" dirty="0"/>
                </a:p>
              </p:txBody>
            </p:sp>
          </p:grpSp>
        </p:grpSp>
        <p:sp>
          <p:nvSpPr>
            <p:cNvPr id="62" name="Text Box 57"/>
            <p:cNvSpPr txBox="1">
              <a:spLocks noChangeArrowheads="1"/>
            </p:cNvSpPr>
            <p:nvPr/>
          </p:nvSpPr>
          <p:spPr bwMode="auto">
            <a:xfrm>
              <a:off x="4043362" y="4911700"/>
              <a:ext cx="288925" cy="396875"/>
            </a:xfrm>
            <a:prstGeom prst="rect">
              <a:avLst/>
            </a:prstGeom>
            <a:noFill/>
            <a:ln w="9525">
              <a:noFill/>
              <a:miter lim="800000"/>
              <a:headEnd/>
              <a:tailEnd/>
            </a:ln>
            <a:effectLst/>
          </p:spPr>
          <p:txBody>
            <a:bodyPr wrap="none">
              <a:spAutoFit/>
            </a:bodyPr>
            <a:lstStyle/>
            <a:p>
              <a:r>
                <a:rPr lang="en-US" altLang="ja-JP" sz="2000" dirty="0">
                  <a:solidFill>
                    <a:schemeClr val="bg1"/>
                  </a:solidFill>
                  <a:latin typeface="Symbol" pitchFamily="18" charset="2"/>
                </a:rPr>
                <a:t>g</a:t>
              </a:r>
            </a:p>
          </p:txBody>
        </p:sp>
        <p:sp>
          <p:nvSpPr>
            <p:cNvPr id="65" name="Text Box 60"/>
            <p:cNvSpPr txBox="1">
              <a:spLocks noChangeArrowheads="1"/>
            </p:cNvSpPr>
            <p:nvPr/>
          </p:nvSpPr>
          <p:spPr bwMode="auto">
            <a:xfrm>
              <a:off x="4024312" y="5856263"/>
              <a:ext cx="357790" cy="369332"/>
            </a:xfrm>
            <a:prstGeom prst="rect">
              <a:avLst/>
            </a:prstGeom>
            <a:noFill/>
            <a:ln w="9525">
              <a:noFill/>
              <a:miter lim="800000"/>
              <a:headEnd/>
              <a:tailEnd/>
            </a:ln>
            <a:effectLst/>
          </p:spPr>
          <p:txBody>
            <a:bodyPr wrap="none">
              <a:spAutoFit/>
            </a:bodyPr>
            <a:lstStyle/>
            <a:p>
              <a:r>
                <a:rPr lang="en-US" altLang="ja-JP" sz="1800" i="1" dirty="0">
                  <a:solidFill>
                    <a:schemeClr val="bg1"/>
                  </a:solidFill>
                </a:rPr>
                <a:t>N</a:t>
              </a:r>
            </a:p>
          </p:txBody>
        </p:sp>
        <p:sp>
          <p:nvSpPr>
            <p:cNvPr id="68" name="Text Box 63"/>
            <p:cNvSpPr txBox="1">
              <a:spLocks noChangeArrowheads="1"/>
            </p:cNvSpPr>
            <p:nvPr/>
          </p:nvSpPr>
          <p:spPr bwMode="auto">
            <a:xfrm>
              <a:off x="5094287" y="4927575"/>
              <a:ext cx="362600" cy="400110"/>
            </a:xfrm>
            <a:prstGeom prst="rect">
              <a:avLst/>
            </a:prstGeom>
            <a:noFill/>
            <a:ln w="9525">
              <a:noFill/>
              <a:miter lim="800000"/>
              <a:headEnd/>
              <a:tailEnd/>
            </a:ln>
            <a:effectLst/>
          </p:spPr>
          <p:txBody>
            <a:bodyPr wrap="none">
              <a:spAutoFit/>
            </a:bodyPr>
            <a:lstStyle/>
            <a:p>
              <a:r>
                <a:rPr lang="en-US" altLang="ja-JP" sz="2000" i="1" dirty="0">
                  <a:solidFill>
                    <a:schemeClr val="bg1"/>
                  </a:solidFill>
                </a:rPr>
                <a:t>K</a:t>
              </a:r>
            </a:p>
          </p:txBody>
        </p:sp>
        <p:sp>
          <p:nvSpPr>
            <p:cNvPr id="76" name="Text Box 71"/>
            <p:cNvSpPr txBox="1">
              <a:spLocks noChangeArrowheads="1"/>
            </p:cNvSpPr>
            <p:nvPr/>
          </p:nvSpPr>
          <p:spPr bwMode="auto">
            <a:xfrm>
              <a:off x="5097462" y="5826100"/>
              <a:ext cx="341760" cy="400110"/>
            </a:xfrm>
            <a:prstGeom prst="rect">
              <a:avLst/>
            </a:prstGeom>
            <a:noFill/>
            <a:ln w="9525">
              <a:noFill/>
              <a:miter lim="800000"/>
              <a:headEnd/>
              <a:tailEnd/>
            </a:ln>
            <a:effectLst/>
          </p:spPr>
          <p:txBody>
            <a:bodyPr wrap="none">
              <a:spAutoFit/>
            </a:bodyPr>
            <a:lstStyle/>
            <a:p>
              <a:r>
                <a:rPr lang="en-US" altLang="ja-JP" sz="2000" i="1" dirty="0">
                  <a:solidFill>
                    <a:schemeClr val="bg1"/>
                  </a:solidFill>
                </a:rPr>
                <a:t>Y</a:t>
              </a:r>
            </a:p>
          </p:txBody>
        </p:sp>
        <p:sp>
          <p:nvSpPr>
            <p:cNvPr id="77" name="Text Box 78"/>
            <p:cNvSpPr txBox="1">
              <a:spLocks noChangeArrowheads="1"/>
            </p:cNvSpPr>
            <p:nvPr/>
          </p:nvSpPr>
          <p:spPr bwMode="auto">
            <a:xfrm>
              <a:off x="4535487" y="5653063"/>
              <a:ext cx="373063" cy="581025"/>
            </a:xfrm>
            <a:prstGeom prst="rect">
              <a:avLst/>
            </a:prstGeom>
            <a:noFill/>
            <a:ln w="9525">
              <a:noFill/>
              <a:miter lim="800000"/>
              <a:headEnd/>
              <a:tailEnd/>
            </a:ln>
            <a:effectLst/>
          </p:spPr>
          <p:txBody>
            <a:bodyPr wrap="none">
              <a:spAutoFit/>
            </a:bodyPr>
            <a:lstStyle/>
            <a:p>
              <a:r>
                <a:rPr lang="en-US" altLang="ja-JP" sz="1600" i="1" dirty="0">
                  <a:solidFill>
                    <a:schemeClr val="accent2"/>
                  </a:solidFill>
                  <a:latin typeface="Arial" pitchFamily="34" charset="0"/>
                </a:rPr>
                <a:t>Y</a:t>
              </a:r>
            </a:p>
            <a:p>
              <a:r>
                <a:rPr lang="en-US" altLang="ja-JP" sz="1600" i="1" dirty="0">
                  <a:solidFill>
                    <a:schemeClr val="accent2"/>
                  </a:solidFill>
                  <a:latin typeface="Arial" pitchFamily="34" charset="0"/>
                </a:rPr>
                <a:t>Y</a:t>
              </a:r>
              <a:r>
                <a:rPr lang="en-US" altLang="ja-JP" sz="1600" i="1" baseline="30000" dirty="0">
                  <a:solidFill>
                    <a:schemeClr val="accent2"/>
                  </a:solidFill>
                  <a:latin typeface="Arial" pitchFamily="34" charset="0"/>
                </a:rPr>
                <a:t>*</a:t>
              </a:r>
            </a:p>
          </p:txBody>
        </p:sp>
      </p:grpSp>
      <p:grpSp>
        <p:nvGrpSpPr>
          <p:cNvPr id="103" name="グループ化 102"/>
          <p:cNvGrpSpPr/>
          <p:nvPr/>
        </p:nvGrpSpPr>
        <p:grpSpPr>
          <a:xfrm>
            <a:off x="3131840" y="2924944"/>
            <a:ext cx="1777841" cy="1562484"/>
            <a:chOff x="3881699" y="5071557"/>
            <a:chExt cx="1459563" cy="1282760"/>
          </a:xfrm>
        </p:grpSpPr>
        <p:sp>
          <p:nvSpPr>
            <p:cNvPr id="83" name="Line 40"/>
            <p:cNvSpPr>
              <a:spLocks noChangeShapeType="1"/>
            </p:cNvSpPr>
            <p:nvPr/>
          </p:nvSpPr>
          <p:spPr bwMode="auto">
            <a:xfrm flipV="1">
              <a:off x="4183323" y="5708140"/>
              <a:ext cx="412755" cy="379417"/>
            </a:xfrm>
            <a:prstGeom prst="line">
              <a:avLst/>
            </a:prstGeom>
            <a:noFill/>
            <a:ln w="19050">
              <a:solidFill>
                <a:schemeClr val="bg1"/>
              </a:solidFill>
              <a:round/>
              <a:headEnd/>
              <a:tailEnd/>
            </a:ln>
            <a:effectLst/>
          </p:spPr>
          <p:txBody>
            <a:bodyPr/>
            <a:lstStyle/>
            <a:p>
              <a:endParaRPr lang="ja-JP" altLang="en-US" dirty="0"/>
            </a:p>
          </p:txBody>
        </p:sp>
        <p:sp>
          <p:nvSpPr>
            <p:cNvPr id="84" name="Line 41"/>
            <p:cNvSpPr>
              <a:spLocks noChangeShapeType="1"/>
            </p:cNvSpPr>
            <p:nvPr/>
          </p:nvSpPr>
          <p:spPr bwMode="auto">
            <a:xfrm flipH="1" flipV="1">
              <a:off x="4596078" y="5708140"/>
              <a:ext cx="411158" cy="381005"/>
            </a:xfrm>
            <a:prstGeom prst="line">
              <a:avLst/>
            </a:prstGeom>
            <a:noFill/>
            <a:ln w="19050">
              <a:solidFill>
                <a:schemeClr val="bg1"/>
              </a:solidFill>
              <a:round/>
              <a:headEnd/>
              <a:tailEnd/>
            </a:ln>
            <a:effectLst/>
          </p:spPr>
          <p:txBody>
            <a:bodyPr/>
            <a:lstStyle/>
            <a:p>
              <a:endParaRPr lang="ja-JP" altLang="en-US" dirty="0"/>
            </a:p>
          </p:txBody>
        </p:sp>
        <p:sp>
          <p:nvSpPr>
            <p:cNvPr id="85" name="Line 42"/>
            <p:cNvSpPr>
              <a:spLocks noChangeShapeType="1"/>
            </p:cNvSpPr>
            <p:nvPr/>
          </p:nvSpPr>
          <p:spPr bwMode="auto">
            <a:xfrm flipH="1">
              <a:off x="4596078" y="5366832"/>
              <a:ext cx="412745" cy="341308"/>
            </a:xfrm>
            <a:prstGeom prst="line">
              <a:avLst/>
            </a:prstGeom>
            <a:noFill/>
            <a:ln w="19050">
              <a:solidFill>
                <a:schemeClr val="bg1"/>
              </a:solidFill>
              <a:prstDash val="sysDot"/>
              <a:round/>
              <a:headEnd/>
              <a:tailEnd/>
            </a:ln>
            <a:effectLst/>
          </p:spPr>
          <p:txBody>
            <a:bodyPr/>
            <a:lstStyle/>
            <a:p>
              <a:endParaRPr lang="ja-JP" altLang="en-US" dirty="0"/>
            </a:p>
          </p:txBody>
        </p:sp>
        <p:grpSp>
          <p:nvGrpSpPr>
            <p:cNvPr id="86" name="Group 43"/>
            <p:cNvGrpSpPr>
              <a:grpSpLocks/>
            </p:cNvGrpSpPr>
            <p:nvPr/>
          </p:nvGrpSpPr>
          <p:grpSpPr bwMode="auto">
            <a:xfrm rot="2447197">
              <a:off x="4123914" y="5507017"/>
              <a:ext cx="540701" cy="45719"/>
              <a:chOff x="3216" y="723"/>
              <a:chExt cx="567" cy="52"/>
            </a:xfrm>
          </p:grpSpPr>
          <p:grpSp>
            <p:nvGrpSpPr>
              <p:cNvPr id="87" name="Group 44"/>
              <p:cNvGrpSpPr>
                <a:grpSpLocks/>
              </p:cNvGrpSpPr>
              <p:nvPr/>
            </p:nvGrpSpPr>
            <p:grpSpPr bwMode="auto">
              <a:xfrm>
                <a:off x="3209" y="725"/>
                <a:ext cx="282" cy="50"/>
                <a:chOff x="3255" y="752"/>
                <a:chExt cx="306" cy="50"/>
              </a:xfrm>
            </p:grpSpPr>
            <p:sp>
              <p:nvSpPr>
                <p:cNvPr id="93" name="Freeform 45"/>
                <p:cNvSpPr>
                  <a:spLocks/>
                </p:cNvSpPr>
                <p:nvPr/>
              </p:nvSpPr>
              <p:spPr bwMode="auto">
                <a:xfrm rot="21495122" flipV="1">
                  <a:off x="3255" y="756"/>
                  <a:ext cx="77" cy="46"/>
                </a:xfrm>
                <a:custGeom>
                  <a:avLst/>
                  <a:gdLst/>
                  <a:ahLst/>
                  <a:cxnLst>
                    <a:cxn ang="0">
                      <a:pos x="0" y="52"/>
                    </a:cxn>
                    <a:cxn ang="0">
                      <a:pos x="46" y="7"/>
                    </a:cxn>
                    <a:cxn ang="0">
                      <a:pos x="91" y="7"/>
                    </a:cxn>
                    <a:cxn ang="0">
                      <a:pos x="134" y="52"/>
                    </a:cxn>
                    <a:cxn ang="0">
                      <a:pos x="179" y="98"/>
                    </a:cxn>
                    <a:cxn ang="0">
                      <a:pos x="226" y="98"/>
                    </a:cxn>
                    <a:cxn ang="0">
                      <a:pos x="271" y="49"/>
                    </a:cxn>
                  </a:cxnLst>
                  <a:rect l="0" t="0" r="r" b="b"/>
                  <a:pathLst>
                    <a:path w="271" h="106">
                      <a:moveTo>
                        <a:pt x="0" y="52"/>
                      </a:moveTo>
                      <a:cubicBezTo>
                        <a:pt x="8" y="45"/>
                        <a:pt x="31" y="14"/>
                        <a:pt x="46" y="7"/>
                      </a:cubicBezTo>
                      <a:cubicBezTo>
                        <a:pt x="61" y="0"/>
                        <a:pt x="76" y="0"/>
                        <a:pt x="91" y="7"/>
                      </a:cubicBezTo>
                      <a:cubicBezTo>
                        <a:pt x="106" y="14"/>
                        <a:pt x="119" y="37"/>
                        <a:pt x="134" y="52"/>
                      </a:cubicBezTo>
                      <a:cubicBezTo>
                        <a:pt x="149" y="67"/>
                        <a:pt x="164" y="90"/>
                        <a:pt x="179" y="98"/>
                      </a:cubicBezTo>
                      <a:cubicBezTo>
                        <a:pt x="194" y="106"/>
                        <a:pt x="211" y="106"/>
                        <a:pt x="226" y="98"/>
                      </a:cubicBezTo>
                      <a:cubicBezTo>
                        <a:pt x="241" y="90"/>
                        <a:pt x="262" y="59"/>
                        <a:pt x="271" y="49"/>
                      </a:cubicBezTo>
                    </a:path>
                  </a:pathLst>
                </a:custGeom>
                <a:noFill/>
                <a:ln w="19050" cmpd="sng">
                  <a:solidFill>
                    <a:schemeClr val="bg1"/>
                  </a:solidFill>
                  <a:round/>
                  <a:headEnd/>
                  <a:tailEnd/>
                </a:ln>
                <a:effectLst/>
              </p:spPr>
              <p:txBody>
                <a:bodyPr/>
                <a:lstStyle/>
                <a:p>
                  <a:endParaRPr lang="ja-JP" altLang="en-US" dirty="0"/>
                </a:p>
              </p:txBody>
            </p:sp>
            <p:sp>
              <p:nvSpPr>
                <p:cNvPr id="94" name="Freeform 46"/>
                <p:cNvSpPr>
                  <a:spLocks/>
                </p:cNvSpPr>
                <p:nvPr/>
              </p:nvSpPr>
              <p:spPr bwMode="auto">
                <a:xfrm rot="21495122" flipV="1">
                  <a:off x="3330" y="754"/>
                  <a:ext cx="77" cy="46"/>
                </a:xfrm>
                <a:custGeom>
                  <a:avLst/>
                  <a:gdLst/>
                  <a:ahLst/>
                  <a:cxnLst>
                    <a:cxn ang="0">
                      <a:pos x="0" y="52"/>
                    </a:cxn>
                    <a:cxn ang="0">
                      <a:pos x="46" y="7"/>
                    </a:cxn>
                    <a:cxn ang="0">
                      <a:pos x="91" y="7"/>
                    </a:cxn>
                    <a:cxn ang="0">
                      <a:pos x="134" y="52"/>
                    </a:cxn>
                    <a:cxn ang="0">
                      <a:pos x="179" y="98"/>
                    </a:cxn>
                    <a:cxn ang="0">
                      <a:pos x="226" y="98"/>
                    </a:cxn>
                    <a:cxn ang="0">
                      <a:pos x="271" y="49"/>
                    </a:cxn>
                  </a:cxnLst>
                  <a:rect l="0" t="0" r="r" b="b"/>
                  <a:pathLst>
                    <a:path w="271" h="106">
                      <a:moveTo>
                        <a:pt x="0" y="52"/>
                      </a:moveTo>
                      <a:cubicBezTo>
                        <a:pt x="8" y="45"/>
                        <a:pt x="31" y="14"/>
                        <a:pt x="46" y="7"/>
                      </a:cubicBezTo>
                      <a:cubicBezTo>
                        <a:pt x="61" y="0"/>
                        <a:pt x="76" y="0"/>
                        <a:pt x="91" y="7"/>
                      </a:cubicBezTo>
                      <a:cubicBezTo>
                        <a:pt x="106" y="14"/>
                        <a:pt x="119" y="37"/>
                        <a:pt x="134" y="52"/>
                      </a:cubicBezTo>
                      <a:cubicBezTo>
                        <a:pt x="149" y="67"/>
                        <a:pt x="164" y="90"/>
                        <a:pt x="179" y="98"/>
                      </a:cubicBezTo>
                      <a:cubicBezTo>
                        <a:pt x="194" y="106"/>
                        <a:pt x="211" y="106"/>
                        <a:pt x="226" y="98"/>
                      </a:cubicBezTo>
                      <a:cubicBezTo>
                        <a:pt x="241" y="90"/>
                        <a:pt x="262" y="59"/>
                        <a:pt x="271" y="49"/>
                      </a:cubicBezTo>
                    </a:path>
                  </a:pathLst>
                </a:custGeom>
                <a:noFill/>
                <a:ln w="19050" cmpd="sng">
                  <a:solidFill>
                    <a:schemeClr val="bg1"/>
                  </a:solidFill>
                  <a:round/>
                  <a:headEnd/>
                  <a:tailEnd/>
                </a:ln>
                <a:effectLst/>
              </p:spPr>
              <p:txBody>
                <a:bodyPr/>
                <a:lstStyle/>
                <a:p>
                  <a:endParaRPr lang="ja-JP" altLang="en-US" dirty="0"/>
                </a:p>
              </p:txBody>
            </p:sp>
            <p:sp>
              <p:nvSpPr>
                <p:cNvPr id="95" name="Freeform 47"/>
                <p:cNvSpPr>
                  <a:spLocks/>
                </p:cNvSpPr>
                <p:nvPr/>
              </p:nvSpPr>
              <p:spPr bwMode="auto">
                <a:xfrm rot="21495122" flipV="1">
                  <a:off x="3406" y="752"/>
                  <a:ext cx="77" cy="46"/>
                </a:xfrm>
                <a:custGeom>
                  <a:avLst/>
                  <a:gdLst/>
                  <a:ahLst/>
                  <a:cxnLst>
                    <a:cxn ang="0">
                      <a:pos x="0" y="52"/>
                    </a:cxn>
                    <a:cxn ang="0">
                      <a:pos x="46" y="7"/>
                    </a:cxn>
                    <a:cxn ang="0">
                      <a:pos x="91" y="7"/>
                    </a:cxn>
                    <a:cxn ang="0">
                      <a:pos x="134" y="52"/>
                    </a:cxn>
                    <a:cxn ang="0">
                      <a:pos x="179" y="98"/>
                    </a:cxn>
                    <a:cxn ang="0">
                      <a:pos x="226" y="98"/>
                    </a:cxn>
                    <a:cxn ang="0">
                      <a:pos x="271" y="49"/>
                    </a:cxn>
                  </a:cxnLst>
                  <a:rect l="0" t="0" r="r" b="b"/>
                  <a:pathLst>
                    <a:path w="271" h="106">
                      <a:moveTo>
                        <a:pt x="0" y="52"/>
                      </a:moveTo>
                      <a:cubicBezTo>
                        <a:pt x="8" y="45"/>
                        <a:pt x="31" y="14"/>
                        <a:pt x="46" y="7"/>
                      </a:cubicBezTo>
                      <a:cubicBezTo>
                        <a:pt x="61" y="0"/>
                        <a:pt x="76" y="0"/>
                        <a:pt x="91" y="7"/>
                      </a:cubicBezTo>
                      <a:cubicBezTo>
                        <a:pt x="106" y="14"/>
                        <a:pt x="119" y="37"/>
                        <a:pt x="134" y="52"/>
                      </a:cubicBezTo>
                      <a:cubicBezTo>
                        <a:pt x="149" y="67"/>
                        <a:pt x="164" y="90"/>
                        <a:pt x="179" y="98"/>
                      </a:cubicBezTo>
                      <a:cubicBezTo>
                        <a:pt x="194" y="106"/>
                        <a:pt x="211" y="106"/>
                        <a:pt x="226" y="98"/>
                      </a:cubicBezTo>
                      <a:cubicBezTo>
                        <a:pt x="241" y="90"/>
                        <a:pt x="262" y="59"/>
                        <a:pt x="271" y="49"/>
                      </a:cubicBezTo>
                    </a:path>
                  </a:pathLst>
                </a:custGeom>
                <a:noFill/>
                <a:ln w="19050" cmpd="sng">
                  <a:solidFill>
                    <a:schemeClr val="bg1"/>
                  </a:solidFill>
                  <a:round/>
                  <a:headEnd/>
                  <a:tailEnd/>
                </a:ln>
                <a:effectLst/>
              </p:spPr>
              <p:txBody>
                <a:bodyPr/>
                <a:lstStyle/>
                <a:p>
                  <a:endParaRPr lang="ja-JP" altLang="en-US" dirty="0"/>
                </a:p>
              </p:txBody>
            </p:sp>
            <p:sp>
              <p:nvSpPr>
                <p:cNvPr id="96" name="Freeform 48"/>
                <p:cNvSpPr>
                  <a:spLocks/>
                </p:cNvSpPr>
                <p:nvPr/>
              </p:nvSpPr>
              <p:spPr bwMode="auto">
                <a:xfrm rot="21495122" flipV="1">
                  <a:off x="3484" y="753"/>
                  <a:ext cx="77" cy="46"/>
                </a:xfrm>
                <a:custGeom>
                  <a:avLst/>
                  <a:gdLst/>
                  <a:ahLst/>
                  <a:cxnLst>
                    <a:cxn ang="0">
                      <a:pos x="0" y="52"/>
                    </a:cxn>
                    <a:cxn ang="0">
                      <a:pos x="46" y="7"/>
                    </a:cxn>
                    <a:cxn ang="0">
                      <a:pos x="91" y="7"/>
                    </a:cxn>
                    <a:cxn ang="0">
                      <a:pos x="134" y="52"/>
                    </a:cxn>
                    <a:cxn ang="0">
                      <a:pos x="179" y="98"/>
                    </a:cxn>
                    <a:cxn ang="0">
                      <a:pos x="226" y="98"/>
                    </a:cxn>
                    <a:cxn ang="0">
                      <a:pos x="271" y="49"/>
                    </a:cxn>
                  </a:cxnLst>
                  <a:rect l="0" t="0" r="r" b="b"/>
                  <a:pathLst>
                    <a:path w="271" h="106">
                      <a:moveTo>
                        <a:pt x="0" y="52"/>
                      </a:moveTo>
                      <a:cubicBezTo>
                        <a:pt x="8" y="45"/>
                        <a:pt x="31" y="14"/>
                        <a:pt x="46" y="7"/>
                      </a:cubicBezTo>
                      <a:cubicBezTo>
                        <a:pt x="61" y="0"/>
                        <a:pt x="76" y="0"/>
                        <a:pt x="91" y="7"/>
                      </a:cubicBezTo>
                      <a:cubicBezTo>
                        <a:pt x="106" y="14"/>
                        <a:pt x="119" y="37"/>
                        <a:pt x="134" y="52"/>
                      </a:cubicBezTo>
                      <a:cubicBezTo>
                        <a:pt x="149" y="67"/>
                        <a:pt x="164" y="90"/>
                        <a:pt x="179" y="98"/>
                      </a:cubicBezTo>
                      <a:cubicBezTo>
                        <a:pt x="194" y="106"/>
                        <a:pt x="211" y="106"/>
                        <a:pt x="226" y="98"/>
                      </a:cubicBezTo>
                      <a:cubicBezTo>
                        <a:pt x="241" y="90"/>
                        <a:pt x="262" y="59"/>
                        <a:pt x="271" y="49"/>
                      </a:cubicBezTo>
                    </a:path>
                  </a:pathLst>
                </a:custGeom>
                <a:noFill/>
                <a:ln w="19050" cmpd="sng">
                  <a:solidFill>
                    <a:schemeClr val="bg1"/>
                  </a:solidFill>
                  <a:round/>
                  <a:headEnd/>
                  <a:tailEnd/>
                </a:ln>
                <a:effectLst/>
              </p:spPr>
              <p:txBody>
                <a:bodyPr/>
                <a:lstStyle/>
                <a:p>
                  <a:endParaRPr lang="ja-JP" altLang="en-US" dirty="0"/>
                </a:p>
              </p:txBody>
            </p:sp>
          </p:grpSp>
          <p:grpSp>
            <p:nvGrpSpPr>
              <p:cNvPr id="88" name="Group 49"/>
              <p:cNvGrpSpPr>
                <a:grpSpLocks/>
              </p:cNvGrpSpPr>
              <p:nvPr/>
            </p:nvGrpSpPr>
            <p:grpSpPr bwMode="auto">
              <a:xfrm>
                <a:off x="3493" y="723"/>
                <a:ext cx="282" cy="50"/>
                <a:chOff x="3255" y="752"/>
                <a:chExt cx="306" cy="50"/>
              </a:xfrm>
            </p:grpSpPr>
            <p:sp>
              <p:nvSpPr>
                <p:cNvPr id="89" name="Freeform 50"/>
                <p:cNvSpPr>
                  <a:spLocks/>
                </p:cNvSpPr>
                <p:nvPr/>
              </p:nvSpPr>
              <p:spPr bwMode="auto">
                <a:xfrm rot="21495122" flipV="1">
                  <a:off x="3255" y="756"/>
                  <a:ext cx="77" cy="46"/>
                </a:xfrm>
                <a:custGeom>
                  <a:avLst/>
                  <a:gdLst/>
                  <a:ahLst/>
                  <a:cxnLst>
                    <a:cxn ang="0">
                      <a:pos x="0" y="52"/>
                    </a:cxn>
                    <a:cxn ang="0">
                      <a:pos x="46" y="7"/>
                    </a:cxn>
                    <a:cxn ang="0">
                      <a:pos x="91" y="7"/>
                    </a:cxn>
                    <a:cxn ang="0">
                      <a:pos x="134" y="52"/>
                    </a:cxn>
                    <a:cxn ang="0">
                      <a:pos x="179" y="98"/>
                    </a:cxn>
                    <a:cxn ang="0">
                      <a:pos x="226" y="98"/>
                    </a:cxn>
                    <a:cxn ang="0">
                      <a:pos x="271" y="49"/>
                    </a:cxn>
                  </a:cxnLst>
                  <a:rect l="0" t="0" r="r" b="b"/>
                  <a:pathLst>
                    <a:path w="271" h="106">
                      <a:moveTo>
                        <a:pt x="0" y="52"/>
                      </a:moveTo>
                      <a:cubicBezTo>
                        <a:pt x="8" y="45"/>
                        <a:pt x="31" y="14"/>
                        <a:pt x="46" y="7"/>
                      </a:cubicBezTo>
                      <a:cubicBezTo>
                        <a:pt x="61" y="0"/>
                        <a:pt x="76" y="0"/>
                        <a:pt x="91" y="7"/>
                      </a:cubicBezTo>
                      <a:cubicBezTo>
                        <a:pt x="106" y="14"/>
                        <a:pt x="119" y="37"/>
                        <a:pt x="134" y="52"/>
                      </a:cubicBezTo>
                      <a:cubicBezTo>
                        <a:pt x="149" y="67"/>
                        <a:pt x="164" y="90"/>
                        <a:pt x="179" y="98"/>
                      </a:cubicBezTo>
                      <a:cubicBezTo>
                        <a:pt x="194" y="106"/>
                        <a:pt x="211" y="106"/>
                        <a:pt x="226" y="98"/>
                      </a:cubicBezTo>
                      <a:cubicBezTo>
                        <a:pt x="241" y="90"/>
                        <a:pt x="262" y="59"/>
                        <a:pt x="271" y="49"/>
                      </a:cubicBezTo>
                    </a:path>
                  </a:pathLst>
                </a:custGeom>
                <a:noFill/>
                <a:ln w="19050" cmpd="sng">
                  <a:solidFill>
                    <a:schemeClr val="bg1"/>
                  </a:solidFill>
                  <a:round/>
                  <a:headEnd/>
                  <a:tailEnd/>
                </a:ln>
                <a:effectLst/>
              </p:spPr>
              <p:txBody>
                <a:bodyPr/>
                <a:lstStyle/>
                <a:p>
                  <a:endParaRPr lang="ja-JP" altLang="en-US" dirty="0"/>
                </a:p>
              </p:txBody>
            </p:sp>
            <p:sp>
              <p:nvSpPr>
                <p:cNvPr id="90" name="Freeform 51"/>
                <p:cNvSpPr>
                  <a:spLocks/>
                </p:cNvSpPr>
                <p:nvPr/>
              </p:nvSpPr>
              <p:spPr bwMode="auto">
                <a:xfrm rot="21495122" flipV="1">
                  <a:off x="3330" y="754"/>
                  <a:ext cx="77" cy="46"/>
                </a:xfrm>
                <a:custGeom>
                  <a:avLst/>
                  <a:gdLst/>
                  <a:ahLst/>
                  <a:cxnLst>
                    <a:cxn ang="0">
                      <a:pos x="0" y="52"/>
                    </a:cxn>
                    <a:cxn ang="0">
                      <a:pos x="46" y="7"/>
                    </a:cxn>
                    <a:cxn ang="0">
                      <a:pos x="91" y="7"/>
                    </a:cxn>
                    <a:cxn ang="0">
                      <a:pos x="134" y="52"/>
                    </a:cxn>
                    <a:cxn ang="0">
                      <a:pos x="179" y="98"/>
                    </a:cxn>
                    <a:cxn ang="0">
                      <a:pos x="226" y="98"/>
                    </a:cxn>
                    <a:cxn ang="0">
                      <a:pos x="271" y="49"/>
                    </a:cxn>
                  </a:cxnLst>
                  <a:rect l="0" t="0" r="r" b="b"/>
                  <a:pathLst>
                    <a:path w="271" h="106">
                      <a:moveTo>
                        <a:pt x="0" y="52"/>
                      </a:moveTo>
                      <a:cubicBezTo>
                        <a:pt x="8" y="45"/>
                        <a:pt x="31" y="14"/>
                        <a:pt x="46" y="7"/>
                      </a:cubicBezTo>
                      <a:cubicBezTo>
                        <a:pt x="61" y="0"/>
                        <a:pt x="76" y="0"/>
                        <a:pt x="91" y="7"/>
                      </a:cubicBezTo>
                      <a:cubicBezTo>
                        <a:pt x="106" y="14"/>
                        <a:pt x="119" y="37"/>
                        <a:pt x="134" y="52"/>
                      </a:cubicBezTo>
                      <a:cubicBezTo>
                        <a:pt x="149" y="67"/>
                        <a:pt x="164" y="90"/>
                        <a:pt x="179" y="98"/>
                      </a:cubicBezTo>
                      <a:cubicBezTo>
                        <a:pt x="194" y="106"/>
                        <a:pt x="211" y="106"/>
                        <a:pt x="226" y="98"/>
                      </a:cubicBezTo>
                      <a:cubicBezTo>
                        <a:pt x="241" y="90"/>
                        <a:pt x="262" y="59"/>
                        <a:pt x="271" y="49"/>
                      </a:cubicBezTo>
                    </a:path>
                  </a:pathLst>
                </a:custGeom>
                <a:noFill/>
                <a:ln w="19050" cmpd="sng">
                  <a:solidFill>
                    <a:schemeClr val="bg1"/>
                  </a:solidFill>
                  <a:round/>
                  <a:headEnd/>
                  <a:tailEnd/>
                </a:ln>
                <a:effectLst/>
              </p:spPr>
              <p:txBody>
                <a:bodyPr/>
                <a:lstStyle/>
                <a:p>
                  <a:endParaRPr lang="ja-JP" altLang="en-US" dirty="0"/>
                </a:p>
              </p:txBody>
            </p:sp>
            <p:sp>
              <p:nvSpPr>
                <p:cNvPr id="91" name="Freeform 52"/>
                <p:cNvSpPr>
                  <a:spLocks/>
                </p:cNvSpPr>
                <p:nvPr/>
              </p:nvSpPr>
              <p:spPr bwMode="auto">
                <a:xfrm rot="21495122" flipV="1">
                  <a:off x="3406" y="752"/>
                  <a:ext cx="77" cy="46"/>
                </a:xfrm>
                <a:custGeom>
                  <a:avLst/>
                  <a:gdLst/>
                  <a:ahLst/>
                  <a:cxnLst>
                    <a:cxn ang="0">
                      <a:pos x="0" y="52"/>
                    </a:cxn>
                    <a:cxn ang="0">
                      <a:pos x="46" y="7"/>
                    </a:cxn>
                    <a:cxn ang="0">
                      <a:pos x="91" y="7"/>
                    </a:cxn>
                    <a:cxn ang="0">
                      <a:pos x="134" y="52"/>
                    </a:cxn>
                    <a:cxn ang="0">
                      <a:pos x="179" y="98"/>
                    </a:cxn>
                    <a:cxn ang="0">
                      <a:pos x="226" y="98"/>
                    </a:cxn>
                    <a:cxn ang="0">
                      <a:pos x="271" y="49"/>
                    </a:cxn>
                  </a:cxnLst>
                  <a:rect l="0" t="0" r="r" b="b"/>
                  <a:pathLst>
                    <a:path w="271" h="106">
                      <a:moveTo>
                        <a:pt x="0" y="52"/>
                      </a:moveTo>
                      <a:cubicBezTo>
                        <a:pt x="8" y="45"/>
                        <a:pt x="31" y="14"/>
                        <a:pt x="46" y="7"/>
                      </a:cubicBezTo>
                      <a:cubicBezTo>
                        <a:pt x="61" y="0"/>
                        <a:pt x="76" y="0"/>
                        <a:pt x="91" y="7"/>
                      </a:cubicBezTo>
                      <a:cubicBezTo>
                        <a:pt x="106" y="14"/>
                        <a:pt x="119" y="37"/>
                        <a:pt x="134" y="52"/>
                      </a:cubicBezTo>
                      <a:cubicBezTo>
                        <a:pt x="149" y="67"/>
                        <a:pt x="164" y="90"/>
                        <a:pt x="179" y="98"/>
                      </a:cubicBezTo>
                      <a:cubicBezTo>
                        <a:pt x="194" y="106"/>
                        <a:pt x="211" y="106"/>
                        <a:pt x="226" y="98"/>
                      </a:cubicBezTo>
                      <a:cubicBezTo>
                        <a:pt x="241" y="90"/>
                        <a:pt x="262" y="59"/>
                        <a:pt x="271" y="49"/>
                      </a:cubicBezTo>
                    </a:path>
                  </a:pathLst>
                </a:custGeom>
                <a:noFill/>
                <a:ln w="19050" cmpd="sng">
                  <a:solidFill>
                    <a:schemeClr val="bg1"/>
                  </a:solidFill>
                  <a:round/>
                  <a:headEnd/>
                  <a:tailEnd/>
                </a:ln>
                <a:effectLst/>
              </p:spPr>
              <p:txBody>
                <a:bodyPr/>
                <a:lstStyle/>
                <a:p>
                  <a:endParaRPr lang="ja-JP" altLang="en-US" dirty="0"/>
                </a:p>
              </p:txBody>
            </p:sp>
            <p:sp>
              <p:nvSpPr>
                <p:cNvPr id="92" name="Freeform 53"/>
                <p:cNvSpPr>
                  <a:spLocks/>
                </p:cNvSpPr>
                <p:nvPr/>
              </p:nvSpPr>
              <p:spPr bwMode="auto">
                <a:xfrm rot="21495122" flipV="1">
                  <a:off x="3484" y="753"/>
                  <a:ext cx="77" cy="46"/>
                </a:xfrm>
                <a:custGeom>
                  <a:avLst/>
                  <a:gdLst/>
                  <a:ahLst/>
                  <a:cxnLst>
                    <a:cxn ang="0">
                      <a:pos x="0" y="52"/>
                    </a:cxn>
                    <a:cxn ang="0">
                      <a:pos x="46" y="7"/>
                    </a:cxn>
                    <a:cxn ang="0">
                      <a:pos x="91" y="7"/>
                    </a:cxn>
                    <a:cxn ang="0">
                      <a:pos x="134" y="52"/>
                    </a:cxn>
                    <a:cxn ang="0">
                      <a:pos x="179" y="98"/>
                    </a:cxn>
                    <a:cxn ang="0">
                      <a:pos x="226" y="98"/>
                    </a:cxn>
                    <a:cxn ang="0">
                      <a:pos x="271" y="49"/>
                    </a:cxn>
                  </a:cxnLst>
                  <a:rect l="0" t="0" r="r" b="b"/>
                  <a:pathLst>
                    <a:path w="271" h="106">
                      <a:moveTo>
                        <a:pt x="0" y="52"/>
                      </a:moveTo>
                      <a:cubicBezTo>
                        <a:pt x="8" y="45"/>
                        <a:pt x="31" y="14"/>
                        <a:pt x="46" y="7"/>
                      </a:cubicBezTo>
                      <a:cubicBezTo>
                        <a:pt x="61" y="0"/>
                        <a:pt x="76" y="0"/>
                        <a:pt x="91" y="7"/>
                      </a:cubicBezTo>
                      <a:cubicBezTo>
                        <a:pt x="106" y="14"/>
                        <a:pt x="119" y="37"/>
                        <a:pt x="134" y="52"/>
                      </a:cubicBezTo>
                      <a:cubicBezTo>
                        <a:pt x="149" y="67"/>
                        <a:pt x="164" y="90"/>
                        <a:pt x="179" y="98"/>
                      </a:cubicBezTo>
                      <a:cubicBezTo>
                        <a:pt x="194" y="106"/>
                        <a:pt x="211" y="106"/>
                        <a:pt x="226" y="98"/>
                      </a:cubicBezTo>
                      <a:cubicBezTo>
                        <a:pt x="241" y="90"/>
                        <a:pt x="262" y="59"/>
                        <a:pt x="271" y="49"/>
                      </a:cubicBezTo>
                    </a:path>
                  </a:pathLst>
                </a:custGeom>
                <a:noFill/>
                <a:ln w="19050" cmpd="sng">
                  <a:solidFill>
                    <a:schemeClr val="bg1"/>
                  </a:solidFill>
                  <a:round/>
                  <a:headEnd/>
                  <a:tailEnd/>
                </a:ln>
                <a:effectLst/>
              </p:spPr>
              <p:txBody>
                <a:bodyPr/>
                <a:lstStyle/>
                <a:p>
                  <a:endParaRPr lang="ja-JP" altLang="en-US" dirty="0"/>
                </a:p>
              </p:txBody>
            </p:sp>
          </p:grpSp>
        </p:grpSp>
        <p:sp>
          <p:nvSpPr>
            <p:cNvPr id="97" name="Text Box 56"/>
            <p:cNvSpPr txBox="1">
              <a:spLocks noChangeArrowheads="1"/>
            </p:cNvSpPr>
            <p:nvPr/>
          </p:nvSpPr>
          <p:spPr bwMode="auto">
            <a:xfrm>
              <a:off x="3913449" y="5071557"/>
              <a:ext cx="288925" cy="396875"/>
            </a:xfrm>
            <a:prstGeom prst="rect">
              <a:avLst/>
            </a:prstGeom>
            <a:noFill/>
            <a:ln w="9525">
              <a:noFill/>
              <a:miter lim="800000"/>
              <a:headEnd/>
              <a:tailEnd/>
            </a:ln>
            <a:effectLst/>
          </p:spPr>
          <p:txBody>
            <a:bodyPr wrap="none">
              <a:spAutoFit/>
            </a:bodyPr>
            <a:lstStyle/>
            <a:p>
              <a:r>
                <a:rPr lang="en-US" altLang="ja-JP" sz="2000" dirty="0">
                  <a:solidFill>
                    <a:schemeClr val="bg1"/>
                  </a:solidFill>
                  <a:latin typeface="Symbol" pitchFamily="18" charset="2"/>
                </a:rPr>
                <a:t>g</a:t>
              </a:r>
            </a:p>
          </p:txBody>
        </p:sp>
        <p:sp>
          <p:nvSpPr>
            <p:cNvPr id="98" name="Text Box 59"/>
            <p:cNvSpPr txBox="1">
              <a:spLocks noChangeArrowheads="1"/>
            </p:cNvSpPr>
            <p:nvPr/>
          </p:nvSpPr>
          <p:spPr bwMode="auto">
            <a:xfrm>
              <a:off x="3881699" y="5981195"/>
              <a:ext cx="357790" cy="369332"/>
            </a:xfrm>
            <a:prstGeom prst="rect">
              <a:avLst/>
            </a:prstGeom>
            <a:noFill/>
            <a:ln w="9525">
              <a:noFill/>
              <a:miter lim="800000"/>
              <a:headEnd/>
              <a:tailEnd/>
            </a:ln>
            <a:effectLst/>
          </p:spPr>
          <p:txBody>
            <a:bodyPr wrap="none">
              <a:spAutoFit/>
            </a:bodyPr>
            <a:lstStyle/>
            <a:p>
              <a:r>
                <a:rPr lang="en-US" altLang="ja-JP" sz="1800" i="1" dirty="0">
                  <a:solidFill>
                    <a:schemeClr val="bg1"/>
                  </a:solidFill>
                </a:rPr>
                <a:t>N</a:t>
              </a:r>
            </a:p>
          </p:txBody>
        </p:sp>
        <p:sp>
          <p:nvSpPr>
            <p:cNvPr id="99" name="Text Box 62"/>
            <p:cNvSpPr txBox="1">
              <a:spLocks noChangeArrowheads="1"/>
            </p:cNvSpPr>
            <p:nvPr/>
          </p:nvSpPr>
          <p:spPr bwMode="auto">
            <a:xfrm>
              <a:off x="4978662" y="5079495"/>
              <a:ext cx="362600" cy="400110"/>
            </a:xfrm>
            <a:prstGeom prst="rect">
              <a:avLst/>
            </a:prstGeom>
            <a:noFill/>
            <a:ln w="9525">
              <a:noFill/>
              <a:miter lim="800000"/>
              <a:headEnd/>
              <a:tailEnd/>
            </a:ln>
            <a:effectLst/>
          </p:spPr>
          <p:txBody>
            <a:bodyPr wrap="none">
              <a:spAutoFit/>
            </a:bodyPr>
            <a:lstStyle/>
            <a:p>
              <a:r>
                <a:rPr lang="en-US" altLang="ja-JP" sz="2000" i="1" dirty="0">
                  <a:solidFill>
                    <a:schemeClr val="bg1"/>
                  </a:solidFill>
                </a:rPr>
                <a:t>K</a:t>
              </a:r>
            </a:p>
          </p:txBody>
        </p:sp>
        <p:sp>
          <p:nvSpPr>
            <p:cNvPr id="101" name="Text Box 70"/>
            <p:cNvSpPr txBox="1">
              <a:spLocks noChangeArrowheads="1"/>
            </p:cNvSpPr>
            <p:nvPr/>
          </p:nvSpPr>
          <p:spPr bwMode="auto">
            <a:xfrm>
              <a:off x="4967549" y="5954207"/>
              <a:ext cx="341760" cy="400110"/>
            </a:xfrm>
            <a:prstGeom prst="rect">
              <a:avLst/>
            </a:prstGeom>
            <a:noFill/>
            <a:ln w="9525">
              <a:noFill/>
              <a:miter lim="800000"/>
              <a:headEnd/>
              <a:tailEnd/>
            </a:ln>
            <a:effectLst/>
          </p:spPr>
          <p:txBody>
            <a:bodyPr wrap="none">
              <a:spAutoFit/>
            </a:bodyPr>
            <a:lstStyle/>
            <a:p>
              <a:r>
                <a:rPr lang="en-US" altLang="ja-JP" sz="2000" i="1" dirty="0">
                  <a:solidFill>
                    <a:schemeClr val="bg1"/>
                  </a:solidFill>
                </a:rPr>
                <a:t>Y</a:t>
              </a:r>
            </a:p>
          </p:txBody>
        </p:sp>
      </p:grpSp>
      <p:sp>
        <p:nvSpPr>
          <p:cNvPr id="104" name="正方形/長方形 103"/>
          <p:cNvSpPr/>
          <p:nvPr/>
        </p:nvSpPr>
        <p:spPr>
          <a:xfrm>
            <a:off x="323528" y="404664"/>
            <a:ext cx="5929828" cy="584775"/>
          </a:xfrm>
          <a:prstGeom prst="rect">
            <a:avLst/>
          </a:prstGeom>
        </p:spPr>
        <p:txBody>
          <a:bodyPr wrap="none">
            <a:spAutoFit/>
          </a:bodyPr>
          <a:lstStyle/>
          <a:p>
            <a:r>
              <a:rPr lang="ja-JP" altLang="en-US" sz="3200" dirty="0" smtClean="0">
                <a:solidFill>
                  <a:prstClr val="white"/>
                </a:solidFill>
                <a:latin typeface="HG丸ｺﾞｼｯｸM-PRO" pitchFamily="50" charset="-128"/>
                <a:ea typeface="HG丸ｺﾞｼｯｸM-PRO" pitchFamily="50" charset="-128"/>
              </a:rPr>
              <a:t>ストレンジネス生成機構の解明</a:t>
            </a:r>
            <a:endParaRPr lang="ja-JP" altLang="en-US" sz="1200" dirty="0"/>
          </a:p>
        </p:txBody>
      </p:sp>
      <p:sp>
        <p:nvSpPr>
          <p:cNvPr id="105" name="正方形/長方形 104"/>
          <p:cNvSpPr/>
          <p:nvPr/>
        </p:nvSpPr>
        <p:spPr>
          <a:xfrm>
            <a:off x="827584" y="1412776"/>
            <a:ext cx="4493538" cy="954107"/>
          </a:xfrm>
          <a:prstGeom prst="rect">
            <a:avLst/>
          </a:prstGeom>
        </p:spPr>
        <p:txBody>
          <a:bodyPr wrap="none">
            <a:spAutoFit/>
          </a:bodyPr>
          <a:lstStyle/>
          <a:p>
            <a:r>
              <a:rPr lang="ja-JP" altLang="en-US" sz="2800" dirty="0" smtClean="0">
                <a:solidFill>
                  <a:prstClr val="white"/>
                </a:solidFill>
                <a:latin typeface="HG丸ｺﾞｼｯｸM-PRO" pitchFamily="50" charset="-128"/>
                <a:ea typeface="HG丸ｺﾞｼｯｸM-PRO" pitchFamily="50" charset="-128"/>
              </a:rPr>
              <a:t>完全には理解されていない</a:t>
            </a:r>
            <a:endParaRPr lang="en-US" altLang="ja-JP" sz="2800" dirty="0" smtClean="0">
              <a:solidFill>
                <a:prstClr val="white"/>
              </a:solidFill>
              <a:latin typeface="HG丸ｺﾞｼｯｸM-PRO" pitchFamily="50" charset="-128"/>
              <a:ea typeface="HG丸ｺﾞｼｯｸM-PRO" pitchFamily="50" charset="-128"/>
            </a:endParaRPr>
          </a:p>
          <a:p>
            <a:r>
              <a:rPr lang="ja-JP" altLang="en-US" sz="2800" dirty="0" smtClean="0">
                <a:solidFill>
                  <a:prstClr val="white"/>
                </a:solidFill>
                <a:latin typeface="HG丸ｺﾞｼｯｸM-PRO" pitchFamily="50" charset="-128"/>
                <a:ea typeface="HG丸ｺﾞｼｯｸM-PRO" pitchFamily="50" charset="-128"/>
              </a:rPr>
              <a:t>データも不完全</a:t>
            </a:r>
            <a:endParaRPr lang="ja-JP" altLang="en-US" sz="1100" dirty="0"/>
          </a:p>
        </p:txBody>
      </p:sp>
      <p:grpSp>
        <p:nvGrpSpPr>
          <p:cNvPr id="168" name="グループ化 167"/>
          <p:cNvGrpSpPr/>
          <p:nvPr/>
        </p:nvGrpSpPr>
        <p:grpSpPr>
          <a:xfrm>
            <a:off x="5724128" y="764704"/>
            <a:ext cx="3419872" cy="5704614"/>
            <a:chOff x="8968641" y="1273795"/>
            <a:chExt cx="5071072" cy="8458946"/>
          </a:xfrm>
        </p:grpSpPr>
        <p:sp>
          <p:nvSpPr>
            <p:cNvPr id="111" name="Text Box 3"/>
            <p:cNvSpPr txBox="1">
              <a:spLocks noChangeArrowheads="1"/>
            </p:cNvSpPr>
            <p:nvPr/>
          </p:nvSpPr>
          <p:spPr bwMode="auto">
            <a:xfrm>
              <a:off x="11851573" y="4370278"/>
              <a:ext cx="1965961" cy="535733"/>
            </a:xfrm>
            <a:prstGeom prst="rect">
              <a:avLst/>
            </a:prstGeom>
            <a:noFill/>
            <a:ln w="9525">
              <a:noFill/>
              <a:miter lim="800000"/>
              <a:headEnd/>
              <a:tailEnd/>
            </a:ln>
            <a:effectLst/>
          </p:spPr>
          <p:txBody>
            <a:bodyPr wrap="square" lIns="98719" tIns="49359" rIns="98719" bIns="49359">
              <a:spAutoFit/>
            </a:bodyPr>
            <a:lstStyle/>
            <a:p>
              <a:pPr defTabSz="2065338" eaLnBrk="0" hangingPunct="0"/>
              <a:r>
                <a:rPr kumimoji="0" lang="en-US" altLang="ja-JP" sz="1700" i="1" dirty="0">
                  <a:solidFill>
                    <a:srgbClr val="FFC000"/>
                  </a:solidFill>
                  <a:latin typeface="Arial" charset="0"/>
                  <a:ea typeface="ＭＳ Ｐゴシック" charset="-128"/>
                </a:rPr>
                <a:t>K</a:t>
              </a:r>
              <a:r>
                <a:rPr kumimoji="0" lang="en-US" altLang="ja-JP" sz="1700" i="1" baseline="30000" dirty="0">
                  <a:solidFill>
                    <a:srgbClr val="FFC000"/>
                  </a:solidFill>
                  <a:latin typeface="Arial" charset="0"/>
                  <a:ea typeface="ＭＳ Ｐゴシック" charset="-128"/>
                </a:rPr>
                <a:t>0</a:t>
              </a:r>
              <a:r>
                <a:rPr kumimoji="0" lang="en-US" altLang="ja-JP" sz="1700" i="1" dirty="0">
                  <a:solidFill>
                    <a:srgbClr val="FFC000"/>
                  </a:solidFill>
                  <a:latin typeface="Arial" charset="0"/>
                  <a:ea typeface="ＭＳ Ｐゴシック" charset="-128"/>
                </a:rPr>
                <a:t> </a:t>
              </a:r>
              <a:r>
                <a:rPr kumimoji="0" lang="ja-JP" altLang="en-US" sz="1700" dirty="0">
                  <a:solidFill>
                    <a:srgbClr val="FFC000"/>
                  </a:solidFill>
                  <a:latin typeface="Arial" charset="0"/>
                  <a:ea typeface="ＭＳ Ｐゴシック" charset="-128"/>
                </a:rPr>
                <a:t>中間子</a:t>
              </a:r>
            </a:p>
          </p:txBody>
        </p:sp>
        <p:sp>
          <p:nvSpPr>
            <p:cNvPr id="112" name="Text Box 4"/>
            <p:cNvSpPr txBox="1">
              <a:spLocks noChangeArrowheads="1"/>
            </p:cNvSpPr>
            <p:nvPr/>
          </p:nvSpPr>
          <p:spPr bwMode="auto">
            <a:xfrm>
              <a:off x="8968641" y="4725020"/>
              <a:ext cx="1616139" cy="581371"/>
            </a:xfrm>
            <a:prstGeom prst="rect">
              <a:avLst/>
            </a:prstGeom>
            <a:noFill/>
            <a:ln w="9525">
              <a:noFill/>
              <a:miter lim="800000"/>
              <a:headEnd/>
              <a:tailEnd/>
            </a:ln>
            <a:effectLst/>
          </p:spPr>
          <p:txBody>
            <a:bodyPr wrap="square" lIns="98719" tIns="49359" rIns="98719" bIns="49359">
              <a:spAutoFit/>
            </a:bodyPr>
            <a:lstStyle/>
            <a:p>
              <a:pPr defTabSz="2065338" eaLnBrk="0" hangingPunct="0"/>
              <a:r>
                <a:rPr kumimoji="0" lang="en-US" altLang="ja-JP" sz="1900">
                  <a:solidFill>
                    <a:srgbClr val="FFC000"/>
                  </a:solidFill>
                  <a:latin typeface="Symbol" pitchFamily="18" charset="2"/>
                  <a:ea typeface="ＭＳ Ｐゴシック" charset="-128"/>
                </a:rPr>
                <a:t>L</a:t>
              </a:r>
              <a:r>
                <a:rPr kumimoji="0" lang="ja-JP" altLang="en-US" sz="1700">
                  <a:solidFill>
                    <a:srgbClr val="FFC000"/>
                  </a:solidFill>
                  <a:latin typeface="Arial" charset="0"/>
                  <a:ea typeface="ＭＳ Ｐゴシック" charset="-128"/>
                </a:rPr>
                <a:t>粒子</a:t>
              </a:r>
            </a:p>
          </p:txBody>
        </p:sp>
        <p:sp>
          <p:nvSpPr>
            <p:cNvPr id="113" name="Text Box 5"/>
            <p:cNvSpPr txBox="1">
              <a:spLocks noChangeArrowheads="1"/>
            </p:cNvSpPr>
            <p:nvPr/>
          </p:nvSpPr>
          <p:spPr bwMode="auto">
            <a:xfrm>
              <a:off x="11580142" y="2270744"/>
              <a:ext cx="1659510" cy="535733"/>
            </a:xfrm>
            <a:prstGeom prst="rect">
              <a:avLst/>
            </a:prstGeom>
            <a:noFill/>
            <a:ln w="9525">
              <a:noFill/>
              <a:miter lim="800000"/>
              <a:headEnd/>
              <a:tailEnd/>
            </a:ln>
            <a:effectLst/>
          </p:spPr>
          <p:txBody>
            <a:bodyPr wrap="square" lIns="98719" tIns="49359" rIns="98719" bIns="49359">
              <a:spAutoFit/>
            </a:bodyPr>
            <a:lstStyle/>
            <a:p>
              <a:pPr defTabSz="2065338" eaLnBrk="0" hangingPunct="0"/>
              <a:r>
                <a:rPr kumimoji="0" lang="ja-JP" altLang="en-US" sz="1700" dirty="0">
                  <a:solidFill>
                    <a:srgbClr val="FFC000"/>
                  </a:solidFill>
                  <a:latin typeface="Wingdings" pitchFamily="2" charset="2"/>
                  <a:ea typeface="ＭＳ Ｐゴシック" charset="-128"/>
                </a:rPr>
                <a:t>中性子</a:t>
              </a:r>
              <a:endParaRPr kumimoji="0" lang="ja-JP" altLang="en-US" sz="1700" dirty="0">
                <a:solidFill>
                  <a:srgbClr val="FFC000"/>
                </a:solidFill>
                <a:latin typeface="Arial" charset="0"/>
                <a:ea typeface="ＭＳ Ｐゴシック" charset="-128"/>
              </a:endParaRPr>
            </a:p>
          </p:txBody>
        </p:sp>
        <p:sp>
          <p:nvSpPr>
            <p:cNvPr id="114" name="Text Box 12"/>
            <p:cNvSpPr txBox="1">
              <a:spLocks noChangeArrowheads="1"/>
            </p:cNvSpPr>
            <p:nvPr/>
          </p:nvSpPr>
          <p:spPr bwMode="auto">
            <a:xfrm>
              <a:off x="9716068" y="1594121"/>
              <a:ext cx="1491243" cy="558552"/>
            </a:xfrm>
            <a:prstGeom prst="rect">
              <a:avLst/>
            </a:prstGeom>
            <a:noFill/>
            <a:ln w="9525">
              <a:noFill/>
              <a:miter lim="800000"/>
              <a:headEnd/>
              <a:tailEnd/>
            </a:ln>
            <a:effectLst/>
          </p:spPr>
          <p:txBody>
            <a:bodyPr wrap="none" lIns="98719" tIns="49359" rIns="98719" bIns="49359">
              <a:spAutoFit/>
            </a:bodyPr>
            <a:lstStyle/>
            <a:p>
              <a:pPr defTabSz="2065338" eaLnBrk="0" hangingPunct="0"/>
              <a:r>
                <a:rPr kumimoji="0" lang="en-US" altLang="ja-JP" dirty="0" smtClean="0">
                  <a:solidFill>
                    <a:srgbClr val="FFC000"/>
                  </a:solidFill>
                  <a:latin typeface="Symbol" pitchFamily="18" charset="2"/>
                  <a:ea typeface="ＭＳ Ｐゴシック" charset="-128"/>
                </a:rPr>
                <a:t>g (</a:t>
              </a:r>
              <a:r>
                <a:rPr kumimoji="0" lang="ja-JP" altLang="en-US" dirty="0">
                  <a:solidFill>
                    <a:srgbClr val="FFC000"/>
                  </a:solidFill>
                  <a:latin typeface="Symbol" pitchFamily="18" charset="2"/>
                  <a:ea typeface="ＭＳ Ｐゴシック" charset="-128"/>
                </a:rPr>
                <a:t>光子）</a:t>
              </a:r>
            </a:p>
          </p:txBody>
        </p:sp>
        <p:grpSp>
          <p:nvGrpSpPr>
            <p:cNvPr id="115" name="Group 72"/>
            <p:cNvGrpSpPr>
              <a:grpSpLocks/>
            </p:cNvGrpSpPr>
            <p:nvPr/>
          </p:nvGrpSpPr>
          <p:grpSpPr bwMode="auto">
            <a:xfrm>
              <a:off x="10746705" y="2278682"/>
              <a:ext cx="935037" cy="935038"/>
              <a:chOff x="3255" y="1736"/>
              <a:chExt cx="589" cy="589"/>
            </a:xfrm>
          </p:grpSpPr>
          <p:sp>
            <p:nvSpPr>
              <p:cNvPr id="116" name="Oval 15"/>
              <p:cNvSpPr>
                <a:spLocks noChangeArrowheads="1"/>
              </p:cNvSpPr>
              <p:nvPr/>
            </p:nvSpPr>
            <p:spPr bwMode="auto">
              <a:xfrm>
                <a:off x="3255" y="1736"/>
                <a:ext cx="589" cy="589"/>
              </a:xfrm>
              <a:prstGeom prst="ellipse">
                <a:avLst/>
              </a:prstGeom>
              <a:gradFill rotWithShape="1">
                <a:gsLst>
                  <a:gs pos="0">
                    <a:schemeClr val="bg1"/>
                  </a:gs>
                  <a:gs pos="100000">
                    <a:srgbClr val="009900"/>
                  </a:gs>
                </a:gsLst>
                <a:path path="shape">
                  <a:fillToRect l="50000" t="50000" r="50000" b="50000"/>
                </a:path>
              </a:gradFill>
              <a:ln w="9525">
                <a:solidFill>
                  <a:schemeClr val="tx1"/>
                </a:solidFill>
                <a:round/>
                <a:headEnd/>
                <a:tailEnd/>
              </a:ln>
              <a:effectLst/>
            </p:spPr>
            <p:txBody>
              <a:bodyPr wrap="none" anchor="ctr"/>
              <a:lstStyle/>
              <a:p>
                <a:endParaRPr lang="ja-JP" altLang="en-US"/>
              </a:p>
            </p:txBody>
          </p:sp>
          <p:sp>
            <p:nvSpPr>
              <p:cNvPr id="117" name="Oval 16"/>
              <p:cNvSpPr>
                <a:spLocks noChangeArrowheads="1"/>
              </p:cNvSpPr>
              <p:nvPr/>
            </p:nvSpPr>
            <p:spPr bwMode="auto">
              <a:xfrm>
                <a:off x="3326" y="1806"/>
                <a:ext cx="180" cy="180"/>
              </a:xfrm>
              <a:prstGeom prst="ellipse">
                <a:avLst/>
              </a:prstGeom>
              <a:gradFill rotWithShape="1">
                <a:gsLst>
                  <a:gs pos="0">
                    <a:schemeClr val="bg1"/>
                  </a:gs>
                  <a:gs pos="100000">
                    <a:srgbClr val="3366FF"/>
                  </a:gs>
                </a:gsLst>
                <a:path path="shape">
                  <a:fillToRect l="50000" t="50000" r="50000" b="50000"/>
                </a:path>
              </a:gradFill>
              <a:ln w="9525">
                <a:solidFill>
                  <a:schemeClr val="tx1"/>
                </a:solidFill>
                <a:round/>
                <a:headEnd/>
                <a:tailEnd/>
              </a:ln>
              <a:effectLst/>
            </p:spPr>
            <p:txBody>
              <a:bodyPr wrap="none" anchor="ctr"/>
              <a:lstStyle/>
              <a:p>
                <a:pPr algn="ctr"/>
                <a:r>
                  <a:rPr lang="en-US" altLang="ja-JP" sz="1400" b="1">
                    <a:solidFill>
                      <a:srgbClr val="000099"/>
                    </a:solidFill>
                    <a:latin typeface="ItalicC" pitchFamily="2" charset="0"/>
                  </a:rPr>
                  <a:t>u</a:t>
                </a:r>
              </a:p>
            </p:txBody>
          </p:sp>
          <p:sp>
            <p:nvSpPr>
              <p:cNvPr id="118" name="Oval 17"/>
              <p:cNvSpPr>
                <a:spLocks noChangeArrowheads="1"/>
              </p:cNvSpPr>
              <p:nvPr/>
            </p:nvSpPr>
            <p:spPr bwMode="auto">
              <a:xfrm>
                <a:off x="3316" y="2033"/>
                <a:ext cx="180" cy="180"/>
              </a:xfrm>
              <a:prstGeom prst="ellipse">
                <a:avLst/>
              </a:prstGeom>
              <a:gradFill rotWithShape="1">
                <a:gsLst>
                  <a:gs pos="0">
                    <a:schemeClr val="bg1"/>
                  </a:gs>
                  <a:gs pos="100000">
                    <a:srgbClr val="33CC33"/>
                  </a:gs>
                </a:gsLst>
                <a:path path="shape">
                  <a:fillToRect l="50000" t="50000" r="50000" b="50000"/>
                </a:path>
              </a:gradFill>
              <a:ln w="9525">
                <a:solidFill>
                  <a:schemeClr val="tx1"/>
                </a:solidFill>
                <a:round/>
                <a:headEnd/>
                <a:tailEnd/>
              </a:ln>
              <a:effectLst/>
            </p:spPr>
            <p:txBody>
              <a:bodyPr wrap="none" anchor="ctr"/>
              <a:lstStyle/>
              <a:p>
                <a:pPr algn="ctr"/>
                <a:r>
                  <a:rPr lang="en-US" altLang="ja-JP" sz="1400" b="1">
                    <a:solidFill>
                      <a:srgbClr val="000099"/>
                    </a:solidFill>
                    <a:latin typeface="ItalicC" pitchFamily="2" charset="0"/>
                  </a:rPr>
                  <a:t>d</a:t>
                </a:r>
              </a:p>
            </p:txBody>
          </p:sp>
          <p:sp>
            <p:nvSpPr>
              <p:cNvPr id="119" name="Oval 18"/>
              <p:cNvSpPr>
                <a:spLocks noChangeArrowheads="1"/>
              </p:cNvSpPr>
              <p:nvPr/>
            </p:nvSpPr>
            <p:spPr bwMode="auto">
              <a:xfrm>
                <a:off x="3661" y="1959"/>
                <a:ext cx="180" cy="180"/>
              </a:xfrm>
              <a:prstGeom prst="ellipse">
                <a:avLst/>
              </a:prstGeom>
              <a:gradFill rotWithShape="1">
                <a:gsLst>
                  <a:gs pos="0">
                    <a:schemeClr val="bg1"/>
                  </a:gs>
                  <a:gs pos="100000">
                    <a:srgbClr val="33CC33"/>
                  </a:gs>
                </a:gsLst>
                <a:path path="shape">
                  <a:fillToRect l="50000" t="50000" r="50000" b="50000"/>
                </a:path>
              </a:gradFill>
              <a:ln w="9525">
                <a:solidFill>
                  <a:schemeClr val="tx1"/>
                </a:solidFill>
                <a:round/>
                <a:headEnd/>
                <a:tailEnd/>
              </a:ln>
              <a:effectLst/>
            </p:spPr>
            <p:txBody>
              <a:bodyPr wrap="none" anchor="ctr"/>
              <a:lstStyle/>
              <a:p>
                <a:pPr algn="ctr"/>
                <a:r>
                  <a:rPr lang="en-US" altLang="ja-JP" sz="1400" b="1">
                    <a:solidFill>
                      <a:srgbClr val="000099"/>
                    </a:solidFill>
                    <a:latin typeface="ItalicC" pitchFamily="2" charset="0"/>
                  </a:rPr>
                  <a:t>d</a:t>
                </a:r>
              </a:p>
            </p:txBody>
          </p:sp>
        </p:grpSp>
        <p:grpSp>
          <p:nvGrpSpPr>
            <p:cNvPr id="120" name="Group 73"/>
            <p:cNvGrpSpPr>
              <a:grpSpLocks/>
            </p:cNvGrpSpPr>
            <p:nvPr/>
          </p:nvGrpSpPr>
          <p:grpSpPr bwMode="auto">
            <a:xfrm>
              <a:off x="10116467" y="5085382"/>
              <a:ext cx="935038" cy="935038"/>
              <a:chOff x="2858" y="3504"/>
              <a:chExt cx="589" cy="589"/>
            </a:xfrm>
          </p:grpSpPr>
          <p:sp>
            <p:nvSpPr>
              <p:cNvPr id="121" name="Oval 20"/>
              <p:cNvSpPr>
                <a:spLocks noChangeArrowheads="1"/>
              </p:cNvSpPr>
              <p:nvPr/>
            </p:nvSpPr>
            <p:spPr bwMode="auto">
              <a:xfrm>
                <a:off x="2858" y="3504"/>
                <a:ext cx="589" cy="589"/>
              </a:xfrm>
              <a:prstGeom prst="ellipse">
                <a:avLst/>
              </a:prstGeom>
              <a:gradFill rotWithShape="1">
                <a:gsLst>
                  <a:gs pos="0">
                    <a:schemeClr val="bg1"/>
                  </a:gs>
                  <a:gs pos="100000">
                    <a:srgbClr val="FF66CC"/>
                  </a:gs>
                </a:gsLst>
                <a:path path="shape">
                  <a:fillToRect l="50000" t="50000" r="50000" b="50000"/>
                </a:path>
              </a:gradFill>
              <a:ln w="9525">
                <a:solidFill>
                  <a:schemeClr val="tx1"/>
                </a:solidFill>
                <a:round/>
                <a:headEnd/>
                <a:tailEnd/>
              </a:ln>
              <a:effectLst/>
            </p:spPr>
            <p:txBody>
              <a:bodyPr wrap="none" anchor="ctr"/>
              <a:lstStyle/>
              <a:p>
                <a:endParaRPr lang="ja-JP" altLang="en-US"/>
              </a:p>
            </p:txBody>
          </p:sp>
          <p:sp>
            <p:nvSpPr>
              <p:cNvPr id="122" name="Oval 21"/>
              <p:cNvSpPr>
                <a:spLocks noChangeArrowheads="1"/>
              </p:cNvSpPr>
              <p:nvPr/>
            </p:nvSpPr>
            <p:spPr bwMode="auto">
              <a:xfrm>
                <a:off x="3220" y="3685"/>
                <a:ext cx="180" cy="180"/>
              </a:xfrm>
              <a:prstGeom prst="ellipse">
                <a:avLst/>
              </a:prstGeom>
              <a:gradFill rotWithShape="1">
                <a:gsLst>
                  <a:gs pos="0">
                    <a:schemeClr val="bg1"/>
                  </a:gs>
                  <a:gs pos="100000">
                    <a:srgbClr val="FF0000"/>
                  </a:gs>
                </a:gsLst>
                <a:path path="shape">
                  <a:fillToRect l="50000" t="50000" r="50000" b="50000"/>
                </a:path>
              </a:gradFill>
              <a:ln w="9525">
                <a:solidFill>
                  <a:schemeClr val="tx1"/>
                </a:solidFill>
                <a:round/>
                <a:headEnd/>
                <a:tailEnd/>
              </a:ln>
              <a:effectLst/>
            </p:spPr>
            <p:txBody>
              <a:bodyPr wrap="none" anchor="ctr"/>
              <a:lstStyle/>
              <a:p>
                <a:pPr algn="ctr"/>
                <a:r>
                  <a:rPr lang="en-US" altLang="ja-JP" sz="1400" b="1">
                    <a:solidFill>
                      <a:srgbClr val="000099"/>
                    </a:solidFill>
                    <a:latin typeface="ItalicC" pitchFamily="2" charset="0"/>
                  </a:rPr>
                  <a:t>s</a:t>
                </a:r>
              </a:p>
            </p:txBody>
          </p:sp>
          <p:sp>
            <p:nvSpPr>
              <p:cNvPr id="123" name="Oval 22"/>
              <p:cNvSpPr>
                <a:spLocks noChangeArrowheads="1"/>
              </p:cNvSpPr>
              <p:nvPr/>
            </p:nvSpPr>
            <p:spPr bwMode="auto">
              <a:xfrm>
                <a:off x="2948" y="3594"/>
                <a:ext cx="180" cy="180"/>
              </a:xfrm>
              <a:prstGeom prst="ellipse">
                <a:avLst/>
              </a:prstGeom>
              <a:gradFill rotWithShape="1">
                <a:gsLst>
                  <a:gs pos="0">
                    <a:schemeClr val="bg1"/>
                  </a:gs>
                  <a:gs pos="100000">
                    <a:srgbClr val="3366FF"/>
                  </a:gs>
                </a:gsLst>
                <a:path path="shape">
                  <a:fillToRect l="50000" t="50000" r="50000" b="50000"/>
                </a:path>
              </a:gradFill>
              <a:ln w="9525">
                <a:solidFill>
                  <a:schemeClr val="tx1"/>
                </a:solidFill>
                <a:round/>
                <a:headEnd/>
                <a:tailEnd/>
              </a:ln>
              <a:effectLst/>
            </p:spPr>
            <p:txBody>
              <a:bodyPr wrap="none" anchor="ctr"/>
              <a:lstStyle/>
              <a:p>
                <a:pPr algn="ctr"/>
                <a:r>
                  <a:rPr lang="en-US" altLang="ja-JP" sz="1400" b="1">
                    <a:solidFill>
                      <a:srgbClr val="000099"/>
                    </a:solidFill>
                    <a:latin typeface="ItalicC" pitchFamily="2" charset="0"/>
                  </a:rPr>
                  <a:t>u</a:t>
                </a:r>
              </a:p>
            </p:txBody>
          </p:sp>
          <p:sp>
            <p:nvSpPr>
              <p:cNvPr id="124" name="Oval 23"/>
              <p:cNvSpPr>
                <a:spLocks noChangeArrowheads="1"/>
              </p:cNvSpPr>
              <p:nvPr/>
            </p:nvSpPr>
            <p:spPr bwMode="auto">
              <a:xfrm>
                <a:off x="2995" y="3866"/>
                <a:ext cx="180" cy="180"/>
              </a:xfrm>
              <a:prstGeom prst="ellipse">
                <a:avLst/>
              </a:prstGeom>
              <a:gradFill rotWithShape="1">
                <a:gsLst>
                  <a:gs pos="0">
                    <a:schemeClr val="bg1"/>
                  </a:gs>
                  <a:gs pos="100000">
                    <a:srgbClr val="33CC33"/>
                  </a:gs>
                </a:gsLst>
                <a:path path="shape">
                  <a:fillToRect l="50000" t="50000" r="50000" b="50000"/>
                </a:path>
              </a:gradFill>
              <a:ln w="9525">
                <a:solidFill>
                  <a:schemeClr val="tx1"/>
                </a:solidFill>
                <a:round/>
                <a:headEnd/>
                <a:tailEnd/>
              </a:ln>
              <a:effectLst/>
            </p:spPr>
            <p:txBody>
              <a:bodyPr wrap="none" anchor="ctr"/>
              <a:lstStyle/>
              <a:p>
                <a:pPr algn="ctr"/>
                <a:r>
                  <a:rPr lang="en-US" altLang="ja-JP" sz="1400" b="1">
                    <a:solidFill>
                      <a:srgbClr val="000099"/>
                    </a:solidFill>
                    <a:latin typeface="ItalicC" pitchFamily="2" charset="0"/>
                  </a:rPr>
                  <a:t>d</a:t>
                </a:r>
              </a:p>
            </p:txBody>
          </p:sp>
        </p:grpSp>
        <p:grpSp>
          <p:nvGrpSpPr>
            <p:cNvPr id="125" name="Group 74"/>
            <p:cNvGrpSpPr>
              <a:grpSpLocks/>
            </p:cNvGrpSpPr>
            <p:nvPr/>
          </p:nvGrpSpPr>
          <p:grpSpPr bwMode="auto">
            <a:xfrm>
              <a:off x="11340430" y="4869482"/>
              <a:ext cx="719137" cy="719138"/>
              <a:chOff x="3629" y="3368"/>
              <a:chExt cx="453" cy="453"/>
            </a:xfrm>
          </p:grpSpPr>
          <p:sp>
            <p:nvSpPr>
              <p:cNvPr id="126" name="Oval 25"/>
              <p:cNvSpPr>
                <a:spLocks noChangeArrowheads="1"/>
              </p:cNvSpPr>
              <p:nvPr/>
            </p:nvSpPr>
            <p:spPr bwMode="auto">
              <a:xfrm>
                <a:off x="3629" y="3368"/>
                <a:ext cx="453" cy="453"/>
              </a:xfrm>
              <a:prstGeom prst="ellipse">
                <a:avLst/>
              </a:prstGeom>
              <a:gradFill rotWithShape="1">
                <a:gsLst>
                  <a:gs pos="0">
                    <a:schemeClr val="bg1"/>
                  </a:gs>
                  <a:gs pos="100000">
                    <a:srgbClr val="777777"/>
                  </a:gs>
                </a:gsLst>
                <a:path path="shape">
                  <a:fillToRect l="50000" t="50000" r="50000" b="50000"/>
                </a:path>
              </a:gradFill>
              <a:ln w="9525">
                <a:solidFill>
                  <a:schemeClr val="tx1"/>
                </a:solidFill>
                <a:round/>
                <a:headEnd/>
                <a:tailEnd/>
              </a:ln>
              <a:effectLst/>
            </p:spPr>
            <p:txBody>
              <a:bodyPr wrap="none" anchor="ctr"/>
              <a:lstStyle/>
              <a:p>
                <a:endParaRPr lang="ja-JP" altLang="en-US"/>
              </a:p>
            </p:txBody>
          </p:sp>
          <p:sp>
            <p:nvSpPr>
              <p:cNvPr id="127" name="Oval 26"/>
              <p:cNvSpPr>
                <a:spLocks noChangeArrowheads="1"/>
              </p:cNvSpPr>
              <p:nvPr/>
            </p:nvSpPr>
            <p:spPr bwMode="auto">
              <a:xfrm>
                <a:off x="3858" y="3415"/>
                <a:ext cx="180" cy="180"/>
              </a:xfrm>
              <a:prstGeom prst="ellipse">
                <a:avLst/>
              </a:prstGeom>
              <a:gradFill rotWithShape="1">
                <a:gsLst>
                  <a:gs pos="0">
                    <a:schemeClr val="bg1"/>
                  </a:gs>
                  <a:gs pos="100000">
                    <a:srgbClr val="33CC33"/>
                  </a:gs>
                </a:gsLst>
                <a:path path="shape">
                  <a:fillToRect l="50000" t="50000" r="50000" b="50000"/>
                </a:path>
              </a:gradFill>
              <a:ln w="9525">
                <a:solidFill>
                  <a:schemeClr val="tx1"/>
                </a:solidFill>
                <a:round/>
                <a:headEnd/>
                <a:tailEnd/>
              </a:ln>
              <a:effectLst/>
            </p:spPr>
            <p:txBody>
              <a:bodyPr wrap="none" anchor="ctr"/>
              <a:lstStyle/>
              <a:p>
                <a:pPr algn="ctr"/>
                <a:r>
                  <a:rPr lang="en-US" altLang="ja-JP" sz="1400" b="1">
                    <a:solidFill>
                      <a:srgbClr val="000099"/>
                    </a:solidFill>
                    <a:latin typeface="ItalicC" pitchFamily="2" charset="0"/>
                  </a:rPr>
                  <a:t>d</a:t>
                </a:r>
              </a:p>
            </p:txBody>
          </p:sp>
          <p:grpSp>
            <p:nvGrpSpPr>
              <p:cNvPr id="128" name="Group 27"/>
              <p:cNvGrpSpPr>
                <a:grpSpLocks/>
              </p:cNvGrpSpPr>
              <p:nvPr/>
            </p:nvGrpSpPr>
            <p:grpSpPr bwMode="auto">
              <a:xfrm>
                <a:off x="3675" y="3549"/>
                <a:ext cx="180" cy="180"/>
                <a:chOff x="2540" y="2688"/>
                <a:chExt cx="180" cy="180"/>
              </a:xfrm>
            </p:grpSpPr>
            <p:sp>
              <p:nvSpPr>
                <p:cNvPr id="129" name="Oval 28"/>
                <p:cNvSpPr>
                  <a:spLocks noChangeArrowheads="1"/>
                </p:cNvSpPr>
                <p:nvPr/>
              </p:nvSpPr>
              <p:spPr bwMode="auto">
                <a:xfrm>
                  <a:off x="2540" y="2688"/>
                  <a:ext cx="180" cy="180"/>
                </a:xfrm>
                <a:prstGeom prst="ellipse">
                  <a:avLst/>
                </a:prstGeom>
                <a:gradFill rotWithShape="1">
                  <a:gsLst>
                    <a:gs pos="0">
                      <a:schemeClr val="bg1"/>
                    </a:gs>
                    <a:gs pos="100000">
                      <a:srgbClr val="33CCCC"/>
                    </a:gs>
                  </a:gsLst>
                  <a:path path="shape">
                    <a:fillToRect l="50000" t="50000" r="50000" b="50000"/>
                  </a:path>
                </a:gradFill>
                <a:ln w="9525">
                  <a:solidFill>
                    <a:schemeClr val="tx1"/>
                  </a:solidFill>
                  <a:round/>
                  <a:headEnd/>
                  <a:tailEnd/>
                </a:ln>
                <a:effectLst/>
              </p:spPr>
              <p:txBody>
                <a:bodyPr wrap="none" anchor="ctr"/>
                <a:lstStyle/>
                <a:p>
                  <a:pPr algn="ctr"/>
                  <a:r>
                    <a:rPr lang="en-US" altLang="ja-JP" sz="1400" b="1">
                      <a:solidFill>
                        <a:srgbClr val="000099"/>
                      </a:solidFill>
                      <a:latin typeface="ItalicC" pitchFamily="2" charset="0"/>
                    </a:rPr>
                    <a:t>s</a:t>
                  </a:r>
                </a:p>
              </p:txBody>
            </p:sp>
            <p:sp>
              <p:nvSpPr>
                <p:cNvPr id="130" name="Line 29"/>
                <p:cNvSpPr>
                  <a:spLocks noChangeShapeType="1"/>
                </p:cNvSpPr>
                <p:nvPr/>
              </p:nvSpPr>
              <p:spPr bwMode="auto">
                <a:xfrm>
                  <a:off x="2585" y="2721"/>
                  <a:ext cx="91" cy="0"/>
                </a:xfrm>
                <a:prstGeom prst="line">
                  <a:avLst/>
                </a:prstGeom>
                <a:noFill/>
                <a:ln w="19050">
                  <a:solidFill>
                    <a:srgbClr val="000099"/>
                  </a:solidFill>
                  <a:round/>
                  <a:headEnd/>
                  <a:tailEnd/>
                </a:ln>
                <a:effectLst/>
              </p:spPr>
              <p:txBody>
                <a:bodyPr/>
                <a:lstStyle/>
                <a:p>
                  <a:endParaRPr lang="ja-JP" altLang="en-US"/>
                </a:p>
              </p:txBody>
            </p:sp>
          </p:grpSp>
        </p:grpSp>
        <p:sp>
          <p:nvSpPr>
            <p:cNvPr id="131" name="AutoShape 31"/>
            <p:cNvSpPr>
              <a:spLocks noChangeArrowheads="1"/>
            </p:cNvSpPr>
            <p:nvPr/>
          </p:nvSpPr>
          <p:spPr bwMode="auto">
            <a:xfrm rot="559277">
              <a:off x="10200605" y="6379195"/>
              <a:ext cx="433387" cy="576262"/>
            </a:xfrm>
            <a:prstGeom prst="downArrow">
              <a:avLst>
                <a:gd name="adj1" fmla="val 50000"/>
                <a:gd name="adj2" fmla="val 33242"/>
              </a:avLst>
            </a:prstGeom>
            <a:gradFill rotWithShape="1">
              <a:gsLst>
                <a:gs pos="0">
                  <a:srgbClr val="03D4A8"/>
                </a:gs>
                <a:gs pos="25000">
                  <a:srgbClr val="21D6E0">
                    <a:alpha val="92000"/>
                  </a:srgbClr>
                </a:gs>
                <a:gs pos="75000">
                  <a:srgbClr val="0087E6">
                    <a:alpha val="75999"/>
                  </a:srgbClr>
                </a:gs>
                <a:gs pos="100000">
                  <a:srgbClr val="005CBF">
                    <a:alpha val="67999"/>
                  </a:srgbClr>
                </a:gs>
              </a:gsLst>
              <a:lin ang="5400000" scaled="1"/>
            </a:gradFill>
            <a:ln w="9525">
              <a:solidFill>
                <a:schemeClr val="tx1"/>
              </a:solidFill>
              <a:miter lim="800000"/>
              <a:headEnd/>
              <a:tailEnd/>
            </a:ln>
            <a:effectLst/>
          </p:spPr>
          <p:txBody>
            <a:bodyPr vert="eaVert" wrap="none" anchor="ctr"/>
            <a:lstStyle/>
            <a:p>
              <a:endParaRPr lang="ja-JP" altLang="en-US"/>
            </a:p>
          </p:txBody>
        </p:sp>
        <p:sp>
          <p:nvSpPr>
            <p:cNvPr id="132" name="AutoShape 32"/>
            <p:cNvSpPr>
              <a:spLocks noChangeArrowheads="1"/>
            </p:cNvSpPr>
            <p:nvPr/>
          </p:nvSpPr>
          <p:spPr bwMode="auto">
            <a:xfrm rot="20725561">
              <a:off x="11780167" y="6214095"/>
              <a:ext cx="433388" cy="431800"/>
            </a:xfrm>
            <a:prstGeom prst="downArrow">
              <a:avLst>
                <a:gd name="adj1" fmla="val 50000"/>
                <a:gd name="adj2" fmla="val 25000"/>
              </a:avLst>
            </a:prstGeom>
            <a:gradFill rotWithShape="1">
              <a:gsLst>
                <a:gs pos="0">
                  <a:srgbClr val="03D4A8"/>
                </a:gs>
                <a:gs pos="25000">
                  <a:srgbClr val="21D6E0">
                    <a:alpha val="92000"/>
                  </a:srgbClr>
                </a:gs>
                <a:gs pos="75000">
                  <a:srgbClr val="0087E6">
                    <a:alpha val="75999"/>
                  </a:srgbClr>
                </a:gs>
                <a:gs pos="100000">
                  <a:srgbClr val="005CBF">
                    <a:alpha val="67999"/>
                  </a:srgbClr>
                </a:gs>
              </a:gsLst>
              <a:lin ang="5400000" scaled="1"/>
            </a:gradFill>
            <a:ln w="9525">
              <a:solidFill>
                <a:schemeClr val="tx1"/>
              </a:solidFill>
              <a:miter lim="800000"/>
              <a:headEnd/>
              <a:tailEnd/>
            </a:ln>
            <a:effectLst/>
          </p:spPr>
          <p:txBody>
            <a:bodyPr vert="eaVert" wrap="none" anchor="ctr"/>
            <a:lstStyle/>
            <a:p>
              <a:endParaRPr lang="ja-JP" altLang="en-US"/>
            </a:p>
          </p:txBody>
        </p:sp>
        <p:sp>
          <p:nvSpPr>
            <p:cNvPr id="133" name="Text Box 38"/>
            <p:cNvSpPr txBox="1">
              <a:spLocks noChangeArrowheads="1"/>
            </p:cNvSpPr>
            <p:nvPr/>
          </p:nvSpPr>
          <p:spPr bwMode="auto">
            <a:xfrm>
              <a:off x="10143169" y="7359986"/>
              <a:ext cx="1155192" cy="535733"/>
            </a:xfrm>
            <a:prstGeom prst="rect">
              <a:avLst/>
            </a:prstGeom>
            <a:noFill/>
            <a:ln w="9525">
              <a:noFill/>
              <a:miter lim="800000"/>
              <a:headEnd/>
              <a:tailEnd/>
            </a:ln>
            <a:effectLst/>
          </p:spPr>
          <p:txBody>
            <a:bodyPr wrap="square" lIns="98719" tIns="49359" rIns="98719" bIns="49359">
              <a:spAutoFit/>
            </a:bodyPr>
            <a:lstStyle/>
            <a:p>
              <a:pPr defTabSz="2065338" eaLnBrk="0" hangingPunct="0"/>
              <a:r>
                <a:rPr kumimoji="0" lang="ja-JP" altLang="en-US" sz="1700" dirty="0">
                  <a:solidFill>
                    <a:srgbClr val="FFC000"/>
                  </a:solidFill>
                  <a:latin typeface="Wingdings" pitchFamily="2" charset="2"/>
                  <a:ea typeface="ＭＳ Ｐゴシック" charset="-128"/>
                </a:rPr>
                <a:t>陽子</a:t>
              </a:r>
              <a:endParaRPr kumimoji="0" lang="ja-JP" altLang="en-US" sz="1700" dirty="0">
                <a:solidFill>
                  <a:srgbClr val="FFC000"/>
                </a:solidFill>
                <a:latin typeface="Arial" charset="0"/>
                <a:ea typeface="ＭＳ Ｐゴシック" charset="-128"/>
              </a:endParaRPr>
            </a:p>
          </p:txBody>
        </p:sp>
        <p:sp>
          <p:nvSpPr>
            <p:cNvPr id="134" name="Text Box 43"/>
            <p:cNvSpPr txBox="1">
              <a:spLocks noChangeArrowheads="1"/>
            </p:cNvSpPr>
            <p:nvPr/>
          </p:nvSpPr>
          <p:spPr bwMode="auto">
            <a:xfrm>
              <a:off x="10045030" y="9197008"/>
              <a:ext cx="2020094" cy="535733"/>
            </a:xfrm>
            <a:prstGeom prst="rect">
              <a:avLst/>
            </a:prstGeom>
            <a:noFill/>
            <a:ln w="9525">
              <a:noFill/>
              <a:miter lim="800000"/>
              <a:headEnd/>
              <a:tailEnd/>
            </a:ln>
            <a:effectLst/>
          </p:spPr>
          <p:txBody>
            <a:bodyPr wrap="square" lIns="98719" tIns="49359" rIns="98719" bIns="49359">
              <a:spAutoFit/>
            </a:bodyPr>
            <a:lstStyle/>
            <a:p>
              <a:pPr defTabSz="2065338" eaLnBrk="0" hangingPunct="0"/>
              <a:r>
                <a:rPr kumimoji="0" lang="en-US" altLang="ja-JP" sz="1700" dirty="0">
                  <a:solidFill>
                    <a:srgbClr val="FFC000"/>
                  </a:solidFill>
                  <a:latin typeface="Symbol" pitchFamily="18" charset="2"/>
                  <a:ea typeface="ＭＳ Ｐゴシック" charset="-128"/>
                </a:rPr>
                <a:t>p</a:t>
              </a:r>
              <a:r>
                <a:rPr kumimoji="0" lang="en-US" altLang="ja-JP" sz="1700" baseline="30000" dirty="0">
                  <a:solidFill>
                    <a:srgbClr val="FFC000"/>
                  </a:solidFill>
                  <a:latin typeface="Symbol" pitchFamily="18" charset="2"/>
                  <a:ea typeface="ＭＳ Ｐゴシック" charset="-128"/>
                </a:rPr>
                <a:t>-</a:t>
              </a:r>
              <a:r>
                <a:rPr kumimoji="0" lang="en-US" altLang="ja-JP" sz="1700" baseline="30000" dirty="0">
                  <a:solidFill>
                    <a:srgbClr val="FFC000"/>
                  </a:solidFill>
                  <a:latin typeface="Wingdings" pitchFamily="2" charset="2"/>
                  <a:ea typeface="ＭＳ Ｐゴシック" charset="-128"/>
                </a:rPr>
                <a:t> </a:t>
              </a:r>
              <a:r>
                <a:rPr kumimoji="0" lang="ja-JP" altLang="en-US" sz="1700" dirty="0">
                  <a:solidFill>
                    <a:srgbClr val="FFC000"/>
                  </a:solidFill>
                  <a:latin typeface="Wingdings" pitchFamily="2" charset="2"/>
                  <a:ea typeface="ＭＳ Ｐゴシック" charset="-128"/>
                </a:rPr>
                <a:t>中間子</a:t>
              </a:r>
              <a:endParaRPr kumimoji="0" lang="ja-JP" altLang="en-US" sz="1700" dirty="0">
                <a:solidFill>
                  <a:srgbClr val="FFC000"/>
                </a:solidFill>
                <a:latin typeface="Arial" charset="0"/>
                <a:ea typeface="ＭＳ Ｐゴシック" charset="-128"/>
              </a:endParaRPr>
            </a:p>
          </p:txBody>
        </p:sp>
        <p:sp>
          <p:nvSpPr>
            <p:cNvPr id="135" name="Text Box 49"/>
            <p:cNvSpPr txBox="1">
              <a:spLocks noChangeArrowheads="1"/>
            </p:cNvSpPr>
            <p:nvPr/>
          </p:nvSpPr>
          <p:spPr bwMode="auto">
            <a:xfrm>
              <a:off x="11957967" y="8542959"/>
              <a:ext cx="2081746" cy="535733"/>
            </a:xfrm>
            <a:prstGeom prst="rect">
              <a:avLst/>
            </a:prstGeom>
            <a:noFill/>
            <a:ln w="9525">
              <a:noFill/>
              <a:miter lim="800000"/>
              <a:headEnd/>
              <a:tailEnd/>
            </a:ln>
            <a:effectLst/>
          </p:spPr>
          <p:txBody>
            <a:bodyPr wrap="square" lIns="98719" tIns="49359" rIns="98719" bIns="49359">
              <a:spAutoFit/>
            </a:bodyPr>
            <a:lstStyle/>
            <a:p>
              <a:pPr defTabSz="2065338" eaLnBrk="0" hangingPunct="0"/>
              <a:r>
                <a:rPr kumimoji="0" lang="en-US" altLang="ja-JP" sz="1700" dirty="0">
                  <a:solidFill>
                    <a:srgbClr val="FFC000"/>
                  </a:solidFill>
                  <a:latin typeface="Symbol" pitchFamily="18" charset="2"/>
                  <a:ea typeface="ＭＳ Ｐゴシック" charset="-128"/>
                </a:rPr>
                <a:t>p</a:t>
              </a:r>
              <a:r>
                <a:rPr kumimoji="0" lang="en-US" altLang="ja-JP" sz="1700" baseline="30000" dirty="0">
                  <a:solidFill>
                    <a:srgbClr val="FFC000"/>
                  </a:solidFill>
                  <a:latin typeface="Symbol" pitchFamily="18" charset="2"/>
                  <a:ea typeface="ＭＳ Ｐゴシック" charset="-128"/>
                </a:rPr>
                <a:t>-</a:t>
              </a:r>
              <a:r>
                <a:rPr kumimoji="0" lang="en-US" altLang="ja-JP" sz="1700" baseline="30000" dirty="0">
                  <a:solidFill>
                    <a:srgbClr val="FFC000"/>
                  </a:solidFill>
                  <a:latin typeface="Wingdings" pitchFamily="2" charset="2"/>
                  <a:ea typeface="ＭＳ Ｐゴシック" charset="-128"/>
                </a:rPr>
                <a:t> </a:t>
              </a:r>
              <a:r>
                <a:rPr kumimoji="0" lang="ja-JP" altLang="en-US" sz="1700" dirty="0">
                  <a:solidFill>
                    <a:srgbClr val="FFC000"/>
                  </a:solidFill>
                  <a:latin typeface="Wingdings" pitchFamily="2" charset="2"/>
                  <a:ea typeface="ＭＳ Ｐゴシック" charset="-128"/>
                </a:rPr>
                <a:t>中間子</a:t>
              </a:r>
              <a:endParaRPr kumimoji="0" lang="ja-JP" altLang="en-US" sz="1700" dirty="0">
                <a:solidFill>
                  <a:srgbClr val="FFC000"/>
                </a:solidFill>
                <a:latin typeface="Arial" charset="0"/>
                <a:ea typeface="ＭＳ Ｐゴシック" charset="-128"/>
              </a:endParaRPr>
            </a:p>
          </p:txBody>
        </p:sp>
        <p:sp>
          <p:nvSpPr>
            <p:cNvPr id="136" name="Text Box 50"/>
            <p:cNvSpPr txBox="1">
              <a:spLocks noChangeArrowheads="1"/>
            </p:cNvSpPr>
            <p:nvPr/>
          </p:nvSpPr>
          <p:spPr bwMode="auto">
            <a:xfrm>
              <a:off x="12065124" y="6826110"/>
              <a:ext cx="1974589" cy="535733"/>
            </a:xfrm>
            <a:prstGeom prst="rect">
              <a:avLst/>
            </a:prstGeom>
            <a:noFill/>
            <a:ln w="9525">
              <a:noFill/>
              <a:miter lim="800000"/>
              <a:headEnd/>
              <a:tailEnd/>
            </a:ln>
            <a:effectLst/>
          </p:spPr>
          <p:txBody>
            <a:bodyPr wrap="square" lIns="98719" tIns="49359" rIns="98719" bIns="49359">
              <a:spAutoFit/>
            </a:bodyPr>
            <a:lstStyle/>
            <a:p>
              <a:pPr defTabSz="2065338" eaLnBrk="0" hangingPunct="0"/>
              <a:r>
                <a:rPr kumimoji="0" lang="en-US" altLang="ja-JP" sz="1700" dirty="0">
                  <a:solidFill>
                    <a:srgbClr val="FFC000"/>
                  </a:solidFill>
                  <a:latin typeface="Symbol" pitchFamily="18" charset="2"/>
                  <a:ea typeface="ＭＳ Ｐゴシック" charset="-128"/>
                </a:rPr>
                <a:t>p</a:t>
              </a:r>
              <a:r>
                <a:rPr kumimoji="0" lang="en-US" altLang="ja-JP" sz="1700" baseline="30000" dirty="0">
                  <a:solidFill>
                    <a:srgbClr val="FFC000"/>
                  </a:solidFill>
                  <a:latin typeface="Symbol" pitchFamily="18" charset="2"/>
                  <a:ea typeface="ＭＳ Ｐゴシック" charset="-128"/>
                </a:rPr>
                <a:t>+</a:t>
              </a:r>
              <a:r>
                <a:rPr kumimoji="0" lang="en-US" altLang="ja-JP" sz="1700" baseline="30000" dirty="0">
                  <a:solidFill>
                    <a:srgbClr val="FFC000"/>
                  </a:solidFill>
                  <a:latin typeface="Wingdings" pitchFamily="2" charset="2"/>
                  <a:ea typeface="ＭＳ Ｐゴシック" charset="-128"/>
                </a:rPr>
                <a:t> </a:t>
              </a:r>
              <a:r>
                <a:rPr kumimoji="0" lang="ja-JP" altLang="en-US" sz="1700" dirty="0">
                  <a:solidFill>
                    <a:srgbClr val="FFC000"/>
                  </a:solidFill>
                  <a:latin typeface="Wingdings" pitchFamily="2" charset="2"/>
                  <a:ea typeface="ＭＳ Ｐゴシック" charset="-128"/>
                </a:rPr>
                <a:t>中間子</a:t>
              </a:r>
              <a:endParaRPr kumimoji="0" lang="ja-JP" altLang="en-US" sz="1700" dirty="0">
                <a:solidFill>
                  <a:srgbClr val="FFC000"/>
                </a:solidFill>
                <a:latin typeface="Arial" charset="0"/>
                <a:ea typeface="ＭＳ Ｐゴシック" charset="-128"/>
              </a:endParaRPr>
            </a:p>
          </p:txBody>
        </p:sp>
        <p:grpSp>
          <p:nvGrpSpPr>
            <p:cNvPr id="137" name="Group 76"/>
            <p:cNvGrpSpPr>
              <a:grpSpLocks/>
            </p:cNvGrpSpPr>
            <p:nvPr/>
          </p:nvGrpSpPr>
          <p:grpSpPr bwMode="auto">
            <a:xfrm>
              <a:off x="11527755" y="7176120"/>
              <a:ext cx="719137" cy="719137"/>
              <a:chOff x="3674" y="5003"/>
              <a:chExt cx="453" cy="453"/>
            </a:xfrm>
          </p:grpSpPr>
          <p:sp>
            <p:nvSpPr>
              <p:cNvPr id="138" name="Oval 52"/>
              <p:cNvSpPr>
                <a:spLocks noChangeArrowheads="1"/>
              </p:cNvSpPr>
              <p:nvPr/>
            </p:nvSpPr>
            <p:spPr bwMode="auto">
              <a:xfrm>
                <a:off x="3674" y="5003"/>
                <a:ext cx="453" cy="453"/>
              </a:xfrm>
              <a:prstGeom prst="ellipse">
                <a:avLst/>
              </a:prstGeom>
              <a:gradFill rotWithShape="1">
                <a:gsLst>
                  <a:gs pos="0">
                    <a:schemeClr val="bg1"/>
                  </a:gs>
                  <a:gs pos="100000">
                    <a:srgbClr val="CCFFCC"/>
                  </a:gs>
                </a:gsLst>
                <a:path path="shape">
                  <a:fillToRect l="50000" t="50000" r="50000" b="50000"/>
                </a:path>
              </a:gradFill>
              <a:ln w="9525">
                <a:solidFill>
                  <a:schemeClr val="tx1"/>
                </a:solidFill>
                <a:round/>
                <a:headEnd/>
                <a:tailEnd/>
              </a:ln>
              <a:effectLst/>
            </p:spPr>
            <p:txBody>
              <a:bodyPr wrap="none" anchor="ctr"/>
              <a:lstStyle/>
              <a:p>
                <a:endParaRPr lang="ja-JP" altLang="en-US"/>
              </a:p>
            </p:txBody>
          </p:sp>
          <p:sp>
            <p:nvSpPr>
              <p:cNvPr id="139" name="Oval 53"/>
              <p:cNvSpPr>
                <a:spLocks noChangeArrowheads="1"/>
              </p:cNvSpPr>
              <p:nvPr/>
            </p:nvSpPr>
            <p:spPr bwMode="auto">
              <a:xfrm>
                <a:off x="3857" y="5049"/>
                <a:ext cx="180" cy="180"/>
              </a:xfrm>
              <a:prstGeom prst="ellipse">
                <a:avLst/>
              </a:prstGeom>
              <a:gradFill rotWithShape="1">
                <a:gsLst>
                  <a:gs pos="0">
                    <a:schemeClr val="bg1"/>
                  </a:gs>
                  <a:gs pos="100000">
                    <a:srgbClr val="3366FF"/>
                  </a:gs>
                </a:gsLst>
                <a:path path="shape">
                  <a:fillToRect l="50000" t="50000" r="50000" b="50000"/>
                </a:path>
              </a:gradFill>
              <a:ln w="9525">
                <a:solidFill>
                  <a:schemeClr val="tx1"/>
                </a:solidFill>
                <a:round/>
                <a:headEnd/>
                <a:tailEnd/>
              </a:ln>
              <a:effectLst/>
            </p:spPr>
            <p:txBody>
              <a:bodyPr wrap="none" anchor="ctr"/>
              <a:lstStyle/>
              <a:p>
                <a:pPr algn="ctr"/>
                <a:r>
                  <a:rPr lang="en-US" altLang="ja-JP" sz="1400" b="1">
                    <a:solidFill>
                      <a:srgbClr val="000099"/>
                    </a:solidFill>
                    <a:latin typeface="ItalicC" pitchFamily="2" charset="0"/>
                  </a:rPr>
                  <a:t>u</a:t>
                </a:r>
              </a:p>
            </p:txBody>
          </p:sp>
          <p:sp>
            <p:nvSpPr>
              <p:cNvPr id="140" name="Oval 54"/>
              <p:cNvSpPr>
                <a:spLocks noChangeArrowheads="1"/>
              </p:cNvSpPr>
              <p:nvPr/>
            </p:nvSpPr>
            <p:spPr bwMode="auto">
              <a:xfrm>
                <a:off x="3739" y="5236"/>
                <a:ext cx="180" cy="180"/>
              </a:xfrm>
              <a:prstGeom prst="ellipse">
                <a:avLst/>
              </a:prstGeom>
              <a:gradFill rotWithShape="1">
                <a:gsLst>
                  <a:gs pos="0">
                    <a:schemeClr val="bg1"/>
                  </a:gs>
                  <a:gs pos="100000">
                    <a:srgbClr val="FF00FF"/>
                  </a:gs>
                </a:gsLst>
                <a:path path="shape">
                  <a:fillToRect l="50000" t="50000" r="50000" b="50000"/>
                </a:path>
              </a:gradFill>
              <a:ln w="9525">
                <a:solidFill>
                  <a:schemeClr val="tx1"/>
                </a:solidFill>
                <a:round/>
                <a:headEnd/>
                <a:tailEnd/>
              </a:ln>
              <a:effectLst/>
            </p:spPr>
            <p:txBody>
              <a:bodyPr wrap="none" anchor="ctr"/>
              <a:lstStyle/>
              <a:p>
                <a:pPr algn="ctr"/>
                <a:r>
                  <a:rPr lang="en-US" altLang="ja-JP" sz="1400" b="1">
                    <a:solidFill>
                      <a:srgbClr val="000099"/>
                    </a:solidFill>
                    <a:latin typeface="ItalicC" pitchFamily="2" charset="0"/>
                  </a:rPr>
                  <a:t>d</a:t>
                </a:r>
              </a:p>
            </p:txBody>
          </p:sp>
          <p:sp>
            <p:nvSpPr>
              <p:cNvPr id="141" name="Line 55"/>
              <p:cNvSpPr>
                <a:spLocks noChangeShapeType="1"/>
              </p:cNvSpPr>
              <p:nvPr/>
            </p:nvSpPr>
            <p:spPr bwMode="auto">
              <a:xfrm>
                <a:off x="3792" y="5260"/>
                <a:ext cx="91" cy="0"/>
              </a:xfrm>
              <a:prstGeom prst="line">
                <a:avLst/>
              </a:prstGeom>
              <a:noFill/>
              <a:ln w="19050">
                <a:solidFill>
                  <a:srgbClr val="000099"/>
                </a:solidFill>
                <a:round/>
                <a:headEnd/>
                <a:tailEnd/>
              </a:ln>
              <a:effectLst/>
            </p:spPr>
            <p:txBody>
              <a:bodyPr/>
              <a:lstStyle/>
              <a:p>
                <a:endParaRPr lang="ja-JP" altLang="en-US"/>
              </a:p>
            </p:txBody>
          </p:sp>
        </p:grpSp>
        <p:grpSp>
          <p:nvGrpSpPr>
            <p:cNvPr id="142" name="Group 63"/>
            <p:cNvGrpSpPr>
              <a:grpSpLocks/>
            </p:cNvGrpSpPr>
            <p:nvPr/>
          </p:nvGrpSpPr>
          <p:grpSpPr bwMode="auto">
            <a:xfrm>
              <a:off x="11168980" y="1273795"/>
              <a:ext cx="368300" cy="1577975"/>
              <a:chOff x="3521" y="1103"/>
              <a:chExt cx="232" cy="994"/>
            </a:xfrm>
          </p:grpSpPr>
          <p:sp>
            <p:nvSpPr>
              <p:cNvPr id="143" name="AutoShape 11"/>
              <p:cNvSpPr>
                <a:spLocks noChangeArrowheads="1"/>
              </p:cNvSpPr>
              <p:nvPr/>
            </p:nvSpPr>
            <p:spPr bwMode="auto">
              <a:xfrm rot="11700000">
                <a:off x="3521" y="1990"/>
                <a:ext cx="96" cy="107"/>
              </a:xfrm>
              <a:prstGeom prst="triangle">
                <a:avLst>
                  <a:gd name="adj" fmla="val 50000"/>
                </a:avLst>
              </a:prstGeom>
              <a:solidFill>
                <a:srgbClr val="FF9900"/>
              </a:solidFill>
              <a:ln w="38100">
                <a:solidFill>
                  <a:srgbClr val="FF9900"/>
                </a:solidFill>
                <a:miter lim="800000"/>
                <a:headEnd/>
                <a:tailEnd/>
              </a:ln>
              <a:effectLst/>
            </p:spPr>
            <p:txBody>
              <a:bodyPr wrap="none" anchor="ctr"/>
              <a:lstStyle/>
              <a:p>
                <a:endParaRPr lang="ja-JP" altLang="en-US"/>
              </a:p>
            </p:txBody>
          </p:sp>
          <p:grpSp>
            <p:nvGrpSpPr>
              <p:cNvPr id="144" name="Group 61"/>
              <p:cNvGrpSpPr>
                <a:grpSpLocks/>
              </p:cNvGrpSpPr>
              <p:nvPr/>
            </p:nvGrpSpPr>
            <p:grpSpPr bwMode="auto">
              <a:xfrm rot="6300000">
                <a:off x="3250" y="1519"/>
                <a:ext cx="918" cy="85"/>
                <a:chOff x="2391" y="1403"/>
                <a:chExt cx="918" cy="85"/>
              </a:xfrm>
            </p:grpSpPr>
            <p:sp>
              <p:nvSpPr>
                <p:cNvPr id="145" name="Freeform 8"/>
                <p:cNvSpPr>
                  <a:spLocks/>
                </p:cNvSpPr>
                <p:nvPr/>
              </p:nvSpPr>
              <p:spPr bwMode="auto">
                <a:xfrm>
                  <a:off x="2848" y="1413"/>
                  <a:ext cx="155" cy="69"/>
                </a:xfrm>
                <a:custGeom>
                  <a:avLst/>
                  <a:gdLst/>
                  <a:ahLst/>
                  <a:cxnLst>
                    <a:cxn ang="0">
                      <a:pos x="0" y="94"/>
                    </a:cxn>
                    <a:cxn ang="0">
                      <a:pos x="118" y="2"/>
                    </a:cxn>
                    <a:cxn ang="0">
                      <a:pos x="244" y="82"/>
                    </a:cxn>
                    <a:cxn ang="0">
                      <a:pos x="376" y="170"/>
                    </a:cxn>
                    <a:cxn ang="0">
                      <a:pos x="499" y="95"/>
                    </a:cxn>
                  </a:cxnLst>
                  <a:rect l="0" t="0" r="r" b="b"/>
                  <a:pathLst>
                    <a:path w="499" h="172">
                      <a:moveTo>
                        <a:pt x="0" y="94"/>
                      </a:moveTo>
                      <a:cubicBezTo>
                        <a:pt x="20" y="79"/>
                        <a:pt x="77" y="4"/>
                        <a:pt x="118" y="2"/>
                      </a:cubicBezTo>
                      <a:cubicBezTo>
                        <a:pt x="159" y="0"/>
                        <a:pt x="201" y="54"/>
                        <a:pt x="244" y="82"/>
                      </a:cubicBezTo>
                      <a:cubicBezTo>
                        <a:pt x="287" y="110"/>
                        <a:pt x="334" y="168"/>
                        <a:pt x="376" y="170"/>
                      </a:cubicBezTo>
                      <a:cubicBezTo>
                        <a:pt x="418" y="172"/>
                        <a:pt x="474" y="111"/>
                        <a:pt x="499" y="95"/>
                      </a:cubicBezTo>
                    </a:path>
                  </a:pathLst>
                </a:custGeom>
                <a:noFill/>
                <a:ln w="38100" cmpd="sng">
                  <a:solidFill>
                    <a:srgbClr val="FF9900"/>
                  </a:solidFill>
                  <a:round/>
                  <a:headEnd type="none" w="med" len="med"/>
                  <a:tailEnd type="none" w="med" len="med"/>
                </a:ln>
                <a:effectLst/>
              </p:spPr>
              <p:txBody>
                <a:bodyPr/>
                <a:lstStyle/>
                <a:p>
                  <a:endParaRPr lang="ja-JP" altLang="en-US"/>
                </a:p>
              </p:txBody>
            </p:sp>
            <p:sp>
              <p:nvSpPr>
                <p:cNvPr id="146" name="Freeform 56"/>
                <p:cNvSpPr>
                  <a:spLocks/>
                </p:cNvSpPr>
                <p:nvPr/>
              </p:nvSpPr>
              <p:spPr bwMode="auto">
                <a:xfrm>
                  <a:off x="3000" y="1417"/>
                  <a:ext cx="155" cy="69"/>
                </a:xfrm>
                <a:custGeom>
                  <a:avLst/>
                  <a:gdLst/>
                  <a:ahLst/>
                  <a:cxnLst>
                    <a:cxn ang="0">
                      <a:pos x="0" y="94"/>
                    </a:cxn>
                    <a:cxn ang="0">
                      <a:pos x="118" y="2"/>
                    </a:cxn>
                    <a:cxn ang="0">
                      <a:pos x="244" y="82"/>
                    </a:cxn>
                    <a:cxn ang="0">
                      <a:pos x="376" y="170"/>
                    </a:cxn>
                    <a:cxn ang="0">
                      <a:pos x="499" y="95"/>
                    </a:cxn>
                  </a:cxnLst>
                  <a:rect l="0" t="0" r="r" b="b"/>
                  <a:pathLst>
                    <a:path w="499" h="172">
                      <a:moveTo>
                        <a:pt x="0" y="94"/>
                      </a:moveTo>
                      <a:cubicBezTo>
                        <a:pt x="20" y="79"/>
                        <a:pt x="77" y="4"/>
                        <a:pt x="118" y="2"/>
                      </a:cubicBezTo>
                      <a:cubicBezTo>
                        <a:pt x="159" y="0"/>
                        <a:pt x="201" y="54"/>
                        <a:pt x="244" y="82"/>
                      </a:cubicBezTo>
                      <a:cubicBezTo>
                        <a:pt x="287" y="110"/>
                        <a:pt x="334" y="168"/>
                        <a:pt x="376" y="170"/>
                      </a:cubicBezTo>
                      <a:cubicBezTo>
                        <a:pt x="418" y="172"/>
                        <a:pt x="474" y="111"/>
                        <a:pt x="499" y="95"/>
                      </a:cubicBezTo>
                    </a:path>
                  </a:pathLst>
                </a:custGeom>
                <a:noFill/>
                <a:ln w="38100" cmpd="sng">
                  <a:solidFill>
                    <a:srgbClr val="FF9900"/>
                  </a:solidFill>
                  <a:round/>
                  <a:headEnd type="none" w="med" len="med"/>
                  <a:tailEnd type="none" w="med" len="med"/>
                </a:ln>
                <a:effectLst/>
              </p:spPr>
              <p:txBody>
                <a:bodyPr/>
                <a:lstStyle/>
                <a:p>
                  <a:endParaRPr lang="ja-JP" altLang="en-US"/>
                </a:p>
              </p:txBody>
            </p:sp>
            <p:sp>
              <p:nvSpPr>
                <p:cNvPr id="147" name="Freeform 57"/>
                <p:cNvSpPr>
                  <a:spLocks/>
                </p:cNvSpPr>
                <p:nvPr/>
              </p:nvSpPr>
              <p:spPr bwMode="auto">
                <a:xfrm>
                  <a:off x="3154" y="1419"/>
                  <a:ext cx="155" cy="69"/>
                </a:xfrm>
                <a:custGeom>
                  <a:avLst/>
                  <a:gdLst/>
                  <a:ahLst/>
                  <a:cxnLst>
                    <a:cxn ang="0">
                      <a:pos x="0" y="94"/>
                    </a:cxn>
                    <a:cxn ang="0">
                      <a:pos x="118" y="2"/>
                    </a:cxn>
                    <a:cxn ang="0">
                      <a:pos x="244" y="82"/>
                    </a:cxn>
                    <a:cxn ang="0">
                      <a:pos x="376" y="170"/>
                    </a:cxn>
                    <a:cxn ang="0">
                      <a:pos x="499" y="95"/>
                    </a:cxn>
                  </a:cxnLst>
                  <a:rect l="0" t="0" r="r" b="b"/>
                  <a:pathLst>
                    <a:path w="499" h="172">
                      <a:moveTo>
                        <a:pt x="0" y="94"/>
                      </a:moveTo>
                      <a:cubicBezTo>
                        <a:pt x="20" y="79"/>
                        <a:pt x="77" y="4"/>
                        <a:pt x="118" y="2"/>
                      </a:cubicBezTo>
                      <a:cubicBezTo>
                        <a:pt x="159" y="0"/>
                        <a:pt x="201" y="54"/>
                        <a:pt x="244" y="82"/>
                      </a:cubicBezTo>
                      <a:cubicBezTo>
                        <a:pt x="287" y="110"/>
                        <a:pt x="334" y="168"/>
                        <a:pt x="376" y="170"/>
                      </a:cubicBezTo>
                      <a:cubicBezTo>
                        <a:pt x="418" y="172"/>
                        <a:pt x="474" y="111"/>
                        <a:pt x="499" y="95"/>
                      </a:cubicBezTo>
                    </a:path>
                  </a:pathLst>
                </a:custGeom>
                <a:noFill/>
                <a:ln w="38100" cmpd="sng">
                  <a:solidFill>
                    <a:srgbClr val="FF9900"/>
                  </a:solidFill>
                  <a:round/>
                  <a:headEnd type="none" w="med" len="med"/>
                  <a:tailEnd type="none" w="med" len="med"/>
                </a:ln>
                <a:effectLst/>
              </p:spPr>
              <p:txBody>
                <a:bodyPr/>
                <a:lstStyle/>
                <a:p>
                  <a:endParaRPr lang="ja-JP" altLang="en-US"/>
                </a:p>
              </p:txBody>
            </p:sp>
            <p:sp>
              <p:nvSpPr>
                <p:cNvPr id="148" name="Freeform 58"/>
                <p:cNvSpPr>
                  <a:spLocks/>
                </p:cNvSpPr>
                <p:nvPr/>
              </p:nvSpPr>
              <p:spPr bwMode="auto">
                <a:xfrm>
                  <a:off x="2694" y="1411"/>
                  <a:ext cx="155" cy="69"/>
                </a:xfrm>
                <a:custGeom>
                  <a:avLst/>
                  <a:gdLst/>
                  <a:ahLst/>
                  <a:cxnLst>
                    <a:cxn ang="0">
                      <a:pos x="0" y="94"/>
                    </a:cxn>
                    <a:cxn ang="0">
                      <a:pos x="118" y="2"/>
                    </a:cxn>
                    <a:cxn ang="0">
                      <a:pos x="244" y="82"/>
                    </a:cxn>
                    <a:cxn ang="0">
                      <a:pos x="376" y="170"/>
                    </a:cxn>
                    <a:cxn ang="0">
                      <a:pos x="499" y="95"/>
                    </a:cxn>
                  </a:cxnLst>
                  <a:rect l="0" t="0" r="r" b="b"/>
                  <a:pathLst>
                    <a:path w="499" h="172">
                      <a:moveTo>
                        <a:pt x="0" y="94"/>
                      </a:moveTo>
                      <a:cubicBezTo>
                        <a:pt x="20" y="79"/>
                        <a:pt x="77" y="4"/>
                        <a:pt x="118" y="2"/>
                      </a:cubicBezTo>
                      <a:cubicBezTo>
                        <a:pt x="159" y="0"/>
                        <a:pt x="201" y="54"/>
                        <a:pt x="244" y="82"/>
                      </a:cubicBezTo>
                      <a:cubicBezTo>
                        <a:pt x="287" y="110"/>
                        <a:pt x="334" y="168"/>
                        <a:pt x="376" y="170"/>
                      </a:cubicBezTo>
                      <a:cubicBezTo>
                        <a:pt x="418" y="172"/>
                        <a:pt x="474" y="111"/>
                        <a:pt x="499" y="95"/>
                      </a:cubicBezTo>
                    </a:path>
                  </a:pathLst>
                </a:custGeom>
                <a:noFill/>
                <a:ln w="38100" cmpd="sng">
                  <a:solidFill>
                    <a:srgbClr val="FF9900"/>
                  </a:solidFill>
                  <a:round/>
                  <a:headEnd type="none" w="med" len="med"/>
                  <a:tailEnd type="none" w="med" len="med"/>
                </a:ln>
                <a:effectLst/>
              </p:spPr>
              <p:txBody>
                <a:bodyPr/>
                <a:lstStyle/>
                <a:p>
                  <a:endParaRPr lang="ja-JP" altLang="en-US"/>
                </a:p>
              </p:txBody>
            </p:sp>
            <p:sp>
              <p:nvSpPr>
                <p:cNvPr id="149" name="Freeform 59"/>
                <p:cNvSpPr>
                  <a:spLocks/>
                </p:cNvSpPr>
                <p:nvPr/>
              </p:nvSpPr>
              <p:spPr bwMode="auto">
                <a:xfrm>
                  <a:off x="2542" y="1406"/>
                  <a:ext cx="155" cy="69"/>
                </a:xfrm>
                <a:custGeom>
                  <a:avLst/>
                  <a:gdLst/>
                  <a:ahLst/>
                  <a:cxnLst>
                    <a:cxn ang="0">
                      <a:pos x="0" y="94"/>
                    </a:cxn>
                    <a:cxn ang="0">
                      <a:pos x="118" y="2"/>
                    </a:cxn>
                    <a:cxn ang="0">
                      <a:pos x="244" y="82"/>
                    </a:cxn>
                    <a:cxn ang="0">
                      <a:pos x="376" y="170"/>
                    </a:cxn>
                    <a:cxn ang="0">
                      <a:pos x="499" y="95"/>
                    </a:cxn>
                  </a:cxnLst>
                  <a:rect l="0" t="0" r="r" b="b"/>
                  <a:pathLst>
                    <a:path w="499" h="172">
                      <a:moveTo>
                        <a:pt x="0" y="94"/>
                      </a:moveTo>
                      <a:cubicBezTo>
                        <a:pt x="20" y="79"/>
                        <a:pt x="77" y="4"/>
                        <a:pt x="118" y="2"/>
                      </a:cubicBezTo>
                      <a:cubicBezTo>
                        <a:pt x="159" y="0"/>
                        <a:pt x="201" y="54"/>
                        <a:pt x="244" y="82"/>
                      </a:cubicBezTo>
                      <a:cubicBezTo>
                        <a:pt x="287" y="110"/>
                        <a:pt x="334" y="168"/>
                        <a:pt x="376" y="170"/>
                      </a:cubicBezTo>
                      <a:cubicBezTo>
                        <a:pt x="418" y="172"/>
                        <a:pt x="474" y="111"/>
                        <a:pt x="499" y="95"/>
                      </a:cubicBezTo>
                    </a:path>
                  </a:pathLst>
                </a:custGeom>
                <a:noFill/>
                <a:ln w="38100" cmpd="sng">
                  <a:solidFill>
                    <a:srgbClr val="FF9900"/>
                  </a:solidFill>
                  <a:round/>
                  <a:headEnd type="none" w="med" len="med"/>
                  <a:tailEnd type="none" w="med" len="med"/>
                </a:ln>
                <a:effectLst/>
              </p:spPr>
              <p:txBody>
                <a:bodyPr/>
                <a:lstStyle/>
                <a:p>
                  <a:endParaRPr lang="ja-JP" altLang="en-US"/>
                </a:p>
              </p:txBody>
            </p:sp>
            <p:sp>
              <p:nvSpPr>
                <p:cNvPr id="150" name="Freeform 60"/>
                <p:cNvSpPr>
                  <a:spLocks/>
                </p:cNvSpPr>
                <p:nvPr/>
              </p:nvSpPr>
              <p:spPr bwMode="auto">
                <a:xfrm>
                  <a:off x="2391" y="1403"/>
                  <a:ext cx="155" cy="69"/>
                </a:xfrm>
                <a:custGeom>
                  <a:avLst/>
                  <a:gdLst/>
                  <a:ahLst/>
                  <a:cxnLst>
                    <a:cxn ang="0">
                      <a:pos x="0" y="94"/>
                    </a:cxn>
                    <a:cxn ang="0">
                      <a:pos x="118" y="2"/>
                    </a:cxn>
                    <a:cxn ang="0">
                      <a:pos x="244" y="82"/>
                    </a:cxn>
                    <a:cxn ang="0">
                      <a:pos x="376" y="170"/>
                    </a:cxn>
                    <a:cxn ang="0">
                      <a:pos x="499" y="95"/>
                    </a:cxn>
                  </a:cxnLst>
                  <a:rect l="0" t="0" r="r" b="b"/>
                  <a:pathLst>
                    <a:path w="499" h="172">
                      <a:moveTo>
                        <a:pt x="0" y="94"/>
                      </a:moveTo>
                      <a:cubicBezTo>
                        <a:pt x="20" y="79"/>
                        <a:pt x="77" y="4"/>
                        <a:pt x="118" y="2"/>
                      </a:cubicBezTo>
                      <a:cubicBezTo>
                        <a:pt x="159" y="0"/>
                        <a:pt x="201" y="54"/>
                        <a:pt x="244" y="82"/>
                      </a:cubicBezTo>
                      <a:cubicBezTo>
                        <a:pt x="287" y="110"/>
                        <a:pt x="334" y="168"/>
                        <a:pt x="376" y="170"/>
                      </a:cubicBezTo>
                      <a:cubicBezTo>
                        <a:pt x="418" y="172"/>
                        <a:pt x="474" y="111"/>
                        <a:pt x="499" y="95"/>
                      </a:cubicBezTo>
                    </a:path>
                  </a:pathLst>
                </a:custGeom>
                <a:noFill/>
                <a:ln w="38100" cmpd="sng">
                  <a:solidFill>
                    <a:srgbClr val="FF9900"/>
                  </a:solidFill>
                  <a:round/>
                  <a:headEnd type="none" w="med" len="med"/>
                  <a:tailEnd type="none" w="med" len="med"/>
                </a:ln>
                <a:effectLst/>
              </p:spPr>
              <p:txBody>
                <a:bodyPr/>
                <a:lstStyle/>
                <a:p>
                  <a:endParaRPr lang="ja-JP" altLang="en-US"/>
                </a:p>
              </p:txBody>
            </p:sp>
          </p:grpSp>
        </p:grpSp>
        <p:sp>
          <p:nvSpPr>
            <p:cNvPr id="151" name="Line 64"/>
            <p:cNvSpPr>
              <a:spLocks noChangeShapeType="1"/>
            </p:cNvSpPr>
            <p:nvPr/>
          </p:nvSpPr>
          <p:spPr bwMode="auto">
            <a:xfrm flipH="1">
              <a:off x="10829255" y="2889870"/>
              <a:ext cx="381000" cy="2457450"/>
            </a:xfrm>
            <a:prstGeom prst="line">
              <a:avLst/>
            </a:prstGeom>
            <a:noFill/>
            <a:ln w="38100">
              <a:solidFill>
                <a:schemeClr val="bg1"/>
              </a:solidFill>
              <a:round/>
              <a:headEnd/>
              <a:tailEnd type="triangle" w="med" len="med"/>
            </a:ln>
            <a:effectLst/>
          </p:spPr>
          <p:txBody>
            <a:bodyPr/>
            <a:lstStyle/>
            <a:p>
              <a:endParaRPr lang="ja-JP" altLang="en-US">
                <a:ln w="38100">
                  <a:solidFill>
                    <a:schemeClr val="bg1">
                      <a:lumMod val="95000"/>
                    </a:schemeClr>
                  </a:solidFill>
                </a:ln>
              </a:endParaRPr>
            </a:p>
          </p:txBody>
        </p:sp>
        <p:sp>
          <p:nvSpPr>
            <p:cNvPr id="152" name="Line 65"/>
            <p:cNvSpPr>
              <a:spLocks noChangeShapeType="1"/>
            </p:cNvSpPr>
            <p:nvPr/>
          </p:nvSpPr>
          <p:spPr bwMode="auto">
            <a:xfrm>
              <a:off x="11210255" y="2888282"/>
              <a:ext cx="300037" cy="2252663"/>
            </a:xfrm>
            <a:prstGeom prst="line">
              <a:avLst/>
            </a:prstGeom>
            <a:noFill/>
            <a:ln w="38100">
              <a:solidFill>
                <a:schemeClr val="bg1"/>
              </a:solidFill>
              <a:round/>
              <a:headEnd/>
              <a:tailEnd type="triangle" w="med" len="med"/>
            </a:ln>
            <a:effectLst/>
          </p:spPr>
          <p:txBody>
            <a:bodyPr/>
            <a:lstStyle/>
            <a:p>
              <a:endParaRPr lang="ja-JP" altLang="en-US">
                <a:ln w="38100">
                  <a:solidFill>
                    <a:schemeClr val="bg1">
                      <a:lumMod val="95000"/>
                    </a:schemeClr>
                  </a:solidFill>
                </a:ln>
              </a:endParaRPr>
            </a:p>
          </p:txBody>
        </p:sp>
        <p:grpSp>
          <p:nvGrpSpPr>
            <p:cNvPr id="153" name="Group 75"/>
            <p:cNvGrpSpPr>
              <a:grpSpLocks/>
            </p:cNvGrpSpPr>
            <p:nvPr/>
          </p:nvGrpSpPr>
          <p:grpSpPr bwMode="auto">
            <a:xfrm>
              <a:off x="9395742" y="7609507"/>
              <a:ext cx="935038" cy="935038"/>
              <a:chOff x="2404" y="5094"/>
              <a:chExt cx="589" cy="589"/>
            </a:xfrm>
          </p:grpSpPr>
          <p:sp>
            <p:nvSpPr>
              <p:cNvPr id="154" name="Oval 34"/>
              <p:cNvSpPr>
                <a:spLocks noChangeArrowheads="1"/>
              </p:cNvSpPr>
              <p:nvPr/>
            </p:nvSpPr>
            <p:spPr bwMode="auto">
              <a:xfrm>
                <a:off x="2404" y="5094"/>
                <a:ext cx="589" cy="589"/>
              </a:xfrm>
              <a:prstGeom prst="ellipse">
                <a:avLst/>
              </a:prstGeom>
              <a:gradFill rotWithShape="1">
                <a:gsLst>
                  <a:gs pos="0">
                    <a:schemeClr val="bg1"/>
                  </a:gs>
                  <a:gs pos="100000">
                    <a:schemeClr val="accent2"/>
                  </a:gs>
                </a:gsLst>
                <a:path path="shape">
                  <a:fillToRect l="50000" t="50000" r="50000" b="50000"/>
                </a:path>
              </a:gradFill>
              <a:ln w="9525">
                <a:solidFill>
                  <a:schemeClr val="tx1"/>
                </a:solidFill>
                <a:round/>
                <a:headEnd/>
                <a:tailEnd/>
              </a:ln>
              <a:effectLst/>
            </p:spPr>
            <p:txBody>
              <a:bodyPr wrap="none" anchor="ctr"/>
              <a:lstStyle/>
              <a:p>
                <a:endParaRPr lang="ja-JP" altLang="en-US"/>
              </a:p>
            </p:txBody>
          </p:sp>
          <p:sp>
            <p:nvSpPr>
              <p:cNvPr id="155" name="Oval 35"/>
              <p:cNvSpPr>
                <a:spLocks noChangeArrowheads="1"/>
              </p:cNvSpPr>
              <p:nvPr/>
            </p:nvSpPr>
            <p:spPr bwMode="auto">
              <a:xfrm>
                <a:off x="2721" y="5230"/>
                <a:ext cx="180" cy="180"/>
              </a:xfrm>
              <a:prstGeom prst="ellipse">
                <a:avLst/>
              </a:prstGeom>
              <a:gradFill rotWithShape="1">
                <a:gsLst>
                  <a:gs pos="0">
                    <a:schemeClr val="bg1"/>
                  </a:gs>
                  <a:gs pos="100000">
                    <a:srgbClr val="3366FF"/>
                  </a:gs>
                </a:gsLst>
                <a:path path="shape">
                  <a:fillToRect l="50000" t="50000" r="50000" b="50000"/>
                </a:path>
              </a:gradFill>
              <a:ln w="9525">
                <a:solidFill>
                  <a:schemeClr val="tx1"/>
                </a:solidFill>
                <a:round/>
                <a:headEnd/>
                <a:tailEnd/>
              </a:ln>
              <a:effectLst/>
            </p:spPr>
            <p:txBody>
              <a:bodyPr wrap="none" anchor="ctr"/>
              <a:lstStyle/>
              <a:p>
                <a:pPr algn="ctr"/>
                <a:r>
                  <a:rPr lang="en-US" altLang="ja-JP" sz="1400" b="1">
                    <a:solidFill>
                      <a:srgbClr val="000099"/>
                    </a:solidFill>
                    <a:latin typeface="ItalicC" pitchFamily="2" charset="0"/>
                  </a:rPr>
                  <a:t>u</a:t>
                </a:r>
              </a:p>
            </p:txBody>
          </p:sp>
          <p:sp>
            <p:nvSpPr>
              <p:cNvPr id="156" name="Oval 37"/>
              <p:cNvSpPr>
                <a:spLocks noChangeArrowheads="1"/>
              </p:cNvSpPr>
              <p:nvPr/>
            </p:nvSpPr>
            <p:spPr bwMode="auto">
              <a:xfrm>
                <a:off x="2585" y="5457"/>
                <a:ext cx="180" cy="180"/>
              </a:xfrm>
              <a:prstGeom prst="ellipse">
                <a:avLst/>
              </a:prstGeom>
              <a:gradFill rotWithShape="1">
                <a:gsLst>
                  <a:gs pos="0">
                    <a:schemeClr val="bg1"/>
                  </a:gs>
                  <a:gs pos="100000">
                    <a:srgbClr val="3366FF"/>
                  </a:gs>
                </a:gsLst>
                <a:path path="shape">
                  <a:fillToRect l="50000" t="50000" r="50000" b="50000"/>
                </a:path>
              </a:gradFill>
              <a:ln w="9525">
                <a:solidFill>
                  <a:schemeClr val="tx1"/>
                </a:solidFill>
                <a:round/>
                <a:headEnd/>
                <a:tailEnd/>
              </a:ln>
              <a:effectLst/>
            </p:spPr>
            <p:txBody>
              <a:bodyPr wrap="none" anchor="ctr"/>
              <a:lstStyle/>
              <a:p>
                <a:pPr algn="ctr"/>
                <a:r>
                  <a:rPr lang="en-US" altLang="ja-JP" sz="1400" b="1">
                    <a:solidFill>
                      <a:srgbClr val="000099"/>
                    </a:solidFill>
                    <a:latin typeface="ItalicC" pitchFamily="2" charset="0"/>
                  </a:rPr>
                  <a:t>u</a:t>
                </a:r>
              </a:p>
            </p:txBody>
          </p:sp>
          <p:sp>
            <p:nvSpPr>
              <p:cNvPr id="157" name="Oval 68"/>
              <p:cNvSpPr>
                <a:spLocks noChangeArrowheads="1"/>
              </p:cNvSpPr>
              <p:nvPr/>
            </p:nvSpPr>
            <p:spPr bwMode="auto">
              <a:xfrm>
                <a:off x="2498" y="5189"/>
                <a:ext cx="180" cy="180"/>
              </a:xfrm>
              <a:prstGeom prst="ellipse">
                <a:avLst/>
              </a:prstGeom>
              <a:gradFill rotWithShape="1">
                <a:gsLst>
                  <a:gs pos="0">
                    <a:schemeClr val="bg1"/>
                  </a:gs>
                  <a:gs pos="100000">
                    <a:srgbClr val="33CC33"/>
                  </a:gs>
                </a:gsLst>
                <a:path path="shape">
                  <a:fillToRect l="50000" t="50000" r="50000" b="50000"/>
                </a:path>
              </a:gradFill>
              <a:ln w="9525">
                <a:solidFill>
                  <a:schemeClr val="tx1"/>
                </a:solidFill>
                <a:round/>
                <a:headEnd/>
                <a:tailEnd/>
              </a:ln>
              <a:effectLst/>
            </p:spPr>
            <p:txBody>
              <a:bodyPr wrap="none" anchor="ctr"/>
              <a:lstStyle/>
              <a:p>
                <a:pPr algn="ctr"/>
                <a:r>
                  <a:rPr lang="en-US" altLang="ja-JP" sz="1400" b="1">
                    <a:solidFill>
                      <a:srgbClr val="000099"/>
                    </a:solidFill>
                    <a:latin typeface="ItalicC" pitchFamily="2" charset="0"/>
                  </a:rPr>
                  <a:t>d</a:t>
                </a:r>
              </a:p>
            </p:txBody>
          </p:sp>
        </p:grpSp>
        <p:grpSp>
          <p:nvGrpSpPr>
            <p:cNvPr id="158" name="Group 77"/>
            <p:cNvGrpSpPr>
              <a:grpSpLocks/>
            </p:cNvGrpSpPr>
            <p:nvPr/>
          </p:nvGrpSpPr>
          <p:grpSpPr bwMode="auto">
            <a:xfrm>
              <a:off x="12277055" y="7806357"/>
              <a:ext cx="719137" cy="719138"/>
              <a:chOff x="4219" y="5218"/>
              <a:chExt cx="453" cy="453"/>
            </a:xfrm>
          </p:grpSpPr>
          <p:sp>
            <p:nvSpPr>
              <p:cNvPr id="159" name="Oval 45"/>
              <p:cNvSpPr>
                <a:spLocks noChangeArrowheads="1"/>
              </p:cNvSpPr>
              <p:nvPr/>
            </p:nvSpPr>
            <p:spPr bwMode="auto">
              <a:xfrm>
                <a:off x="4219" y="5218"/>
                <a:ext cx="453" cy="453"/>
              </a:xfrm>
              <a:prstGeom prst="ellipse">
                <a:avLst/>
              </a:prstGeom>
              <a:gradFill rotWithShape="1">
                <a:gsLst>
                  <a:gs pos="0">
                    <a:schemeClr val="bg1"/>
                  </a:gs>
                  <a:gs pos="100000">
                    <a:srgbClr val="FFCCFF"/>
                  </a:gs>
                </a:gsLst>
                <a:path path="shape">
                  <a:fillToRect l="50000" t="50000" r="50000" b="50000"/>
                </a:path>
              </a:gradFill>
              <a:ln w="9525">
                <a:solidFill>
                  <a:schemeClr val="tx1"/>
                </a:solidFill>
                <a:round/>
                <a:headEnd/>
                <a:tailEnd/>
              </a:ln>
              <a:effectLst/>
            </p:spPr>
            <p:txBody>
              <a:bodyPr wrap="none" anchor="ctr"/>
              <a:lstStyle/>
              <a:p>
                <a:endParaRPr lang="ja-JP" altLang="en-US"/>
              </a:p>
            </p:txBody>
          </p:sp>
          <p:sp>
            <p:nvSpPr>
              <p:cNvPr id="160" name="Oval 47"/>
              <p:cNvSpPr>
                <a:spLocks noChangeArrowheads="1"/>
              </p:cNvSpPr>
              <p:nvPr/>
            </p:nvSpPr>
            <p:spPr bwMode="auto">
              <a:xfrm>
                <a:off x="4265" y="5400"/>
                <a:ext cx="180" cy="180"/>
              </a:xfrm>
              <a:prstGeom prst="ellipse">
                <a:avLst/>
              </a:prstGeom>
              <a:gradFill rotWithShape="1">
                <a:gsLst>
                  <a:gs pos="0">
                    <a:schemeClr val="bg1"/>
                  </a:gs>
                  <a:gs pos="100000">
                    <a:srgbClr val="FFFF00"/>
                  </a:gs>
                </a:gsLst>
                <a:path path="shape">
                  <a:fillToRect l="50000" t="50000" r="50000" b="50000"/>
                </a:path>
              </a:gradFill>
              <a:ln w="9525">
                <a:solidFill>
                  <a:schemeClr val="tx1"/>
                </a:solidFill>
                <a:round/>
                <a:headEnd/>
                <a:tailEnd/>
              </a:ln>
              <a:effectLst/>
            </p:spPr>
            <p:txBody>
              <a:bodyPr wrap="none" anchor="ctr"/>
              <a:lstStyle/>
              <a:p>
                <a:pPr algn="ctr"/>
                <a:r>
                  <a:rPr lang="en-US" altLang="ja-JP" sz="1400" b="1">
                    <a:solidFill>
                      <a:srgbClr val="000099"/>
                    </a:solidFill>
                    <a:latin typeface="ItalicC" pitchFamily="2" charset="0"/>
                  </a:rPr>
                  <a:t>u</a:t>
                </a:r>
              </a:p>
            </p:txBody>
          </p:sp>
          <p:sp>
            <p:nvSpPr>
              <p:cNvPr id="161" name="Line 48"/>
              <p:cNvSpPr>
                <a:spLocks noChangeShapeType="1"/>
              </p:cNvSpPr>
              <p:nvPr/>
            </p:nvSpPr>
            <p:spPr bwMode="auto">
              <a:xfrm>
                <a:off x="4309" y="5432"/>
                <a:ext cx="91" cy="0"/>
              </a:xfrm>
              <a:prstGeom prst="line">
                <a:avLst/>
              </a:prstGeom>
              <a:noFill/>
              <a:ln w="19050">
                <a:solidFill>
                  <a:srgbClr val="000099"/>
                </a:solidFill>
                <a:round/>
                <a:headEnd/>
                <a:tailEnd/>
              </a:ln>
              <a:effectLst/>
            </p:spPr>
            <p:txBody>
              <a:bodyPr/>
              <a:lstStyle/>
              <a:p>
                <a:endParaRPr lang="ja-JP" altLang="en-US"/>
              </a:p>
            </p:txBody>
          </p:sp>
          <p:sp>
            <p:nvSpPr>
              <p:cNvPr id="162" name="Oval 69"/>
              <p:cNvSpPr>
                <a:spLocks noChangeArrowheads="1"/>
              </p:cNvSpPr>
              <p:nvPr/>
            </p:nvSpPr>
            <p:spPr bwMode="auto">
              <a:xfrm>
                <a:off x="4441" y="5260"/>
                <a:ext cx="180" cy="180"/>
              </a:xfrm>
              <a:prstGeom prst="ellipse">
                <a:avLst/>
              </a:prstGeom>
              <a:gradFill rotWithShape="1">
                <a:gsLst>
                  <a:gs pos="0">
                    <a:schemeClr val="bg1"/>
                  </a:gs>
                  <a:gs pos="100000">
                    <a:srgbClr val="33CC33"/>
                  </a:gs>
                </a:gsLst>
                <a:path path="shape">
                  <a:fillToRect l="50000" t="50000" r="50000" b="50000"/>
                </a:path>
              </a:gradFill>
              <a:ln w="9525">
                <a:solidFill>
                  <a:schemeClr val="tx1"/>
                </a:solidFill>
                <a:round/>
                <a:headEnd/>
                <a:tailEnd/>
              </a:ln>
              <a:effectLst/>
            </p:spPr>
            <p:txBody>
              <a:bodyPr wrap="none" anchor="ctr"/>
              <a:lstStyle/>
              <a:p>
                <a:pPr algn="ctr"/>
                <a:r>
                  <a:rPr lang="en-US" altLang="ja-JP" sz="1400" b="1">
                    <a:solidFill>
                      <a:srgbClr val="000099"/>
                    </a:solidFill>
                    <a:latin typeface="ItalicC" pitchFamily="2" charset="0"/>
                  </a:rPr>
                  <a:t>d</a:t>
                </a:r>
              </a:p>
            </p:txBody>
          </p:sp>
        </p:grpSp>
        <p:grpSp>
          <p:nvGrpSpPr>
            <p:cNvPr id="163" name="Group 78"/>
            <p:cNvGrpSpPr>
              <a:grpSpLocks/>
            </p:cNvGrpSpPr>
            <p:nvPr/>
          </p:nvGrpSpPr>
          <p:grpSpPr bwMode="auto">
            <a:xfrm>
              <a:off x="10110117" y="8449295"/>
              <a:ext cx="719138" cy="719137"/>
              <a:chOff x="2854" y="5623"/>
              <a:chExt cx="453" cy="453"/>
            </a:xfrm>
          </p:grpSpPr>
          <p:sp>
            <p:nvSpPr>
              <p:cNvPr id="164" name="Oval 71"/>
              <p:cNvSpPr>
                <a:spLocks noChangeArrowheads="1"/>
              </p:cNvSpPr>
              <p:nvPr/>
            </p:nvSpPr>
            <p:spPr bwMode="auto">
              <a:xfrm>
                <a:off x="2854" y="5623"/>
                <a:ext cx="453" cy="453"/>
              </a:xfrm>
              <a:prstGeom prst="ellipse">
                <a:avLst/>
              </a:prstGeom>
              <a:gradFill rotWithShape="1">
                <a:gsLst>
                  <a:gs pos="0">
                    <a:schemeClr val="bg1"/>
                  </a:gs>
                  <a:gs pos="100000">
                    <a:srgbClr val="FFCCFF"/>
                  </a:gs>
                </a:gsLst>
                <a:path path="shape">
                  <a:fillToRect l="50000" t="50000" r="50000" b="50000"/>
                </a:path>
              </a:gradFill>
              <a:ln w="9525">
                <a:solidFill>
                  <a:schemeClr val="tx1"/>
                </a:solidFill>
                <a:round/>
                <a:headEnd/>
                <a:tailEnd/>
              </a:ln>
              <a:effectLst/>
            </p:spPr>
            <p:txBody>
              <a:bodyPr wrap="none" anchor="ctr"/>
              <a:lstStyle/>
              <a:p>
                <a:endParaRPr lang="ja-JP" altLang="en-US"/>
              </a:p>
            </p:txBody>
          </p:sp>
          <p:sp>
            <p:nvSpPr>
              <p:cNvPr id="165" name="Oval 41"/>
              <p:cNvSpPr>
                <a:spLocks noChangeArrowheads="1"/>
              </p:cNvSpPr>
              <p:nvPr/>
            </p:nvSpPr>
            <p:spPr bwMode="auto">
              <a:xfrm>
                <a:off x="2903" y="5820"/>
                <a:ext cx="180" cy="180"/>
              </a:xfrm>
              <a:prstGeom prst="ellipse">
                <a:avLst/>
              </a:prstGeom>
              <a:gradFill rotWithShape="1">
                <a:gsLst>
                  <a:gs pos="0">
                    <a:schemeClr val="bg1"/>
                  </a:gs>
                  <a:gs pos="100000">
                    <a:srgbClr val="FFFF00"/>
                  </a:gs>
                </a:gsLst>
                <a:path path="shape">
                  <a:fillToRect l="50000" t="50000" r="50000" b="50000"/>
                </a:path>
              </a:gradFill>
              <a:ln w="9525">
                <a:solidFill>
                  <a:schemeClr val="tx1"/>
                </a:solidFill>
                <a:round/>
                <a:headEnd/>
                <a:tailEnd/>
              </a:ln>
              <a:effectLst/>
            </p:spPr>
            <p:txBody>
              <a:bodyPr wrap="none" anchor="ctr"/>
              <a:lstStyle/>
              <a:p>
                <a:pPr algn="ctr"/>
                <a:r>
                  <a:rPr lang="en-US" altLang="ja-JP" sz="1400" b="1">
                    <a:solidFill>
                      <a:srgbClr val="000099"/>
                    </a:solidFill>
                    <a:latin typeface="ItalicC" pitchFamily="2" charset="0"/>
                  </a:rPr>
                  <a:t>u</a:t>
                </a:r>
              </a:p>
            </p:txBody>
          </p:sp>
          <p:sp>
            <p:nvSpPr>
              <p:cNvPr id="166" name="Line 42"/>
              <p:cNvSpPr>
                <a:spLocks noChangeShapeType="1"/>
              </p:cNvSpPr>
              <p:nvPr/>
            </p:nvSpPr>
            <p:spPr bwMode="auto">
              <a:xfrm>
                <a:off x="2947" y="5852"/>
                <a:ext cx="91" cy="0"/>
              </a:xfrm>
              <a:prstGeom prst="line">
                <a:avLst/>
              </a:prstGeom>
              <a:noFill/>
              <a:ln w="19050">
                <a:solidFill>
                  <a:srgbClr val="000099"/>
                </a:solidFill>
                <a:round/>
                <a:headEnd/>
                <a:tailEnd/>
              </a:ln>
              <a:effectLst/>
            </p:spPr>
            <p:txBody>
              <a:bodyPr/>
              <a:lstStyle/>
              <a:p>
                <a:endParaRPr lang="ja-JP" altLang="en-US"/>
              </a:p>
            </p:txBody>
          </p:sp>
          <p:sp>
            <p:nvSpPr>
              <p:cNvPr id="167" name="Oval 70"/>
              <p:cNvSpPr>
                <a:spLocks noChangeArrowheads="1"/>
              </p:cNvSpPr>
              <p:nvPr/>
            </p:nvSpPr>
            <p:spPr bwMode="auto">
              <a:xfrm>
                <a:off x="3077" y="5690"/>
                <a:ext cx="180" cy="180"/>
              </a:xfrm>
              <a:prstGeom prst="ellipse">
                <a:avLst/>
              </a:prstGeom>
              <a:gradFill rotWithShape="1">
                <a:gsLst>
                  <a:gs pos="0">
                    <a:schemeClr val="bg1"/>
                  </a:gs>
                  <a:gs pos="100000">
                    <a:srgbClr val="33CC33"/>
                  </a:gs>
                </a:gsLst>
                <a:path path="shape">
                  <a:fillToRect l="50000" t="50000" r="50000" b="50000"/>
                </a:path>
              </a:gradFill>
              <a:ln w="9525">
                <a:solidFill>
                  <a:schemeClr val="tx1"/>
                </a:solidFill>
                <a:round/>
                <a:headEnd/>
                <a:tailEnd/>
              </a:ln>
              <a:effectLst/>
            </p:spPr>
            <p:txBody>
              <a:bodyPr wrap="none" anchor="ctr"/>
              <a:lstStyle/>
              <a:p>
                <a:pPr algn="ctr"/>
                <a:r>
                  <a:rPr lang="en-US" altLang="ja-JP" sz="1400" b="1">
                    <a:solidFill>
                      <a:srgbClr val="000099"/>
                    </a:solidFill>
                    <a:latin typeface="ItalicC" pitchFamily="2" charset="0"/>
                  </a:rPr>
                  <a:t>d</a:t>
                </a:r>
              </a:p>
            </p:txBody>
          </p:sp>
        </p:grpSp>
      </p:gr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kaneta\Desktop\IMG_5391.JPG"/>
          <p:cNvPicPr>
            <a:picLocks noChangeAspect="1" noChangeArrowheads="1"/>
          </p:cNvPicPr>
          <p:nvPr/>
        </p:nvPicPr>
        <p:blipFill>
          <a:blip r:embed="rId2" cstate="print"/>
          <a:srcRect/>
          <a:stretch>
            <a:fillRect/>
          </a:stretch>
        </p:blipFill>
        <p:spPr bwMode="auto">
          <a:xfrm>
            <a:off x="3856500" y="3328872"/>
            <a:ext cx="5287500" cy="3529128"/>
          </a:xfrm>
          <a:prstGeom prst="rect">
            <a:avLst/>
          </a:prstGeom>
          <a:noFill/>
          <a:effectLst>
            <a:softEdge rad="127000"/>
          </a:effectLst>
        </p:spPr>
      </p:pic>
      <p:pic>
        <p:nvPicPr>
          <p:cNvPr id="4" name="Picture 2" descr="C:\Users\kaneta\Desktop\stb1.jpg"/>
          <p:cNvPicPr>
            <a:picLocks noChangeAspect="1" noChangeArrowheads="1"/>
          </p:cNvPicPr>
          <p:nvPr/>
        </p:nvPicPr>
        <p:blipFill>
          <a:blip r:embed="rId3" cstate="print"/>
          <a:srcRect/>
          <a:stretch>
            <a:fillRect/>
          </a:stretch>
        </p:blipFill>
        <p:spPr bwMode="auto">
          <a:xfrm>
            <a:off x="251520" y="764704"/>
            <a:ext cx="4491346" cy="33123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2" descr="C:\Users\kaneta\Pictures\iPhone_Album\研究\NKS2\iPhone 405.JPG"/>
          <p:cNvPicPr>
            <a:picLocks noChangeAspect="1" noChangeArrowheads="1"/>
          </p:cNvPicPr>
          <p:nvPr/>
        </p:nvPicPr>
        <p:blipFill>
          <a:blip r:embed="rId4" cstate="print">
            <a:lum bright="20000"/>
          </a:blip>
          <a:srcRect/>
          <a:stretch>
            <a:fillRect/>
          </a:stretch>
        </p:blipFill>
        <p:spPr bwMode="auto">
          <a:xfrm>
            <a:off x="5364088" y="260648"/>
            <a:ext cx="3552396" cy="2664296"/>
          </a:xfrm>
          <a:prstGeom prst="rect">
            <a:avLst/>
          </a:prstGeom>
          <a:noFill/>
          <a:effectLst>
            <a:softEdge rad="63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childTnLst>
                                </p:cTn>
                              </p:par>
                              <p:par>
                                <p:cTn id="9" presetID="10"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0" y="0"/>
            <a:ext cx="9144000" cy="6858000"/>
          </a:xfrm>
          <a:prstGeom prst="rect">
            <a:avLst/>
          </a:prstGeom>
          <a:gradFill flip="none" rotWithShape="1">
            <a:gsLst>
              <a:gs pos="0">
                <a:schemeClr val="accent1">
                  <a:tint val="66000"/>
                  <a:satMod val="160000"/>
                  <a:alpha val="32000"/>
                </a:schemeClr>
              </a:gs>
              <a:gs pos="50000">
                <a:schemeClr val="accent1">
                  <a:tint val="44500"/>
                  <a:satMod val="160000"/>
                  <a:alpha val="37000"/>
                </a:schemeClr>
              </a:gs>
              <a:gs pos="100000">
                <a:schemeClr val="accent1">
                  <a:tint val="23500"/>
                  <a:satMod val="160000"/>
                  <a:alpha val="58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p:cNvSpPr txBox="1"/>
          <p:nvPr/>
        </p:nvSpPr>
        <p:spPr>
          <a:xfrm>
            <a:off x="539552" y="1236816"/>
            <a:ext cx="7879080" cy="3416320"/>
          </a:xfrm>
          <a:prstGeom prst="rect">
            <a:avLst/>
          </a:prstGeom>
          <a:noFill/>
        </p:spPr>
        <p:txBody>
          <a:bodyPr wrap="none" rtlCol="0">
            <a:spAutoFit/>
          </a:bodyPr>
          <a:lstStyle/>
          <a:p>
            <a:r>
              <a:rPr kumimoji="1" lang="ja-JP" altLang="en-US" sz="6000" b="1" dirty="0" smtClean="0">
                <a:solidFill>
                  <a:srgbClr val="000F2E"/>
                </a:solidFill>
                <a:latin typeface="HG丸ｺﾞｼｯｸM-PRO" pitchFamily="50" charset="-128"/>
                <a:ea typeface="HG丸ｺﾞｼｯｸM-PRO" pitchFamily="50" charset="-128"/>
              </a:rPr>
              <a:t>研究の紹介</a:t>
            </a:r>
            <a:endParaRPr kumimoji="1" lang="en-US" altLang="ja-JP" sz="6000" b="1" dirty="0" smtClean="0">
              <a:solidFill>
                <a:srgbClr val="000F2E"/>
              </a:solidFill>
              <a:latin typeface="HG丸ｺﾞｼｯｸM-PRO" pitchFamily="50" charset="-128"/>
              <a:ea typeface="HG丸ｺﾞｼｯｸM-PRO" pitchFamily="50" charset="-128"/>
            </a:endParaRPr>
          </a:p>
          <a:p>
            <a:endParaRPr lang="en-US" altLang="ja-JP" sz="6000" b="1" dirty="0">
              <a:solidFill>
                <a:srgbClr val="000F2E"/>
              </a:solidFill>
              <a:latin typeface="HG丸ｺﾞｼｯｸM-PRO" pitchFamily="50" charset="-128"/>
              <a:ea typeface="HG丸ｺﾞｼｯｸM-PRO" pitchFamily="50" charset="-128"/>
            </a:endParaRPr>
          </a:p>
          <a:p>
            <a:r>
              <a:rPr kumimoji="1" lang="ja-JP" altLang="en-US" sz="6000" b="1" dirty="0" smtClean="0">
                <a:solidFill>
                  <a:srgbClr val="000F2E"/>
                </a:solidFill>
                <a:latin typeface="HG丸ｺﾞｼｯｸM-PRO" pitchFamily="50" charset="-128"/>
                <a:ea typeface="HG丸ｺﾞｼｯｸM-PRO" pitchFamily="50" charset="-128"/>
              </a:rPr>
              <a:t>　　</a:t>
            </a:r>
            <a:r>
              <a:rPr kumimoji="1" lang="ja-JP" altLang="en-US" sz="9600" b="1" dirty="0" smtClean="0">
                <a:solidFill>
                  <a:srgbClr val="000F2E"/>
                </a:solidFill>
                <a:latin typeface="HG丸ｺﾞｼｯｸM-PRO" pitchFamily="50" charset="-128"/>
                <a:ea typeface="HG丸ｺﾞｼｯｸM-PRO" pitchFamily="50" charset="-128"/>
              </a:rPr>
              <a:t>原子核物理</a:t>
            </a:r>
            <a:endParaRPr kumimoji="1" lang="ja-JP" altLang="en-US" sz="6000" b="1" dirty="0">
              <a:solidFill>
                <a:srgbClr val="000F2E"/>
              </a:solidFill>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395536" y="332656"/>
            <a:ext cx="7981672" cy="1077218"/>
          </a:xfrm>
          <a:prstGeom prst="rect">
            <a:avLst/>
          </a:prstGeom>
        </p:spPr>
        <p:txBody>
          <a:bodyPr wrap="none">
            <a:spAutoFit/>
          </a:bodyPr>
          <a:lstStyle/>
          <a:p>
            <a:r>
              <a:rPr lang="ja-JP" altLang="en-US" sz="3200" dirty="0" smtClean="0">
                <a:solidFill>
                  <a:prstClr val="white"/>
                </a:solidFill>
                <a:latin typeface="HG丸ｺﾞｼｯｸM-PRO" pitchFamily="50" charset="-128"/>
                <a:ea typeface="HG丸ｺﾞｼｯｸM-PRO" pitchFamily="50" charset="-128"/>
              </a:rPr>
              <a:t>検出器</a:t>
            </a:r>
            <a:endParaRPr lang="en-US" altLang="ja-JP" sz="3200" dirty="0" smtClean="0">
              <a:solidFill>
                <a:prstClr val="white"/>
              </a:solidFill>
              <a:latin typeface="HG丸ｺﾞｼｯｸM-PRO" pitchFamily="50" charset="-128"/>
              <a:ea typeface="HG丸ｺﾞｼｯｸM-PRO" pitchFamily="50" charset="-128"/>
            </a:endParaRPr>
          </a:p>
          <a:p>
            <a:r>
              <a:rPr lang="ja-JP" altLang="en-US" sz="3200" dirty="0" smtClean="0">
                <a:solidFill>
                  <a:prstClr val="white"/>
                </a:solidFill>
                <a:latin typeface="HG丸ｺﾞｼｯｸM-PRO" pitchFamily="50" charset="-128"/>
                <a:ea typeface="HG丸ｺﾞｼｯｸM-PRO" pitchFamily="50" charset="-128"/>
              </a:rPr>
              <a:t>　　大学院生が中心となって設計・テスト</a:t>
            </a:r>
            <a:endParaRPr lang="ja-JP" altLang="en-US" sz="1200" dirty="0"/>
          </a:p>
        </p:txBody>
      </p:sp>
      <p:pic>
        <p:nvPicPr>
          <p:cNvPr id="5" name="Picture 4" descr="C:\Users\kaneta\Desktop\Image_IMG_0510.JPG"/>
          <p:cNvPicPr>
            <a:picLocks noChangeAspect="1" noChangeArrowheads="1"/>
          </p:cNvPicPr>
          <p:nvPr/>
        </p:nvPicPr>
        <p:blipFill>
          <a:blip r:embed="rId3" cstate="print">
            <a:lum bright="10000"/>
          </a:blip>
          <a:srcRect/>
          <a:stretch>
            <a:fillRect/>
          </a:stretch>
        </p:blipFill>
        <p:spPr bwMode="auto">
          <a:xfrm>
            <a:off x="683568" y="3284984"/>
            <a:ext cx="3877659" cy="2908245"/>
          </a:xfrm>
          <a:prstGeom prst="rect">
            <a:avLst/>
          </a:prstGeom>
          <a:noFill/>
          <a:effectLst>
            <a:softEdge rad="63500"/>
          </a:effectLst>
        </p:spPr>
      </p:pic>
      <p:sp>
        <p:nvSpPr>
          <p:cNvPr id="6" name="テキスト ボックス 5"/>
          <p:cNvSpPr txBox="1"/>
          <p:nvPr/>
        </p:nvSpPr>
        <p:spPr>
          <a:xfrm>
            <a:off x="611560" y="2204864"/>
            <a:ext cx="4185761" cy="830997"/>
          </a:xfrm>
          <a:prstGeom prst="rect">
            <a:avLst/>
          </a:prstGeom>
          <a:noFill/>
        </p:spPr>
        <p:txBody>
          <a:bodyPr wrap="none" rtlCol="0">
            <a:spAutoFit/>
          </a:bodyPr>
          <a:lstStyle/>
          <a:p>
            <a:r>
              <a:rPr kumimoji="1" lang="ja-JP" altLang="en-US" sz="2400" dirty="0" smtClean="0">
                <a:solidFill>
                  <a:srgbClr val="FFFFCC"/>
                </a:solidFill>
                <a:latin typeface="HG丸ｺﾞｼｯｸM-PRO" pitchFamily="50" charset="-128"/>
                <a:ea typeface="HG丸ｺﾞｼｯｸM-PRO" pitchFamily="50" charset="-128"/>
              </a:rPr>
              <a:t>例：ドリフト・チェンバー</a:t>
            </a:r>
            <a:endParaRPr kumimoji="1" lang="en-US" altLang="ja-JP" sz="2400" dirty="0" smtClean="0">
              <a:solidFill>
                <a:srgbClr val="FFFFCC"/>
              </a:solidFill>
              <a:latin typeface="HG丸ｺﾞｼｯｸM-PRO" pitchFamily="50" charset="-128"/>
              <a:ea typeface="HG丸ｺﾞｼｯｸM-PRO" pitchFamily="50" charset="-128"/>
            </a:endParaRPr>
          </a:p>
          <a:p>
            <a:r>
              <a:rPr kumimoji="1" lang="ja-JP" altLang="en-US" sz="2400" dirty="0" smtClean="0">
                <a:solidFill>
                  <a:srgbClr val="FFFFCC"/>
                </a:solidFill>
                <a:latin typeface="HG丸ｺﾞｼｯｸM-PRO" pitchFamily="50" charset="-128"/>
                <a:ea typeface="HG丸ｺﾞｼｯｸM-PRO" pitchFamily="50" charset="-128"/>
              </a:rPr>
              <a:t>　　　（飛跡検出器の一種）</a:t>
            </a:r>
            <a:endParaRPr kumimoji="1" lang="ja-JP" altLang="en-US" sz="2400" dirty="0">
              <a:solidFill>
                <a:srgbClr val="FFFFCC"/>
              </a:solidFill>
              <a:latin typeface="HG丸ｺﾞｼｯｸM-PRO" pitchFamily="50" charset="-128"/>
              <a:ea typeface="HG丸ｺﾞｼｯｸM-PRO" pitchFamily="50" charset="-128"/>
            </a:endParaRPr>
          </a:p>
        </p:txBody>
      </p:sp>
      <p:pic>
        <p:nvPicPr>
          <p:cNvPr id="1026" name="Picture 2" descr="H:\Documents\Personal\Photo\2008\VDC\Image412.jpg"/>
          <p:cNvPicPr>
            <a:picLocks noChangeAspect="1" noChangeArrowheads="1"/>
          </p:cNvPicPr>
          <p:nvPr/>
        </p:nvPicPr>
        <p:blipFill>
          <a:blip r:embed="rId4" cstate="print"/>
          <a:srcRect/>
          <a:stretch>
            <a:fillRect/>
          </a:stretch>
        </p:blipFill>
        <p:spPr bwMode="auto">
          <a:xfrm>
            <a:off x="5220072" y="2420888"/>
            <a:ext cx="3132348" cy="4176464"/>
          </a:xfrm>
          <a:prstGeom prst="rect">
            <a:avLst/>
          </a:prstGeom>
          <a:noFill/>
          <a:effectLst>
            <a:softEdge rad="63500"/>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0" y="0"/>
            <a:ext cx="9144000" cy="6858000"/>
          </a:xfrm>
          <a:prstGeom prst="rect">
            <a:avLst/>
          </a:prstGeom>
          <a:gradFill flip="none" rotWithShape="1">
            <a:gsLst>
              <a:gs pos="0">
                <a:schemeClr val="accent1">
                  <a:tint val="66000"/>
                  <a:satMod val="160000"/>
                  <a:alpha val="32000"/>
                </a:schemeClr>
              </a:gs>
              <a:gs pos="50000">
                <a:schemeClr val="accent1">
                  <a:tint val="44500"/>
                  <a:satMod val="160000"/>
                  <a:alpha val="37000"/>
                </a:schemeClr>
              </a:gs>
              <a:gs pos="100000">
                <a:schemeClr val="accent1">
                  <a:tint val="23500"/>
                  <a:satMod val="160000"/>
                  <a:alpha val="58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p:cNvSpPr txBox="1"/>
          <p:nvPr/>
        </p:nvSpPr>
        <p:spPr>
          <a:xfrm>
            <a:off x="858952" y="1703968"/>
            <a:ext cx="7590539" cy="1862048"/>
          </a:xfrm>
          <a:prstGeom prst="rect">
            <a:avLst/>
          </a:prstGeom>
          <a:noFill/>
        </p:spPr>
        <p:txBody>
          <a:bodyPr wrap="none" rtlCol="0">
            <a:spAutoFit/>
          </a:bodyPr>
          <a:lstStyle/>
          <a:p>
            <a:r>
              <a:rPr kumimoji="1" lang="ja-JP" altLang="en-US" sz="11500" b="1" dirty="0" smtClean="0">
                <a:solidFill>
                  <a:srgbClr val="000F2E"/>
                </a:solidFill>
                <a:latin typeface="HG丸ｺﾞｼｯｸM-PRO" pitchFamily="50" charset="-128"/>
                <a:ea typeface="HG丸ｺﾞｼｯｸM-PRO" pitchFamily="50" charset="-128"/>
              </a:rPr>
              <a:t>実験テーマ</a:t>
            </a:r>
            <a:endParaRPr kumimoji="1" lang="ja-JP" altLang="en-US" sz="11500" b="1" dirty="0">
              <a:solidFill>
                <a:srgbClr val="000F2E"/>
              </a:solidFill>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899592" y="2060848"/>
            <a:ext cx="7560840" cy="3170099"/>
          </a:xfrm>
          <a:prstGeom prst="rect">
            <a:avLst/>
          </a:prstGeom>
          <a:noFill/>
        </p:spPr>
        <p:txBody>
          <a:bodyPr wrap="square" rtlCol="0">
            <a:spAutoFit/>
          </a:bodyPr>
          <a:lstStyle/>
          <a:p>
            <a:pPr algn="ctr"/>
            <a:r>
              <a:rPr kumimoji="1" lang="ja-JP" altLang="en-US" sz="4000" dirty="0" smtClean="0">
                <a:solidFill>
                  <a:schemeClr val="bg1"/>
                </a:solidFill>
                <a:latin typeface="HG丸ｺﾞｼｯｸM-PRO" pitchFamily="50" charset="-128"/>
                <a:ea typeface="HG丸ｺﾞｼｯｸM-PRO" pitchFamily="50" charset="-128"/>
              </a:rPr>
              <a:t>素粒子・原子核</a:t>
            </a:r>
            <a:r>
              <a:rPr lang="ja-JP" altLang="en-US" sz="4000" dirty="0" smtClean="0">
                <a:solidFill>
                  <a:schemeClr val="bg1"/>
                </a:solidFill>
                <a:latin typeface="HG丸ｺﾞｼｯｸM-PRO" pitchFamily="50" charset="-128"/>
                <a:ea typeface="HG丸ｺﾞｼｯｸM-PRO" pitchFamily="50" charset="-128"/>
              </a:rPr>
              <a:t>の実験で</a:t>
            </a:r>
            <a:endParaRPr lang="en-US" altLang="ja-JP" sz="4000" dirty="0" smtClean="0">
              <a:solidFill>
                <a:schemeClr val="bg1"/>
              </a:solidFill>
              <a:latin typeface="HG丸ｺﾞｼｯｸM-PRO" pitchFamily="50" charset="-128"/>
              <a:ea typeface="HG丸ｺﾞｼｯｸM-PRO" pitchFamily="50" charset="-128"/>
            </a:endParaRPr>
          </a:p>
          <a:p>
            <a:pPr algn="ctr"/>
            <a:r>
              <a:rPr lang="ja-JP" altLang="en-US" sz="4000" dirty="0" smtClean="0">
                <a:solidFill>
                  <a:schemeClr val="bg1"/>
                </a:solidFill>
                <a:latin typeface="HG丸ｺﾞｼｯｸM-PRO" pitchFamily="50" charset="-128"/>
                <a:ea typeface="HG丸ｺﾞｼｯｸM-PRO" pitchFamily="50" charset="-128"/>
              </a:rPr>
              <a:t>使用される</a:t>
            </a:r>
            <a:r>
              <a:rPr kumimoji="1" lang="ja-JP" altLang="en-US" sz="4000" dirty="0" smtClean="0">
                <a:solidFill>
                  <a:schemeClr val="bg1"/>
                </a:solidFill>
                <a:latin typeface="HG丸ｺﾞｼｯｸM-PRO" pitchFamily="50" charset="-128"/>
                <a:ea typeface="HG丸ｺﾞｼｯｸM-PRO" pitchFamily="50" charset="-128"/>
              </a:rPr>
              <a:t>検出器の</a:t>
            </a:r>
            <a:endParaRPr kumimoji="1" lang="en-US" altLang="ja-JP" sz="4000" dirty="0" smtClean="0">
              <a:solidFill>
                <a:schemeClr val="bg1"/>
              </a:solidFill>
              <a:latin typeface="HG丸ｺﾞｼｯｸM-PRO" pitchFamily="50" charset="-128"/>
              <a:ea typeface="HG丸ｺﾞｼｯｸM-PRO" pitchFamily="50" charset="-128"/>
            </a:endParaRPr>
          </a:p>
          <a:p>
            <a:pPr algn="ctr"/>
            <a:r>
              <a:rPr kumimoji="1" lang="ja-JP" altLang="en-US" sz="4000" dirty="0" smtClean="0">
                <a:solidFill>
                  <a:schemeClr val="bg1"/>
                </a:solidFill>
                <a:latin typeface="HG丸ｺﾞｼｯｸM-PRO" pitchFamily="50" charset="-128"/>
                <a:ea typeface="HG丸ｺﾞｼｯｸM-PRO" pitchFamily="50" charset="-128"/>
              </a:rPr>
              <a:t>プロトタイプを手作りする</a:t>
            </a:r>
            <a:endParaRPr kumimoji="1" lang="en-US" altLang="ja-JP" sz="4000" dirty="0" smtClean="0">
              <a:solidFill>
                <a:schemeClr val="bg1"/>
              </a:solidFill>
              <a:latin typeface="HG丸ｺﾞｼｯｸM-PRO" pitchFamily="50" charset="-128"/>
              <a:ea typeface="HG丸ｺﾞｼｯｸM-PRO" pitchFamily="50" charset="-128"/>
            </a:endParaRPr>
          </a:p>
          <a:p>
            <a:pPr algn="ctr"/>
            <a:endParaRPr kumimoji="1" lang="en-US" altLang="ja-JP" sz="4000" dirty="0" smtClean="0">
              <a:solidFill>
                <a:schemeClr val="bg1"/>
              </a:solidFill>
              <a:latin typeface="HG丸ｺﾞｼｯｸM-PRO" pitchFamily="50" charset="-128"/>
              <a:ea typeface="HG丸ｺﾞｼｯｸM-PRO" pitchFamily="50" charset="-128"/>
            </a:endParaRPr>
          </a:p>
          <a:p>
            <a:pPr algn="ctr"/>
            <a:r>
              <a:rPr lang="ja-JP" altLang="en-US" sz="4000" dirty="0">
                <a:solidFill>
                  <a:schemeClr val="bg1"/>
                </a:solidFill>
                <a:latin typeface="HG丸ｺﾞｼｯｸM-PRO" pitchFamily="50" charset="-128"/>
                <a:ea typeface="HG丸ｺﾞｼｯｸM-PRO" pitchFamily="50" charset="-128"/>
              </a:rPr>
              <a:t>物理</a:t>
            </a:r>
            <a:r>
              <a:rPr lang="ja-JP" altLang="en-US" sz="4000" dirty="0" smtClean="0">
                <a:solidFill>
                  <a:schemeClr val="bg1"/>
                </a:solidFill>
                <a:latin typeface="HG丸ｺﾞｼｯｸM-PRO" pitchFamily="50" charset="-128"/>
                <a:ea typeface="HG丸ｺﾞｼｯｸM-PRO" pitchFamily="50" charset="-128"/>
              </a:rPr>
              <a:t>現象と測定方法の理解</a:t>
            </a:r>
            <a:endParaRPr kumimoji="1" lang="ja-JP" altLang="en-US" sz="4000" dirty="0">
              <a:solidFill>
                <a:schemeClr val="bg1"/>
              </a:solidFill>
              <a:latin typeface="HG丸ｺﾞｼｯｸM-PRO" pitchFamily="50" charset="-128"/>
              <a:ea typeface="HG丸ｺﾞｼｯｸM-PRO" pitchFamily="50" charset="-128"/>
            </a:endParaRPr>
          </a:p>
        </p:txBody>
      </p:sp>
      <p:sp>
        <p:nvSpPr>
          <p:cNvPr id="3" name="テキスト ボックス 2"/>
          <p:cNvSpPr txBox="1"/>
          <p:nvPr/>
        </p:nvSpPr>
        <p:spPr>
          <a:xfrm>
            <a:off x="611561" y="260648"/>
            <a:ext cx="7571304" cy="1200329"/>
          </a:xfrm>
          <a:prstGeom prst="rect">
            <a:avLst/>
          </a:prstGeom>
          <a:noFill/>
        </p:spPr>
        <p:txBody>
          <a:bodyPr wrap="none" rtlCol="0">
            <a:spAutoFit/>
          </a:bodyPr>
          <a:lstStyle/>
          <a:p>
            <a:pPr algn="ctr"/>
            <a:r>
              <a:rPr lang="ja-JP" altLang="en-US" sz="7200" dirty="0" smtClean="0">
                <a:solidFill>
                  <a:schemeClr val="bg1"/>
                </a:solidFill>
                <a:latin typeface="HG丸ｺﾞｼｯｸM-PRO" pitchFamily="50" charset="-128"/>
                <a:ea typeface="HG丸ｺﾞｼｯｸM-PRO" pitchFamily="50" charset="-128"/>
              </a:rPr>
              <a:t>このテーマの目的</a:t>
            </a:r>
            <a:endParaRPr kumimoji="1" lang="ja-JP" altLang="en-US" sz="7200" dirty="0">
              <a:solidFill>
                <a:schemeClr val="bg1"/>
              </a:solidFill>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 y="538620"/>
            <a:ext cx="9144000" cy="4154984"/>
          </a:xfrm>
          <a:prstGeom prst="rect">
            <a:avLst/>
          </a:prstGeom>
          <a:noFill/>
        </p:spPr>
        <p:txBody>
          <a:bodyPr wrap="square" rtlCol="0">
            <a:spAutoFit/>
          </a:bodyPr>
          <a:lstStyle/>
          <a:p>
            <a:pPr algn="ctr"/>
            <a:r>
              <a:rPr kumimoji="1" lang="ja-JP" altLang="en-US" sz="6600" dirty="0" smtClean="0">
                <a:solidFill>
                  <a:schemeClr val="bg1"/>
                </a:solidFill>
                <a:latin typeface="HG丸ｺﾞｼｯｸM-PRO" pitchFamily="50" charset="-128"/>
                <a:ea typeface="HG丸ｺﾞｼｯｸM-PRO" pitchFamily="50" charset="-128"/>
              </a:rPr>
              <a:t>素粒子・原子核</a:t>
            </a:r>
            <a:r>
              <a:rPr lang="ja-JP" altLang="en-US" sz="6600" dirty="0" smtClean="0">
                <a:solidFill>
                  <a:schemeClr val="bg1"/>
                </a:solidFill>
                <a:latin typeface="HG丸ｺﾞｼｯｸM-PRO" pitchFamily="50" charset="-128"/>
                <a:ea typeface="HG丸ｺﾞｼｯｸM-PRO" pitchFamily="50" charset="-128"/>
              </a:rPr>
              <a:t>の</a:t>
            </a:r>
            <a:endParaRPr lang="en-US" altLang="ja-JP" sz="6600" dirty="0" smtClean="0">
              <a:solidFill>
                <a:schemeClr val="bg1"/>
              </a:solidFill>
              <a:latin typeface="HG丸ｺﾞｼｯｸM-PRO" pitchFamily="50" charset="-128"/>
              <a:ea typeface="HG丸ｺﾞｼｯｸM-PRO" pitchFamily="50" charset="-128"/>
            </a:endParaRPr>
          </a:p>
          <a:p>
            <a:pPr algn="ctr"/>
            <a:r>
              <a:rPr lang="ja-JP" altLang="en-US" sz="6600" dirty="0" smtClean="0">
                <a:solidFill>
                  <a:schemeClr val="bg1"/>
                </a:solidFill>
                <a:latin typeface="HG丸ｺﾞｼｯｸM-PRO" pitchFamily="50" charset="-128"/>
                <a:ea typeface="HG丸ｺﾞｼｯｸM-PRO" pitchFamily="50" charset="-128"/>
              </a:rPr>
              <a:t>実験で使用される</a:t>
            </a:r>
            <a:endParaRPr lang="en-US" altLang="ja-JP" sz="6600" dirty="0" smtClean="0">
              <a:solidFill>
                <a:schemeClr val="bg1"/>
              </a:solidFill>
              <a:latin typeface="HG丸ｺﾞｼｯｸM-PRO" pitchFamily="50" charset="-128"/>
              <a:ea typeface="HG丸ｺﾞｼｯｸM-PRO" pitchFamily="50" charset="-128"/>
            </a:endParaRPr>
          </a:p>
          <a:p>
            <a:pPr algn="ctr"/>
            <a:r>
              <a:rPr kumimoji="1" lang="ja-JP" altLang="en-US" sz="6600" dirty="0" smtClean="0">
                <a:solidFill>
                  <a:schemeClr val="bg1"/>
                </a:solidFill>
                <a:latin typeface="HG丸ｺﾞｼｯｸM-PRO" pitchFamily="50" charset="-128"/>
                <a:ea typeface="HG丸ｺﾞｼｯｸM-PRO" pitchFamily="50" charset="-128"/>
              </a:rPr>
              <a:t>検出器</a:t>
            </a:r>
            <a:r>
              <a:rPr lang="ja-JP" altLang="en-US" sz="6600" dirty="0" smtClean="0">
                <a:solidFill>
                  <a:schemeClr val="bg1"/>
                </a:solidFill>
                <a:latin typeface="HG丸ｺﾞｼｯｸM-PRO" pitchFamily="50" charset="-128"/>
                <a:ea typeface="HG丸ｺﾞｼｯｸM-PRO" pitchFamily="50" charset="-128"/>
              </a:rPr>
              <a:t>に</a:t>
            </a:r>
            <a:r>
              <a:rPr lang="ja-JP" altLang="en-US" sz="6600" dirty="0" smtClean="0">
                <a:solidFill>
                  <a:schemeClr val="bg1"/>
                </a:solidFill>
                <a:latin typeface="HG丸ｺﾞｼｯｸM-PRO" pitchFamily="50" charset="-128"/>
                <a:ea typeface="HG丸ｺﾞｼｯｸM-PRO" pitchFamily="50" charset="-128"/>
              </a:rPr>
              <a:t>は</a:t>
            </a:r>
            <a:endParaRPr lang="en-US" altLang="ja-JP" sz="6600" dirty="0" smtClean="0">
              <a:solidFill>
                <a:schemeClr val="bg1"/>
              </a:solidFill>
              <a:latin typeface="HG丸ｺﾞｼｯｸM-PRO" pitchFamily="50" charset="-128"/>
              <a:ea typeface="HG丸ｺﾞｼｯｸM-PRO" pitchFamily="50" charset="-128"/>
            </a:endParaRPr>
          </a:p>
          <a:p>
            <a:pPr algn="ctr"/>
            <a:r>
              <a:rPr lang="ja-JP" altLang="en-US" sz="6600" dirty="0" smtClean="0">
                <a:solidFill>
                  <a:schemeClr val="bg1"/>
                </a:solidFill>
                <a:latin typeface="HG丸ｺﾞｼｯｸM-PRO" pitchFamily="50" charset="-128"/>
                <a:ea typeface="HG丸ｺﾞｼｯｸM-PRO" pitchFamily="50" charset="-128"/>
              </a:rPr>
              <a:t>どんなものがあるか？</a:t>
            </a:r>
            <a:endParaRPr kumimoji="1" lang="ja-JP" altLang="en-US" sz="6600" dirty="0">
              <a:solidFill>
                <a:schemeClr val="bg1"/>
              </a:solidFill>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1403648" y="332656"/>
            <a:ext cx="5269391" cy="523220"/>
          </a:xfrm>
          <a:prstGeom prst="rect">
            <a:avLst/>
          </a:prstGeom>
          <a:noFill/>
        </p:spPr>
        <p:txBody>
          <a:bodyPr wrap="none" rtlCol="0">
            <a:spAutoFit/>
          </a:bodyPr>
          <a:lstStyle/>
          <a:p>
            <a:r>
              <a:rPr kumimoji="1" lang="en-US" altLang="ja-JP" sz="2800" dirty="0" smtClean="0">
                <a:solidFill>
                  <a:schemeClr val="bg1"/>
                </a:solidFill>
                <a:latin typeface="HG丸ｺﾞｼｯｸM-PRO" pitchFamily="50" charset="-128"/>
                <a:ea typeface="HG丸ｺﾞｼｯｸM-PRO" pitchFamily="50" charset="-128"/>
              </a:rPr>
              <a:t>Photomultiplier tube (PMT)</a:t>
            </a:r>
            <a:endParaRPr kumimoji="1" lang="ja-JP" altLang="en-US" sz="2800" dirty="0">
              <a:solidFill>
                <a:schemeClr val="bg1"/>
              </a:solidFill>
              <a:latin typeface="HG丸ｺﾞｼｯｸM-PRO" pitchFamily="50" charset="-128"/>
              <a:ea typeface="HG丸ｺﾞｼｯｸM-PRO" pitchFamily="50" charset="-128"/>
            </a:endParaRPr>
          </a:p>
        </p:txBody>
      </p:sp>
      <p:sp>
        <p:nvSpPr>
          <p:cNvPr id="3" name="テキスト ボックス 2"/>
          <p:cNvSpPr txBox="1"/>
          <p:nvPr/>
        </p:nvSpPr>
        <p:spPr>
          <a:xfrm>
            <a:off x="3586068" y="1268760"/>
            <a:ext cx="5557932" cy="584775"/>
          </a:xfrm>
          <a:prstGeom prst="rect">
            <a:avLst/>
          </a:prstGeom>
          <a:noFill/>
        </p:spPr>
        <p:txBody>
          <a:bodyPr wrap="none" rtlCol="0">
            <a:spAutoFit/>
          </a:bodyPr>
          <a:lstStyle/>
          <a:p>
            <a:r>
              <a:rPr kumimoji="1" lang="en-US" altLang="ja-JP" sz="3200" dirty="0" err="1" smtClean="0">
                <a:solidFill>
                  <a:schemeClr val="bg1"/>
                </a:solidFill>
                <a:latin typeface="HG丸ｺﾞｼｯｸM-PRO" pitchFamily="50" charset="-128"/>
                <a:ea typeface="HG丸ｺﾞｼｯｸM-PRO" pitchFamily="50" charset="-128"/>
              </a:rPr>
              <a:t>Microchannel</a:t>
            </a:r>
            <a:r>
              <a:rPr kumimoji="1" lang="en-US" altLang="ja-JP" sz="3200" dirty="0" smtClean="0">
                <a:solidFill>
                  <a:schemeClr val="bg1"/>
                </a:solidFill>
                <a:latin typeface="HG丸ｺﾞｼｯｸM-PRO" pitchFamily="50" charset="-128"/>
                <a:ea typeface="HG丸ｺﾞｼｯｸM-PRO" pitchFamily="50" charset="-128"/>
              </a:rPr>
              <a:t> plate (MCP)</a:t>
            </a:r>
            <a:endParaRPr kumimoji="1" lang="ja-JP" altLang="en-US" sz="3200" dirty="0">
              <a:solidFill>
                <a:schemeClr val="bg1"/>
              </a:solidFill>
              <a:latin typeface="HG丸ｺﾞｼｯｸM-PRO" pitchFamily="50" charset="-128"/>
              <a:ea typeface="HG丸ｺﾞｼｯｸM-PRO" pitchFamily="50" charset="-128"/>
            </a:endParaRPr>
          </a:p>
        </p:txBody>
      </p:sp>
      <p:sp>
        <p:nvSpPr>
          <p:cNvPr id="4" name="テキスト ボックス 3"/>
          <p:cNvSpPr txBox="1"/>
          <p:nvPr/>
        </p:nvSpPr>
        <p:spPr>
          <a:xfrm>
            <a:off x="395536" y="836712"/>
            <a:ext cx="4229043" cy="400110"/>
          </a:xfrm>
          <a:prstGeom prst="rect">
            <a:avLst/>
          </a:prstGeom>
          <a:noFill/>
        </p:spPr>
        <p:txBody>
          <a:bodyPr wrap="none" rtlCol="0">
            <a:spAutoFit/>
          </a:bodyPr>
          <a:lstStyle/>
          <a:p>
            <a:r>
              <a:rPr kumimoji="1" lang="en-US" altLang="ja-JP" sz="2000" dirty="0" smtClean="0">
                <a:solidFill>
                  <a:schemeClr val="bg1"/>
                </a:solidFill>
                <a:latin typeface="HG丸ｺﾞｼｯｸM-PRO" pitchFamily="50" charset="-128"/>
                <a:ea typeface="HG丸ｺﾞｼｯｸM-PRO" pitchFamily="50" charset="-128"/>
              </a:rPr>
              <a:t>Hybrid photon detector (HPD)</a:t>
            </a:r>
            <a:endParaRPr kumimoji="1" lang="ja-JP" altLang="en-US" sz="2000" dirty="0">
              <a:solidFill>
                <a:schemeClr val="bg1"/>
              </a:solidFill>
              <a:latin typeface="HG丸ｺﾞｼｯｸM-PRO" pitchFamily="50" charset="-128"/>
              <a:ea typeface="HG丸ｺﾞｼｯｸM-PRO" pitchFamily="50" charset="-128"/>
            </a:endParaRPr>
          </a:p>
        </p:txBody>
      </p:sp>
      <p:sp>
        <p:nvSpPr>
          <p:cNvPr id="5" name="テキスト ボックス 4"/>
          <p:cNvSpPr txBox="1"/>
          <p:nvPr/>
        </p:nvSpPr>
        <p:spPr>
          <a:xfrm>
            <a:off x="0" y="0"/>
            <a:ext cx="4996881" cy="369332"/>
          </a:xfrm>
          <a:prstGeom prst="rect">
            <a:avLst/>
          </a:prstGeom>
          <a:noFill/>
        </p:spPr>
        <p:txBody>
          <a:bodyPr wrap="none" rtlCol="0">
            <a:spAutoFit/>
          </a:bodyPr>
          <a:lstStyle/>
          <a:p>
            <a:r>
              <a:rPr lang="en-US" altLang="ja-JP" dirty="0" err="1" smtClean="0">
                <a:solidFill>
                  <a:schemeClr val="bg1"/>
                </a:solidFill>
                <a:latin typeface="HG丸ｺﾞｼｯｸM-PRO" pitchFamily="50" charset="-128"/>
                <a:ea typeface="HG丸ｺﾞｼｯｸM-PRO" pitchFamily="50" charset="-128"/>
              </a:rPr>
              <a:t>Multiwire</a:t>
            </a:r>
            <a:r>
              <a:rPr lang="en-US" altLang="ja-JP" dirty="0" smtClean="0">
                <a:solidFill>
                  <a:schemeClr val="bg1"/>
                </a:solidFill>
                <a:latin typeface="HG丸ｺﾞｼｯｸM-PRO" pitchFamily="50" charset="-128"/>
                <a:ea typeface="HG丸ｺﾞｼｯｸM-PRO" pitchFamily="50" charset="-128"/>
              </a:rPr>
              <a:t> proportional chambers (MWPC)</a:t>
            </a:r>
            <a:endParaRPr kumimoji="1" lang="ja-JP" altLang="en-US" dirty="0">
              <a:solidFill>
                <a:schemeClr val="bg1"/>
              </a:solidFill>
              <a:latin typeface="HG丸ｺﾞｼｯｸM-PRO" pitchFamily="50" charset="-128"/>
              <a:ea typeface="HG丸ｺﾞｼｯｸM-PRO" pitchFamily="50" charset="-128"/>
            </a:endParaRPr>
          </a:p>
        </p:txBody>
      </p:sp>
      <p:sp>
        <p:nvSpPr>
          <p:cNvPr id="6" name="テキスト ボックス 5"/>
          <p:cNvSpPr txBox="1"/>
          <p:nvPr/>
        </p:nvSpPr>
        <p:spPr>
          <a:xfrm>
            <a:off x="0" y="4365104"/>
            <a:ext cx="3756156" cy="369332"/>
          </a:xfrm>
          <a:prstGeom prst="rect">
            <a:avLst/>
          </a:prstGeom>
          <a:noFill/>
        </p:spPr>
        <p:txBody>
          <a:bodyPr wrap="none" rtlCol="0">
            <a:spAutoFit/>
          </a:bodyPr>
          <a:lstStyle/>
          <a:p>
            <a:r>
              <a:rPr lang="en-US" altLang="ja-JP" dirty="0" smtClean="0">
                <a:solidFill>
                  <a:schemeClr val="bg1"/>
                </a:solidFill>
                <a:latin typeface="HG丸ｺﾞｼｯｸM-PRO" pitchFamily="50" charset="-128"/>
                <a:ea typeface="HG丸ｺﾞｼｯｸM-PRO" pitchFamily="50" charset="-128"/>
              </a:rPr>
              <a:t>Avalanche photodiode (APD)</a:t>
            </a:r>
            <a:endParaRPr kumimoji="1" lang="ja-JP" altLang="en-US" dirty="0">
              <a:solidFill>
                <a:schemeClr val="bg1"/>
              </a:solidFill>
              <a:latin typeface="HG丸ｺﾞｼｯｸM-PRO" pitchFamily="50" charset="-128"/>
              <a:ea typeface="HG丸ｺﾞｼｯｸM-PRO" pitchFamily="50" charset="-128"/>
            </a:endParaRPr>
          </a:p>
        </p:txBody>
      </p:sp>
      <p:sp>
        <p:nvSpPr>
          <p:cNvPr id="7" name="テキスト ボックス 6"/>
          <p:cNvSpPr txBox="1"/>
          <p:nvPr/>
        </p:nvSpPr>
        <p:spPr>
          <a:xfrm>
            <a:off x="179512" y="2636912"/>
            <a:ext cx="4110421" cy="400110"/>
          </a:xfrm>
          <a:prstGeom prst="rect">
            <a:avLst/>
          </a:prstGeom>
          <a:noFill/>
        </p:spPr>
        <p:txBody>
          <a:bodyPr wrap="none" rtlCol="0">
            <a:spAutoFit/>
          </a:bodyPr>
          <a:lstStyle/>
          <a:p>
            <a:r>
              <a:rPr kumimoji="1" lang="en-US" altLang="ja-JP" sz="2000" dirty="0" smtClean="0">
                <a:solidFill>
                  <a:schemeClr val="bg1"/>
                </a:solidFill>
                <a:latin typeface="HG丸ｺﾞｼｯｸM-PRO" pitchFamily="50" charset="-128"/>
                <a:ea typeface="HG丸ｺﾞｼｯｸM-PRO" pitchFamily="50" charset="-128"/>
              </a:rPr>
              <a:t>Gas electron multipliers (GEM)</a:t>
            </a:r>
            <a:endParaRPr kumimoji="1" lang="ja-JP" altLang="en-US" sz="2000" dirty="0">
              <a:solidFill>
                <a:schemeClr val="bg1"/>
              </a:solidFill>
              <a:latin typeface="HG丸ｺﾞｼｯｸM-PRO" pitchFamily="50" charset="-128"/>
              <a:ea typeface="HG丸ｺﾞｼｯｸM-PRO" pitchFamily="50" charset="-128"/>
            </a:endParaRPr>
          </a:p>
        </p:txBody>
      </p:sp>
      <p:sp>
        <p:nvSpPr>
          <p:cNvPr id="8" name="テキスト ボックス 7"/>
          <p:cNvSpPr txBox="1"/>
          <p:nvPr/>
        </p:nvSpPr>
        <p:spPr>
          <a:xfrm>
            <a:off x="4355976" y="2852936"/>
            <a:ext cx="3539752" cy="523220"/>
          </a:xfrm>
          <a:prstGeom prst="rect">
            <a:avLst/>
          </a:prstGeom>
          <a:noFill/>
        </p:spPr>
        <p:txBody>
          <a:bodyPr wrap="none" rtlCol="0">
            <a:spAutoFit/>
          </a:bodyPr>
          <a:lstStyle/>
          <a:p>
            <a:r>
              <a:rPr kumimoji="1" lang="en-US" altLang="ja-JP" sz="2800" dirty="0" smtClean="0">
                <a:solidFill>
                  <a:schemeClr val="bg1"/>
                </a:solidFill>
                <a:latin typeface="HG丸ｺﾞｼｯｸM-PRO" pitchFamily="50" charset="-128"/>
                <a:ea typeface="HG丸ｺﾞｼｯｸM-PRO" pitchFamily="50" charset="-128"/>
              </a:rPr>
              <a:t>Silicon photodiode</a:t>
            </a:r>
            <a:endParaRPr kumimoji="1" lang="ja-JP" altLang="en-US" sz="2800" dirty="0">
              <a:solidFill>
                <a:schemeClr val="bg1"/>
              </a:solidFill>
              <a:latin typeface="HG丸ｺﾞｼｯｸM-PRO" pitchFamily="50" charset="-128"/>
              <a:ea typeface="HG丸ｺﾞｼｯｸM-PRO" pitchFamily="50" charset="-128"/>
            </a:endParaRPr>
          </a:p>
        </p:txBody>
      </p:sp>
      <p:sp>
        <p:nvSpPr>
          <p:cNvPr id="9" name="テキスト ボックス 8"/>
          <p:cNvSpPr txBox="1"/>
          <p:nvPr/>
        </p:nvSpPr>
        <p:spPr>
          <a:xfrm>
            <a:off x="0" y="3645024"/>
            <a:ext cx="6647974" cy="584775"/>
          </a:xfrm>
          <a:prstGeom prst="rect">
            <a:avLst/>
          </a:prstGeom>
          <a:noFill/>
        </p:spPr>
        <p:txBody>
          <a:bodyPr wrap="none" rtlCol="0">
            <a:spAutoFit/>
          </a:bodyPr>
          <a:lstStyle/>
          <a:p>
            <a:r>
              <a:rPr kumimoji="1" lang="en-US" altLang="ja-JP" sz="3200" dirty="0" smtClean="0">
                <a:solidFill>
                  <a:schemeClr val="bg1"/>
                </a:solidFill>
                <a:latin typeface="HG丸ｺﾞｼｯｸM-PRO" pitchFamily="50" charset="-128"/>
                <a:ea typeface="HG丸ｺﾞｼｯｸM-PRO" pitchFamily="50" charset="-128"/>
              </a:rPr>
              <a:t>Charge-coupled device (CCD)</a:t>
            </a:r>
            <a:endParaRPr kumimoji="1" lang="ja-JP" altLang="en-US" sz="3200" dirty="0">
              <a:solidFill>
                <a:schemeClr val="bg1"/>
              </a:solidFill>
              <a:latin typeface="HG丸ｺﾞｼｯｸM-PRO" pitchFamily="50" charset="-128"/>
              <a:ea typeface="HG丸ｺﾞｼｯｸM-PRO" pitchFamily="50" charset="-128"/>
            </a:endParaRPr>
          </a:p>
        </p:txBody>
      </p:sp>
      <p:sp>
        <p:nvSpPr>
          <p:cNvPr id="10" name="テキスト ボックス 9"/>
          <p:cNvSpPr txBox="1"/>
          <p:nvPr/>
        </p:nvSpPr>
        <p:spPr>
          <a:xfrm>
            <a:off x="0" y="2060848"/>
            <a:ext cx="5323893" cy="369332"/>
          </a:xfrm>
          <a:prstGeom prst="rect">
            <a:avLst/>
          </a:prstGeom>
          <a:noFill/>
        </p:spPr>
        <p:txBody>
          <a:bodyPr wrap="none" rtlCol="0">
            <a:spAutoFit/>
          </a:bodyPr>
          <a:lstStyle/>
          <a:p>
            <a:r>
              <a:rPr lang="en-US" altLang="ja-JP" dirty="0" smtClean="0">
                <a:solidFill>
                  <a:schemeClr val="bg1"/>
                </a:solidFill>
                <a:latin typeface="HG丸ｺﾞｼｯｸM-PRO" pitchFamily="50" charset="-128"/>
                <a:ea typeface="HG丸ｺﾞｼｯｸM-PRO" pitchFamily="50" charset="-128"/>
              </a:rPr>
              <a:t>Micromesh gaseous detector (</a:t>
            </a:r>
            <a:r>
              <a:rPr lang="en-US" altLang="ja-JP" dirty="0" err="1" smtClean="0">
                <a:solidFill>
                  <a:schemeClr val="bg1"/>
                </a:solidFill>
                <a:latin typeface="HG丸ｺﾞｼｯｸM-PRO" pitchFamily="50" charset="-128"/>
                <a:ea typeface="HG丸ｺﾞｼｯｸM-PRO" pitchFamily="50" charset="-128"/>
              </a:rPr>
              <a:t>Micromegas</a:t>
            </a:r>
            <a:r>
              <a:rPr lang="en-US" altLang="ja-JP" dirty="0" smtClean="0">
                <a:solidFill>
                  <a:schemeClr val="bg1"/>
                </a:solidFill>
                <a:latin typeface="HG丸ｺﾞｼｯｸM-PRO" pitchFamily="50" charset="-128"/>
                <a:ea typeface="HG丸ｺﾞｼｯｸM-PRO" pitchFamily="50" charset="-128"/>
              </a:rPr>
              <a:t>)</a:t>
            </a:r>
            <a:endParaRPr kumimoji="1" lang="ja-JP" altLang="en-US" dirty="0">
              <a:solidFill>
                <a:schemeClr val="bg1"/>
              </a:solidFill>
              <a:latin typeface="HG丸ｺﾞｼｯｸM-PRO" pitchFamily="50" charset="-128"/>
              <a:ea typeface="HG丸ｺﾞｼｯｸM-PRO" pitchFamily="50" charset="-128"/>
            </a:endParaRPr>
          </a:p>
        </p:txBody>
      </p:sp>
      <p:sp>
        <p:nvSpPr>
          <p:cNvPr id="11" name="テキスト ボックス 10"/>
          <p:cNvSpPr txBox="1"/>
          <p:nvPr/>
        </p:nvSpPr>
        <p:spPr>
          <a:xfrm>
            <a:off x="6408956" y="4797152"/>
            <a:ext cx="2735044" cy="400110"/>
          </a:xfrm>
          <a:prstGeom prst="rect">
            <a:avLst/>
          </a:prstGeom>
          <a:noFill/>
        </p:spPr>
        <p:txBody>
          <a:bodyPr wrap="none" rtlCol="0">
            <a:spAutoFit/>
          </a:bodyPr>
          <a:lstStyle/>
          <a:p>
            <a:r>
              <a:rPr kumimoji="1" lang="en-US" altLang="ja-JP" sz="2000" dirty="0" smtClean="0">
                <a:solidFill>
                  <a:schemeClr val="bg1"/>
                </a:solidFill>
                <a:latin typeface="HG丸ｺﾞｼｯｸM-PRO" pitchFamily="50" charset="-128"/>
                <a:ea typeface="HG丸ｺﾞｼｯｸM-PRO" pitchFamily="50" charset="-128"/>
              </a:rPr>
              <a:t>Organic </a:t>
            </a:r>
            <a:r>
              <a:rPr kumimoji="1" lang="en-US" altLang="ja-JP" sz="2000" dirty="0" err="1" smtClean="0">
                <a:solidFill>
                  <a:schemeClr val="bg1"/>
                </a:solidFill>
                <a:latin typeface="HG丸ｺﾞｼｯｸM-PRO" pitchFamily="50" charset="-128"/>
                <a:ea typeface="HG丸ｺﾞｼｯｸM-PRO" pitchFamily="50" charset="-128"/>
              </a:rPr>
              <a:t>scintillators</a:t>
            </a:r>
            <a:endParaRPr kumimoji="1" lang="ja-JP" altLang="en-US" sz="2000" dirty="0">
              <a:solidFill>
                <a:schemeClr val="bg1"/>
              </a:solidFill>
              <a:latin typeface="HG丸ｺﾞｼｯｸM-PRO" pitchFamily="50" charset="-128"/>
              <a:ea typeface="HG丸ｺﾞｼｯｸM-PRO" pitchFamily="50" charset="-128"/>
            </a:endParaRPr>
          </a:p>
        </p:txBody>
      </p:sp>
      <p:sp>
        <p:nvSpPr>
          <p:cNvPr id="12" name="テキスト ボックス 11"/>
          <p:cNvSpPr txBox="1"/>
          <p:nvPr/>
        </p:nvSpPr>
        <p:spPr>
          <a:xfrm>
            <a:off x="0" y="5085184"/>
            <a:ext cx="3999813" cy="523220"/>
          </a:xfrm>
          <a:prstGeom prst="rect">
            <a:avLst/>
          </a:prstGeom>
          <a:noFill/>
        </p:spPr>
        <p:txBody>
          <a:bodyPr wrap="none" rtlCol="0">
            <a:spAutoFit/>
          </a:bodyPr>
          <a:lstStyle/>
          <a:p>
            <a:r>
              <a:rPr kumimoji="1" lang="en-US" altLang="ja-JP" sz="2800" dirty="0" smtClean="0">
                <a:solidFill>
                  <a:schemeClr val="bg1"/>
                </a:solidFill>
                <a:latin typeface="HG丸ｺﾞｼｯｸM-PRO" pitchFamily="50" charset="-128"/>
                <a:ea typeface="HG丸ｺﾞｼｯｸM-PRO" pitchFamily="50" charset="-128"/>
              </a:rPr>
              <a:t>Inorganic </a:t>
            </a:r>
            <a:r>
              <a:rPr kumimoji="1" lang="en-US" altLang="ja-JP" sz="2800" dirty="0" err="1" smtClean="0">
                <a:solidFill>
                  <a:schemeClr val="bg1"/>
                </a:solidFill>
                <a:latin typeface="HG丸ｺﾞｼｯｸM-PRO" pitchFamily="50" charset="-128"/>
                <a:ea typeface="HG丸ｺﾞｼｯｸM-PRO" pitchFamily="50" charset="-128"/>
              </a:rPr>
              <a:t>scintillators</a:t>
            </a:r>
            <a:endParaRPr kumimoji="1" lang="ja-JP" altLang="en-US" sz="2800" dirty="0">
              <a:solidFill>
                <a:schemeClr val="bg1"/>
              </a:solidFill>
              <a:latin typeface="HG丸ｺﾞｼｯｸM-PRO" pitchFamily="50" charset="-128"/>
              <a:ea typeface="HG丸ｺﾞｼｯｸM-PRO" pitchFamily="50" charset="-128"/>
            </a:endParaRPr>
          </a:p>
        </p:txBody>
      </p:sp>
      <p:sp>
        <p:nvSpPr>
          <p:cNvPr id="13" name="テキスト ボックス 12"/>
          <p:cNvSpPr txBox="1"/>
          <p:nvPr/>
        </p:nvSpPr>
        <p:spPr>
          <a:xfrm>
            <a:off x="179512" y="5949280"/>
            <a:ext cx="777777" cy="307777"/>
          </a:xfrm>
          <a:prstGeom prst="rect">
            <a:avLst/>
          </a:prstGeom>
          <a:noFill/>
        </p:spPr>
        <p:txBody>
          <a:bodyPr wrap="none" rtlCol="0">
            <a:spAutoFit/>
          </a:bodyPr>
          <a:lstStyle/>
          <a:p>
            <a:r>
              <a:rPr kumimoji="1" lang="en-US" altLang="ja-JP" sz="1400" dirty="0" err="1" smtClean="0">
                <a:solidFill>
                  <a:schemeClr val="bg1"/>
                </a:solidFill>
                <a:latin typeface="HG丸ｺﾞｼｯｸM-PRO" pitchFamily="50" charset="-128"/>
                <a:ea typeface="HG丸ｺﾞｼｯｸM-PRO" pitchFamily="50" charset="-128"/>
              </a:rPr>
              <a:t>NaI</a:t>
            </a:r>
            <a:r>
              <a:rPr kumimoji="1" lang="en-US" altLang="ja-JP" sz="1400" dirty="0" smtClean="0">
                <a:solidFill>
                  <a:schemeClr val="bg1"/>
                </a:solidFill>
                <a:latin typeface="HG丸ｺﾞｼｯｸM-PRO" pitchFamily="50" charset="-128"/>
                <a:ea typeface="HG丸ｺﾞｼｯｸM-PRO" pitchFamily="50" charset="-128"/>
              </a:rPr>
              <a:t>(</a:t>
            </a:r>
            <a:r>
              <a:rPr kumimoji="1" lang="en-US" altLang="ja-JP" sz="1400" dirty="0" err="1" smtClean="0">
                <a:solidFill>
                  <a:schemeClr val="bg1"/>
                </a:solidFill>
                <a:latin typeface="HG丸ｺﾞｼｯｸM-PRO" pitchFamily="50" charset="-128"/>
                <a:ea typeface="HG丸ｺﾞｼｯｸM-PRO" pitchFamily="50" charset="-128"/>
              </a:rPr>
              <a:t>Tl</a:t>
            </a:r>
            <a:r>
              <a:rPr kumimoji="1" lang="en-US" altLang="ja-JP" sz="1400" dirty="0" smtClean="0">
                <a:solidFill>
                  <a:schemeClr val="bg1"/>
                </a:solidFill>
                <a:latin typeface="HG丸ｺﾞｼｯｸM-PRO" pitchFamily="50" charset="-128"/>
                <a:ea typeface="HG丸ｺﾞｼｯｸM-PRO" pitchFamily="50" charset="-128"/>
              </a:rPr>
              <a:t>)</a:t>
            </a:r>
            <a:endParaRPr kumimoji="1" lang="ja-JP" altLang="en-US" sz="1400" dirty="0">
              <a:solidFill>
                <a:schemeClr val="bg1"/>
              </a:solidFill>
              <a:latin typeface="HG丸ｺﾞｼｯｸM-PRO" pitchFamily="50" charset="-128"/>
              <a:ea typeface="HG丸ｺﾞｼｯｸM-PRO" pitchFamily="50" charset="-128"/>
            </a:endParaRPr>
          </a:p>
        </p:txBody>
      </p:sp>
      <p:sp>
        <p:nvSpPr>
          <p:cNvPr id="14" name="テキスト ボックス 13"/>
          <p:cNvSpPr txBox="1"/>
          <p:nvPr/>
        </p:nvSpPr>
        <p:spPr>
          <a:xfrm>
            <a:off x="0" y="1268760"/>
            <a:ext cx="619080" cy="307777"/>
          </a:xfrm>
          <a:prstGeom prst="rect">
            <a:avLst/>
          </a:prstGeom>
          <a:noFill/>
        </p:spPr>
        <p:txBody>
          <a:bodyPr wrap="none" rtlCol="0">
            <a:spAutoFit/>
          </a:bodyPr>
          <a:lstStyle/>
          <a:p>
            <a:r>
              <a:rPr lang="en-US" altLang="ja-JP" sz="1400" dirty="0" smtClean="0">
                <a:solidFill>
                  <a:schemeClr val="bg1"/>
                </a:solidFill>
                <a:latin typeface="HG丸ｺﾞｼｯｸM-PRO" pitchFamily="50" charset="-128"/>
                <a:ea typeface="HG丸ｺﾞｼｯｸM-PRO" pitchFamily="50" charset="-128"/>
              </a:rPr>
              <a:t>BGO</a:t>
            </a:r>
            <a:endParaRPr kumimoji="1" lang="ja-JP" altLang="en-US" sz="1400" dirty="0">
              <a:solidFill>
                <a:schemeClr val="bg1"/>
              </a:solidFill>
              <a:latin typeface="HG丸ｺﾞｼｯｸM-PRO" pitchFamily="50" charset="-128"/>
              <a:ea typeface="HG丸ｺﾞｼｯｸM-PRO" pitchFamily="50" charset="-128"/>
            </a:endParaRPr>
          </a:p>
        </p:txBody>
      </p:sp>
      <p:sp>
        <p:nvSpPr>
          <p:cNvPr id="15" name="正方形/長方形 14"/>
          <p:cNvSpPr/>
          <p:nvPr/>
        </p:nvSpPr>
        <p:spPr>
          <a:xfrm>
            <a:off x="5652120" y="5229200"/>
            <a:ext cx="769763" cy="369332"/>
          </a:xfrm>
          <a:prstGeom prst="rect">
            <a:avLst/>
          </a:prstGeom>
        </p:spPr>
        <p:txBody>
          <a:bodyPr wrap="none">
            <a:spAutoFit/>
          </a:bodyPr>
          <a:lstStyle/>
          <a:p>
            <a:r>
              <a:rPr lang="en-US" altLang="ja-JP" dirty="0" smtClean="0">
                <a:solidFill>
                  <a:schemeClr val="bg1"/>
                </a:solidFill>
                <a:latin typeface="HG丸ｺﾞｼｯｸM-PRO" pitchFamily="50" charset="-128"/>
                <a:ea typeface="HG丸ｺﾞｼｯｸM-PRO" pitchFamily="50" charset="-128"/>
              </a:rPr>
              <a:t>BaF</a:t>
            </a:r>
            <a:r>
              <a:rPr lang="en-US" altLang="ja-JP" baseline="-25000" dirty="0" smtClean="0">
                <a:solidFill>
                  <a:schemeClr val="bg1"/>
                </a:solidFill>
                <a:latin typeface="HG丸ｺﾞｼｯｸM-PRO" pitchFamily="50" charset="-128"/>
                <a:ea typeface="HG丸ｺﾞｼｯｸM-PRO" pitchFamily="50" charset="-128"/>
              </a:rPr>
              <a:t>2</a:t>
            </a:r>
            <a:endParaRPr lang="ja-JP" altLang="en-US" baseline="-25000" dirty="0">
              <a:solidFill>
                <a:schemeClr val="bg1"/>
              </a:solidFill>
              <a:latin typeface="HG丸ｺﾞｼｯｸM-PRO" pitchFamily="50" charset="-128"/>
              <a:ea typeface="HG丸ｺﾞｼｯｸM-PRO" pitchFamily="50" charset="-128"/>
            </a:endParaRPr>
          </a:p>
        </p:txBody>
      </p:sp>
      <p:sp>
        <p:nvSpPr>
          <p:cNvPr id="16" name="テキスト ボックス 15"/>
          <p:cNvSpPr txBox="1"/>
          <p:nvPr/>
        </p:nvSpPr>
        <p:spPr>
          <a:xfrm>
            <a:off x="3779912" y="4653136"/>
            <a:ext cx="1494320" cy="584775"/>
          </a:xfrm>
          <a:prstGeom prst="rect">
            <a:avLst/>
          </a:prstGeom>
          <a:noFill/>
        </p:spPr>
        <p:txBody>
          <a:bodyPr wrap="none" rtlCol="0">
            <a:spAutoFit/>
          </a:bodyPr>
          <a:lstStyle/>
          <a:p>
            <a:r>
              <a:rPr lang="en-US" altLang="ja-JP" sz="3200" dirty="0" err="1" smtClean="0">
                <a:solidFill>
                  <a:schemeClr val="bg1"/>
                </a:solidFill>
                <a:latin typeface="HG丸ｺﾞｼｯｸM-PRO" pitchFamily="50" charset="-128"/>
                <a:ea typeface="HG丸ｺﾞｼｯｸM-PRO" pitchFamily="50" charset="-128"/>
              </a:rPr>
              <a:t>CsI</a:t>
            </a:r>
            <a:r>
              <a:rPr lang="en-US" altLang="ja-JP" sz="3200" dirty="0" smtClean="0">
                <a:solidFill>
                  <a:schemeClr val="bg1"/>
                </a:solidFill>
                <a:latin typeface="HG丸ｺﾞｼｯｸM-PRO" pitchFamily="50" charset="-128"/>
                <a:ea typeface="HG丸ｺﾞｼｯｸM-PRO" pitchFamily="50" charset="-128"/>
              </a:rPr>
              <a:t>(</a:t>
            </a:r>
            <a:r>
              <a:rPr lang="en-US" altLang="ja-JP" sz="3200" dirty="0" err="1" smtClean="0">
                <a:solidFill>
                  <a:schemeClr val="bg1"/>
                </a:solidFill>
                <a:latin typeface="HG丸ｺﾞｼｯｸM-PRO" pitchFamily="50" charset="-128"/>
                <a:ea typeface="HG丸ｺﾞｼｯｸM-PRO" pitchFamily="50" charset="-128"/>
              </a:rPr>
              <a:t>Tl</a:t>
            </a:r>
            <a:r>
              <a:rPr lang="en-US" altLang="ja-JP" sz="3200" dirty="0" smtClean="0">
                <a:solidFill>
                  <a:schemeClr val="bg1"/>
                </a:solidFill>
                <a:latin typeface="HG丸ｺﾞｼｯｸM-PRO" pitchFamily="50" charset="-128"/>
                <a:ea typeface="HG丸ｺﾞｼｯｸM-PRO" pitchFamily="50" charset="-128"/>
              </a:rPr>
              <a:t>)</a:t>
            </a:r>
            <a:endParaRPr kumimoji="1" lang="ja-JP" altLang="en-US" sz="3200" dirty="0">
              <a:solidFill>
                <a:schemeClr val="bg1"/>
              </a:solidFill>
              <a:latin typeface="HG丸ｺﾞｼｯｸM-PRO" pitchFamily="50" charset="-128"/>
              <a:ea typeface="HG丸ｺﾞｼｯｸM-PRO" pitchFamily="50" charset="-128"/>
            </a:endParaRPr>
          </a:p>
        </p:txBody>
      </p:sp>
      <p:sp>
        <p:nvSpPr>
          <p:cNvPr id="17" name="正方形/長方形 16"/>
          <p:cNvSpPr/>
          <p:nvPr/>
        </p:nvSpPr>
        <p:spPr>
          <a:xfrm>
            <a:off x="4283968" y="2420888"/>
            <a:ext cx="1032655" cy="369332"/>
          </a:xfrm>
          <a:prstGeom prst="rect">
            <a:avLst/>
          </a:prstGeom>
        </p:spPr>
        <p:txBody>
          <a:bodyPr wrap="none">
            <a:spAutoFit/>
          </a:bodyPr>
          <a:lstStyle/>
          <a:p>
            <a:r>
              <a:rPr lang="en-US" altLang="ja-JP" dirty="0" smtClean="0">
                <a:solidFill>
                  <a:schemeClr val="bg1"/>
                </a:solidFill>
                <a:latin typeface="HG丸ｺﾞｼｯｸM-PRO" pitchFamily="50" charset="-128"/>
                <a:ea typeface="HG丸ｺﾞｼｯｸM-PRO" pitchFamily="50" charset="-128"/>
              </a:rPr>
              <a:t>PbWO</a:t>
            </a:r>
            <a:r>
              <a:rPr lang="en-US" altLang="ja-JP" baseline="-25000" dirty="0" smtClean="0">
                <a:solidFill>
                  <a:schemeClr val="bg1"/>
                </a:solidFill>
                <a:latin typeface="HG丸ｺﾞｼｯｸM-PRO" pitchFamily="50" charset="-128"/>
                <a:ea typeface="HG丸ｺﾞｼｯｸM-PRO" pitchFamily="50" charset="-128"/>
              </a:rPr>
              <a:t>4</a:t>
            </a:r>
            <a:endParaRPr lang="ja-JP" altLang="en-US" baseline="-25000" dirty="0">
              <a:solidFill>
                <a:schemeClr val="bg1"/>
              </a:solidFill>
              <a:latin typeface="HG丸ｺﾞｼｯｸM-PRO" pitchFamily="50" charset="-128"/>
              <a:ea typeface="HG丸ｺﾞｼｯｸM-PRO" pitchFamily="50" charset="-128"/>
            </a:endParaRPr>
          </a:p>
        </p:txBody>
      </p:sp>
      <p:sp>
        <p:nvSpPr>
          <p:cNvPr id="18" name="正方形/長方形 17"/>
          <p:cNvSpPr/>
          <p:nvPr/>
        </p:nvSpPr>
        <p:spPr>
          <a:xfrm>
            <a:off x="6660232" y="548680"/>
            <a:ext cx="1202573" cy="369332"/>
          </a:xfrm>
          <a:prstGeom prst="rect">
            <a:avLst/>
          </a:prstGeom>
        </p:spPr>
        <p:txBody>
          <a:bodyPr wrap="none">
            <a:spAutoFit/>
          </a:bodyPr>
          <a:lstStyle/>
          <a:p>
            <a:r>
              <a:rPr lang="en-US" altLang="ja-JP" dirty="0" smtClean="0">
                <a:solidFill>
                  <a:schemeClr val="bg1"/>
                </a:solidFill>
                <a:latin typeface="HG丸ｺﾞｼｯｸM-PRO" pitchFamily="50" charset="-128"/>
                <a:ea typeface="HG丸ｺﾞｼｯｸM-PRO" pitchFamily="50" charset="-128"/>
              </a:rPr>
              <a:t>LGO(</a:t>
            </a:r>
            <a:r>
              <a:rPr lang="en-US" altLang="ja-JP" dirty="0" err="1" smtClean="0">
                <a:solidFill>
                  <a:schemeClr val="bg1"/>
                </a:solidFill>
                <a:latin typeface="HG丸ｺﾞｼｯｸM-PRO" pitchFamily="50" charset="-128"/>
                <a:ea typeface="HG丸ｺﾞｼｯｸM-PRO" pitchFamily="50" charset="-128"/>
              </a:rPr>
              <a:t>Ce</a:t>
            </a:r>
            <a:r>
              <a:rPr lang="en-US" altLang="ja-JP" dirty="0" smtClean="0">
                <a:solidFill>
                  <a:schemeClr val="bg1"/>
                </a:solidFill>
                <a:latin typeface="HG丸ｺﾞｼｯｸM-PRO" pitchFamily="50" charset="-128"/>
                <a:ea typeface="HG丸ｺﾞｼｯｸM-PRO" pitchFamily="50" charset="-128"/>
              </a:rPr>
              <a:t>)</a:t>
            </a:r>
            <a:endParaRPr lang="ja-JP" altLang="en-US" baseline="-25000" dirty="0">
              <a:solidFill>
                <a:schemeClr val="bg1"/>
              </a:solidFill>
              <a:latin typeface="HG丸ｺﾞｼｯｸM-PRO" pitchFamily="50" charset="-128"/>
              <a:ea typeface="HG丸ｺﾞｼｯｸM-PRO" pitchFamily="50" charset="-128"/>
            </a:endParaRPr>
          </a:p>
        </p:txBody>
      </p:sp>
      <p:sp>
        <p:nvSpPr>
          <p:cNvPr id="19" name="正方形/長方形 18"/>
          <p:cNvSpPr/>
          <p:nvPr/>
        </p:nvSpPr>
        <p:spPr>
          <a:xfrm>
            <a:off x="0" y="332656"/>
            <a:ext cx="1218603" cy="369332"/>
          </a:xfrm>
          <a:prstGeom prst="rect">
            <a:avLst/>
          </a:prstGeom>
        </p:spPr>
        <p:txBody>
          <a:bodyPr wrap="none">
            <a:spAutoFit/>
          </a:bodyPr>
          <a:lstStyle/>
          <a:p>
            <a:r>
              <a:rPr lang="en-US" altLang="ja-JP" dirty="0" smtClean="0">
                <a:solidFill>
                  <a:schemeClr val="bg1"/>
                </a:solidFill>
                <a:latin typeface="HG丸ｺﾞｼｯｸM-PRO" pitchFamily="50" charset="-128"/>
                <a:ea typeface="HG丸ｺﾞｼｯｸM-PRO" pitchFamily="50" charset="-128"/>
              </a:rPr>
              <a:t>GSO(</a:t>
            </a:r>
            <a:r>
              <a:rPr lang="en-US" altLang="ja-JP" dirty="0" err="1" smtClean="0">
                <a:solidFill>
                  <a:schemeClr val="bg1"/>
                </a:solidFill>
                <a:latin typeface="HG丸ｺﾞｼｯｸM-PRO" pitchFamily="50" charset="-128"/>
                <a:ea typeface="HG丸ｺﾞｼｯｸM-PRO" pitchFamily="50" charset="-128"/>
              </a:rPr>
              <a:t>Ce</a:t>
            </a:r>
            <a:r>
              <a:rPr lang="en-US" altLang="ja-JP" dirty="0" smtClean="0">
                <a:solidFill>
                  <a:schemeClr val="bg1"/>
                </a:solidFill>
                <a:latin typeface="HG丸ｺﾞｼｯｸM-PRO" pitchFamily="50" charset="-128"/>
                <a:ea typeface="HG丸ｺﾞｼｯｸM-PRO" pitchFamily="50" charset="-128"/>
              </a:rPr>
              <a:t>)</a:t>
            </a:r>
            <a:endParaRPr lang="ja-JP" altLang="en-US" dirty="0"/>
          </a:p>
        </p:txBody>
      </p:sp>
      <p:sp>
        <p:nvSpPr>
          <p:cNvPr id="20" name="正方形/長方形 19"/>
          <p:cNvSpPr/>
          <p:nvPr/>
        </p:nvSpPr>
        <p:spPr>
          <a:xfrm>
            <a:off x="5004048" y="116632"/>
            <a:ext cx="2646878" cy="369332"/>
          </a:xfrm>
          <a:prstGeom prst="rect">
            <a:avLst/>
          </a:prstGeom>
        </p:spPr>
        <p:txBody>
          <a:bodyPr wrap="none">
            <a:spAutoFit/>
          </a:bodyPr>
          <a:lstStyle/>
          <a:p>
            <a:r>
              <a:rPr lang="en-US" altLang="ja-JP" dirty="0" smtClean="0">
                <a:solidFill>
                  <a:schemeClr val="bg1"/>
                </a:solidFill>
                <a:latin typeface="HG丸ｺﾞｼｯｸM-PRO" pitchFamily="50" charset="-128"/>
                <a:ea typeface="HG丸ｺﾞｼｯｸM-PRO" pitchFamily="50" charset="-128"/>
              </a:rPr>
              <a:t>Cherenkov detectors</a:t>
            </a:r>
            <a:endParaRPr lang="ja-JP" altLang="en-US" dirty="0"/>
          </a:p>
        </p:txBody>
      </p:sp>
      <p:sp>
        <p:nvSpPr>
          <p:cNvPr id="21" name="正方形/長方形 20"/>
          <p:cNvSpPr/>
          <p:nvPr/>
        </p:nvSpPr>
        <p:spPr>
          <a:xfrm>
            <a:off x="7956376" y="764704"/>
            <a:ext cx="963725" cy="461665"/>
          </a:xfrm>
          <a:prstGeom prst="rect">
            <a:avLst/>
          </a:prstGeom>
        </p:spPr>
        <p:txBody>
          <a:bodyPr wrap="none">
            <a:spAutoFit/>
          </a:bodyPr>
          <a:lstStyle/>
          <a:p>
            <a:r>
              <a:rPr lang="en-US" altLang="ja-JP" sz="2400" dirty="0" smtClean="0">
                <a:solidFill>
                  <a:prstClr val="white"/>
                </a:solidFill>
                <a:latin typeface="HG丸ｺﾞｼｯｸM-PRO" pitchFamily="50" charset="-128"/>
                <a:ea typeface="HG丸ｺﾞｼｯｸM-PRO" pitchFamily="50" charset="-128"/>
              </a:rPr>
              <a:t>RICH</a:t>
            </a:r>
            <a:endParaRPr lang="ja-JP" altLang="en-US" sz="1400" dirty="0"/>
          </a:p>
        </p:txBody>
      </p:sp>
      <p:sp>
        <p:nvSpPr>
          <p:cNvPr id="22" name="正方形/長方形 21"/>
          <p:cNvSpPr/>
          <p:nvPr/>
        </p:nvSpPr>
        <p:spPr>
          <a:xfrm>
            <a:off x="4788024" y="908720"/>
            <a:ext cx="2414444" cy="369332"/>
          </a:xfrm>
          <a:prstGeom prst="rect">
            <a:avLst/>
          </a:prstGeom>
        </p:spPr>
        <p:txBody>
          <a:bodyPr wrap="none">
            <a:spAutoFit/>
          </a:bodyPr>
          <a:lstStyle/>
          <a:p>
            <a:r>
              <a:rPr lang="en-US" altLang="ja-JP" dirty="0" smtClean="0">
                <a:solidFill>
                  <a:schemeClr val="bg1"/>
                </a:solidFill>
                <a:latin typeface="HG丸ｺﾞｼｯｸM-PRO" pitchFamily="50" charset="-128"/>
                <a:ea typeface="HG丸ｺﾞｼｯｸM-PRO" pitchFamily="50" charset="-128"/>
              </a:rPr>
              <a:t>Ionization chamber</a:t>
            </a:r>
            <a:endParaRPr lang="ja-JP" altLang="en-US" dirty="0"/>
          </a:p>
        </p:txBody>
      </p:sp>
      <p:sp>
        <p:nvSpPr>
          <p:cNvPr id="23" name="正方形/長方形 22"/>
          <p:cNvSpPr/>
          <p:nvPr/>
        </p:nvSpPr>
        <p:spPr>
          <a:xfrm>
            <a:off x="5508104" y="2492896"/>
            <a:ext cx="2642070" cy="369332"/>
          </a:xfrm>
          <a:prstGeom prst="rect">
            <a:avLst/>
          </a:prstGeom>
        </p:spPr>
        <p:txBody>
          <a:bodyPr wrap="none">
            <a:spAutoFit/>
          </a:bodyPr>
          <a:lstStyle/>
          <a:p>
            <a:r>
              <a:rPr lang="en-US" altLang="ja-JP" dirty="0" err="1" smtClean="0">
                <a:solidFill>
                  <a:schemeClr val="bg1"/>
                </a:solidFill>
                <a:latin typeface="HG丸ｺﾞｼｯｸM-PRO" pitchFamily="50" charset="-128"/>
                <a:ea typeface="HG丸ｺﾞｼｯｸM-PRO" pitchFamily="50" charset="-128"/>
              </a:rPr>
              <a:t>Propotional</a:t>
            </a:r>
            <a:r>
              <a:rPr lang="en-US" altLang="ja-JP" dirty="0" smtClean="0">
                <a:solidFill>
                  <a:schemeClr val="bg1"/>
                </a:solidFill>
                <a:latin typeface="HG丸ｺﾞｼｯｸM-PRO" pitchFamily="50" charset="-128"/>
                <a:ea typeface="HG丸ｺﾞｼｯｸM-PRO" pitchFamily="50" charset="-128"/>
              </a:rPr>
              <a:t> chamber</a:t>
            </a:r>
            <a:endParaRPr lang="ja-JP" altLang="en-US" dirty="0"/>
          </a:p>
        </p:txBody>
      </p:sp>
      <p:sp>
        <p:nvSpPr>
          <p:cNvPr id="24" name="正方形/長方形 23"/>
          <p:cNvSpPr/>
          <p:nvPr/>
        </p:nvSpPr>
        <p:spPr>
          <a:xfrm>
            <a:off x="4103838" y="6488668"/>
            <a:ext cx="5040162" cy="369332"/>
          </a:xfrm>
          <a:prstGeom prst="rect">
            <a:avLst/>
          </a:prstGeom>
        </p:spPr>
        <p:txBody>
          <a:bodyPr wrap="none">
            <a:spAutoFit/>
          </a:bodyPr>
          <a:lstStyle/>
          <a:p>
            <a:r>
              <a:rPr lang="en-US" altLang="ja-JP" dirty="0" smtClean="0">
                <a:solidFill>
                  <a:schemeClr val="bg1"/>
                </a:solidFill>
                <a:latin typeface="HG丸ｺﾞｼｯｸM-PRO" pitchFamily="50" charset="-128"/>
                <a:ea typeface="HG丸ｺﾞｼｯｸM-PRO" pitchFamily="50" charset="-128"/>
              </a:rPr>
              <a:t>Multi-Wire </a:t>
            </a:r>
            <a:r>
              <a:rPr lang="en-US" altLang="ja-JP" dirty="0" err="1" smtClean="0">
                <a:solidFill>
                  <a:schemeClr val="bg1"/>
                </a:solidFill>
                <a:latin typeface="HG丸ｺﾞｼｯｸM-PRO" pitchFamily="50" charset="-128"/>
                <a:ea typeface="HG丸ｺﾞｼｯｸM-PRO" pitchFamily="50" charset="-128"/>
              </a:rPr>
              <a:t>Propotional</a:t>
            </a:r>
            <a:r>
              <a:rPr lang="en-US" altLang="ja-JP" dirty="0" smtClean="0">
                <a:solidFill>
                  <a:schemeClr val="bg1"/>
                </a:solidFill>
                <a:latin typeface="HG丸ｺﾞｼｯｸM-PRO" pitchFamily="50" charset="-128"/>
                <a:ea typeface="HG丸ｺﾞｼｯｸM-PRO" pitchFamily="50" charset="-128"/>
              </a:rPr>
              <a:t> chamber (MWPC)</a:t>
            </a:r>
            <a:endParaRPr lang="ja-JP" altLang="en-US" dirty="0"/>
          </a:p>
        </p:txBody>
      </p:sp>
      <p:sp>
        <p:nvSpPr>
          <p:cNvPr id="25" name="テキスト ボックス 24"/>
          <p:cNvSpPr txBox="1"/>
          <p:nvPr/>
        </p:nvSpPr>
        <p:spPr>
          <a:xfrm>
            <a:off x="3851920" y="4221088"/>
            <a:ext cx="4374916" cy="369332"/>
          </a:xfrm>
          <a:prstGeom prst="rect">
            <a:avLst/>
          </a:prstGeom>
          <a:noFill/>
        </p:spPr>
        <p:txBody>
          <a:bodyPr wrap="none" rtlCol="0">
            <a:spAutoFit/>
          </a:bodyPr>
          <a:lstStyle/>
          <a:p>
            <a:r>
              <a:rPr lang="en-US" altLang="ja-JP" dirty="0" smtClean="0">
                <a:solidFill>
                  <a:schemeClr val="bg1"/>
                </a:solidFill>
                <a:latin typeface="HG丸ｺﾞｼｯｸM-PRO" pitchFamily="50" charset="-128"/>
                <a:ea typeface="HG丸ｺﾞｼｯｸM-PRO" pitchFamily="50" charset="-128"/>
              </a:rPr>
              <a:t>Micro-pattern gas </a:t>
            </a:r>
            <a:r>
              <a:rPr lang="en-US" altLang="ja-JP" dirty="0" err="1" smtClean="0">
                <a:solidFill>
                  <a:schemeClr val="bg1"/>
                </a:solidFill>
                <a:latin typeface="HG丸ｺﾞｼｯｸM-PRO" pitchFamily="50" charset="-128"/>
                <a:ea typeface="HG丸ｺﾞｼｯｸM-PRO" pitchFamily="50" charset="-128"/>
              </a:rPr>
              <a:t>detecto</a:t>
            </a:r>
            <a:r>
              <a:rPr lang="en-US" altLang="ja-JP" dirty="0" smtClean="0">
                <a:solidFill>
                  <a:schemeClr val="bg1"/>
                </a:solidFill>
                <a:latin typeface="HG丸ｺﾞｼｯｸM-PRO" pitchFamily="50" charset="-128"/>
                <a:ea typeface="HG丸ｺﾞｼｯｸM-PRO" pitchFamily="50" charset="-128"/>
              </a:rPr>
              <a:t> (MPGD)</a:t>
            </a:r>
            <a:endParaRPr kumimoji="1" lang="ja-JP" altLang="en-US" dirty="0">
              <a:solidFill>
                <a:schemeClr val="bg1"/>
              </a:solidFill>
              <a:latin typeface="HG丸ｺﾞｼｯｸM-PRO" pitchFamily="50" charset="-128"/>
              <a:ea typeface="HG丸ｺﾞｼｯｸM-PRO" pitchFamily="50" charset="-128"/>
            </a:endParaRPr>
          </a:p>
        </p:txBody>
      </p:sp>
      <p:sp>
        <p:nvSpPr>
          <p:cNvPr id="26" name="テキスト ボックス 25"/>
          <p:cNvSpPr txBox="1"/>
          <p:nvPr/>
        </p:nvSpPr>
        <p:spPr>
          <a:xfrm>
            <a:off x="4674507" y="5589240"/>
            <a:ext cx="4469493" cy="400110"/>
          </a:xfrm>
          <a:prstGeom prst="rect">
            <a:avLst/>
          </a:prstGeom>
          <a:noFill/>
        </p:spPr>
        <p:txBody>
          <a:bodyPr wrap="none" rtlCol="0">
            <a:spAutoFit/>
          </a:bodyPr>
          <a:lstStyle/>
          <a:p>
            <a:r>
              <a:rPr kumimoji="1" lang="en-US" altLang="ja-JP" sz="2000" dirty="0" smtClean="0">
                <a:solidFill>
                  <a:schemeClr val="bg1"/>
                </a:solidFill>
                <a:latin typeface="HG丸ｺﾞｼｯｸM-PRO" pitchFamily="50" charset="-128"/>
                <a:ea typeface="HG丸ｺﾞｼｯｸM-PRO" pitchFamily="50" charset="-128"/>
              </a:rPr>
              <a:t>Micro-strip gas chamber (MSGC)</a:t>
            </a:r>
            <a:endParaRPr kumimoji="1" lang="ja-JP" altLang="en-US" sz="2000" dirty="0">
              <a:solidFill>
                <a:schemeClr val="bg1"/>
              </a:solidFill>
              <a:latin typeface="HG丸ｺﾞｼｯｸM-PRO" pitchFamily="50" charset="-128"/>
              <a:ea typeface="HG丸ｺﾞｼｯｸM-PRO" pitchFamily="50" charset="-128"/>
            </a:endParaRPr>
          </a:p>
        </p:txBody>
      </p:sp>
      <p:sp>
        <p:nvSpPr>
          <p:cNvPr id="27" name="テキスト ボックス 26"/>
          <p:cNvSpPr txBox="1"/>
          <p:nvPr/>
        </p:nvSpPr>
        <p:spPr>
          <a:xfrm>
            <a:off x="251520" y="1484784"/>
            <a:ext cx="3148619" cy="584775"/>
          </a:xfrm>
          <a:prstGeom prst="rect">
            <a:avLst/>
          </a:prstGeom>
          <a:noFill/>
        </p:spPr>
        <p:txBody>
          <a:bodyPr wrap="none" rtlCol="0">
            <a:spAutoFit/>
          </a:bodyPr>
          <a:lstStyle/>
          <a:p>
            <a:r>
              <a:rPr kumimoji="1" lang="en-US" altLang="ja-JP" sz="3200" dirty="0" smtClean="0">
                <a:solidFill>
                  <a:schemeClr val="bg1"/>
                </a:solidFill>
                <a:latin typeface="HG丸ｺﾞｼｯｸM-PRO" pitchFamily="50" charset="-128"/>
                <a:ea typeface="HG丸ｺﾞｼｯｸM-PRO" pitchFamily="50" charset="-128"/>
              </a:rPr>
              <a:t>Drift Chamber</a:t>
            </a:r>
            <a:endParaRPr kumimoji="1" lang="ja-JP" altLang="en-US" sz="3200" dirty="0">
              <a:solidFill>
                <a:schemeClr val="bg1"/>
              </a:solidFill>
              <a:latin typeface="HG丸ｺﾞｼｯｸM-PRO" pitchFamily="50" charset="-128"/>
              <a:ea typeface="HG丸ｺﾞｼｯｸM-PRO" pitchFamily="50" charset="-128"/>
            </a:endParaRPr>
          </a:p>
        </p:txBody>
      </p:sp>
      <p:sp>
        <p:nvSpPr>
          <p:cNvPr id="29" name="テキスト ボックス 28"/>
          <p:cNvSpPr txBox="1"/>
          <p:nvPr/>
        </p:nvSpPr>
        <p:spPr>
          <a:xfrm>
            <a:off x="1619672" y="5949280"/>
            <a:ext cx="6200736" cy="523220"/>
          </a:xfrm>
          <a:prstGeom prst="rect">
            <a:avLst/>
          </a:prstGeom>
          <a:noFill/>
        </p:spPr>
        <p:txBody>
          <a:bodyPr wrap="none" rtlCol="0">
            <a:spAutoFit/>
          </a:bodyPr>
          <a:lstStyle/>
          <a:p>
            <a:r>
              <a:rPr kumimoji="1" lang="en-US" altLang="ja-JP" sz="2800" dirty="0" err="1" smtClean="0">
                <a:solidFill>
                  <a:schemeClr val="bg1"/>
                </a:solidFill>
                <a:latin typeface="HG丸ｺﾞｼｯｸM-PRO" pitchFamily="50" charset="-128"/>
                <a:ea typeface="HG丸ｺﾞｼｯｸM-PRO" pitchFamily="50" charset="-128"/>
              </a:rPr>
              <a:t>Timepprojection</a:t>
            </a:r>
            <a:r>
              <a:rPr kumimoji="1" lang="en-US" altLang="ja-JP" sz="2800" dirty="0" smtClean="0">
                <a:solidFill>
                  <a:schemeClr val="bg1"/>
                </a:solidFill>
                <a:latin typeface="HG丸ｺﾞｼｯｸM-PRO" pitchFamily="50" charset="-128"/>
                <a:ea typeface="HG丸ｺﾞｼｯｸM-PRO" pitchFamily="50" charset="-128"/>
              </a:rPr>
              <a:t> chamber (TPC)</a:t>
            </a:r>
            <a:endParaRPr kumimoji="1" lang="ja-JP" altLang="en-US" sz="2800" dirty="0">
              <a:solidFill>
                <a:schemeClr val="bg1"/>
              </a:solidFill>
              <a:latin typeface="HG丸ｺﾞｼｯｸM-PRO" pitchFamily="50" charset="-128"/>
              <a:ea typeface="HG丸ｺﾞｼｯｸM-PRO" pitchFamily="50" charset="-128"/>
            </a:endParaRPr>
          </a:p>
        </p:txBody>
      </p:sp>
      <p:sp>
        <p:nvSpPr>
          <p:cNvPr id="30" name="テキスト ボックス 29"/>
          <p:cNvSpPr txBox="1"/>
          <p:nvPr/>
        </p:nvSpPr>
        <p:spPr>
          <a:xfrm>
            <a:off x="755576" y="5661248"/>
            <a:ext cx="3461204" cy="307777"/>
          </a:xfrm>
          <a:prstGeom prst="rect">
            <a:avLst/>
          </a:prstGeom>
          <a:noFill/>
        </p:spPr>
        <p:txBody>
          <a:bodyPr wrap="none" rtlCol="0">
            <a:spAutoFit/>
          </a:bodyPr>
          <a:lstStyle/>
          <a:p>
            <a:r>
              <a:rPr kumimoji="1" lang="en-US" altLang="ja-JP" sz="1400" dirty="0" smtClean="0">
                <a:solidFill>
                  <a:schemeClr val="bg1"/>
                </a:solidFill>
                <a:latin typeface="HG丸ｺﾞｼｯｸM-PRO" pitchFamily="50" charset="-128"/>
                <a:ea typeface="HG丸ｺﾞｼｯｸM-PRO" pitchFamily="50" charset="-128"/>
              </a:rPr>
              <a:t>Transition radiation detector (TRD)</a:t>
            </a:r>
            <a:endParaRPr kumimoji="1" lang="ja-JP" altLang="en-US" sz="1400" dirty="0">
              <a:solidFill>
                <a:schemeClr val="bg1"/>
              </a:solidFill>
              <a:latin typeface="HG丸ｺﾞｼｯｸM-PRO" pitchFamily="50" charset="-128"/>
              <a:ea typeface="HG丸ｺﾞｼｯｸM-PRO" pitchFamily="50" charset="-128"/>
            </a:endParaRPr>
          </a:p>
        </p:txBody>
      </p:sp>
      <p:sp>
        <p:nvSpPr>
          <p:cNvPr id="31" name="テキスト ボックス 30"/>
          <p:cNvSpPr txBox="1"/>
          <p:nvPr/>
        </p:nvSpPr>
        <p:spPr>
          <a:xfrm>
            <a:off x="0" y="3068960"/>
            <a:ext cx="2951449" cy="307777"/>
          </a:xfrm>
          <a:prstGeom prst="rect">
            <a:avLst/>
          </a:prstGeom>
          <a:noFill/>
        </p:spPr>
        <p:txBody>
          <a:bodyPr wrap="none" rtlCol="0">
            <a:spAutoFit/>
          </a:bodyPr>
          <a:lstStyle/>
          <a:p>
            <a:r>
              <a:rPr lang="en-US" altLang="ja-JP" sz="1400" dirty="0" smtClean="0">
                <a:solidFill>
                  <a:schemeClr val="bg1"/>
                </a:solidFill>
                <a:latin typeface="HG丸ｺﾞｼｯｸM-PRO" pitchFamily="50" charset="-128"/>
                <a:ea typeface="HG丸ｺﾞｼｯｸM-PRO" pitchFamily="50" charset="-128"/>
              </a:rPr>
              <a:t>Resistive-plate chamber (RPC)</a:t>
            </a:r>
            <a:endParaRPr kumimoji="1" lang="ja-JP" altLang="en-US" sz="1400" dirty="0">
              <a:solidFill>
                <a:schemeClr val="bg1"/>
              </a:solidFill>
              <a:latin typeface="HG丸ｺﾞｼｯｸM-PRO" pitchFamily="50" charset="-128"/>
              <a:ea typeface="HG丸ｺﾞｼｯｸM-PRO" pitchFamily="50" charset="-128"/>
            </a:endParaRPr>
          </a:p>
        </p:txBody>
      </p:sp>
      <p:sp>
        <p:nvSpPr>
          <p:cNvPr id="32" name="テキスト ボックス 31"/>
          <p:cNvSpPr txBox="1"/>
          <p:nvPr/>
        </p:nvSpPr>
        <p:spPr>
          <a:xfrm>
            <a:off x="1187624" y="3356992"/>
            <a:ext cx="2691763" cy="307777"/>
          </a:xfrm>
          <a:prstGeom prst="rect">
            <a:avLst/>
          </a:prstGeom>
          <a:noFill/>
        </p:spPr>
        <p:txBody>
          <a:bodyPr wrap="none" rtlCol="0">
            <a:spAutoFit/>
          </a:bodyPr>
          <a:lstStyle/>
          <a:p>
            <a:r>
              <a:rPr lang="en-US" altLang="ja-JP" sz="1400" dirty="0" smtClean="0">
                <a:solidFill>
                  <a:schemeClr val="bg1"/>
                </a:solidFill>
                <a:latin typeface="HG丸ｺﾞｼｯｸM-PRO" pitchFamily="50" charset="-128"/>
                <a:ea typeface="HG丸ｺﾞｼｯｸM-PRO" pitchFamily="50" charset="-128"/>
              </a:rPr>
              <a:t>Silicon Strip Detector (SSD)</a:t>
            </a:r>
            <a:endParaRPr kumimoji="1" lang="ja-JP" altLang="en-US" sz="1400" dirty="0">
              <a:solidFill>
                <a:schemeClr val="bg1"/>
              </a:solidFill>
              <a:latin typeface="HG丸ｺﾞｼｯｸM-PRO" pitchFamily="50" charset="-128"/>
              <a:ea typeface="HG丸ｺﾞｼｯｸM-PRO" pitchFamily="50" charset="-128"/>
            </a:endParaRPr>
          </a:p>
        </p:txBody>
      </p:sp>
      <p:sp>
        <p:nvSpPr>
          <p:cNvPr id="33" name="テキスト ボックス 32"/>
          <p:cNvSpPr txBox="1"/>
          <p:nvPr/>
        </p:nvSpPr>
        <p:spPr>
          <a:xfrm>
            <a:off x="6084168" y="3429000"/>
            <a:ext cx="2669320" cy="307777"/>
          </a:xfrm>
          <a:prstGeom prst="rect">
            <a:avLst/>
          </a:prstGeom>
          <a:noFill/>
        </p:spPr>
        <p:txBody>
          <a:bodyPr wrap="none" rtlCol="0">
            <a:spAutoFit/>
          </a:bodyPr>
          <a:lstStyle/>
          <a:p>
            <a:r>
              <a:rPr lang="en-US" altLang="ja-JP" sz="1400" dirty="0" smtClean="0">
                <a:solidFill>
                  <a:schemeClr val="bg1"/>
                </a:solidFill>
                <a:latin typeface="HG丸ｺﾞｼｯｸM-PRO" pitchFamily="50" charset="-128"/>
                <a:ea typeface="HG丸ｺﾞｼｯｸM-PRO" pitchFamily="50" charset="-128"/>
              </a:rPr>
              <a:t>Silicon Pixel Detector (SSD)</a:t>
            </a:r>
            <a:endParaRPr kumimoji="1" lang="ja-JP" altLang="en-US" sz="1400" dirty="0">
              <a:solidFill>
                <a:schemeClr val="bg1"/>
              </a:solidFill>
              <a:latin typeface="HG丸ｺﾞｼｯｸM-PRO" pitchFamily="50" charset="-128"/>
              <a:ea typeface="HG丸ｺﾞｼｯｸM-PRO" pitchFamily="50" charset="-128"/>
            </a:endParaRPr>
          </a:p>
        </p:txBody>
      </p:sp>
      <p:sp>
        <p:nvSpPr>
          <p:cNvPr id="34" name="テキスト ボックス 33"/>
          <p:cNvSpPr txBox="1"/>
          <p:nvPr/>
        </p:nvSpPr>
        <p:spPr>
          <a:xfrm>
            <a:off x="0" y="6433591"/>
            <a:ext cx="3930884" cy="400110"/>
          </a:xfrm>
          <a:prstGeom prst="rect">
            <a:avLst/>
          </a:prstGeom>
          <a:noFill/>
        </p:spPr>
        <p:txBody>
          <a:bodyPr wrap="none" rtlCol="0">
            <a:spAutoFit/>
          </a:bodyPr>
          <a:lstStyle/>
          <a:p>
            <a:r>
              <a:rPr lang="en-US" altLang="ja-JP" sz="2000" dirty="0" smtClean="0">
                <a:solidFill>
                  <a:schemeClr val="bg1"/>
                </a:solidFill>
                <a:latin typeface="HG丸ｺﾞｼｯｸM-PRO" pitchFamily="50" charset="-128"/>
                <a:ea typeface="HG丸ｺﾞｼｯｸM-PRO" pitchFamily="50" charset="-128"/>
              </a:rPr>
              <a:t>Electromagnetic calorimeters</a:t>
            </a:r>
            <a:endParaRPr kumimoji="1" lang="ja-JP" altLang="en-US" sz="2000" dirty="0">
              <a:solidFill>
                <a:schemeClr val="bg1"/>
              </a:solidFill>
              <a:latin typeface="HG丸ｺﾞｼｯｸM-PRO" pitchFamily="50" charset="-128"/>
              <a:ea typeface="HG丸ｺﾞｼｯｸM-PRO" pitchFamily="50" charset="-128"/>
            </a:endParaRPr>
          </a:p>
        </p:txBody>
      </p:sp>
      <p:sp>
        <p:nvSpPr>
          <p:cNvPr id="35" name="テキスト ボックス 34"/>
          <p:cNvSpPr txBox="1"/>
          <p:nvPr/>
        </p:nvSpPr>
        <p:spPr>
          <a:xfrm>
            <a:off x="6012160" y="1916832"/>
            <a:ext cx="2919389" cy="400110"/>
          </a:xfrm>
          <a:prstGeom prst="rect">
            <a:avLst/>
          </a:prstGeom>
          <a:noFill/>
        </p:spPr>
        <p:txBody>
          <a:bodyPr wrap="none" rtlCol="0">
            <a:spAutoFit/>
          </a:bodyPr>
          <a:lstStyle/>
          <a:p>
            <a:r>
              <a:rPr lang="en-US" altLang="ja-JP" sz="2000" dirty="0" smtClean="0">
                <a:solidFill>
                  <a:schemeClr val="bg1"/>
                </a:solidFill>
                <a:latin typeface="HG丸ｺﾞｼｯｸM-PRO" pitchFamily="50" charset="-128"/>
                <a:ea typeface="HG丸ｺﾞｼｯｸM-PRO" pitchFamily="50" charset="-128"/>
              </a:rPr>
              <a:t>Hadronic </a:t>
            </a:r>
            <a:r>
              <a:rPr lang="en-US" altLang="ja-JP" sz="2000" dirty="0" err="1" smtClean="0">
                <a:solidFill>
                  <a:schemeClr val="bg1"/>
                </a:solidFill>
                <a:latin typeface="HG丸ｺﾞｼｯｸM-PRO" pitchFamily="50" charset="-128"/>
                <a:ea typeface="HG丸ｺﾞｼｯｸM-PRO" pitchFamily="50" charset="-128"/>
              </a:rPr>
              <a:t>calorimetes</a:t>
            </a:r>
            <a:endParaRPr kumimoji="1" lang="ja-JP" altLang="en-US" sz="2000" dirty="0">
              <a:solidFill>
                <a:schemeClr val="bg1"/>
              </a:solidFill>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100"/>
                                  </p:stCondLst>
                                  <p:childTnLst>
                                    <p:set>
                                      <p:cBhvr>
                                        <p:cTn id="9" dur="1" fill="hold">
                                          <p:stCondLst>
                                            <p:cond delay="0"/>
                                          </p:stCondLst>
                                        </p:cTn>
                                        <p:tgtEl>
                                          <p:spTgt spid="3"/>
                                        </p:tgtEl>
                                        <p:attrNameLst>
                                          <p:attrName>style.visibility</p:attrName>
                                        </p:attrNameLst>
                                      </p:cBhvr>
                                      <p:to>
                                        <p:strVal val="visible"/>
                                      </p:to>
                                    </p:set>
                                  </p:childTnLst>
                                </p:cTn>
                              </p:par>
                            </p:childTnLst>
                          </p:cTn>
                        </p:par>
                        <p:par>
                          <p:cTn id="10" fill="hold">
                            <p:stCondLst>
                              <p:cond delay="100"/>
                            </p:stCondLst>
                            <p:childTnLst>
                              <p:par>
                                <p:cTn id="11" presetID="1" presetClass="entr" presetSubtype="0" fill="hold" grpId="0" nodeType="afterEffect">
                                  <p:stCondLst>
                                    <p:cond delay="100"/>
                                  </p:stCondLst>
                                  <p:childTnLst>
                                    <p:set>
                                      <p:cBhvr>
                                        <p:cTn id="12" dur="1" fill="hold">
                                          <p:stCondLst>
                                            <p:cond delay="0"/>
                                          </p:stCondLst>
                                        </p:cTn>
                                        <p:tgtEl>
                                          <p:spTgt spid="4"/>
                                        </p:tgtEl>
                                        <p:attrNameLst>
                                          <p:attrName>style.visibility</p:attrName>
                                        </p:attrNameLst>
                                      </p:cBhvr>
                                      <p:to>
                                        <p:strVal val="visible"/>
                                      </p:to>
                                    </p:set>
                                  </p:childTnLst>
                                </p:cTn>
                              </p:par>
                            </p:childTnLst>
                          </p:cTn>
                        </p:par>
                        <p:par>
                          <p:cTn id="13" fill="hold">
                            <p:stCondLst>
                              <p:cond delay="200"/>
                            </p:stCondLst>
                            <p:childTnLst>
                              <p:par>
                                <p:cTn id="14" presetID="1" presetClass="entr" presetSubtype="0" fill="hold" grpId="0" nodeType="afterEffect">
                                  <p:stCondLst>
                                    <p:cond delay="100"/>
                                  </p:stCondLst>
                                  <p:childTnLst>
                                    <p:set>
                                      <p:cBhvr>
                                        <p:cTn id="15" dur="1" fill="hold">
                                          <p:stCondLst>
                                            <p:cond delay="0"/>
                                          </p:stCondLst>
                                        </p:cTn>
                                        <p:tgtEl>
                                          <p:spTgt spid="5"/>
                                        </p:tgtEl>
                                        <p:attrNameLst>
                                          <p:attrName>style.visibility</p:attrName>
                                        </p:attrNameLst>
                                      </p:cBhvr>
                                      <p:to>
                                        <p:strVal val="visible"/>
                                      </p:to>
                                    </p:set>
                                  </p:childTnLst>
                                </p:cTn>
                              </p:par>
                            </p:childTnLst>
                          </p:cTn>
                        </p:par>
                        <p:par>
                          <p:cTn id="16" fill="hold">
                            <p:stCondLst>
                              <p:cond delay="300"/>
                            </p:stCondLst>
                            <p:childTnLst>
                              <p:par>
                                <p:cTn id="17" presetID="1" presetClass="entr" presetSubtype="0" fill="hold" grpId="0" nodeType="afterEffect">
                                  <p:stCondLst>
                                    <p:cond delay="100"/>
                                  </p:stCondLst>
                                  <p:childTnLst>
                                    <p:set>
                                      <p:cBhvr>
                                        <p:cTn id="18" dur="1" fill="hold">
                                          <p:stCondLst>
                                            <p:cond delay="0"/>
                                          </p:stCondLst>
                                        </p:cTn>
                                        <p:tgtEl>
                                          <p:spTgt spid="6"/>
                                        </p:tgtEl>
                                        <p:attrNameLst>
                                          <p:attrName>style.visibility</p:attrName>
                                        </p:attrNameLst>
                                      </p:cBhvr>
                                      <p:to>
                                        <p:strVal val="visible"/>
                                      </p:to>
                                    </p:set>
                                  </p:childTnLst>
                                </p:cTn>
                              </p:par>
                            </p:childTnLst>
                          </p:cTn>
                        </p:par>
                        <p:par>
                          <p:cTn id="19" fill="hold">
                            <p:stCondLst>
                              <p:cond delay="400"/>
                            </p:stCondLst>
                            <p:childTnLst>
                              <p:par>
                                <p:cTn id="20" presetID="1" presetClass="entr" presetSubtype="0" fill="hold" grpId="0" nodeType="afterEffect">
                                  <p:stCondLst>
                                    <p:cond delay="200"/>
                                  </p:stCondLst>
                                  <p:childTnLst>
                                    <p:set>
                                      <p:cBhvr>
                                        <p:cTn id="21" dur="1" fill="hold">
                                          <p:stCondLst>
                                            <p:cond delay="0"/>
                                          </p:stCondLst>
                                        </p:cTn>
                                        <p:tgtEl>
                                          <p:spTgt spid="7"/>
                                        </p:tgtEl>
                                        <p:attrNameLst>
                                          <p:attrName>style.visibility</p:attrName>
                                        </p:attrNameLst>
                                      </p:cBhvr>
                                      <p:to>
                                        <p:strVal val="visible"/>
                                      </p:to>
                                    </p:set>
                                  </p:childTnLst>
                                </p:cTn>
                              </p:par>
                            </p:childTnLst>
                          </p:cTn>
                        </p:par>
                        <p:par>
                          <p:cTn id="22" fill="hold">
                            <p:stCondLst>
                              <p:cond delay="600"/>
                            </p:stCondLst>
                            <p:childTnLst>
                              <p:par>
                                <p:cTn id="23" presetID="1" presetClass="entr" presetSubtype="0" fill="hold" grpId="0" nodeType="afterEffect">
                                  <p:stCondLst>
                                    <p:cond delay="200"/>
                                  </p:stCondLst>
                                  <p:childTnLst>
                                    <p:set>
                                      <p:cBhvr>
                                        <p:cTn id="24" dur="1" fill="hold">
                                          <p:stCondLst>
                                            <p:cond delay="0"/>
                                          </p:stCondLst>
                                        </p:cTn>
                                        <p:tgtEl>
                                          <p:spTgt spid="8"/>
                                        </p:tgtEl>
                                        <p:attrNameLst>
                                          <p:attrName>style.visibility</p:attrName>
                                        </p:attrNameLst>
                                      </p:cBhvr>
                                      <p:to>
                                        <p:strVal val="visible"/>
                                      </p:to>
                                    </p:set>
                                  </p:childTnLst>
                                </p:cTn>
                              </p:par>
                            </p:childTnLst>
                          </p:cTn>
                        </p:par>
                        <p:par>
                          <p:cTn id="25" fill="hold">
                            <p:stCondLst>
                              <p:cond delay="800"/>
                            </p:stCondLst>
                            <p:childTnLst>
                              <p:par>
                                <p:cTn id="26" presetID="1" presetClass="entr" presetSubtype="0" fill="hold" grpId="0" nodeType="afterEffect">
                                  <p:stCondLst>
                                    <p:cond delay="200"/>
                                  </p:stCondLst>
                                  <p:childTnLst>
                                    <p:set>
                                      <p:cBhvr>
                                        <p:cTn id="27" dur="1" fill="hold">
                                          <p:stCondLst>
                                            <p:cond delay="0"/>
                                          </p:stCondLst>
                                        </p:cTn>
                                        <p:tgtEl>
                                          <p:spTgt spid="9"/>
                                        </p:tgtEl>
                                        <p:attrNameLst>
                                          <p:attrName>style.visibility</p:attrName>
                                        </p:attrNameLst>
                                      </p:cBhvr>
                                      <p:to>
                                        <p:strVal val="visible"/>
                                      </p:to>
                                    </p:set>
                                  </p:childTnLst>
                                </p:cTn>
                              </p:par>
                            </p:childTnLst>
                          </p:cTn>
                        </p:par>
                        <p:par>
                          <p:cTn id="28" fill="hold">
                            <p:stCondLst>
                              <p:cond delay="1000"/>
                            </p:stCondLst>
                            <p:childTnLst>
                              <p:par>
                                <p:cTn id="29" presetID="1" presetClass="entr" presetSubtype="0" fill="hold" grpId="0" nodeType="afterEffect">
                                  <p:stCondLst>
                                    <p:cond delay="300"/>
                                  </p:stCondLst>
                                  <p:childTnLst>
                                    <p:set>
                                      <p:cBhvr>
                                        <p:cTn id="30" dur="1" fill="hold">
                                          <p:stCondLst>
                                            <p:cond delay="0"/>
                                          </p:stCondLst>
                                        </p:cTn>
                                        <p:tgtEl>
                                          <p:spTgt spid="10"/>
                                        </p:tgtEl>
                                        <p:attrNameLst>
                                          <p:attrName>style.visibility</p:attrName>
                                        </p:attrNameLst>
                                      </p:cBhvr>
                                      <p:to>
                                        <p:strVal val="visible"/>
                                      </p:to>
                                    </p:set>
                                  </p:childTnLst>
                                </p:cTn>
                              </p:par>
                            </p:childTnLst>
                          </p:cTn>
                        </p:par>
                        <p:par>
                          <p:cTn id="31" fill="hold">
                            <p:stCondLst>
                              <p:cond delay="1300"/>
                            </p:stCondLst>
                            <p:childTnLst>
                              <p:par>
                                <p:cTn id="32" presetID="1" presetClass="entr" presetSubtype="0" fill="hold" grpId="0" nodeType="afterEffect">
                                  <p:stCondLst>
                                    <p:cond delay="300"/>
                                  </p:stCondLst>
                                  <p:childTnLst>
                                    <p:set>
                                      <p:cBhvr>
                                        <p:cTn id="33" dur="1" fill="hold">
                                          <p:stCondLst>
                                            <p:cond delay="0"/>
                                          </p:stCondLst>
                                        </p:cTn>
                                        <p:tgtEl>
                                          <p:spTgt spid="11"/>
                                        </p:tgtEl>
                                        <p:attrNameLst>
                                          <p:attrName>style.visibility</p:attrName>
                                        </p:attrNameLst>
                                      </p:cBhvr>
                                      <p:to>
                                        <p:strVal val="visible"/>
                                      </p:to>
                                    </p:set>
                                  </p:childTnLst>
                                </p:cTn>
                              </p:par>
                            </p:childTnLst>
                          </p:cTn>
                        </p:par>
                        <p:par>
                          <p:cTn id="34" fill="hold">
                            <p:stCondLst>
                              <p:cond delay="1600"/>
                            </p:stCondLst>
                            <p:childTnLst>
                              <p:par>
                                <p:cTn id="35" presetID="1" presetClass="entr" presetSubtype="0" fill="hold" grpId="0" nodeType="afterEffect">
                                  <p:stCondLst>
                                    <p:cond delay="200"/>
                                  </p:stCondLst>
                                  <p:childTnLst>
                                    <p:set>
                                      <p:cBhvr>
                                        <p:cTn id="36" dur="1" fill="hold">
                                          <p:stCondLst>
                                            <p:cond delay="0"/>
                                          </p:stCondLst>
                                        </p:cTn>
                                        <p:tgtEl>
                                          <p:spTgt spid="12"/>
                                        </p:tgtEl>
                                        <p:attrNameLst>
                                          <p:attrName>style.visibility</p:attrName>
                                        </p:attrNameLst>
                                      </p:cBhvr>
                                      <p:to>
                                        <p:strVal val="visible"/>
                                      </p:to>
                                    </p:set>
                                  </p:childTnLst>
                                </p:cTn>
                              </p:par>
                            </p:childTnLst>
                          </p:cTn>
                        </p:par>
                        <p:par>
                          <p:cTn id="37" fill="hold">
                            <p:stCondLst>
                              <p:cond delay="1800"/>
                            </p:stCondLst>
                            <p:childTnLst>
                              <p:par>
                                <p:cTn id="38" presetID="1" presetClass="entr" presetSubtype="0" fill="hold" grpId="0" nodeType="afterEffect">
                                  <p:stCondLst>
                                    <p:cond delay="200"/>
                                  </p:stCondLst>
                                  <p:childTnLst>
                                    <p:set>
                                      <p:cBhvr>
                                        <p:cTn id="39" dur="1" fill="hold">
                                          <p:stCondLst>
                                            <p:cond delay="0"/>
                                          </p:stCondLst>
                                        </p:cTn>
                                        <p:tgtEl>
                                          <p:spTgt spid="13"/>
                                        </p:tgtEl>
                                        <p:attrNameLst>
                                          <p:attrName>style.visibility</p:attrName>
                                        </p:attrNameLst>
                                      </p:cBhvr>
                                      <p:to>
                                        <p:strVal val="visible"/>
                                      </p:to>
                                    </p:set>
                                  </p:childTnLst>
                                </p:cTn>
                              </p:par>
                            </p:childTnLst>
                          </p:cTn>
                        </p:par>
                        <p:par>
                          <p:cTn id="40" fill="hold">
                            <p:stCondLst>
                              <p:cond delay="2000"/>
                            </p:stCondLst>
                            <p:childTnLst>
                              <p:par>
                                <p:cTn id="41" presetID="1" presetClass="entr" presetSubtype="0" fill="hold" grpId="0" nodeType="afterEffect">
                                  <p:stCondLst>
                                    <p:cond delay="100"/>
                                  </p:stCondLst>
                                  <p:childTnLst>
                                    <p:set>
                                      <p:cBhvr>
                                        <p:cTn id="42" dur="1" fill="hold">
                                          <p:stCondLst>
                                            <p:cond delay="0"/>
                                          </p:stCondLst>
                                        </p:cTn>
                                        <p:tgtEl>
                                          <p:spTgt spid="14"/>
                                        </p:tgtEl>
                                        <p:attrNameLst>
                                          <p:attrName>style.visibility</p:attrName>
                                        </p:attrNameLst>
                                      </p:cBhvr>
                                      <p:to>
                                        <p:strVal val="visible"/>
                                      </p:to>
                                    </p:set>
                                  </p:childTnLst>
                                </p:cTn>
                              </p:par>
                            </p:childTnLst>
                          </p:cTn>
                        </p:par>
                        <p:par>
                          <p:cTn id="43" fill="hold">
                            <p:stCondLst>
                              <p:cond delay="2100"/>
                            </p:stCondLst>
                            <p:childTnLst>
                              <p:par>
                                <p:cTn id="44" presetID="1" presetClass="entr" presetSubtype="0" fill="hold" grpId="0" nodeType="afterEffect">
                                  <p:stCondLst>
                                    <p:cond delay="200"/>
                                  </p:stCondLst>
                                  <p:childTnLst>
                                    <p:set>
                                      <p:cBhvr>
                                        <p:cTn id="45" dur="1" fill="hold">
                                          <p:stCondLst>
                                            <p:cond delay="0"/>
                                          </p:stCondLst>
                                        </p:cTn>
                                        <p:tgtEl>
                                          <p:spTgt spid="15"/>
                                        </p:tgtEl>
                                        <p:attrNameLst>
                                          <p:attrName>style.visibility</p:attrName>
                                        </p:attrNameLst>
                                      </p:cBhvr>
                                      <p:to>
                                        <p:strVal val="visible"/>
                                      </p:to>
                                    </p:set>
                                  </p:childTnLst>
                                </p:cTn>
                              </p:par>
                            </p:childTnLst>
                          </p:cTn>
                        </p:par>
                        <p:par>
                          <p:cTn id="46" fill="hold">
                            <p:stCondLst>
                              <p:cond delay="2300"/>
                            </p:stCondLst>
                            <p:childTnLst>
                              <p:par>
                                <p:cTn id="47" presetID="1" presetClass="entr" presetSubtype="0" fill="hold" grpId="0" nodeType="afterEffect">
                                  <p:stCondLst>
                                    <p:cond delay="200"/>
                                  </p:stCondLst>
                                  <p:childTnLst>
                                    <p:set>
                                      <p:cBhvr>
                                        <p:cTn id="48" dur="1" fill="hold">
                                          <p:stCondLst>
                                            <p:cond delay="0"/>
                                          </p:stCondLst>
                                        </p:cTn>
                                        <p:tgtEl>
                                          <p:spTgt spid="16"/>
                                        </p:tgtEl>
                                        <p:attrNameLst>
                                          <p:attrName>style.visibility</p:attrName>
                                        </p:attrNameLst>
                                      </p:cBhvr>
                                      <p:to>
                                        <p:strVal val="visible"/>
                                      </p:to>
                                    </p:set>
                                  </p:childTnLst>
                                </p:cTn>
                              </p:par>
                            </p:childTnLst>
                          </p:cTn>
                        </p:par>
                        <p:par>
                          <p:cTn id="49" fill="hold">
                            <p:stCondLst>
                              <p:cond delay="2500"/>
                            </p:stCondLst>
                            <p:childTnLst>
                              <p:par>
                                <p:cTn id="50" presetID="1" presetClass="entr" presetSubtype="0" fill="hold" grpId="0" nodeType="afterEffect">
                                  <p:stCondLst>
                                    <p:cond delay="100"/>
                                  </p:stCondLst>
                                  <p:childTnLst>
                                    <p:set>
                                      <p:cBhvr>
                                        <p:cTn id="51" dur="1" fill="hold">
                                          <p:stCondLst>
                                            <p:cond delay="0"/>
                                          </p:stCondLst>
                                        </p:cTn>
                                        <p:tgtEl>
                                          <p:spTgt spid="17"/>
                                        </p:tgtEl>
                                        <p:attrNameLst>
                                          <p:attrName>style.visibility</p:attrName>
                                        </p:attrNameLst>
                                      </p:cBhvr>
                                      <p:to>
                                        <p:strVal val="visible"/>
                                      </p:to>
                                    </p:set>
                                  </p:childTnLst>
                                </p:cTn>
                              </p:par>
                            </p:childTnLst>
                          </p:cTn>
                        </p:par>
                        <p:par>
                          <p:cTn id="52" fill="hold">
                            <p:stCondLst>
                              <p:cond delay="2600"/>
                            </p:stCondLst>
                            <p:childTnLst>
                              <p:par>
                                <p:cTn id="53" presetID="1" presetClass="entr" presetSubtype="0" fill="hold" grpId="0" nodeType="afterEffect">
                                  <p:stCondLst>
                                    <p:cond delay="200"/>
                                  </p:stCondLst>
                                  <p:childTnLst>
                                    <p:set>
                                      <p:cBhvr>
                                        <p:cTn id="54" dur="1" fill="hold">
                                          <p:stCondLst>
                                            <p:cond delay="0"/>
                                          </p:stCondLst>
                                        </p:cTn>
                                        <p:tgtEl>
                                          <p:spTgt spid="18"/>
                                        </p:tgtEl>
                                        <p:attrNameLst>
                                          <p:attrName>style.visibility</p:attrName>
                                        </p:attrNameLst>
                                      </p:cBhvr>
                                      <p:to>
                                        <p:strVal val="visible"/>
                                      </p:to>
                                    </p:set>
                                  </p:childTnLst>
                                </p:cTn>
                              </p:par>
                            </p:childTnLst>
                          </p:cTn>
                        </p:par>
                        <p:par>
                          <p:cTn id="55" fill="hold">
                            <p:stCondLst>
                              <p:cond delay="2800"/>
                            </p:stCondLst>
                            <p:childTnLst>
                              <p:par>
                                <p:cTn id="56" presetID="1" presetClass="entr" presetSubtype="0" fill="hold" grpId="0" nodeType="afterEffect">
                                  <p:stCondLst>
                                    <p:cond delay="0"/>
                                  </p:stCondLst>
                                  <p:childTnLst>
                                    <p:set>
                                      <p:cBhvr>
                                        <p:cTn id="57" dur="1" fill="hold">
                                          <p:stCondLst>
                                            <p:cond delay="0"/>
                                          </p:stCondLst>
                                        </p:cTn>
                                        <p:tgtEl>
                                          <p:spTgt spid="19"/>
                                        </p:tgtEl>
                                        <p:attrNameLst>
                                          <p:attrName>style.visibility</p:attrName>
                                        </p:attrNameLst>
                                      </p:cBhvr>
                                      <p:to>
                                        <p:strVal val="visible"/>
                                      </p:to>
                                    </p:set>
                                  </p:childTnLst>
                                </p:cTn>
                              </p:par>
                            </p:childTnLst>
                          </p:cTn>
                        </p:par>
                        <p:par>
                          <p:cTn id="58" fill="hold">
                            <p:stCondLst>
                              <p:cond delay="2800"/>
                            </p:stCondLst>
                            <p:childTnLst>
                              <p:par>
                                <p:cTn id="59" presetID="1" presetClass="entr" presetSubtype="0" fill="hold" grpId="0" nodeType="afterEffect">
                                  <p:stCondLst>
                                    <p:cond delay="0"/>
                                  </p:stCondLst>
                                  <p:childTnLst>
                                    <p:set>
                                      <p:cBhvr>
                                        <p:cTn id="60" dur="1" fill="hold">
                                          <p:stCondLst>
                                            <p:cond delay="0"/>
                                          </p:stCondLst>
                                        </p:cTn>
                                        <p:tgtEl>
                                          <p:spTgt spid="20"/>
                                        </p:tgtEl>
                                        <p:attrNameLst>
                                          <p:attrName>style.visibility</p:attrName>
                                        </p:attrNameLst>
                                      </p:cBhvr>
                                      <p:to>
                                        <p:strVal val="visible"/>
                                      </p:to>
                                    </p:set>
                                  </p:childTnLst>
                                </p:cTn>
                              </p:par>
                            </p:childTnLst>
                          </p:cTn>
                        </p:par>
                        <p:par>
                          <p:cTn id="61" fill="hold">
                            <p:stCondLst>
                              <p:cond delay="2800"/>
                            </p:stCondLst>
                            <p:childTnLst>
                              <p:par>
                                <p:cTn id="62" presetID="1" presetClass="entr" presetSubtype="0" fill="hold" grpId="0" nodeType="afterEffect">
                                  <p:stCondLst>
                                    <p:cond delay="200"/>
                                  </p:stCondLst>
                                  <p:childTnLst>
                                    <p:set>
                                      <p:cBhvr>
                                        <p:cTn id="63" dur="1" fill="hold">
                                          <p:stCondLst>
                                            <p:cond delay="0"/>
                                          </p:stCondLst>
                                        </p:cTn>
                                        <p:tgtEl>
                                          <p:spTgt spid="21"/>
                                        </p:tgtEl>
                                        <p:attrNameLst>
                                          <p:attrName>style.visibility</p:attrName>
                                        </p:attrNameLst>
                                      </p:cBhvr>
                                      <p:to>
                                        <p:strVal val="visible"/>
                                      </p:to>
                                    </p:set>
                                  </p:childTnLst>
                                </p:cTn>
                              </p:par>
                            </p:childTnLst>
                          </p:cTn>
                        </p:par>
                        <p:par>
                          <p:cTn id="64" fill="hold">
                            <p:stCondLst>
                              <p:cond delay="3000"/>
                            </p:stCondLst>
                            <p:childTnLst>
                              <p:par>
                                <p:cTn id="65" presetID="1" presetClass="entr" presetSubtype="0" fill="hold" grpId="0" nodeType="afterEffect">
                                  <p:stCondLst>
                                    <p:cond delay="200"/>
                                  </p:stCondLst>
                                  <p:childTnLst>
                                    <p:set>
                                      <p:cBhvr>
                                        <p:cTn id="66" dur="1" fill="hold">
                                          <p:stCondLst>
                                            <p:cond delay="0"/>
                                          </p:stCondLst>
                                        </p:cTn>
                                        <p:tgtEl>
                                          <p:spTgt spid="22"/>
                                        </p:tgtEl>
                                        <p:attrNameLst>
                                          <p:attrName>style.visibility</p:attrName>
                                        </p:attrNameLst>
                                      </p:cBhvr>
                                      <p:to>
                                        <p:strVal val="visible"/>
                                      </p:to>
                                    </p:set>
                                  </p:childTnLst>
                                </p:cTn>
                              </p:par>
                            </p:childTnLst>
                          </p:cTn>
                        </p:par>
                        <p:par>
                          <p:cTn id="67" fill="hold">
                            <p:stCondLst>
                              <p:cond delay="3200"/>
                            </p:stCondLst>
                            <p:childTnLst>
                              <p:par>
                                <p:cTn id="68" presetID="1" presetClass="entr" presetSubtype="0" fill="hold" grpId="0" nodeType="afterEffect">
                                  <p:stCondLst>
                                    <p:cond delay="300"/>
                                  </p:stCondLst>
                                  <p:childTnLst>
                                    <p:set>
                                      <p:cBhvr>
                                        <p:cTn id="69" dur="1" fill="hold">
                                          <p:stCondLst>
                                            <p:cond delay="0"/>
                                          </p:stCondLst>
                                        </p:cTn>
                                        <p:tgtEl>
                                          <p:spTgt spid="23"/>
                                        </p:tgtEl>
                                        <p:attrNameLst>
                                          <p:attrName>style.visibility</p:attrName>
                                        </p:attrNameLst>
                                      </p:cBhvr>
                                      <p:to>
                                        <p:strVal val="visible"/>
                                      </p:to>
                                    </p:set>
                                  </p:childTnLst>
                                </p:cTn>
                              </p:par>
                            </p:childTnLst>
                          </p:cTn>
                        </p:par>
                        <p:par>
                          <p:cTn id="70" fill="hold">
                            <p:stCondLst>
                              <p:cond delay="3500"/>
                            </p:stCondLst>
                            <p:childTnLst>
                              <p:par>
                                <p:cTn id="71" presetID="1" presetClass="entr" presetSubtype="0" fill="hold" grpId="0" nodeType="afterEffect">
                                  <p:stCondLst>
                                    <p:cond delay="400"/>
                                  </p:stCondLst>
                                  <p:childTnLst>
                                    <p:set>
                                      <p:cBhvr>
                                        <p:cTn id="72" dur="1" fill="hold">
                                          <p:stCondLst>
                                            <p:cond delay="0"/>
                                          </p:stCondLst>
                                        </p:cTn>
                                        <p:tgtEl>
                                          <p:spTgt spid="24"/>
                                        </p:tgtEl>
                                        <p:attrNameLst>
                                          <p:attrName>style.visibility</p:attrName>
                                        </p:attrNameLst>
                                      </p:cBhvr>
                                      <p:to>
                                        <p:strVal val="visible"/>
                                      </p:to>
                                    </p:set>
                                  </p:childTnLst>
                                </p:cTn>
                              </p:par>
                            </p:childTnLst>
                          </p:cTn>
                        </p:par>
                        <p:par>
                          <p:cTn id="73" fill="hold">
                            <p:stCondLst>
                              <p:cond delay="3900"/>
                            </p:stCondLst>
                            <p:childTnLst>
                              <p:par>
                                <p:cTn id="74" presetID="1" presetClass="entr" presetSubtype="0" fill="hold" grpId="0" nodeType="afterEffect">
                                  <p:stCondLst>
                                    <p:cond delay="200"/>
                                  </p:stCondLst>
                                  <p:childTnLst>
                                    <p:set>
                                      <p:cBhvr>
                                        <p:cTn id="75" dur="1" fill="hold">
                                          <p:stCondLst>
                                            <p:cond delay="0"/>
                                          </p:stCondLst>
                                        </p:cTn>
                                        <p:tgtEl>
                                          <p:spTgt spid="25"/>
                                        </p:tgtEl>
                                        <p:attrNameLst>
                                          <p:attrName>style.visibility</p:attrName>
                                        </p:attrNameLst>
                                      </p:cBhvr>
                                      <p:to>
                                        <p:strVal val="visible"/>
                                      </p:to>
                                    </p:set>
                                  </p:childTnLst>
                                </p:cTn>
                              </p:par>
                            </p:childTnLst>
                          </p:cTn>
                        </p:par>
                        <p:par>
                          <p:cTn id="76" fill="hold">
                            <p:stCondLst>
                              <p:cond delay="4100"/>
                            </p:stCondLst>
                            <p:childTnLst>
                              <p:par>
                                <p:cTn id="77" presetID="1" presetClass="entr" presetSubtype="0" fill="hold" grpId="0" nodeType="afterEffect">
                                  <p:stCondLst>
                                    <p:cond delay="100"/>
                                  </p:stCondLst>
                                  <p:childTnLst>
                                    <p:set>
                                      <p:cBhvr>
                                        <p:cTn id="78" dur="1" fill="hold">
                                          <p:stCondLst>
                                            <p:cond delay="0"/>
                                          </p:stCondLst>
                                        </p:cTn>
                                        <p:tgtEl>
                                          <p:spTgt spid="26"/>
                                        </p:tgtEl>
                                        <p:attrNameLst>
                                          <p:attrName>style.visibility</p:attrName>
                                        </p:attrNameLst>
                                      </p:cBhvr>
                                      <p:to>
                                        <p:strVal val="visible"/>
                                      </p:to>
                                    </p:set>
                                  </p:childTnLst>
                                </p:cTn>
                              </p:par>
                            </p:childTnLst>
                          </p:cTn>
                        </p:par>
                        <p:par>
                          <p:cTn id="79" fill="hold">
                            <p:stCondLst>
                              <p:cond delay="4200"/>
                            </p:stCondLst>
                            <p:childTnLst>
                              <p:par>
                                <p:cTn id="80" presetID="1" presetClass="entr" presetSubtype="0" fill="hold" grpId="0" nodeType="afterEffect">
                                  <p:stCondLst>
                                    <p:cond delay="100"/>
                                  </p:stCondLst>
                                  <p:childTnLst>
                                    <p:set>
                                      <p:cBhvr>
                                        <p:cTn id="81" dur="1" fill="hold">
                                          <p:stCondLst>
                                            <p:cond delay="0"/>
                                          </p:stCondLst>
                                        </p:cTn>
                                        <p:tgtEl>
                                          <p:spTgt spid="27"/>
                                        </p:tgtEl>
                                        <p:attrNameLst>
                                          <p:attrName>style.visibility</p:attrName>
                                        </p:attrNameLst>
                                      </p:cBhvr>
                                      <p:to>
                                        <p:strVal val="visible"/>
                                      </p:to>
                                    </p:set>
                                  </p:childTnLst>
                                </p:cTn>
                              </p:par>
                            </p:childTnLst>
                          </p:cTn>
                        </p:par>
                        <p:par>
                          <p:cTn id="82" fill="hold">
                            <p:stCondLst>
                              <p:cond delay="4300"/>
                            </p:stCondLst>
                            <p:childTnLst>
                              <p:par>
                                <p:cTn id="83" presetID="1" presetClass="entr" presetSubtype="0" fill="hold" grpId="0" nodeType="afterEffect">
                                  <p:stCondLst>
                                    <p:cond delay="100"/>
                                  </p:stCondLst>
                                  <p:childTnLst>
                                    <p:set>
                                      <p:cBhvr>
                                        <p:cTn id="84" dur="1" fill="hold">
                                          <p:stCondLst>
                                            <p:cond delay="0"/>
                                          </p:stCondLst>
                                        </p:cTn>
                                        <p:tgtEl>
                                          <p:spTgt spid="29"/>
                                        </p:tgtEl>
                                        <p:attrNameLst>
                                          <p:attrName>style.visibility</p:attrName>
                                        </p:attrNameLst>
                                      </p:cBhvr>
                                      <p:to>
                                        <p:strVal val="visible"/>
                                      </p:to>
                                    </p:set>
                                  </p:childTnLst>
                                </p:cTn>
                              </p:par>
                            </p:childTnLst>
                          </p:cTn>
                        </p:par>
                        <p:par>
                          <p:cTn id="85" fill="hold">
                            <p:stCondLst>
                              <p:cond delay="4400"/>
                            </p:stCondLst>
                            <p:childTnLst>
                              <p:par>
                                <p:cTn id="86" presetID="1" presetClass="entr" presetSubtype="0" fill="hold" grpId="0" nodeType="afterEffect">
                                  <p:stCondLst>
                                    <p:cond delay="100"/>
                                  </p:stCondLst>
                                  <p:childTnLst>
                                    <p:set>
                                      <p:cBhvr>
                                        <p:cTn id="87" dur="1" fill="hold">
                                          <p:stCondLst>
                                            <p:cond delay="0"/>
                                          </p:stCondLst>
                                        </p:cTn>
                                        <p:tgtEl>
                                          <p:spTgt spid="30"/>
                                        </p:tgtEl>
                                        <p:attrNameLst>
                                          <p:attrName>style.visibility</p:attrName>
                                        </p:attrNameLst>
                                      </p:cBhvr>
                                      <p:to>
                                        <p:strVal val="visible"/>
                                      </p:to>
                                    </p:set>
                                  </p:childTnLst>
                                </p:cTn>
                              </p:par>
                            </p:childTnLst>
                          </p:cTn>
                        </p:par>
                        <p:par>
                          <p:cTn id="88" fill="hold">
                            <p:stCondLst>
                              <p:cond delay="4500"/>
                            </p:stCondLst>
                            <p:childTnLst>
                              <p:par>
                                <p:cTn id="89" presetID="1" presetClass="entr" presetSubtype="0" fill="hold" grpId="0" nodeType="afterEffect">
                                  <p:stCondLst>
                                    <p:cond delay="100"/>
                                  </p:stCondLst>
                                  <p:childTnLst>
                                    <p:set>
                                      <p:cBhvr>
                                        <p:cTn id="90" dur="1" fill="hold">
                                          <p:stCondLst>
                                            <p:cond delay="0"/>
                                          </p:stCondLst>
                                        </p:cTn>
                                        <p:tgtEl>
                                          <p:spTgt spid="31"/>
                                        </p:tgtEl>
                                        <p:attrNameLst>
                                          <p:attrName>style.visibility</p:attrName>
                                        </p:attrNameLst>
                                      </p:cBhvr>
                                      <p:to>
                                        <p:strVal val="visible"/>
                                      </p:to>
                                    </p:set>
                                  </p:childTnLst>
                                </p:cTn>
                              </p:par>
                            </p:childTnLst>
                          </p:cTn>
                        </p:par>
                        <p:par>
                          <p:cTn id="91" fill="hold">
                            <p:stCondLst>
                              <p:cond delay="4600"/>
                            </p:stCondLst>
                            <p:childTnLst>
                              <p:par>
                                <p:cTn id="92" presetID="1" presetClass="entr" presetSubtype="0" fill="hold" grpId="0" nodeType="afterEffect">
                                  <p:stCondLst>
                                    <p:cond delay="0"/>
                                  </p:stCondLst>
                                  <p:childTnLst>
                                    <p:set>
                                      <p:cBhvr>
                                        <p:cTn id="93" dur="1" fill="hold">
                                          <p:stCondLst>
                                            <p:cond delay="0"/>
                                          </p:stCondLst>
                                        </p:cTn>
                                        <p:tgtEl>
                                          <p:spTgt spid="32"/>
                                        </p:tgtEl>
                                        <p:attrNameLst>
                                          <p:attrName>style.visibility</p:attrName>
                                        </p:attrNameLst>
                                      </p:cBhvr>
                                      <p:to>
                                        <p:strVal val="visible"/>
                                      </p:to>
                                    </p:set>
                                  </p:childTnLst>
                                </p:cTn>
                              </p:par>
                            </p:childTnLst>
                          </p:cTn>
                        </p:par>
                        <p:par>
                          <p:cTn id="94" fill="hold">
                            <p:stCondLst>
                              <p:cond delay="4600"/>
                            </p:stCondLst>
                            <p:childTnLst>
                              <p:par>
                                <p:cTn id="95" presetID="1" presetClass="entr" presetSubtype="0" fill="hold" grpId="0" nodeType="afterEffect">
                                  <p:stCondLst>
                                    <p:cond delay="100"/>
                                  </p:stCondLst>
                                  <p:childTnLst>
                                    <p:set>
                                      <p:cBhvr>
                                        <p:cTn id="96" dur="1" fill="hold">
                                          <p:stCondLst>
                                            <p:cond delay="0"/>
                                          </p:stCondLst>
                                        </p:cTn>
                                        <p:tgtEl>
                                          <p:spTgt spid="33"/>
                                        </p:tgtEl>
                                        <p:attrNameLst>
                                          <p:attrName>style.visibility</p:attrName>
                                        </p:attrNameLst>
                                      </p:cBhvr>
                                      <p:to>
                                        <p:strVal val="visible"/>
                                      </p:to>
                                    </p:set>
                                  </p:childTnLst>
                                </p:cTn>
                              </p:par>
                            </p:childTnLst>
                          </p:cTn>
                        </p:par>
                        <p:par>
                          <p:cTn id="97" fill="hold">
                            <p:stCondLst>
                              <p:cond delay="4700"/>
                            </p:stCondLst>
                            <p:childTnLst>
                              <p:par>
                                <p:cTn id="98" presetID="1" presetClass="entr" presetSubtype="0" fill="hold" grpId="0" nodeType="afterEffect">
                                  <p:stCondLst>
                                    <p:cond delay="100"/>
                                  </p:stCondLst>
                                  <p:childTnLst>
                                    <p:set>
                                      <p:cBhvr>
                                        <p:cTn id="99" dur="1" fill="hold">
                                          <p:stCondLst>
                                            <p:cond delay="0"/>
                                          </p:stCondLst>
                                        </p:cTn>
                                        <p:tgtEl>
                                          <p:spTgt spid="34"/>
                                        </p:tgtEl>
                                        <p:attrNameLst>
                                          <p:attrName>style.visibility</p:attrName>
                                        </p:attrNameLst>
                                      </p:cBhvr>
                                      <p:to>
                                        <p:strVal val="visible"/>
                                      </p:to>
                                    </p:set>
                                  </p:childTnLst>
                                </p:cTn>
                              </p:par>
                            </p:childTnLst>
                          </p:cTn>
                        </p:par>
                        <p:par>
                          <p:cTn id="100" fill="hold">
                            <p:stCondLst>
                              <p:cond delay="4800"/>
                            </p:stCondLst>
                            <p:childTnLst>
                              <p:par>
                                <p:cTn id="101" presetID="1" presetClass="entr" presetSubtype="0" fill="hold" grpId="0" nodeType="afterEffect">
                                  <p:stCondLst>
                                    <p:cond delay="0"/>
                                  </p:stCondLst>
                                  <p:childTnLst>
                                    <p:set>
                                      <p:cBhvr>
                                        <p:cTn id="102"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P spid="21" grpId="0"/>
      <p:bldP spid="22" grpId="0"/>
      <p:bldP spid="23" grpId="0"/>
      <p:bldP spid="24" grpId="0"/>
      <p:bldP spid="25" grpId="0"/>
      <p:bldP spid="26" grpId="0"/>
      <p:bldP spid="27" grpId="0"/>
      <p:bldP spid="29" grpId="0"/>
      <p:bldP spid="30" grpId="0"/>
      <p:bldP spid="31" grpId="0"/>
      <p:bldP spid="32" grpId="0"/>
      <p:bldP spid="33" grpId="0"/>
      <p:bldP spid="34" grpId="0"/>
      <p:bldP spid="3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601689" y="1628800"/>
            <a:ext cx="7879080" cy="3785652"/>
          </a:xfrm>
          <a:prstGeom prst="rect">
            <a:avLst/>
          </a:prstGeom>
          <a:noFill/>
        </p:spPr>
        <p:txBody>
          <a:bodyPr wrap="none" rtlCol="0">
            <a:spAutoFit/>
          </a:bodyPr>
          <a:lstStyle/>
          <a:p>
            <a:pPr algn="ctr"/>
            <a:r>
              <a:rPr kumimoji="1" lang="ja-JP" altLang="en-US" sz="12000" dirty="0" smtClean="0">
                <a:solidFill>
                  <a:schemeClr val="bg1"/>
                </a:solidFill>
                <a:latin typeface="HG丸ｺﾞｼｯｸM-PRO" pitchFamily="50" charset="-128"/>
                <a:ea typeface="HG丸ｺﾞｼｯｸM-PRO" pitchFamily="50" charset="-128"/>
              </a:rPr>
              <a:t>多種多様な</a:t>
            </a:r>
            <a:endParaRPr kumimoji="1" lang="en-US" altLang="ja-JP" sz="12000" dirty="0" smtClean="0">
              <a:solidFill>
                <a:schemeClr val="bg1"/>
              </a:solidFill>
              <a:latin typeface="HG丸ｺﾞｼｯｸM-PRO" pitchFamily="50" charset="-128"/>
              <a:ea typeface="HG丸ｺﾞｼｯｸM-PRO" pitchFamily="50" charset="-128"/>
            </a:endParaRPr>
          </a:p>
          <a:p>
            <a:pPr algn="ctr"/>
            <a:r>
              <a:rPr lang="ja-JP" altLang="en-US" sz="12000" dirty="0">
                <a:solidFill>
                  <a:schemeClr val="bg1"/>
                </a:solidFill>
                <a:latin typeface="HG丸ｺﾞｼｯｸM-PRO" pitchFamily="50" charset="-128"/>
                <a:ea typeface="HG丸ｺﾞｼｯｸM-PRO" pitchFamily="50" charset="-128"/>
              </a:rPr>
              <a:t>検出器</a:t>
            </a:r>
            <a:endParaRPr kumimoji="1" lang="ja-JP" altLang="en-US" sz="12000" dirty="0">
              <a:solidFill>
                <a:schemeClr val="bg1"/>
              </a:solidFill>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403648" y="1988840"/>
            <a:ext cx="6647974" cy="2308324"/>
          </a:xfrm>
          <a:prstGeom prst="rect">
            <a:avLst/>
          </a:prstGeom>
          <a:noFill/>
        </p:spPr>
        <p:txBody>
          <a:bodyPr wrap="none" rtlCol="0">
            <a:spAutoFit/>
          </a:bodyPr>
          <a:lstStyle/>
          <a:p>
            <a:pPr algn="ctr"/>
            <a:r>
              <a:rPr kumimoji="1" lang="ja-JP" altLang="en-US" sz="7200" dirty="0" smtClean="0">
                <a:solidFill>
                  <a:schemeClr val="bg1"/>
                </a:solidFill>
                <a:latin typeface="HG丸ｺﾞｼｯｸM-PRO" pitchFamily="50" charset="-128"/>
                <a:ea typeface="HG丸ｺﾞｼｯｸM-PRO" pitchFamily="50" charset="-128"/>
              </a:rPr>
              <a:t>共通することは</a:t>
            </a:r>
            <a:endParaRPr kumimoji="1" lang="en-US" altLang="ja-JP" sz="7200" dirty="0" smtClean="0">
              <a:solidFill>
                <a:schemeClr val="bg1"/>
              </a:solidFill>
              <a:latin typeface="HG丸ｺﾞｼｯｸM-PRO" pitchFamily="50" charset="-128"/>
              <a:ea typeface="HG丸ｺﾞｼｯｸM-PRO" pitchFamily="50" charset="-128"/>
            </a:endParaRPr>
          </a:p>
          <a:p>
            <a:pPr algn="ctr"/>
            <a:r>
              <a:rPr lang="ja-JP" altLang="en-US" sz="7200" dirty="0" smtClean="0">
                <a:solidFill>
                  <a:schemeClr val="bg1"/>
                </a:solidFill>
                <a:latin typeface="HG丸ｺﾞｼｯｸM-PRO" pitchFamily="50" charset="-128"/>
                <a:ea typeface="HG丸ｺﾞｼｯｸM-PRO" pitchFamily="50" charset="-128"/>
              </a:rPr>
              <a:t>何</a:t>
            </a:r>
            <a:r>
              <a:rPr lang="ja-JP" altLang="en-US" sz="7200" dirty="0">
                <a:solidFill>
                  <a:schemeClr val="bg1"/>
                </a:solidFill>
                <a:latin typeface="HG丸ｺﾞｼｯｸM-PRO" pitchFamily="50" charset="-128"/>
                <a:ea typeface="HG丸ｺﾞｼｯｸM-PRO" pitchFamily="50" charset="-128"/>
              </a:rPr>
              <a:t>か？</a:t>
            </a:r>
            <a:endParaRPr kumimoji="1" lang="ja-JP" altLang="en-US" sz="7200" dirty="0">
              <a:solidFill>
                <a:schemeClr val="bg1"/>
              </a:solidFill>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552325" y="1268760"/>
            <a:ext cx="7571303" cy="4031873"/>
          </a:xfrm>
          <a:prstGeom prst="rect">
            <a:avLst/>
          </a:prstGeom>
          <a:noFill/>
        </p:spPr>
        <p:txBody>
          <a:bodyPr wrap="none" rtlCol="0">
            <a:spAutoFit/>
          </a:bodyPr>
          <a:lstStyle/>
          <a:p>
            <a:pPr algn="ctr"/>
            <a:r>
              <a:rPr kumimoji="1" lang="ja-JP" altLang="en-US" sz="3200" dirty="0" smtClean="0">
                <a:solidFill>
                  <a:schemeClr val="bg1"/>
                </a:solidFill>
                <a:latin typeface="HG丸ｺﾞｼｯｸM-PRO" pitchFamily="50" charset="-128"/>
                <a:ea typeface="HG丸ｺﾞｼｯｸM-PRO" pitchFamily="50" charset="-128"/>
              </a:rPr>
              <a:t>測定しているのは</a:t>
            </a:r>
            <a:endParaRPr kumimoji="1" lang="en-US" altLang="ja-JP" sz="3200" dirty="0" smtClean="0">
              <a:solidFill>
                <a:schemeClr val="bg1"/>
              </a:solidFill>
              <a:latin typeface="HG丸ｺﾞｼｯｸM-PRO" pitchFamily="50" charset="-128"/>
              <a:ea typeface="HG丸ｺﾞｼｯｸM-PRO" pitchFamily="50" charset="-128"/>
            </a:endParaRPr>
          </a:p>
          <a:p>
            <a:pPr algn="ctr"/>
            <a:endParaRPr kumimoji="1" lang="en-US" altLang="ja-JP" sz="3200" dirty="0" smtClean="0">
              <a:solidFill>
                <a:schemeClr val="bg1"/>
              </a:solidFill>
              <a:latin typeface="HG丸ｺﾞｼｯｸM-PRO" pitchFamily="50" charset="-128"/>
              <a:ea typeface="HG丸ｺﾞｼｯｸM-PRO" pitchFamily="50" charset="-128"/>
            </a:endParaRPr>
          </a:p>
          <a:p>
            <a:pPr algn="ctr"/>
            <a:r>
              <a:rPr kumimoji="1" lang="ja-JP" altLang="en-US" sz="9600" dirty="0" smtClean="0">
                <a:solidFill>
                  <a:schemeClr val="bg1"/>
                </a:solidFill>
                <a:latin typeface="HG丸ｺﾞｼｯｸM-PRO" pitchFamily="50" charset="-128"/>
                <a:ea typeface="HG丸ｺﾞｼｯｸM-PRO" pitchFamily="50" charset="-128"/>
              </a:rPr>
              <a:t>電磁相互作用</a:t>
            </a:r>
            <a:endParaRPr kumimoji="1" lang="en-US" altLang="ja-JP" sz="9600" dirty="0" smtClean="0">
              <a:solidFill>
                <a:schemeClr val="bg1"/>
              </a:solidFill>
              <a:latin typeface="HG丸ｺﾞｼｯｸM-PRO" pitchFamily="50" charset="-128"/>
              <a:ea typeface="HG丸ｺﾞｼｯｸM-PRO" pitchFamily="50" charset="-128"/>
            </a:endParaRPr>
          </a:p>
          <a:p>
            <a:pPr algn="ctr"/>
            <a:endParaRPr lang="en-US" altLang="ja-JP" sz="3200" dirty="0" smtClean="0">
              <a:solidFill>
                <a:schemeClr val="bg1"/>
              </a:solidFill>
              <a:latin typeface="HG丸ｺﾞｼｯｸM-PRO" pitchFamily="50" charset="-128"/>
              <a:ea typeface="HG丸ｺﾞｼｯｸM-PRO" pitchFamily="50" charset="-128"/>
            </a:endParaRPr>
          </a:p>
          <a:p>
            <a:pPr algn="ctr"/>
            <a:r>
              <a:rPr kumimoji="1" lang="ja-JP" altLang="en-US" sz="3200" dirty="0" smtClean="0">
                <a:solidFill>
                  <a:schemeClr val="bg1"/>
                </a:solidFill>
                <a:latin typeface="HG丸ｺﾞｼｯｸM-PRO" pitchFamily="50" charset="-128"/>
                <a:ea typeface="HG丸ｺﾞｼｯｸM-PRO" pitchFamily="50" charset="-128"/>
              </a:rPr>
              <a:t>のシグナル</a:t>
            </a:r>
            <a:endParaRPr kumimoji="1" lang="en-US" altLang="ja-JP" sz="3200" dirty="0" smtClean="0">
              <a:solidFill>
                <a:schemeClr val="bg1"/>
              </a:solidFill>
              <a:latin typeface="HG丸ｺﾞｼｯｸM-PRO" pitchFamily="50" charset="-128"/>
              <a:ea typeface="HG丸ｺﾞｼｯｸM-PRO" pitchFamily="50" charset="-128"/>
            </a:endParaRPr>
          </a:p>
          <a:p>
            <a:pPr algn="ctr"/>
            <a:endParaRPr kumimoji="1" lang="ja-JP" altLang="en-US" sz="3200" dirty="0">
              <a:solidFill>
                <a:schemeClr val="bg1"/>
              </a:solidFill>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865311" y="1988840"/>
            <a:ext cx="5724644" cy="2308324"/>
          </a:xfrm>
          <a:prstGeom prst="rect">
            <a:avLst/>
          </a:prstGeom>
          <a:noFill/>
        </p:spPr>
        <p:txBody>
          <a:bodyPr wrap="none" rtlCol="0">
            <a:spAutoFit/>
          </a:bodyPr>
          <a:lstStyle/>
          <a:p>
            <a:pPr algn="ctr"/>
            <a:r>
              <a:rPr kumimoji="1" lang="ja-JP" altLang="en-US" sz="7200" dirty="0" smtClean="0">
                <a:solidFill>
                  <a:schemeClr val="bg1"/>
                </a:solidFill>
                <a:latin typeface="HG丸ｺﾞｼｯｸM-PRO" pitchFamily="50" charset="-128"/>
                <a:ea typeface="HG丸ｺﾞｼｯｸM-PRO" pitchFamily="50" charset="-128"/>
              </a:rPr>
              <a:t>どうやって</a:t>
            </a:r>
            <a:endParaRPr kumimoji="1" lang="en-US" altLang="ja-JP" sz="7200" dirty="0" smtClean="0">
              <a:solidFill>
                <a:schemeClr val="bg1"/>
              </a:solidFill>
              <a:latin typeface="HG丸ｺﾞｼｯｸM-PRO" pitchFamily="50" charset="-128"/>
              <a:ea typeface="HG丸ｺﾞｼｯｸM-PRO" pitchFamily="50" charset="-128"/>
            </a:endParaRPr>
          </a:p>
          <a:p>
            <a:pPr algn="ctr"/>
            <a:r>
              <a:rPr kumimoji="1" lang="ja-JP" altLang="en-US" sz="7200" dirty="0" smtClean="0">
                <a:solidFill>
                  <a:schemeClr val="bg1"/>
                </a:solidFill>
                <a:latin typeface="HG丸ｺﾞｼｯｸM-PRO" pitchFamily="50" charset="-128"/>
                <a:ea typeface="HG丸ｺﾞｼｯｸM-PRO" pitchFamily="50" charset="-128"/>
              </a:rPr>
              <a:t>測定するか？</a:t>
            </a:r>
            <a:endParaRPr kumimoji="1" lang="ja-JP" altLang="en-US" sz="7200" dirty="0">
              <a:solidFill>
                <a:schemeClr val="bg1"/>
              </a:solidFill>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467544" y="332656"/>
            <a:ext cx="5109091" cy="1569660"/>
          </a:xfrm>
          <a:prstGeom prst="rect">
            <a:avLst/>
          </a:prstGeom>
          <a:noFill/>
        </p:spPr>
        <p:txBody>
          <a:bodyPr wrap="none" rtlCol="0">
            <a:spAutoFit/>
          </a:bodyPr>
          <a:lstStyle/>
          <a:p>
            <a:r>
              <a:rPr kumimoji="1" lang="ja-JP" altLang="en-US" sz="9600" dirty="0" smtClean="0">
                <a:solidFill>
                  <a:schemeClr val="bg1"/>
                </a:solidFill>
                <a:latin typeface="HG丸ｺﾞｼｯｸM-PRO" pitchFamily="50" charset="-128"/>
                <a:ea typeface="HG丸ｺﾞｼｯｸM-PRO" pitchFamily="50" charset="-128"/>
              </a:rPr>
              <a:t>目で見る</a:t>
            </a:r>
            <a:endParaRPr kumimoji="1" lang="ja-JP" altLang="en-US" sz="9600" dirty="0">
              <a:solidFill>
                <a:schemeClr val="bg1"/>
              </a:solidFill>
              <a:latin typeface="HG丸ｺﾞｼｯｸM-PRO" pitchFamily="50" charset="-128"/>
              <a:ea typeface="HG丸ｺﾞｼｯｸM-PRO" pitchFamily="50" charset="-128"/>
            </a:endParaRPr>
          </a:p>
        </p:txBody>
      </p:sp>
      <p:sp>
        <p:nvSpPr>
          <p:cNvPr id="3" name="テキスト ボックス 2"/>
          <p:cNvSpPr txBox="1"/>
          <p:nvPr/>
        </p:nvSpPr>
        <p:spPr>
          <a:xfrm>
            <a:off x="1273020" y="2276872"/>
            <a:ext cx="7276351" cy="2677656"/>
          </a:xfrm>
          <a:prstGeom prst="rect">
            <a:avLst/>
          </a:prstGeom>
          <a:noFill/>
        </p:spPr>
        <p:txBody>
          <a:bodyPr wrap="none" rtlCol="0">
            <a:spAutoFit/>
          </a:bodyPr>
          <a:lstStyle/>
          <a:p>
            <a:r>
              <a:rPr kumimoji="1" lang="ja-JP" altLang="en-US" sz="2400" dirty="0" smtClean="0">
                <a:solidFill>
                  <a:schemeClr val="bg1"/>
                </a:solidFill>
                <a:latin typeface="HG丸ｺﾞｼｯｸM-PRO" pitchFamily="50" charset="-128"/>
                <a:ea typeface="HG丸ｺﾞｼｯｸM-PRO" pitchFamily="50" charset="-128"/>
              </a:rPr>
              <a:t>霧箱： </a:t>
            </a:r>
            <a:r>
              <a:rPr kumimoji="1" lang="en-US" altLang="ja-JP" sz="2400" dirty="0" smtClean="0">
                <a:solidFill>
                  <a:schemeClr val="bg1"/>
                </a:solidFill>
                <a:latin typeface="HG丸ｺﾞｼｯｸM-PRO" pitchFamily="50" charset="-128"/>
                <a:ea typeface="HG丸ｺﾞｼｯｸM-PRO" pitchFamily="50" charset="-128"/>
              </a:rPr>
              <a:t>1897</a:t>
            </a:r>
            <a:r>
              <a:rPr kumimoji="1" lang="ja-JP" altLang="en-US" sz="2400" dirty="0" smtClean="0">
                <a:solidFill>
                  <a:schemeClr val="bg1"/>
                </a:solidFill>
                <a:latin typeface="HG丸ｺﾞｼｯｸM-PRO" pitchFamily="50" charset="-128"/>
                <a:ea typeface="HG丸ｺﾞｼｯｸM-PRO" pitchFamily="50" charset="-128"/>
              </a:rPr>
              <a:t>年 </a:t>
            </a:r>
            <a:r>
              <a:rPr lang="en-US" altLang="ja-JP" sz="2400" dirty="0" smtClean="0">
                <a:solidFill>
                  <a:schemeClr val="bg1"/>
                </a:solidFill>
                <a:latin typeface="HG丸ｺﾞｼｯｸM-PRO" pitchFamily="50" charset="-128"/>
                <a:ea typeface="HG丸ｺﾞｼｯｸM-PRO" pitchFamily="50" charset="-128"/>
              </a:rPr>
              <a:t>Charles </a:t>
            </a:r>
            <a:r>
              <a:rPr lang="en-US" altLang="ja-JP" sz="2400" dirty="0">
                <a:solidFill>
                  <a:schemeClr val="bg1"/>
                </a:solidFill>
                <a:latin typeface="HG丸ｺﾞｼｯｸM-PRO" pitchFamily="50" charset="-128"/>
                <a:ea typeface="HG丸ｺﾞｼｯｸM-PRO" pitchFamily="50" charset="-128"/>
              </a:rPr>
              <a:t>Thomson Rees </a:t>
            </a:r>
            <a:r>
              <a:rPr lang="en-US" altLang="ja-JP" sz="2400" dirty="0" smtClean="0">
                <a:solidFill>
                  <a:schemeClr val="bg1"/>
                </a:solidFill>
                <a:latin typeface="HG丸ｺﾞｼｯｸM-PRO" pitchFamily="50" charset="-128"/>
                <a:ea typeface="HG丸ｺﾞｼｯｸM-PRO" pitchFamily="50" charset="-128"/>
              </a:rPr>
              <a:t>Wilson</a:t>
            </a:r>
          </a:p>
          <a:p>
            <a:r>
              <a:rPr lang="en-US" altLang="ja-JP" sz="2400" dirty="0">
                <a:solidFill>
                  <a:schemeClr val="bg1"/>
                </a:solidFill>
                <a:latin typeface="HG丸ｺﾞｼｯｸM-PRO" pitchFamily="50" charset="-128"/>
                <a:ea typeface="HG丸ｺﾞｼｯｸM-PRO" pitchFamily="50" charset="-128"/>
              </a:rPr>
              <a:t>	</a:t>
            </a:r>
            <a:r>
              <a:rPr lang="en-US" altLang="ja-JP" sz="2400" dirty="0" smtClean="0">
                <a:solidFill>
                  <a:schemeClr val="bg1"/>
                </a:solidFill>
                <a:latin typeface="HG丸ｺﾞｼｯｸM-PRO" pitchFamily="50" charset="-128"/>
                <a:ea typeface="HG丸ｺﾞｼｯｸM-PRO" pitchFamily="50" charset="-128"/>
              </a:rPr>
              <a:t>	</a:t>
            </a:r>
            <a:r>
              <a:rPr lang="en-US" altLang="ja-JP" sz="2000" dirty="0" smtClean="0">
                <a:solidFill>
                  <a:schemeClr val="bg1"/>
                </a:solidFill>
                <a:latin typeface="HG丸ｺﾞｼｯｸM-PRO" pitchFamily="50" charset="-128"/>
                <a:ea typeface="HG丸ｺﾞｼｯｸM-PRO" pitchFamily="50" charset="-128"/>
              </a:rPr>
              <a:t>1927</a:t>
            </a:r>
            <a:r>
              <a:rPr lang="ja-JP" altLang="en-US" sz="2000" dirty="0" smtClean="0">
                <a:solidFill>
                  <a:schemeClr val="bg1"/>
                </a:solidFill>
                <a:latin typeface="HG丸ｺﾞｼｯｸM-PRO" pitchFamily="50" charset="-128"/>
                <a:ea typeface="HG丸ｺﾞｼｯｸM-PRO" pitchFamily="50" charset="-128"/>
              </a:rPr>
              <a:t>年のノーベル物理学賞</a:t>
            </a:r>
            <a:endParaRPr lang="en-US" altLang="ja-JP" sz="2000" dirty="0" smtClean="0">
              <a:solidFill>
                <a:schemeClr val="bg1"/>
              </a:solidFill>
              <a:latin typeface="HG丸ｺﾞｼｯｸM-PRO" pitchFamily="50" charset="-128"/>
              <a:ea typeface="HG丸ｺﾞｼｯｸM-PRO" pitchFamily="50" charset="-128"/>
            </a:endParaRPr>
          </a:p>
          <a:p>
            <a:endParaRPr lang="en-US" altLang="ja-JP" sz="2400" dirty="0" smtClean="0">
              <a:solidFill>
                <a:schemeClr val="bg1"/>
              </a:solidFill>
              <a:latin typeface="HG丸ｺﾞｼｯｸM-PRO" pitchFamily="50" charset="-128"/>
              <a:ea typeface="HG丸ｺﾞｼｯｸM-PRO" pitchFamily="50" charset="-128"/>
            </a:endParaRPr>
          </a:p>
          <a:p>
            <a:r>
              <a:rPr lang="ja-JP" altLang="en-US" sz="2400" dirty="0" smtClean="0">
                <a:solidFill>
                  <a:schemeClr val="bg1"/>
                </a:solidFill>
                <a:latin typeface="HG丸ｺﾞｼｯｸM-PRO" pitchFamily="50" charset="-128"/>
                <a:ea typeface="HG丸ｺﾞｼｯｸM-PRO" pitchFamily="50" charset="-128"/>
              </a:rPr>
              <a:t>泡箱：</a:t>
            </a:r>
            <a:r>
              <a:rPr lang="en-US" altLang="ja-JP" sz="2400" dirty="0" smtClean="0">
                <a:solidFill>
                  <a:schemeClr val="bg1"/>
                </a:solidFill>
                <a:latin typeface="HG丸ｺﾞｼｯｸM-PRO" pitchFamily="50" charset="-128"/>
                <a:ea typeface="HG丸ｺﾞｼｯｸM-PRO" pitchFamily="50" charset="-128"/>
              </a:rPr>
              <a:t>1952</a:t>
            </a:r>
            <a:r>
              <a:rPr lang="ja-JP" altLang="en-US" sz="2400" dirty="0" smtClean="0">
                <a:solidFill>
                  <a:schemeClr val="bg1"/>
                </a:solidFill>
                <a:latin typeface="HG丸ｺﾞｼｯｸM-PRO" pitchFamily="50" charset="-128"/>
                <a:ea typeface="HG丸ｺﾞｼｯｸM-PRO" pitchFamily="50" charset="-128"/>
              </a:rPr>
              <a:t>年 </a:t>
            </a:r>
            <a:r>
              <a:rPr lang="en-US" altLang="ja-JP" sz="2400" dirty="0" smtClean="0">
                <a:solidFill>
                  <a:schemeClr val="bg1"/>
                </a:solidFill>
                <a:latin typeface="HG丸ｺﾞｼｯｸM-PRO" pitchFamily="50" charset="-128"/>
                <a:ea typeface="HG丸ｺﾞｼｯｸM-PRO" pitchFamily="50" charset="-128"/>
              </a:rPr>
              <a:t>Donald Arthur Glaser</a:t>
            </a:r>
          </a:p>
          <a:p>
            <a:r>
              <a:rPr lang="en-US" altLang="ja-JP" sz="2400" dirty="0">
                <a:solidFill>
                  <a:schemeClr val="bg1"/>
                </a:solidFill>
                <a:latin typeface="HG丸ｺﾞｼｯｸM-PRO" pitchFamily="50" charset="-128"/>
                <a:ea typeface="HG丸ｺﾞｼｯｸM-PRO" pitchFamily="50" charset="-128"/>
              </a:rPr>
              <a:t>	</a:t>
            </a:r>
            <a:r>
              <a:rPr lang="en-US" altLang="ja-JP" sz="2400" dirty="0" smtClean="0">
                <a:solidFill>
                  <a:schemeClr val="bg1"/>
                </a:solidFill>
                <a:latin typeface="HG丸ｺﾞｼｯｸM-PRO" pitchFamily="50" charset="-128"/>
                <a:ea typeface="HG丸ｺﾞｼｯｸM-PRO" pitchFamily="50" charset="-128"/>
              </a:rPr>
              <a:t>	</a:t>
            </a:r>
            <a:r>
              <a:rPr lang="en-US" altLang="ja-JP" sz="2000" dirty="0" smtClean="0">
                <a:solidFill>
                  <a:schemeClr val="bg1"/>
                </a:solidFill>
                <a:latin typeface="HG丸ｺﾞｼｯｸM-PRO" pitchFamily="50" charset="-128"/>
                <a:ea typeface="HG丸ｺﾞｼｯｸM-PRO" pitchFamily="50" charset="-128"/>
              </a:rPr>
              <a:t>1960</a:t>
            </a:r>
            <a:r>
              <a:rPr lang="ja-JP" altLang="en-US" sz="2000" dirty="0" smtClean="0">
                <a:solidFill>
                  <a:schemeClr val="bg1"/>
                </a:solidFill>
                <a:latin typeface="HG丸ｺﾞｼｯｸM-PRO" pitchFamily="50" charset="-128"/>
                <a:ea typeface="HG丸ｺﾞｼｯｸM-PRO" pitchFamily="50" charset="-128"/>
              </a:rPr>
              <a:t>年のノーベル物理学賞</a:t>
            </a:r>
            <a:endParaRPr lang="en-US" altLang="ja-JP" sz="2400" dirty="0" smtClean="0">
              <a:solidFill>
                <a:schemeClr val="bg1"/>
              </a:solidFill>
              <a:latin typeface="HG丸ｺﾞｼｯｸM-PRO" pitchFamily="50" charset="-128"/>
              <a:ea typeface="HG丸ｺﾞｼｯｸM-PRO" pitchFamily="50" charset="-128"/>
            </a:endParaRPr>
          </a:p>
          <a:p>
            <a:endParaRPr lang="en-US" altLang="ja-JP" sz="2400" dirty="0" smtClean="0">
              <a:solidFill>
                <a:schemeClr val="bg1"/>
              </a:solidFill>
              <a:latin typeface="HG丸ｺﾞｼｯｸM-PRO" pitchFamily="50" charset="-128"/>
              <a:ea typeface="HG丸ｺﾞｼｯｸM-PRO" pitchFamily="50" charset="-128"/>
            </a:endParaRPr>
          </a:p>
          <a:p>
            <a:r>
              <a:rPr lang="ja-JP" altLang="en-US" sz="2400" dirty="0" smtClean="0">
                <a:solidFill>
                  <a:schemeClr val="bg1"/>
                </a:solidFill>
                <a:latin typeface="HG丸ｺﾞｼｯｸM-PRO" pitchFamily="50" charset="-128"/>
                <a:ea typeface="HG丸ｺﾞｼｯｸM-PRO" pitchFamily="50" charset="-128"/>
              </a:rPr>
              <a:t>エマルジョン（原子核乾板）</a:t>
            </a:r>
            <a:endParaRPr lang="en-US" altLang="ja-JP" sz="2400" dirty="0" smtClean="0">
              <a:solidFill>
                <a:schemeClr val="bg1"/>
              </a:solidFill>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395536" y="332656"/>
            <a:ext cx="8748464" cy="6740307"/>
          </a:xfrm>
          <a:prstGeom prst="rect">
            <a:avLst/>
          </a:prstGeom>
        </p:spPr>
        <p:txBody>
          <a:bodyPr wrap="square">
            <a:spAutoFit/>
          </a:bodyPr>
          <a:lstStyle/>
          <a:p>
            <a:pPr lvl="0"/>
            <a:r>
              <a:rPr lang="ja-JP" altLang="en-US" sz="3200" dirty="0" smtClean="0">
                <a:solidFill>
                  <a:prstClr val="white"/>
                </a:solidFill>
                <a:latin typeface="HG丸ｺﾞｼｯｸM-PRO" pitchFamily="50" charset="-128"/>
                <a:ea typeface="HG丸ｺﾞｼｯｸM-PRO" pitchFamily="50" charset="-128"/>
              </a:rPr>
              <a:t>原子核物理研究室</a:t>
            </a:r>
            <a:endParaRPr lang="en-US" altLang="ja-JP" sz="3200" dirty="0" smtClean="0">
              <a:solidFill>
                <a:prstClr val="white"/>
              </a:solidFill>
              <a:latin typeface="HG丸ｺﾞｼｯｸM-PRO" pitchFamily="50" charset="-128"/>
              <a:ea typeface="HG丸ｺﾞｼｯｸM-PRO" pitchFamily="50" charset="-128"/>
            </a:endParaRPr>
          </a:p>
          <a:p>
            <a:pPr lvl="0"/>
            <a:endParaRPr lang="en-US" altLang="ja-JP" sz="4000" dirty="0" smtClean="0">
              <a:solidFill>
                <a:prstClr val="white"/>
              </a:solidFill>
              <a:latin typeface="HG丸ｺﾞｼｯｸM-PRO" pitchFamily="50" charset="-128"/>
              <a:ea typeface="HG丸ｺﾞｼｯｸM-PRO" pitchFamily="50" charset="-128"/>
            </a:endParaRPr>
          </a:p>
          <a:p>
            <a:pPr lvl="0"/>
            <a:r>
              <a:rPr lang="en-US" altLang="ja-JP" sz="4000" dirty="0" smtClean="0">
                <a:solidFill>
                  <a:prstClr val="white"/>
                </a:solidFill>
                <a:latin typeface="HG丸ｺﾞｼｯｸM-PRO" pitchFamily="50" charset="-128"/>
                <a:ea typeface="HG丸ｺﾞｼｯｸM-PRO" pitchFamily="50" charset="-128"/>
              </a:rPr>
              <a:t>	</a:t>
            </a:r>
            <a:r>
              <a:rPr lang="ja-JP" altLang="en-US" sz="4000" dirty="0" smtClean="0">
                <a:solidFill>
                  <a:prstClr val="white"/>
                </a:solidFill>
                <a:latin typeface="HG丸ｺﾞｼｯｸM-PRO" pitchFamily="50" charset="-128"/>
                <a:ea typeface="HG丸ｺﾞｼｯｸM-PRO" pitchFamily="50" charset="-128"/>
              </a:rPr>
              <a:t>スタッフ</a:t>
            </a:r>
            <a:endParaRPr lang="en-US" altLang="ja-JP" sz="4000" dirty="0" smtClean="0">
              <a:solidFill>
                <a:prstClr val="white"/>
              </a:solidFill>
              <a:latin typeface="HG丸ｺﾞｼｯｸM-PRO" pitchFamily="50" charset="-128"/>
              <a:ea typeface="HG丸ｺﾞｼｯｸM-PRO" pitchFamily="50" charset="-128"/>
            </a:endParaRPr>
          </a:p>
          <a:p>
            <a:pPr lvl="0"/>
            <a:r>
              <a:rPr lang="en-US" altLang="ja-JP" sz="2800" dirty="0" smtClean="0">
                <a:solidFill>
                  <a:prstClr val="white"/>
                </a:solidFill>
                <a:latin typeface="HG丸ｺﾞｼｯｸM-PRO" pitchFamily="50" charset="-128"/>
                <a:ea typeface="HG丸ｺﾞｼｯｸM-PRO" pitchFamily="50" charset="-128"/>
              </a:rPr>
              <a:t>		</a:t>
            </a:r>
            <a:r>
              <a:rPr lang="ja-JP" altLang="en-US" sz="2800" dirty="0" smtClean="0">
                <a:solidFill>
                  <a:prstClr val="white"/>
                </a:solidFill>
                <a:latin typeface="HG丸ｺﾞｼｯｸM-PRO" pitchFamily="50" charset="-128"/>
                <a:ea typeface="HG丸ｺﾞｼｯｸM-PRO" pitchFamily="50" charset="-128"/>
              </a:rPr>
              <a:t>教授：　橋本治、小林俊雄、田村裕和</a:t>
            </a:r>
            <a:endParaRPr lang="en-US" altLang="ja-JP" sz="2800" dirty="0" smtClean="0">
              <a:solidFill>
                <a:prstClr val="white"/>
              </a:solidFill>
              <a:latin typeface="HG丸ｺﾞｼｯｸM-PRO" pitchFamily="50" charset="-128"/>
              <a:ea typeface="HG丸ｺﾞｼｯｸM-PRO" pitchFamily="50" charset="-128"/>
            </a:endParaRPr>
          </a:p>
          <a:p>
            <a:pPr lvl="0"/>
            <a:r>
              <a:rPr lang="en-US" altLang="ja-JP" sz="2800" dirty="0" smtClean="0">
                <a:solidFill>
                  <a:prstClr val="white"/>
                </a:solidFill>
                <a:latin typeface="HG丸ｺﾞｼｯｸM-PRO" pitchFamily="50" charset="-128"/>
                <a:ea typeface="HG丸ｺﾞｼｯｸM-PRO" pitchFamily="50" charset="-128"/>
              </a:rPr>
              <a:t>		</a:t>
            </a:r>
            <a:r>
              <a:rPr lang="ja-JP" altLang="en-US" sz="2800" dirty="0" smtClean="0">
                <a:solidFill>
                  <a:prstClr val="white"/>
                </a:solidFill>
                <a:latin typeface="HG丸ｺﾞｼｯｸM-PRO" pitchFamily="50" charset="-128"/>
                <a:ea typeface="HG丸ｺﾞｼｯｸM-PRO" pitchFamily="50" charset="-128"/>
              </a:rPr>
              <a:t>准教授：中村哲、岩佐直仁、関口仁子</a:t>
            </a:r>
            <a:endParaRPr lang="en-US" altLang="ja-JP" sz="2800" dirty="0" smtClean="0">
              <a:solidFill>
                <a:prstClr val="white"/>
              </a:solidFill>
              <a:latin typeface="HG丸ｺﾞｼｯｸM-PRO" pitchFamily="50" charset="-128"/>
              <a:ea typeface="HG丸ｺﾞｼｯｸM-PRO" pitchFamily="50" charset="-128"/>
            </a:endParaRPr>
          </a:p>
          <a:p>
            <a:pPr lvl="4"/>
            <a:r>
              <a:rPr lang="ja-JP" altLang="en-US" sz="2800" dirty="0" smtClean="0">
                <a:solidFill>
                  <a:prstClr val="white"/>
                </a:solidFill>
                <a:latin typeface="HG丸ｺﾞｼｯｸM-PRO" pitchFamily="50" charset="-128"/>
                <a:ea typeface="HG丸ｺﾞｼｯｸM-PRO" pitchFamily="50" charset="-128"/>
              </a:rPr>
              <a:t>助教：　藤井</a:t>
            </a:r>
            <a:r>
              <a:rPr lang="ja-JP" altLang="en-US" sz="2800" dirty="0" smtClean="0">
                <a:solidFill>
                  <a:prstClr val="white"/>
                </a:solidFill>
                <a:latin typeface="HG丸ｺﾞｼｯｸM-PRO" pitchFamily="50" charset="-128"/>
                <a:ea typeface="HG丸ｺﾞｼｯｸM-PRO" pitchFamily="50" charset="-128"/>
              </a:rPr>
              <a:t>優、金田雅司、三輪</a:t>
            </a:r>
            <a:r>
              <a:rPr lang="ja-JP" altLang="en-US" sz="2800" dirty="0" smtClean="0">
                <a:solidFill>
                  <a:prstClr val="white"/>
                </a:solidFill>
                <a:latin typeface="HG丸ｺﾞｼｯｸM-PRO" pitchFamily="50" charset="-128"/>
                <a:ea typeface="HG丸ｺﾞｼｯｸM-PRO" pitchFamily="50" charset="-128"/>
              </a:rPr>
              <a:t>浩司、</a:t>
            </a:r>
            <a:endParaRPr lang="en-US" altLang="ja-JP" sz="2800" dirty="0" smtClean="0">
              <a:solidFill>
                <a:prstClr val="white"/>
              </a:solidFill>
              <a:latin typeface="HG丸ｺﾞｼｯｸM-PRO" pitchFamily="50" charset="-128"/>
              <a:ea typeface="HG丸ｺﾞｼｯｸM-PRO" pitchFamily="50" charset="-128"/>
            </a:endParaRPr>
          </a:p>
          <a:p>
            <a:pPr lvl="4"/>
            <a:r>
              <a:rPr lang="ja-JP" altLang="en-US" sz="2800" dirty="0" smtClean="0">
                <a:solidFill>
                  <a:prstClr val="white"/>
                </a:solidFill>
                <a:latin typeface="HG丸ｺﾞｼｯｸM-PRO" pitchFamily="50" charset="-128"/>
                <a:ea typeface="HG丸ｺﾞｼｯｸM-PRO" pitchFamily="50" charset="-128"/>
              </a:rPr>
              <a:t>　</a:t>
            </a:r>
            <a:r>
              <a:rPr lang="ja-JP" altLang="en-US" sz="2800" dirty="0" smtClean="0">
                <a:solidFill>
                  <a:prstClr val="white"/>
                </a:solidFill>
                <a:latin typeface="HG丸ｺﾞｼｯｸM-PRO" pitchFamily="50" charset="-128"/>
                <a:ea typeface="HG丸ｺﾞｼｯｸM-PRO" pitchFamily="50" charset="-128"/>
              </a:rPr>
              <a:t>　　　</a:t>
            </a:r>
            <a:r>
              <a:rPr lang="ja-JP" altLang="en-US" sz="2800" dirty="0" smtClean="0">
                <a:solidFill>
                  <a:prstClr val="white"/>
                </a:solidFill>
                <a:latin typeface="HG丸ｺﾞｼｯｸM-PRO" pitchFamily="50" charset="-128"/>
                <a:ea typeface="HG丸ｺﾞｼｯｸM-PRO" pitchFamily="50" charset="-128"/>
              </a:rPr>
              <a:t>小池</a:t>
            </a:r>
            <a:r>
              <a:rPr lang="ja-JP" altLang="en-US" sz="2800" dirty="0" smtClean="0">
                <a:solidFill>
                  <a:prstClr val="white"/>
                </a:solidFill>
                <a:latin typeface="HG丸ｺﾞｼｯｸM-PRO" pitchFamily="50" charset="-128"/>
                <a:ea typeface="HG丸ｺﾞｼｯｸM-PRO" pitchFamily="50" charset="-128"/>
              </a:rPr>
              <a:t>武志、鵜養美冬、塚田暁、</a:t>
            </a:r>
            <a:endParaRPr lang="en-US" altLang="ja-JP" sz="2800" dirty="0" smtClean="0">
              <a:solidFill>
                <a:prstClr val="white"/>
              </a:solidFill>
              <a:latin typeface="HG丸ｺﾞｼｯｸM-PRO" pitchFamily="50" charset="-128"/>
              <a:ea typeface="HG丸ｺﾞｼｯｸM-PRO" pitchFamily="50" charset="-128"/>
            </a:endParaRPr>
          </a:p>
          <a:p>
            <a:pPr lvl="4"/>
            <a:r>
              <a:rPr lang="ja-JP" altLang="en-US" sz="2800" dirty="0" smtClean="0">
                <a:solidFill>
                  <a:prstClr val="white"/>
                </a:solidFill>
                <a:latin typeface="HG丸ｺﾞｼｯｸM-PRO" pitchFamily="50" charset="-128"/>
                <a:ea typeface="HG丸ｺﾞｼｯｸM-PRO" pitchFamily="50" charset="-128"/>
              </a:rPr>
              <a:t>　</a:t>
            </a:r>
            <a:r>
              <a:rPr lang="ja-JP" altLang="en-US" sz="2800" dirty="0" smtClean="0">
                <a:solidFill>
                  <a:prstClr val="white"/>
                </a:solidFill>
                <a:latin typeface="HG丸ｺﾞｼｯｸM-PRO" pitchFamily="50" charset="-128"/>
                <a:ea typeface="HG丸ｺﾞｼｯｸM-PRO" pitchFamily="50" charset="-128"/>
              </a:rPr>
              <a:t>　　　</a:t>
            </a:r>
            <a:r>
              <a:rPr lang="ja-JP" altLang="en-US" sz="2800" dirty="0" smtClean="0">
                <a:solidFill>
                  <a:prstClr val="white"/>
                </a:solidFill>
                <a:latin typeface="HG丸ｺﾞｼｯｸM-PRO" pitchFamily="50" charset="-128"/>
                <a:ea typeface="HG丸ｺﾞｼｯｸM-PRO" pitchFamily="50" charset="-128"/>
              </a:rPr>
              <a:t>松田洋平</a:t>
            </a:r>
            <a:endParaRPr lang="en-US" altLang="ja-JP" sz="2800" dirty="0" smtClean="0">
              <a:solidFill>
                <a:prstClr val="white"/>
              </a:solidFill>
              <a:latin typeface="HG丸ｺﾞｼｯｸM-PRO" pitchFamily="50" charset="-128"/>
              <a:ea typeface="HG丸ｺﾞｼｯｸM-PRO" pitchFamily="50" charset="-128"/>
            </a:endParaRPr>
          </a:p>
          <a:p>
            <a:pPr lvl="0"/>
            <a:r>
              <a:rPr lang="en-US" altLang="ja-JP" sz="2800" dirty="0" smtClean="0">
                <a:solidFill>
                  <a:prstClr val="white"/>
                </a:solidFill>
                <a:latin typeface="HG丸ｺﾞｼｯｸM-PRO" pitchFamily="50" charset="-128"/>
                <a:ea typeface="HG丸ｺﾞｼｯｸM-PRO" pitchFamily="50" charset="-128"/>
              </a:rPr>
              <a:t>		</a:t>
            </a:r>
            <a:r>
              <a:rPr lang="ja-JP" altLang="en-US" sz="2800" dirty="0" smtClean="0">
                <a:solidFill>
                  <a:prstClr val="white"/>
                </a:solidFill>
                <a:latin typeface="HG丸ｺﾞｼｯｸM-PRO" pitchFamily="50" charset="-128"/>
                <a:ea typeface="HG丸ｺﾞｼｯｸM-PRO" pitchFamily="50" charset="-128"/>
              </a:rPr>
              <a:t>技術職員：　千賀信幸</a:t>
            </a:r>
            <a:endParaRPr lang="en-US" altLang="ja-JP" sz="2800" dirty="0" smtClean="0">
              <a:solidFill>
                <a:prstClr val="white"/>
              </a:solidFill>
              <a:latin typeface="HG丸ｺﾞｼｯｸM-PRO" pitchFamily="50" charset="-128"/>
              <a:ea typeface="HG丸ｺﾞｼｯｸM-PRO" pitchFamily="50" charset="-128"/>
            </a:endParaRPr>
          </a:p>
          <a:p>
            <a:pPr lvl="0"/>
            <a:r>
              <a:rPr lang="en-US" altLang="ja-JP" sz="4000" dirty="0" smtClean="0">
                <a:solidFill>
                  <a:prstClr val="white"/>
                </a:solidFill>
                <a:latin typeface="HG丸ｺﾞｼｯｸM-PRO" pitchFamily="50" charset="-128"/>
                <a:ea typeface="HG丸ｺﾞｼｯｸM-PRO" pitchFamily="50" charset="-128"/>
              </a:rPr>
              <a:t>	</a:t>
            </a:r>
            <a:r>
              <a:rPr lang="ja-JP" altLang="en-US" sz="4000" dirty="0" smtClean="0">
                <a:solidFill>
                  <a:prstClr val="white"/>
                </a:solidFill>
                <a:latin typeface="HG丸ｺﾞｼｯｸM-PRO" pitchFamily="50" charset="-128"/>
                <a:ea typeface="HG丸ｺﾞｼｯｸM-PRO" pitchFamily="50" charset="-128"/>
              </a:rPr>
              <a:t>大学院生</a:t>
            </a:r>
            <a:endParaRPr lang="en-US" altLang="ja-JP" sz="4000" dirty="0" smtClean="0">
              <a:solidFill>
                <a:prstClr val="white"/>
              </a:solidFill>
              <a:latin typeface="HG丸ｺﾞｼｯｸM-PRO" pitchFamily="50" charset="-128"/>
              <a:ea typeface="HG丸ｺﾞｼｯｸM-PRO" pitchFamily="50" charset="-128"/>
            </a:endParaRPr>
          </a:p>
          <a:p>
            <a:pPr lvl="0"/>
            <a:r>
              <a:rPr lang="en-US" altLang="ja-JP" sz="2800" dirty="0" smtClean="0">
                <a:solidFill>
                  <a:prstClr val="white"/>
                </a:solidFill>
                <a:latin typeface="HG丸ｺﾞｼｯｸM-PRO" pitchFamily="50" charset="-128"/>
                <a:ea typeface="HG丸ｺﾞｼｯｸM-PRO" pitchFamily="50" charset="-128"/>
              </a:rPr>
              <a:t>		</a:t>
            </a:r>
            <a:r>
              <a:rPr lang="ja-JP" altLang="en-US" sz="2800" dirty="0" smtClean="0">
                <a:solidFill>
                  <a:prstClr val="white"/>
                </a:solidFill>
                <a:latin typeface="HG丸ｺﾞｼｯｸM-PRO" pitchFamily="50" charset="-128"/>
                <a:ea typeface="HG丸ｺﾞｼｯｸM-PRO" pitchFamily="50" charset="-128"/>
              </a:rPr>
              <a:t>博士課程後期</a:t>
            </a:r>
            <a:r>
              <a:rPr lang="ja-JP" altLang="en-US" sz="2800" dirty="0" smtClean="0">
                <a:solidFill>
                  <a:prstClr val="white"/>
                </a:solidFill>
                <a:latin typeface="HG丸ｺﾞｼｯｸM-PRO" pitchFamily="50" charset="-128"/>
                <a:ea typeface="HG丸ｺﾞｼｯｸM-PRO" pitchFamily="50" charset="-128"/>
              </a:rPr>
              <a:t>：８名</a:t>
            </a:r>
            <a:endParaRPr lang="en-US" altLang="ja-JP" sz="2800" dirty="0" smtClean="0">
              <a:solidFill>
                <a:prstClr val="white"/>
              </a:solidFill>
              <a:latin typeface="HG丸ｺﾞｼｯｸM-PRO" pitchFamily="50" charset="-128"/>
              <a:ea typeface="HG丸ｺﾞｼｯｸM-PRO" pitchFamily="50" charset="-128"/>
            </a:endParaRPr>
          </a:p>
          <a:p>
            <a:pPr lvl="0"/>
            <a:r>
              <a:rPr lang="en-US" altLang="ja-JP" sz="2800" dirty="0" smtClean="0">
                <a:solidFill>
                  <a:prstClr val="white"/>
                </a:solidFill>
                <a:latin typeface="HG丸ｺﾞｼｯｸM-PRO" pitchFamily="50" charset="-128"/>
                <a:ea typeface="HG丸ｺﾞｼｯｸM-PRO" pitchFamily="50" charset="-128"/>
              </a:rPr>
              <a:t>		</a:t>
            </a:r>
            <a:r>
              <a:rPr lang="ja-JP" altLang="en-US" sz="2800" dirty="0" smtClean="0">
                <a:solidFill>
                  <a:prstClr val="white"/>
                </a:solidFill>
                <a:latin typeface="HG丸ｺﾞｼｯｸM-PRO" pitchFamily="50" charset="-128"/>
                <a:ea typeface="HG丸ｺﾞｼｯｸM-PRO" pitchFamily="50" charset="-128"/>
              </a:rPr>
              <a:t>博士課程前期：１５名</a:t>
            </a:r>
            <a:endParaRPr lang="en-US" altLang="ja-JP" sz="2800" dirty="0" smtClean="0">
              <a:solidFill>
                <a:prstClr val="white"/>
              </a:solidFill>
              <a:latin typeface="HG丸ｺﾞｼｯｸM-PRO" pitchFamily="50" charset="-128"/>
              <a:ea typeface="HG丸ｺﾞｼｯｸM-PRO" pitchFamily="50" charset="-128"/>
            </a:endParaRPr>
          </a:p>
          <a:p>
            <a:pPr lvl="0"/>
            <a:endParaRPr lang="en-US" altLang="ja-JP" sz="2800" dirty="0" smtClean="0">
              <a:solidFill>
                <a:prstClr val="white"/>
              </a:solidFill>
              <a:latin typeface="HG丸ｺﾞｼｯｸM-PRO" pitchFamily="50" charset="-128"/>
              <a:ea typeface="HG丸ｺﾞｼｯｸM-PRO" pitchFamily="50" charset="-128"/>
            </a:endParaRPr>
          </a:p>
          <a:p>
            <a:pPr lvl="0"/>
            <a:endParaRPr lang="en-US" altLang="ja-JP" sz="2800" dirty="0" smtClean="0">
              <a:solidFill>
                <a:prstClr val="white"/>
              </a:solidFill>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341590" y="1373281"/>
            <a:ext cx="8802410" cy="4431983"/>
          </a:xfrm>
          <a:prstGeom prst="rect">
            <a:avLst/>
          </a:prstGeom>
          <a:noFill/>
        </p:spPr>
        <p:txBody>
          <a:bodyPr wrap="none" rtlCol="0">
            <a:spAutoFit/>
          </a:bodyPr>
          <a:lstStyle/>
          <a:p>
            <a:r>
              <a:rPr lang="ja-JP" altLang="en-US" sz="2400" dirty="0" smtClean="0">
                <a:solidFill>
                  <a:schemeClr val="bg1"/>
                </a:solidFill>
                <a:latin typeface="HG丸ｺﾞｼｯｸM-PRO" pitchFamily="50" charset="-128"/>
                <a:ea typeface="HG丸ｺﾞｼｯｸM-PRO" pitchFamily="50" charset="-128"/>
              </a:rPr>
              <a:t>エマルジョンは、高位置分解能（</a:t>
            </a:r>
            <a:r>
              <a:rPr lang="ja-JP" altLang="en-US" sz="2400" dirty="0">
                <a:solidFill>
                  <a:schemeClr val="bg1"/>
                </a:solidFill>
                <a:latin typeface="HG丸ｺﾞｼｯｸM-PRO" pitchFamily="50" charset="-128"/>
                <a:ea typeface="HG丸ｺﾞｼｯｸM-PRO" pitchFamily="50" charset="-128"/>
              </a:rPr>
              <a:t>約</a:t>
            </a:r>
            <a:r>
              <a:rPr lang="en-US" altLang="ja-JP" sz="2400" dirty="0" smtClean="0">
                <a:solidFill>
                  <a:schemeClr val="bg1"/>
                </a:solidFill>
                <a:latin typeface="HG丸ｺﾞｼｯｸM-PRO" pitchFamily="50" charset="-128"/>
                <a:ea typeface="HG丸ｺﾞｼｯｸM-PRO" pitchFamily="50" charset="-128"/>
              </a:rPr>
              <a:t>1</a:t>
            </a:r>
            <a:r>
              <a:rPr lang="ja-JP" altLang="en-US" sz="2400" dirty="0" smtClean="0">
                <a:solidFill>
                  <a:schemeClr val="bg1"/>
                </a:solidFill>
                <a:latin typeface="HG丸ｺﾞｼｯｸM-PRO" pitchFamily="50" charset="-128"/>
                <a:ea typeface="HG丸ｺﾞｼｯｸM-PRO" pitchFamily="50" charset="-128"/>
              </a:rPr>
              <a:t>ミクロン）を持ち</a:t>
            </a:r>
            <a:endParaRPr lang="en-US" altLang="ja-JP" sz="2400" dirty="0" smtClean="0">
              <a:solidFill>
                <a:schemeClr val="bg1"/>
              </a:solidFill>
              <a:latin typeface="HG丸ｺﾞｼｯｸM-PRO" pitchFamily="50" charset="-128"/>
              <a:ea typeface="HG丸ｺﾞｼｯｸM-PRO" pitchFamily="50" charset="-128"/>
            </a:endParaRPr>
          </a:p>
          <a:p>
            <a:r>
              <a:rPr lang="ja-JP" altLang="en-US" sz="2400" dirty="0" smtClean="0">
                <a:solidFill>
                  <a:schemeClr val="bg1"/>
                </a:solidFill>
                <a:latin typeface="HG丸ｺﾞｼｯｸM-PRO" pitchFamily="50" charset="-128"/>
                <a:ea typeface="HG丸ｺﾞｼｯｸM-PRO" pitchFamily="50" charset="-128"/>
              </a:rPr>
              <a:t>現在も使用されている</a:t>
            </a:r>
            <a:endParaRPr lang="en-US" altLang="ja-JP" sz="2400" dirty="0" smtClean="0">
              <a:solidFill>
                <a:schemeClr val="bg1"/>
              </a:solidFill>
              <a:latin typeface="HG丸ｺﾞｼｯｸM-PRO" pitchFamily="50" charset="-128"/>
              <a:ea typeface="HG丸ｺﾞｼｯｸM-PRO" pitchFamily="50" charset="-128"/>
            </a:endParaRPr>
          </a:p>
          <a:p>
            <a:r>
              <a:rPr lang="ja-JP" altLang="en-US" sz="2400" dirty="0">
                <a:solidFill>
                  <a:schemeClr val="bg1"/>
                </a:solidFill>
                <a:latin typeface="HG丸ｺﾞｼｯｸM-PRO" pitchFamily="50" charset="-128"/>
                <a:ea typeface="HG丸ｺﾞｼｯｸM-PRO" pitchFamily="50" charset="-128"/>
              </a:rPr>
              <a:t>　</a:t>
            </a:r>
            <a:r>
              <a:rPr lang="ja-JP" altLang="en-US" sz="2400" dirty="0" smtClean="0">
                <a:solidFill>
                  <a:schemeClr val="bg1"/>
                </a:solidFill>
                <a:latin typeface="HG丸ｺﾞｼｯｸM-PRO" pitchFamily="50" charset="-128"/>
                <a:ea typeface="HG丸ｺﾞｼｯｸM-PRO" pitchFamily="50" charset="-128"/>
              </a:rPr>
              <a:t>例： 宇宙線観測、ニュートリノ振動</a:t>
            </a:r>
            <a:endParaRPr lang="en-US" altLang="ja-JP" sz="2400" dirty="0" smtClean="0">
              <a:solidFill>
                <a:schemeClr val="bg1"/>
              </a:solidFill>
              <a:latin typeface="HG丸ｺﾞｼｯｸM-PRO" pitchFamily="50" charset="-128"/>
              <a:ea typeface="HG丸ｺﾞｼｯｸM-PRO" pitchFamily="50" charset="-128"/>
            </a:endParaRPr>
          </a:p>
          <a:p>
            <a:r>
              <a:rPr lang="en-US" altLang="ja-JP" sz="2400" dirty="0">
                <a:solidFill>
                  <a:schemeClr val="bg1"/>
                </a:solidFill>
                <a:latin typeface="HG丸ｺﾞｼｯｸM-PRO" pitchFamily="50" charset="-128"/>
                <a:ea typeface="HG丸ｺﾞｼｯｸM-PRO" pitchFamily="50" charset="-128"/>
              </a:rPr>
              <a:t>	</a:t>
            </a:r>
            <a:r>
              <a:rPr lang="ja-JP" altLang="en-US" sz="2400" dirty="0" smtClean="0">
                <a:solidFill>
                  <a:schemeClr val="bg1"/>
                </a:solidFill>
                <a:latin typeface="HG丸ｺﾞｼｯｸM-PRO" pitchFamily="50" charset="-128"/>
                <a:ea typeface="HG丸ｺﾞｼｯｸM-PRO" pitchFamily="50" charset="-128"/>
              </a:rPr>
              <a:t>ハイパー核</a:t>
            </a:r>
            <a:endParaRPr lang="en-US" altLang="ja-JP" sz="2400" dirty="0" smtClean="0">
              <a:solidFill>
                <a:schemeClr val="bg1"/>
              </a:solidFill>
              <a:latin typeface="HG丸ｺﾞｼｯｸM-PRO" pitchFamily="50" charset="-128"/>
              <a:ea typeface="HG丸ｺﾞｼｯｸM-PRO" pitchFamily="50" charset="-128"/>
            </a:endParaRPr>
          </a:p>
          <a:p>
            <a:endParaRPr lang="en-US" altLang="ja-JP" sz="2400" dirty="0">
              <a:solidFill>
                <a:schemeClr val="bg1"/>
              </a:solidFill>
              <a:latin typeface="HG丸ｺﾞｼｯｸM-PRO" pitchFamily="50" charset="-128"/>
              <a:ea typeface="HG丸ｺﾞｼｯｸM-PRO" pitchFamily="50" charset="-128"/>
            </a:endParaRPr>
          </a:p>
          <a:p>
            <a:r>
              <a:rPr lang="ja-JP" altLang="en-US" sz="6600" dirty="0" smtClean="0">
                <a:solidFill>
                  <a:schemeClr val="bg1"/>
                </a:solidFill>
                <a:latin typeface="HG丸ｺﾞｼｯｸM-PRO" pitchFamily="50" charset="-128"/>
                <a:ea typeface="HG丸ｺﾞｼｯｸM-PRO" pitchFamily="50" charset="-128"/>
              </a:rPr>
              <a:t>が、</a:t>
            </a:r>
            <a:r>
              <a:rPr lang="ja-JP" altLang="en-US" sz="2400" dirty="0" smtClean="0">
                <a:solidFill>
                  <a:schemeClr val="bg1"/>
                </a:solidFill>
                <a:latin typeface="HG丸ｺﾞｼｯｸM-PRO" pitchFamily="50" charset="-128"/>
                <a:ea typeface="HG丸ｺﾞｼｯｸM-PRO" pitchFamily="50" charset="-128"/>
              </a:rPr>
              <a:t>目（顕微鏡）でのぞいていたのでは効率が悪い</a:t>
            </a:r>
            <a:endParaRPr lang="en-US" altLang="ja-JP" sz="2400" dirty="0" smtClean="0">
              <a:solidFill>
                <a:schemeClr val="bg1"/>
              </a:solidFill>
              <a:latin typeface="HG丸ｺﾞｼｯｸM-PRO" pitchFamily="50" charset="-128"/>
              <a:ea typeface="HG丸ｺﾞｼｯｸM-PRO" pitchFamily="50" charset="-128"/>
            </a:endParaRPr>
          </a:p>
          <a:p>
            <a:r>
              <a:rPr lang="ja-JP" altLang="en-US" sz="2400" dirty="0" smtClean="0">
                <a:solidFill>
                  <a:schemeClr val="bg1"/>
                </a:solidFill>
                <a:latin typeface="HG丸ｺﾞｼｯｸM-PRO" pitchFamily="50" charset="-128"/>
                <a:ea typeface="HG丸ｺﾞｼｯｸM-PRO" pitchFamily="50" charset="-128"/>
              </a:rPr>
              <a:t>加速器を用いた高計数の実験に対応出来ない</a:t>
            </a:r>
            <a:endParaRPr lang="en-US" altLang="ja-JP" sz="2400" dirty="0" smtClean="0">
              <a:solidFill>
                <a:schemeClr val="bg1"/>
              </a:solidFill>
              <a:latin typeface="HG丸ｺﾞｼｯｸM-PRO" pitchFamily="50" charset="-128"/>
              <a:ea typeface="HG丸ｺﾞｼｯｸM-PRO" pitchFamily="50" charset="-128"/>
            </a:endParaRPr>
          </a:p>
          <a:p>
            <a:endParaRPr lang="en-US" altLang="ja-JP" sz="2400" dirty="0">
              <a:solidFill>
                <a:schemeClr val="bg1"/>
              </a:solidFill>
              <a:latin typeface="HG丸ｺﾞｼｯｸM-PRO" pitchFamily="50" charset="-128"/>
              <a:ea typeface="HG丸ｺﾞｼｯｸM-PRO" pitchFamily="50" charset="-128"/>
            </a:endParaRPr>
          </a:p>
          <a:p>
            <a:endParaRPr lang="en-US" altLang="ja-JP" sz="2400" dirty="0" smtClean="0">
              <a:solidFill>
                <a:schemeClr val="bg1"/>
              </a:solidFill>
              <a:latin typeface="HG丸ｺﾞｼｯｸM-PRO" pitchFamily="50" charset="-128"/>
              <a:ea typeface="HG丸ｺﾞｼｯｸM-PRO" pitchFamily="50" charset="-128"/>
            </a:endParaRPr>
          </a:p>
          <a:p>
            <a:r>
              <a:rPr lang="en-US" altLang="ja-JP" sz="2400" dirty="0" smtClean="0">
                <a:solidFill>
                  <a:schemeClr val="bg1"/>
                </a:solidFill>
                <a:latin typeface="HG丸ｺﾞｼｯｸM-PRO" pitchFamily="50" charset="-128"/>
                <a:ea typeface="HG丸ｺﾞｼｯｸM-PRO" pitchFamily="50" charset="-128"/>
              </a:rPr>
              <a:t>		</a:t>
            </a:r>
            <a:r>
              <a:rPr lang="ja-JP" altLang="en-US" sz="2400" dirty="0" smtClean="0">
                <a:solidFill>
                  <a:srgbClr val="FFFFCC"/>
                </a:solidFill>
                <a:latin typeface="HG丸ｺﾞｼｯｸM-PRO" pitchFamily="50" charset="-128"/>
                <a:ea typeface="HG丸ｺﾞｼｯｸM-PRO" pitchFamily="50" charset="-128"/>
              </a:rPr>
              <a:t>（非常にまれな現象を測定するのには問題ない）</a:t>
            </a:r>
            <a:endParaRPr lang="en-US" altLang="ja-JP" sz="2400" dirty="0" smtClean="0">
              <a:solidFill>
                <a:srgbClr val="FFFFCC"/>
              </a:solidFill>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79512" y="1264399"/>
            <a:ext cx="8648521" cy="4108817"/>
          </a:xfrm>
          <a:prstGeom prst="rect">
            <a:avLst/>
          </a:prstGeom>
          <a:noFill/>
        </p:spPr>
        <p:txBody>
          <a:bodyPr wrap="none" rtlCol="0">
            <a:spAutoFit/>
          </a:bodyPr>
          <a:lstStyle/>
          <a:p>
            <a:pPr algn="ctr"/>
            <a:endParaRPr kumimoji="1" lang="en-US" altLang="ja-JP" sz="700" dirty="0" smtClean="0">
              <a:solidFill>
                <a:schemeClr val="bg1"/>
              </a:solidFill>
              <a:latin typeface="HG丸ｺﾞｼｯｸM-PRO" pitchFamily="50" charset="-128"/>
              <a:ea typeface="HG丸ｺﾞｼｯｸM-PRO" pitchFamily="50" charset="-128"/>
            </a:endParaRPr>
          </a:p>
          <a:p>
            <a:pPr algn="ctr"/>
            <a:r>
              <a:rPr kumimoji="1" lang="ja-JP" altLang="en-US" sz="2400" dirty="0" smtClean="0">
                <a:solidFill>
                  <a:schemeClr val="bg1"/>
                </a:solidFill>
                <a:latin typeface="HG丸ｺﾞｼｯｸM-PRO" pitchFamily="50" charset="-128"/>
                <a:ea typeface="HG丸ｺﾞｼｯｸM-PRO" pitchFamily="50" charset="-128"/>
              </a:rPr>
              <a:t>電磁相互作用により生じた</a:t>
            </a:r>
            <a:endParaRPr kumimoji="1" lang="en-US" altLang="ja-JP" sz="2400" dirty="0" smtClean="0">
              <a:solidFill>
                <a:schemeClr val="bg1"/>
              </a:solidFill>
              <a:latin typeface="HG丸ｺﾞｼｯｸM-PRO" pitchFamily="50" charset="-128"/>
              <a:ea typeface="HG丸ｺﾞｼｯｸM-PRO" pitchFamily="50" charset="-128"/>
            </a:endParaRPr>
          </a:p>
          <a:p>
            <a:pPr algn="ctr"/>
            <a:endParaRPr lang="en-US" altLang="ja-JP" sz="2400" dirty="0">
              <a:solidFill>
                <a:schemeClr val="bg1"/>
              </a:solidFill>
              <a:latin typeface="HG丸ｺﾞｼｯｸM-PRO" pitchFamily="50" charset="-128"/>
              <a:ea typeface="HG丸ｺﾞｼｯｸM-PRO" pitchFamily="50" charset="-128"/>
            </a:endParaRPr>
          </a:p>
          <a:p>
            <a:pPr algn="ctr"/>
            <a:endParaRPr kumimoji="1" lang="en-US" altLang="ja-JP" sz="2000" dirty="0" smtClean="0">
              <a:solidFill>
                <a:schemeClr val="bg1"/>
              </a:solidFill>
              <a:latin typeface="HG丸ｺﾞｼｯｸM-PRO" pitchFamily="50" charset="-128"/>
              <a:ea typeface="HG丸ｺﾞｼｯｸM-PRO" pitchFamily="50" charset="-128"/>
            </a:endParaRPr>
          </a:p>
          <a:p>
            <a:pPr algn="ctr"/>
            <a:r>
              <a:rPr kumimoji="1" lang="ja-JP" altLang="en-US" sz="6600" dirty="0" smtClean="0">
                <a:solidFill>
                  <a:schemeClr val="bg1"/>
                </a:solidFill>
                <a:latin typeface="HG丸ｺﾞｼｯｸM-PRO" pitchFamily="50" charset="-128"/>
                <a:ea typeface="HG丸ｺﾞｼｯｸM-PRO" pitchFamily="50" charset="-128"/>
              </a:rPr>
              <a:t>電荷の流れ</a:t>
            </a:r>
            <a:r>
              <a:rPr lang="ja-JP" altLang="en-US" sz="6600" dirty="0" smtClean="0">
                <a:solidFill>
                  <a:schemeClr val="bg1"/>
                </a:solidFill>
                <a:latin typeface="HG丸ｺﾞｼｯｸM-PRO" pitchFamily="50" charset="-128"/>
                <a:ea typeface="HG丸ｺﾞｼｯｸM-PRO" pitchFamily="50" charset="-128"/>
              </a:rPr>
              <a:t>（パルス）</a:t>
            </a:r>
            <a:endParaRPr kumimoji="1" lang="en-US" altLang="ja-JP" dirty="0" smtClean="0">
              <a:solidFill>
                <a:schemeClr val="bg1"/>
              </a:solidFill>
              <a:latin typeface="HG丸ｺﾞｼｯｸM-PRO" pitchFamily="50" charset="-128"/>
              <a:ea typeface="HG丸ｺﾞｼｯｸM-PRO" pitchFamily="50" charset="-128"/>
            </a:endParaRPr>
          </a:p>
          <a:p>
            <a:pPr algn="ctr"/>
            <a:endParaRPr kumimoji="1" lang="ja-JP" altLang="en-US" sz="2400" dirty="0">
              <a:solidFill>
                <a:schemeClr val="bg1"/>
              </a:solidFill>
              <a:latin typeface="HG丸ｺﾞｼｯｸM-PRO" pitchFamily="50" charset="-128"/>
              <a:ea typeface="HG丸ｺﾞｼｯｸM-PRO" pitchFamily="50" charset="-128"/>
            </a:endParaRPr>
          </a:p>
          <a:p>
            <a:pPr algn="ctr"/>
            <a:endParaRPr kumimoji="1" lang="en-US" altLang="ja-JP" sz="2400" dirty="0" smtClean="0">
              <a:solidFill>
                <a:schemeClr val="bg1"/>
              </a:solidFill>
              <a:latin typeface="HG丸ｺﾞｼｯｸM-PRO" pitchFamily="50" charset="-128"/>
              <a:ea typeface="HG丸ｺﾞｼｯｸM-PRO" pitchFamily="50" charset="-128"/>
            </a:endParaRPr>
          </a:p>
          <a:p>
            <a:pPr algn="ctr"/>
            <a:r>
              <a:rPr kumimoji="1" lang="ja-JP" altLang="en-US" sz="2400" dirty="0" smtClean="0">
                <a:solidFill>
                  <a:schemeClr val="bg1"/>
                </a:solidFill>
                <a:latin typeface="HG丸ｺﾞｼｯｸM-PRO" pitchFamily="50" charset="-128"/>
                <a:ea typeface="HG丸ｺﾞｼｯｸM-PRO" pitchFamily="50" charset="-128"/>
              </a:rPr>
              <a:t>を取り出せば</a:t>
            </a:r>
            <a:endParaRPr kumimoji="1" lang="en-US" altLang="ja-JP" sz="2400" dirty="0" smtClean="0">
              <a:solidFill>
                <a:schemeClr val="bg1"/>
              </a:solidFill>
              <a:latin typeface="HG丸ｺﾞｼｯｸM-PRO" pitchFamily="50" charset="-128"/>
              <a:ea typeface="HG丸ｺﾞｼｯｸM-PRO" pitchFamily="50" charset="-128"/>
            </a:endParaRPr>
          </a:p>
          <a:p>
            <a:pPr algn="ctr"/>
            <a:endParaRPr lang="en-US" altLang="ja-JP" sz="2400" dirty="0">
              <a:solidFill>
                <a:schemeClr val="bg1"/>
              </a:solidFill>
              <a:latin typeface="HG丸ｺﾞｼｯｸM-PRO" pitchFamily="50" charset="-128"/>
              <a:ea typeface="HG丸ｺﾞｼｯｸM-PRO" pitchFamily="50" charset="-128"/>
            </a:endParaRPr>
          </a:p>
          <a:p>
            <a:pPr algn="ctr"/>
            <a:r>
              <a:rPr kumimoji="1" lang="ja-JP" altLang="en-US" sz="2400" dirty="0" smtClean="0">
                <a:solidFill>
                  <a:schemeClr val="bg1"/>
                </a:solidFill>
                <a:latin typeface="HG丸ｺﾞｼｯｸM-PRO" pitchFamily="50" charset="-128"/>
                <a:ea typeface="HG丸ｺﾞｼｯｸM-PRO" pitchFamily="50" charset="-128"/>
              </a:rPr>
              <a:t>電気・電子機器で処理することができる</a:t>
            </a:r>
            <a:endParaRPr kumimoji="1" lang="en-US" altLang="ja-JP" sz="2400" dirty="0" smtClean="0">
              <a:solidFill>
                <a:schemeClr val="bg1"/>
              </a:solidFill>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234085" y="1772816"/>
            <a:ext cx="8802410" cy="3477875"/>
          </a:xfrm>
          <a:prstGeom prst="rect">
            <a:avLst/>
          </a:prstGeom>
          <a:noFill/>
        </p:spPr>
        <p:txBody>
          <a:bodyPr wrap="none" rtlCol="0">
            <a:spAutoFit/>
          </a:bodyPr>
          <a:lstStyle/>
          <a:p>
            <a:pPr algn="ctr"/>
            <a:r>
              <a:rPr lang="ja-JP" altLang="en-US" sz="3200" dirty="0">
                <a:solidFill>
                  <a:schemeClr val="bg1"/>
                </a:solidFill>
                <a:latin typeface="HG丸ｺﾞｼｯｸM-PRO" pitchFamily="50" charset="-128"/>
                <a:ea typeface="HG丸ｺﾞｼｯｸM-PRO" pitchFamily="50" charset="-128"/>
              </a:rPr>
              <a:t>実験</a:t>
            </a:r>
            <a:r>
              <a:rPr lang="ja-JP" altLang="en-US" sz="3200" dirty="0" smtClean="0">
                <a:solidFill>
                  <a:schemeClr val="bg1"/>
                </a:solidFill>
                <a:latin typeface="HG丸ｺﾞｼｯｸM-PRO" pitchFamily="50" charset="-128"/>
                <a:ea typeface="HG丸ｺﾞｼｯｸM-PRO" pitchFamily="50" charset="-128"/>
              </a:rPr>
              <a:t>を行う</a:t>
            </a:r>
            <a:r>
              <a:rPr lang="ja-JP" altLang="en-US" sz="3200" dirty="0">
                <a:solidFill>
                  <a:schemeClr val="bg1"/>
                </a:solidFill>
                <a:latin typeface="HG丸ｺﾞｼｯｸM-PRO" pitchFamily="50" charset="-128"/>
                <a:ea typeface="HG丸ｺﾞｼｯｸM-PRO" pitchFamily="50" charset="-128"/>
              </a:rPr>
              <a:t>為に</a:t>
            </a:r>
            <a:r>
              <a:rPr lang="ja-JP" altLang="en-US" sz="3200" dirty="0" smtClean="0">
                <a:solidFill>
                  <a:schemeClr val="bg1"/>
                </a:solidFill>
                <a:latin typeface="HG丸ｺﾞｼｯｸM-PRO" pitchFamily="50" charset="-128"/>
                <a:ea typeface="HG丸ｺﾞｼｯｸM-PRO" pitchFamily="50" charset="-128"/>
              </a:rPr>
              <a:t>は</a:t>
            </a:r>
            <a:endParaRPr lang="en-US" altLang="ja-JP" sz="3200" dirty="0" smtClean="0">
              <a:solidFill>
                <a:schemeClr val="bg1"/>
              </a:solidFill>
              <a:latin typeface="HG丸ｺﾞｼｯｸM-PRO" pitchFamily="50" charset="-128"/>
              <a:ea typeface="HG丸ｺﾞｼｯｸM-PRO" pitchFamily="50" charset="-128"/>
            </a:endParaRPr>
          </a:p>
          <a:p>
            <a:pPr algn="ctr"/>
            <a:endParaRPr lang="en-US" altLang="ja-JP" sz="2800" dirty="0" smtClean="0">
              <a:solidFill>
                <a:schemeClr val="bg1"/>
              </a:solidFill>
              <a:latin typeface="HG丸ｺﾞｼｯｸM-PRO" pitchFamily="50" charset="-128"/>
              <a:ea typeface="HG丸ｺﾞｼｯｸM-PRO" pitchFamily="50" charset="-128"/>
            </a:endParaRPr>
          </a:p>
          <a:p>
            <a:pPr algn="ctr"/>
            <a:r>
              <a:rPr lang="ja-JP" altLang="en-US" sz="9600" dirty="0" smtClean="0">
                <a:solidFill>
                  <a:schemeClr val="bg1"/>
                </a:solidFill>
                <a:latin typeface="HG丸ｺﾞｼｯｸM-PRO" pitchFamily="50" charset="-128"/>
                <a:ea typeface="HG丸ｺﾞｼｯｸM-PRO" pitchFamily="50" charset="-128"/>
              </a:rPr>
              <a:t>電子回路の知識</a:t>
            </a:r>
            <a:endParaRPr lang="en-US" altLang="ja-JP" sz="9600" dirty="0" smtClean="0">
              <a:solidFill>
                <a:schemeClr val="bg1"/>
              </a:solidFill>
              <a:latin typeface="HG丸ｺﾞｼｯｸM-PRO" pitchFamily="50" charset="-128"/>
              <a:ea typeface="HG丸ｺﾞｼｯｸM-PRO" pitchFamily="50" charset="-128"/>
            </a:endParaRPr>
          </a:p>
          <a:p>
            <a:pPr algn="ctr"/>
            <a:endParaRPr lang="en-US" altLang="ja-JP" sz="3200" dirty="0" smtClean="0">
              <a:solidFill>
                <a:schemeClr val="bg1"/>
              </a:solidFill>
              <a:latin typeface="HG丸ｺﾞｼｯｸM-PRO" pitchFamily="50" charset="-128"/>
              <a:ea typeface="HG丸ｺﾞｼｯｸM-PRO" pitchFamily="50" charset="-128"/>
            </a:endParaRPr>
          </a:p>
          <a:p>
            <a:pPr algn="ctr"/>
            <a:r>
              <a:rPr kumimoji="1" lang="ja-JP" altLang="en-US" sz="3200" dirty="0" smtClean="0">
                <a:solidFill>
                  <a:schemeClr val="bg1"/>
                </a:solidFill>
                <a:latin typeface="HG丸ｺﾞｼｯｸM-PRO" pitchFamily="50" charset="-128"/>
                <a:ea typeface="HG丸ｺﾞｼｯｸM-PRO" pitchFamily="50" charset="-128"/>
              </a:rPr>
              <a:t>が必要不可欠</a:t>
            </a:r>
            <a:endParaRPr kumimoji="1" lang="en-US" altLang="ja-JP" sz="3200" dirty="0" smtClean="0">
              <a:solidFill>
                <a:schemeClr val="bg1"/>
              </a:solidFill>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187624" y="2132856"/>
            <a:ext cx="6875600" cy="2585323"/>
          </a:xfrm>
          <a:prstGeom prst="rect">
            <a:avLst/>
          </a:prstGeom>
          <a:noFill/>
        </p:spPr>
        <p:txBody>
          <a:bodyPr wrap="none" rtlCol="0">
            <a:spAutoFit/>
          </a:bodyPr>
          <a:lstStyle/>
          <a:p>
            <a:pPr algn="ctr"/>
            <a:r>
              <a:rPr lang="ja-JP" altLang="en-US" sz="5400" dirty="0" smtClean="0">
                <a:solidFill>
                  <a:schemeClr val="bg1"/>
                </a:solidFill>
                <a:latin typeface="HG丸ｺﾞｼｯｸM-PRO" pitchFamily="50" charset="-128"/>
                <a:ea typeface="HG丸ｺﾞｼｯｸM-PRO" pitchFamily="50" charset="-128"/>
              </a:rPr>
              <a:t>電子回路 </a:t>
            </a:r>
            <a:r>
              <a:rPr lang="en-US" altLang="ja-JP" sz="5400" dirty="0" smtClean="0">
                <a:solidFill>
                  <a:schemeClr val="bg1"/>
                </a:solidFill>
                <a:latin typeface="HG丸ｺﾞｼｯｸM-PRO" pitchFamily="50" charset="-128"/>
                <a:ea typeface="HG丸ｺﾞｼｯｸM-PRO" pitchFamily="50" charset="-128"/>
                <a:sym typeface="Symbol"/>
              </a:rPr>
              <a:t></a:t>
            </a:r>
            <a:r>
              <a:rPr lang="en-US" altLang="ja-JP" sz="5400" dirty="0" smtClean="0">
                <a:solidFill>
                  <a:schemeClr val="bg1"/>
                </a:solidFill>
                <a:latin typeface="HG丸ｺﾞｼｯｸM-PRO" pitchFamily="50" charset="-128"/>
                <a:ea typeface="HG丸ｺﾞｼｯｸM-PRO" pitchFamily="50" charset="-128"/>
              </a:rPr>
              <a:t> </a:t>
            </a:r>
            <a:r>
              <a:rPr lang="ja-JP" altLang="en-US" sz="5400" dirty="0" smtClean="0">
                <a:solidFill>
                  <a:schemeClr val="bg1"/>
                </a:solidFill>
                <a:latin typeface="HG丸ｺﾞｼｯｸM-PRO" pitchFamily="50" charset="-128"/>
                <a:ea typeface="HG丸ｺﾞｼｯｸM-PRO" pitchFamily="50" charset="-128"/>
              </a:rPr>
              <a:t>電磁気学</a:t>
            </a:r>
            <a:endParaRPr lang="en-US" altLang="ja-JP" sz="5400" dirty="0" smtClean="0">
              <a:solidFill>
                <a:schemeClr val="bg1"/>
              </a:solidFill>
              <a:latin typeface="HG丸ｺﾞｼｯｸM-PRO" pitchFamily="50" charset="-128"/>
              <a:ea typeface="HG丸ｺﾞｼｯｸM-PRO" pitchFamily="50" charset="-128"/>
            </a:endParaRPr>
          </a:p>
          <a:p>
            <a:pPr algn="ctr"/>
            <a:endParaRPr lang="en-US" altLang="ja-JP" sz="5400" dirty="0" smtClean="0">
              <a:solidFill>
                <a:schemeClr val="bg1"/>
              </a:solidFill>
              <a:latin typeface="HG丸ｺﾞｼｯｸM-PRO" pitchFamily="50" charset="-128"/>
              <a:ea typeface="HG丸ｺﾞｼｯｸM-PRO" pitchFamily="50" charset="-128"/>
            </a:endParaRPr>
          </a:p>
          <a:p>
            <a:pPr algn="ctr"/>
            <a:r>
              <a:rPr lang="ja-JP" altLang="en-US" sz="5400" dirty="0" smtClean="0">
                <a:solidFill>
                  <a:schemeClr val="bg1"/>
                </a:solidFill>
                <a:latin typeface="HG丸ｺﾞｼｯｸM-PRO" pitchFamily="50" charset="-128"/>
                <a:ea typeface="HG丸ｺﾞｼｯｸM-PRO" pitchFamily="50" charset="-128"/>
              </a:rPr>
              <a:t>回路素子 </a:t>
            </a:r>
            <a:r>
              <a:rPr lang="en-US" altLang="ja-JP" sz="5400" dirty="0" smtClean="0">
                <a:solidFill>
                  <a:schemeClr val="bg1"/>
                </a:solidFill>
                <a:latin typeface="HG丸ｺﾞｼｯｸM-PRO" pitchFamily="50" charset="-128"/>
                <a:ea typeface="HG丸ｺﾞｼｯｸM-PRO" pitchFamily="50" charset="-128"/>
                <a:sym typeface="Symbol"/>
              </a:rPr>
              <a:t></a:t>
            </a:r>
            <a:r>
              <a:rPr lang="en-US" altLang="ja-JP" sz="5400" dirty="0" smtClean="0">
                <a:solidFill>
                  <a:schemeClr val="bg1"/>
                </a:solidFill>
                <a:latin typeface="HG丸ｺﾞｼｯｸM-PRO" pitchFamily="50" charset="-128"/>
                <a:ea typeface="HG丸ｺﾞｼｯｸM-PRO" pitchFamily="50" charset="-128"/>
              </a:rPr>
              <a:t> </a:t>
            </a:r>
            <a:r>
              <a:rPr lang="ja-JP" altLang="en-US" sz="5400" dirty="0" smtClean="0">
                <a:solidFill>
                  <a:schemeClr val="bg1"/>
                </a:solidFill>
                <a:latin typeface="HG丸ｺﾞｼｯｸM-PRO" pitchFamily="50" charset="-128"/>
                <a:ea typeface="HG丸ｺﾞｼｯｸM-PRO" pitchFamily="50" charset="-128"/>
              </a:rPr>
              <a:t>固体物理</a:t>
            </a:r>
            <a:endParaRPr lang="en-US" altLang="ja-JP" sz="5400" dirty="0" smtClean="0">
              <a:solidFill>
                <a:schemeClr val="bg1"/>
              </a:solidFill>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683568" y="764704"/>
            <a:ext cx="7558479" cy="5401479"/>
          </a:xfrm>
          <a:prstGeom prst="rect">
            <a:avLst/>
          </a:prstGeom>
          <a:noFill/>
        </p:spPr>
        <p:txBody>
          <a:bodyPr wrap="none" rtlCol="0">
            <a:spAutoFit/>
          </a:bodyPr>
          <a:lstStyle/>
          <a:p>
            <a:pPr algn="ctr"/>
            <a:r>
              <a:rPr lang="ja-JP" altLang="en-US" sz="11500" dirty="0" smtClean="0">
                <a:solidFill>
                  <a:schemeClr val="bg1"/>
                </a:solidFill>
                <a:effectLst>
                  <a:outerShdw blurRad="241300" dist="114300" dir="2700000" algn="tl" rotWithShape="0">
                    <a:srgbClr val="FFFF00">
                      <a:alpha val="40000"/>
                    </a:srgbClr>
                  </a:outerShdw>
                </a:effectLst>
                <a:latin typeface="HG丸ｺﾞｼｯｸM-PRO" pitchFamily="50" charset="-128"/>
                <a:ea typeface="HG丸ｺﾞｼｯｸM-PRO" pitchFamily="50" charset="-128"/>
              </a:rPr>
              <a:t>比例計数管</a:t>
            </a:r>
            <a:endParaRPr lang="en-US" altLang="ja-JP" sz="11500" dirty="0" smtClean="0">
              <a:solidFill>
                <a:schemeClr val="bg1"/>
              </a:solidFill>
              <a:effectLst>
                <a:outerShdw blurRad="241300" dist="114300" dir="2700000" algn="tl" rotWithShape="0">
                  <a:srgbClr val="FFFF00">
                    <a:alpha val="40000"/>
                  </a:srgbClr>
                </a:outerShdw>
              </a:effectLst>
              <a:latin typeface="HG丸ｺﾞｼｯｸM-PRO" pitchFamily="50" charset="-128"/>
              <a:ea typeface="HG丸ｺﾞｼｯｸM-PRO" pitchFamily="50" charset="-128"/>
            </a:endParaRPr>
          </a:p>
          <a:p>
            <a:pPr algn="ctr"/>
            <a:r>
              <a:rPr kumimoji="1" lang="ja-JP" altLang="en-US" sz="11500" dirty="0" smtClean="0">
                <a:solidFill>
                  <a:schemeClr val="bg1"/>
                </a:solidFill>
                <a:effectLst>
                  <a:outerShdw blurRad="241300" dist="114300" dir="2700000" algn="tl" rotWithShape="0">
                    <a:srgbClr val="FFFF00">
                      <a:alpha val="40000"/>
                    </a:srgbClr>
                  </a:outerShdw>
                </a:effectLst>
                <a:latin typeface="HG丸ｺﾞｼｯｸM-PRO" pitchFamily="50" charset="-128"/>
                <a:ea typeface="HG丸ｺﾞｼｯｸM-PRO" pitchFamily="50" charset="-128"/>
              </a:rPr>
              <a:t>と</a:t>
            </a:r>
            <a:endParaRPr kumimoji="1" lang="en-US" altLang="ja-JP" sz="11500" dirty="0" smtClean="0">
              <a:solidFill>
                <a:schemeClr val="bg1"/>
              </a:solidFill>
              <a:effectLst>
                <a:outerShdw blurRad="241300" dist="114300" dir="2700000" algn="tl" rotWithShape="0">
                  <a:srgbClr val="FFFF00">
                    <a:alpha val="40000"/>
                  </a:srgbClr>
                </a:outerShdw>
              </a:effectLst>
              <a:latin typeface="HG丸ｺﾞｼｯｸM-PRO" pitchFamily="50" charset="-128"/>
              <a:ea typeface="HG丸ｺﾞｼｯｸM-PRO" pitchFamily="50" charset="-128"/>
            </a:endParaRPr>
          </a:p>
          <a:p>
            <a:pPr algn="ctr"/>
            <a:r>
              <a:rPr lang="ja-JP" altLang="en-US" sz="11500" dirty="0">
                <a:solidFill>
                  <a:schemeClr val="bg1"/>
                </a:solidFill>
                <a:effectLst>
                  <a:outerShdw blurRad="241300" dist="114300" dir="2700000" algn="tl" rotWithShape="0">
                    <a:srgbClr val="FFFF00">
                      <a:alpha val="40000"/>
                    </a:srgbClr>
                  </a:outerShdw>
                </a:effectLst>
                <a:latin typeface="HG丸ｺﾞｼｯｸM-PRO" pitchFamily="50" charset="-128"/>
                <a:ea typeface="HG丸ｺﾞｼｯｸM-PRO" pitchFamily="50" charset="-128"/>
              </a:rPr>
              <a:t>放射</a:t>
            </a:r>
            <a:r>
              <a:rPr lang="ja-JP" altLang="en-US" sz="11500" dirty="0" smtClean="0">
                <a:solidFill>
                  <a:schemeClr val="bg1"/>
                </a:solidFill>
                <a:effectLst>
                  <a:outerShdw blurRad="241300" dist="114300" dir="2700000" algn="tl" rotWithShape="0">
                    <a:srgbClr val="FFFF00">
                      <a:alpha val="40000"/>
                    </a:srgbClr>
                  </a:outerShdw>
                </a:effectLst>
                <a:latin typeface="HG丸ｺﾞｼｯｸM-PRO" pitchFamily="50" charset="-128"/>
                <a:ea typeface="HG丸ｺﾞｼｯｸM-PRO" pitchFamily="50" charset="-128"/>
              </a:rPr>
              <a:t>線</a:t>
            </a:r>
            <a:r>
              <a:rPr lang="ja-JP" altLang="en-US" sz="11500" dirty="0">
                <a:solidFill>
                  <a:schemeClr val="bg1"/>
                </a:solidFill>
                <a:effectLst>
                  <a:outerShdw blurRad="241300" dist="114300" dir="2700000" algn="tl" rotWithShape="0">
                    <a:srgbClr val="FFFF00">
                      <a:alpha val="40000"/>
                    </a:srgbClr>
                  </a:outerShdw>
                </a:effectLst>
                <a:latin typeface="HG丸ｺﾞｼｯｸM-PRO" pitchFamily="50" charset="-128"/>
                <a:ea typeface="HG丸ｺﾞｼｯｸM-PRO" pitchFamily="50" charset="-128"/>
              </a:rPr>
              <a:t>計測</a:t>
            </a:r>
            <a:endParaRPr kumimoji="1" lang="ja-JP" altLang="en-US" sz="11500" dirty="0">
              <a:solidFill>
                <a:schemeClr val="bg1"/>
              </a:solidFill>
              <a:effectLst>
                <a:outerShdw blurRad="241300" dist="114300" dir="2700000" algn="tl" rotWithShape="0">
                  <a:srgbClr val="FFFF00">
                    <a:alpha val="40000"/>
                  </a:srgbClr>
                </a:outerShdw>
              </a:effectLst>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683568" y="1196752"/>
            <a:ext cx="7848872" cy="4339650"/>
          </a:xfrm>
          <a:prstGeom prst="rect">
            <a:avLst/>
          </a:prstGeom>
        </p:spPr>
        <p:txBody>
          <a:bodyPr wrap="square">
            <a:spAutoFit/>
          </a:bodyPr>
          <a:lstStyle/>
          <a:p>
            <a:r>
              <a:rPr lang="ja-JP" altLang="en-US" sz="4400" dirty="0" smtClean="0">
                <a:solidFill>
                  <a:srgbClr val="FFFFCC"/>
                </a:solidFill>
                <a:latin typeface="HG丸ｺﾞｼｯｸM-PRO" pitchFamily="50" charset="-128"/>
                <a:ea typeface="HG丸ｺﾞｼｯｸM-PRO" pitchFamily="50" charset="-128"/>
              </a:rPr>
              <a:t>比例計数管</a:t>
            </a:r>
            <a:endParaRPr lang="en-US" altLang="ja-JP" sz="4400" dirty="0" smtClean="0">
              <a:solidFill>
                <a:srgbClr val="FFFFCC"/>
              </a:solidFill>
              <a:latin typeface="HG丸ｺﾞｼｯｸM-PRO" pitchFamily="50" charset="-128"/>
              <a:ea typeface="HG丸ｺﾞｼｯｸM-PRO" pitchFamily="50" charset="-128"/>
            </a:endParaRPr>
          </a:p>
          <a:p>
            <a:pPr lvl="1"/>
            <a:r>
              <a:rPr lang="ja-JP" altLang="en-US" sz="2800" u="sng" dirty="0" smtClean="0">
                <a:solidFill>
                  <a:srgbClr val="FFFFCC"/>
                </a:solidFill>
                <a:latin typeface="HG丸ｺﾞｼｯｸM-PRO" pitchFamily="50" charset="-128"/>
                <a:ea typeface="HG丸ｺﾞｼｯｸM-PRO" pitchFamily="50" charset="-128"/>
              </a:rPr>
              <a:t/>
            </a:r>
            <a:br>
              <a:rPr lang="ja-JP" altLang="en-US" sz="2800" u="sng" dirty="0" smtClean="0">
                <a:solidFill>
                  <a:srgbClr val="FFFFCC"/>
                </a:solidFill>
                <a:latin typeface="HG丸ｺﾞｼｯｸM-PRO" pitchFamily="50" charset="-128"/>
                <a:ea typeface="HG丸ｺﾞｼｯｸM-PRO" pitchFamily="50" charset="-128"/>
              </a:rPr>
            </a:br>
            <a:r>
              <a:rPr lang="ja-JP" altLang="en-US" sz="2800" dirty="0" smtClean="0">
                <a:solidFill>
                  <a:srgbClr val="FFFFCC"/>
                </a:solidFill>
                <a:latin typeface="HG丸ｺﾞｼｯｸM-PRO" pitchFamily="50" charset="-128"/>
                <a:ea typeface="HG丸ｺﾞｼｯｸM-PRO" pitchFamily="50" charset="-128"/>
              </a:rPr>
              <a:t>高電圧をかけた細いワイヤーで放射線を測る</a:t>
            </a:r>
            <a:br>
              <a:rPr lang="ja-JP" altLang="en-US" sz="2800" dirty="0" smtClean="0">
                <a:solidFill>
                  <a:srgbClr val="FFFFCC"/>
                </a:solidFill>
                <a:latin typeface="HG丸ｺﾞｼｯｸM-PRO" pitchFamily="50" charset="-128"/>
                <a:ea typeface="HG丸ｺﾞｼｯｸM-PRO" pitchFamily="50" charset="-128"/>
              </a:rPr>
            </a:br>
            <a:r>
              <a:rPr lang="ja-JP" altLang="en-US" sz="2800" dirty="0" smtClean="0">
                <a:solidFill>
                  <a:srgbClr val="FFFFCC"/>
                </a:solidFill>
                <a:latin typeface="HG丸ｺﾞｼｯｸM-PRO" pitchFamily="50" charset="-128"/>
                <a:ea typeface="HG丸ｺﾞｼｯｸM-PRO" pitchFamily="50" charset="-128"/>
              </a:rPr>
              <a:t>素粒子・原子核実験に広く用いられる </a:t>
            </a:r>
            <a:endParaRPr lang="en-US" altLang="ja-JP" sz="2800" dirty="0" smtClean="0">
              <a:solidFill>
                <a:srgbClr val="FFFFCC"/>
              </a:solidFill>
              <a:latin typeface="HG丸ｺﾞｼｯｸM-PRO" pitchFamily="50" charset="-128"/>
              <a:ea typeface="HG丸ｺﾞｼｯｸM-PRO" pitchFamily="50" charset="-128"/>
            </a:endParaRPr>
          </a:p>
          <a:p>
            <a:pPr lvl="1"/>
            <a:r>
              <a:rPr lang="ja-JP" altLang="en-US" sz="2800" dirty="0" smtClean="0">
                <a:solidFill>
                  <a:srgbClr val="FFFFCC"/>
                </a:solidFill>
                <a:latin typeface="HG丸ｺﾞｼｯｸM-PRO" pitchFamily="50" charset="-128"/>
                <a:ea typeface="HG丸ｺﾞｼｯｸM-PRO" pitchFamily="50" charset="-128"/>
              </a:rPr>
              <a:t>“ワイヤーチェンバー”</a:t>
            </a:r>
            <a:endParaRPr lang="en-US" altLang="ja-JP" sz="2800" dirty="0" smtClean="0">
              <a:solidFill>
                <a:srgbClr val="FFFFCC"/>
              </a:solidFill>
              <a:latin typeface="HG丸ｺﾞｼｯｸM-PRO" pitchFamily="50" charset="-128"/>
              <a:ea typeface="HG丸ｺﾞｼｯｸM-PRO" pitchFamily="50" charset="-128"/>
            </a:endParaRPr>
          </a:p>
          <a:p>
            <a:pPr lvl="1"/>
            <a:r>
              <a:rPr lang="ja-JP" altLang="en-US" sz="2800" dirty="0" smtClean="0">
                <a:solidFill>
                  <a:srgbClr val="FFFFCC"/>
                </a:solidFill>
                <a:latin typeface="HG丸ｺﾞｼｯｸM-PRO" pitchFamily="50" charset="-128"/>
                <a:ea typeface="HG丸ｺﾞｼｯｸM-PRO" pitchFamily="50" charset="-128"/>
              </a:rPr>
              <a:t/>
            </a:r>
            <a:br>
              <a:rPr lang="ja-JP" altLang="en-US" sz="2800" dirty="0" smtClean="0">
                <a:solidFill>
                  <a:srgbClr val="FFFFCC"/>
                </a:solidFill>
                <a:latin typeface="HG丸ｺﾞｼｯｸM-PRO" pitchFamily="50" charset="-128"/>
                <a:ea typeface="HG丸ｺﾞｼｯｸM-PRO" pitchFamily="50" charset="-128"/>
              </a:rPr>
            </a:br>
            <a:r>
              <a:rPr lang="en-US" altLang="ja-JP" sz="2800" dirty="0" smtClean="0">
                <a:solidFill>
                  <a:srgbClr val="FFFFCC"/>
                </a:solidFill>
                <a:latin typeface="HG丸ｺﾞｼｯｸM-PRO" pitchFamily="50" charset="-128"/>
                <a:ea typeface="HG丸ｺﾞｼｯｸM-PRO" pitchFamily="50" charset="-128"/>
              </a:rPr>
              <a:t>Multi-Wire </a:t>
            </a:r>
            <a:r>
              <a:rPr lang="en-US" altLang="ja-JP" sz="2800" dirty="0" smtClean="0">
                <a:solidFill>
                  <a:srgbClr val="FFFFCC"/>
                </a:solidFill>
                <a:latin typeface="HG丸ｺﾞｼｯｸM-PRO" pitchFamily="50" charset="-128"/>
                <a:ea typeface="HG丸ｺﾞｼｯｸM-PRO" pitchFamily="50" charset="-128"/>
              </a:rPr>
              <a:t>Proportional Chamber (MWPC),  Drift Chamber (DC)</a:t>
            </a:r>
            <a:r>
              <a:rPr lang="en-US" altLang="ja-JP" sz="3600" dirty="0" smtClean="0">
                <a:solidFill>
                  <a:srgbClr val="FFFFCC"/>
                </a:solidFill>
                <a:latin typeface="HG丸ｺﾞｼｯｸM-PRO" pitchFamily="50" charset="-128"/>
                <a:ea typeface="HG丸ｺﾞｼｯｸM-PRO" pitchFamily="50" charset="-128"/>
              </a:rPr>
              <a:t> </a:t>
            </a:r>
            <a:r>
              <a:rPr lang="ja-JP" altLang="en-US" sz="2800" dirty="0" smtClean="0">
                <a:solidFill>
                  <a:srgbClr val="FFFFCC"/>
                </a:solidFill>
                <a:latin typeface="HG丸ｺﾞｼｯｸM-PRO" pitchFamily="50" charset="-128"/>
                <a:ea typeface="HG丸ｺﾞｼｯｸM-PRO" pitchFamily="50" charset="-128"/>
              </a:rPr>
              <a:t>の基本</a:t>
            </a:r>
            <a:r>
              <a:rPr lang="ja-JP" altLang="en-US" sz="2800" u="sng" dirty="0" smtClean="0">
                <a:solidFill>
                  <a:srgbClr val="FFFFCC"/>
                </a:solidFill>
                <a:latin typeface="HG丸ｺﾞｼｯｸM-PRO" pitchFamily="50" charset="-128"/>
                <a:ea typeface="HG丸ｺﾞｼｯｸM-PRO" pitchFamily="50" charset="-128"/>
              </a:rPr>
              <a:t/>
            </a:r>
            <a:br>
              <a:rPr lang="ja-JP" altLang="en-US" sz="2800" u="sng" dirty="0" smtClean="0">
                <a:solidFill>
                  <a:srgbClr val="FFFFCC"/>
                </a:solidFill>
                <a:latin typeface="HG丸ｺﾞｼｯｸM-PRO" pitchFamily="50" charset="-128"/>
                <a:ea typeface="HG丸ｺﾞｼｯｸM-PRO" pitchFamily="50" charset="-128"/>
              </a:rPr>
            </a:br>
            <a:endParaRPr lang="ja-JP" altLang="en-US" sz="2800" dirty="0">
              <a:solidFill>
                <a:srgbClr val="FFFFCC"/>
              </a:solidFill>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144016" y="1229846"/>
            <a:ext cx="8820472" cy="4647426"/>
          </a:xfrm>
          <a:prstGeom prst="rect">
            <a:avLst/>
          </a:prstGeom>
        </p:spPr>
        <p:txBody>
          <a:bodyPr wrap="square">
            <a:spAutoFit/>
          </a:bodyPr>
          <a:lstStyle/>
          <a:p>
            <a:r>
              <a:rPr lang="ja-JP" altLang="en-US" sz="4400" dirty="0" smtClean="0">
                <a:solidFill>
                  <a:srgbClr val="FFFFCC"/>
                </a:solidFill>
                <a:latin typeface="HG丸ｺﾞｼｯｸM-PRO" pitchFamily="50" charset="-128"/>
                <a:ea typeface="HG丸ｺﾞｼｯｸM-PRO" pitchFamily="50" charset="-128"/>
              </a:rPr>
              <a:t>目的</a:t>
            </a:r>
            <a:endParaRPr lang="en-US" altLang="ja-JP" sz="4400" dirty="0" smtClean="0">
              <a:solidFill>
                <a:srgbClr val="FFFFCC"/>
              </a:solidFill>
              <a:latin typeface="HG丸ｺﾞｼｯｸM-PRO" pitchFamily="50" charset="-128"/>
              <a:ea typeface="HG丸ｺﾞｼｯｸM-PRO" pitchFamily="50" charset="-128"/>
            </a:endParaRPr>
          </a:p>
          <a:p>
            <a:pPr lvl="1"/>
            <a:r>
              <a:rPr lang="ja-JP" altLang="en-US" sz="2800" u="sng" dirty="0" smtClean="0">
                <a:solidFill>
                  <a:srgbClr val="FFFFCC"/>
                </a:solidFill>
                <a:latin typeface="HG丸ｺﾞｼｯｸM-PRO" pitchFamily="50" charset="-128"/>
                <a:ea typeface="HG丸ｺﾞｼｯｸM-PRO" pitchFamily="50" charset="-128"/>
              </a:rPr>
              <a:t/>
            </a:r>
            <a:br>
              <a:rPr lang="ja-JP" altLang="en-US" sz="2800" u="sng" dirty="0" smtClean="0">
                <a:solidFill>
                  <a:srgbClr val="FFFFCC"/>
                </a:solidFill>
                <a:latin typeface="HG丸ｺﾞｼｯｸM-PRO" pitchFamily="50" charset="-128"/>
                <a:ea typeface="HG丸ｺﾞｼｯｸM-PRO" pitchFamily="50" charset="-128"/>
              </a:rPr>
            </a:br>
            <a:r>
              <a:rPr lang="ja-JP" altLang="en-US" sz="2800" dirty="0" smtClean="0">
                <a:solidFill>
                  <a:srgbClr val="FFFFCC"/>
                </a:solidFill>
                <a:latin typeface="HG丸ｺﾞｼｯｸM-PRO" pitchFamily="50" charset="-128"/>
                <a:ea typeface="HG丸ｺﾞｼｯｸM-PRO" pitchFamily="50" charset="-128"/>
              </a:rPr>
              <a:t>比例計数管と増幅回路を自作して、</a:t>
            </a:r>
            <a:r>
              <a:rPr lang="en-US" altLang="ja-JP" sz="2800" dirty="0" smtClean="0">
                <a:solidFill>
                  <a:srgbClr val="FFFFCC"/>
                </a:solidFill>
                <a:latin typeface="HG丸ｺﾞｼｯｸM-PRO" pitchFamily="50" charset="-128"/>
                <a:ea typeface="HG丸ｺﾞｼｯｸM-PRO" pitchFamily="50" charset="-128"/>
              </a:rPr>
              <a:t>X</a:t>
            </a:r>
            <a:r>
              <a:rPr lang="ja-JP" altLang="en-US" sz="2800" dirty="0" smtClean="0">
                <a:solidFill>
                  <a:srgbClr val="FFFFCC"/>
                </a:solidFill>
                <a:latin typeface="HG丸ｺﾞｼｯｸM-PRO" pitchFamily="50" charset="-128"/>
                <a:ea typeface="HG丸ｺﾞｼｯｸM-PRO" pitchFamily="50" charset="-128"/>
              </a:rPr>
              <a:t>線、ベータ線、宇宙線を測定する。</a:t>
            </a:r>
            <a:endParaRPr lang="en-US" altLang="ja-JP" sz="2800" dirty="0" smtClean="0">
              <a:solidFill>
                <a:srgbClr val="FFFFCC"/>
              </a:solidFill>
              <a:latin typeface="HG丸ｺﾞｼｯｸM-PRO" pitchFamily="50" charset="-128"/>
              <a:ea typeface="HG丸ｺﾞｼｯｸM-PRO" pitchFamily="50" charset="-128"/>
            </a:endParaRPr>
          </a:p>
          <a:p>
            <a:pPr lvl="1"/>
            <a:r>
              <a:rPr lang="ja-JP" altLang="en-US" sz="2800" dirty="0" smtClean="0">
                <a:solidFill>
                  <a:srgbClr val="FFFFCC"/>
                </a:solidFill>
                <a:latin typeface="HG丸ｺﾞｼｯｸM-PRO" pitchFamily="50" charset="-128"/>
                <a:ea typeface="HG丸ｺﾞｼｯｸM-PRO" pitchFamily="50" charset="-128"/>
              </a:rPr>
              <a:t/>
            </a:r>
            <a:br>
              <a:rPr lang="ja-JP" altLang="en-US" sz="2800" dirty="0" smtClean="0">
                <a:solidFill>
                  <a:srgbClr val="FFFFCC"/>
                </a:solidFill>
                <a:latin typeface="HG丸ｺﾞｼｯｸM-PRO" pitchFamily="50" charset="-128"/>
                <a:ea typeface="HG丸ｺﾞｼｯｸM-PRO" pitchFamily="50" charset="-128"/>
              </a:rPr>
            </a:br>
            <a:r>
              <a:rPr lang="ja-JP" altLang="en-US" sz="2800" dirty="0" smtClean="0">
                <a:solidFill>
                  <a:srgbClr val="FFFFCC"/>
                </a:solidFill>
                <a:latin typeface="HG丸ｺﾞｼｯｸM-PRO" pitchFamily="50" charset="-128"/>
                <a:ea typeface="HG丸ｺﾞｼｯｸM-PRO" pitchFamily="50" charset="-128"/>
              </a:rPr>
              <a:t>放射線の性質や、放射線と物質の相互作用も学ぶ。</a:t>
            </a:r>
            <a:br>
              <a:rPr lang="ja-JP" altLang="en-US" sz="2800" dirty="0" smtClean="0">
                <a:solidFill>
                  <a:srgbClr val="FFFFCC"/>
                </a:solidFill>
                <a:latin typeface="HG丸ｺﾞｼｯｸM-PRO" pitchFamily="50" charset="-128"/>
                <a:ea typeface="HG丸ｺﾞｼｯｸM-PRO" pitchFamily="50" charset="-128"/>
              </a:rPr>
            </a:br>
            <a:endParaRPr lang="en-US" altLang="ja-JP" sz="2800" dirty="0" smtClean="0">
              <a:solidFill>
                <a:srgbClr val="FFFFCC"/>
              </a:solidFill>
              <a:latin typeface="HG丸ｺﾞｼｯｸM-PRO" pitchFamily="50" charset="-128"/>
              <a:ea typeface="HG丸ｺﾞｼｯｸM-PRO" pitchFamily="50" charset="-128"/>
            </a:endParaRPr>
          </a:p>
          <a:p>
            <a:pPr lvl="1"/>
            <a:r>
              <a:rPr lang="ja-JP" altLang="en-US" sz="2800" dirty="0" smtClean="0">
                <a:solidFill>
                  <a:srgbClr val="FFFFCC"/>
                </a:solidFill>
                <a:latin typeface="HG丸ｺﾞｼｯｸM-PRO" pitchFamily="50" charset="-128"/>
                <a:ea typeface="HG丸ｺﾞｼｯｸM-PRO" pitchFamily="50" charset="-128"/>
              </a:rPr>
              <a:t>電子回路の基礎も学ぶ。実験の楽しさを味わう。</a:t>
            </a:r>
          </a:p>
          <a:p>
            <a:pPr lvl="1"/>
            <a:r>
              <a:rPr lang="ja-JP" altLang="en-US" sz="2800" u="sng" dirty="0" smtClean="0">
                <a:solidFill>
                  <a:srgbClr val="FFFFCC"/>
                </a:solidFill>
                <a:latin typeface="HG丸ｺﾞｼｯｸM-PRO" pitchFamily="50" charset="-128"/>
                <a:ea typeface="HG丸ｺﾞｼｯｸM-PRO" pitchFamily="50" charset="-128"/>
              </a:rPr>
              <a:t/>
            </a:r>
            <a:br>
              <a:rPr lang="ja-JP" altLang="en-US" sz="2800" u="sng" dirty="0" smtClean="0">
                <a:solidFill>
                  <a:srgbClr val="FFFFCC"/>
                </a:solidFill>
                <a:latin typeface="HG丸ｺﾞｼｯｸM-PRO" pitchFamily="50" charset="-128"/>
                <a:ea typeface="HG丸ｺﾞｼｯｸM-PRO" pitchFamily="50" charset="-128"/>
              </a:rPr>
            </a:br>
            <a:endParaRPr lang="ja-JP" altLang="en-US" sz="2800" dirty="0">
              <a:solidFill>
                <a:srgbClr val="FFFFCC"/>
              </a:solidFill>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2771800" y="0"/>
            <a:ext cx="3240360" cy="1143000"/>
          </a:xfrm>
        </p:spPr>
        <p:txBody>
          <a:bodyPr/>
          <a:lstStyle/>
          <a:p>
            <a:pPr eaLnBrk="1" hangingPunct="1"/>
            <a:r>
              <a:rPr lang="ja-JP" altLang="en-US" dirty="0" smtClean="0"/>
              <a:t>実験装置</a:t>
            </a:r>
          </a:p>
        </p:txBody>
      </p:sp>
      <p:sp>
        <p:nvSpPr>
          <p:cNvPr id="13315" name="Line 3"/>
          <p:cNvSpPr>
            <a:spLocks noChangeShapeType="1"/>
          </p:cNvSpPr>
          <p:nvPr/>
        </p:nvSpPr>
        <p:spPr bwMode="auto">
          <a:xfrm>
            <a:off x="2628008" y="2243980"/>
            <a:ext cx="0" cy="0"/>
          </a:xfrm>
          <a:prstGeom prst="line">
            <a:avLst/>
          </a:prstGeom>
          <a:noFill/>
          <a:ln w="9525">
            <a:solidFill>
              <a:schemeClr val="tx1"/>
            </a:solidFill>
            <a:round/>
            <a:headEnd/>
            <a:tailEnd/>
          </a:ln>
        </p:spPr>
        <p:txBody>
          <a:bodyPr/>
          <a:lstStyle/>
          <a:p>
            <a:endParaRPr lang="ja-JP" altLang="en-US"/>
          </a:p>
        </p:txBody>
      </p:sp>
      <p:grpSp>
        <p:nvGrpSpPr>
          <p:cNvPr id="2" name="Group 4"/>
          <p:cNvGrpSpPr>
            <a:grpSpLocks/>
          </p:cNvGrpSpPr>
          <p:nvPr/>
        </p:nvGrpSpPr>
        <p:grpSpPr bwMode="auto">
          <a:xfrm>
            <a:off x="251520" y="1397843"/>
            <a:ext cx="8739188" cy="3862387"/>
            <a:chOff x="26" y="745"/>
            <a:chExt cx="5505" cy="2433"/>
          </a:xfrm>
        </p:grpSpPr>
        <p:grpSp>
          <p:nvGrpSpPr>
            <p:cNvPr id="3" name="Group 5"/>
            <p:cNvGrpSpPr>
              <a:grpSpLocks/>
            </p:cNvGrpSpPr>
            <p:nvPr/>
          </p:nvGrpSpPr>
          <p:grpSpPr bwMode="auto">
            <a:xfrm>
              <a:off x="26" y="745"/>
              <a:ext cx="1770" cy="1460"/>
              <a:chOff x="534" y="804"/>
              <a:chExt cx="1770" cy="1460"/>
            </a:xfrm>
          </p:grpSpPr>
          <p:pic>
            <p:nvPicPr>
              <p:cNvPr id="13341" name="Picture 6" descr="DSCF1024"/>
              <p:cNvPicPr>
                <a:picLocks noChangeAspect="1" noChangeArrowheads="1"/>
              </p:cNvPicPr>
              <p:nvPr/>
            </p:nvPicPr>
            <p:blipFill>
              <a:blip r:embed="rId3" cstate="print">
                <a:lum bright="10000"/>
              </a:blip>
              <a:srcRect/>
              <a:stretch>
                <a:fillRect/>
              </a:stretch>
            </p:blipFill>
            <p:spPr bwMode="auto">
              <a:xfrm>
                <a:off x="534" y="804"/>
                <a:ext cx="1408" cy="1056"/>
              </a:xfrm>
              <a:prstGeom prst="rect">
                <a:avLst/>
              </a:prstGeom>
              <a:noFill/>
              <a:ln w="9525">
                <a:noFill/>
                <a:miter lim="800000"/>
                <a:headEnd/>
                <a:tailEnd/>
              </a:ln>
            </p:spPr>
          </p:pic>
          <p:sp>
            <p:nvSpPr>
              <p:cNvPr id="13342" name="Text Box 7"/>
              <p:cNvSpPr txBox="1">
                <a:spLocks noChangeArrowheads="1"/>
              </p:cNvSpPr>
              <p:nvPr/>
            </p:nvSpPr>
            <p:spPr bwMode="auto">
              <a:xfrm>
                <a:off x="676" y="1860"/>
                <a:ext cx="1628" cy="404"/>
              </a:xfrm>
              <a:prstGeom prst="rect">
                <a:avLst/>
              </a:prstGeom>
              <a:noFill/>
              <a:ln w="9525">
                <a:noFill/>
                <a:miter lim="800000"/>
                <a:headEnd/>
                <a:tailEnd/>
              </a:ln>
            </p:spPr>
            <p:txBody>
              <a:bodyPr>
                <a:spAutoFit/>
              </a:bodyPr>
              <a:lstStyle/>
              <a:p>
                <a:pPr>
                  <a:spcBef>
                    <a:spcPct val="50000"/>
                  </a:spcBef>
                </a:pPr>
                <a:r>
                  <a:rPr lang="ja-JP" altLang="en-US" sz="1800" b="0" dirty="0">
                    <a:solidFill>
                      <a:schemeClr val="bg1"/>
                    </a:solidFill>
                    <a:latin typeface="ＭＳ ゴシック" pitchFamily="49" charset="-128"/>
                    <a:ea typeface="ＭＳ ゴシック" pitchFamily="49" charset="-128"/>
                  </a:rPr>
                  <a:t>作成した比例計数管で　放射線を検出する</a:t>
                </a:r>
              </a:p>
            </p:txBody>
          </p:sp>
        </p:grpSp>
        <p:sp>
          <p:nvSpPr>
            <p:cNvPr id="13330" name="Line 8"/>
            <p:cNvSpPr>
              <a:spLocks noChangeShapeType="1"/>
            </p:cNvSpPr>
            <p:nvPr/>
          </p:nvSpPr>
          <p:spPr bwMode="auto">
            <a:xfrm>
              <a:off x="1434" y="1213"/>
              <a:ext cx="724" cy="0"/>
            </a:xfrm>
            <a:prstGeom prst="line">
              <a:avLst/>
            </a:prstGeom>
            <a:noFill/>
            <a:ln w="57150">
              <a:solidFill>
                <a:srgbClr val="FF0000"/>
              </a:solidFill>
              <a:round/>
              <a:headEnd/>
              <a:tailEnd/>
            </a:ln>
          </p:spPr>
          <p:txBody>
            <a:bodyPr/>
            <a:lstStyle/>
            <a:p>
              <a:endParaRPr lang="ja-JP" altLang="en-US">
                <a:solidFill>
                  <a:schemeClr val="bg1"/>
                </a:solidFill>
              </a:endParaRPr>
            </a:p>
          </p:txBody>
        </p:sp>
        <p:grpSp>
          <p:nvGrpSpPr>
            <p:cNvPr id="4" name="Group 9"/>
            <p:cNvGrpSpPr>
              <a:grpSpLocks/>
            </p:cNvGrpSpPr>
            <p:nvPr/>
          </p:nvGrpSpPr>
          <p:grpSpPr bwMode="auto">
            <a:xfrm>
              <a:off x="1889" y="745"/>
              <a:ext cx="1423" cy="1348"/>
              <a:chOff x="3008" y="566"/>
              <a:chExt cx="1423" cy="1348"/>
            </a:xfrm>
          </p:grpSpPr>
          <p:pic>
            <p:nvPicPr>
              <p:cNvPr id="13339" name="Picture 10" descr="DSCF1027"/>
              <p:cNvPicPr>
                <a:picLocks noChangeAspect="1" noChangeArrowheads="1"/>
              </p:cNvPicPr>
              <p:nvPr/>
            </p:nvPicPr>
            <p:blipFill>
              <a:blip r:embed="rId4" cstate="print">
                <a:lum bright="10000"/>
              </a:blip>
              <a:srcRect/>
              <a:stretch>
                <a:fillRect/>
              </a:stretch>
            </p:blipFill>
            <p:spPr bwMode="auto">
              <a:xfrm>
                <a:off x="3008" y="566"/>
                <a:ext cx="1423" cy="1067"/>
              </a:xfrm>
              <a:prstGeom prst="rect">
                <a:avLst/>
              </a:prstGeom>
              <a:noFill/>
              <a:ln w="9525">
                <a:noFill/>
                <a:miter lim="800000"/>
                <a:headEnd/>
                <a:tailEnd/>
              </a:ln>
            </p:spPr>
          </p:pic>
          <p:sp>
            <p:nvSpPr>
              <p:cNvPr id="13340" name="Text Box 11"/>
              <p:cNvSpPr txBox="1">
                <a:spLocks noChangeArrowheads="1"/>
              </p:cNvSpPr>
              <p:nvPr/>
            </p:nvSpPr>
            <p:spPr bwMode="auto">
              <a:xfrm>
                <a:off x="3504" y="1664"/>
                <a:ext cx="844" cy="250"/>
              </a:xfrm>
              <a:prstGeom prst="rect">
                <a:avLst/>
              </a:prstGeom>
              <a:noFill/>
              <a:ln w="9525">
                <a:noFill/>
                <a:miter lim="800000"/>
                <a:headEnd/>
                <a:tailEnd/>
              </a:ln>
            </p:spPr>
            <p:txBody>
              <a:bodyPr wrap="square">
                <a:spAutoFit/>
              </a:bodyPr>
              <a:lstStyle/>
              <a:p>
                <a:r>
                  <a:rPr lang="en-US" altLang="ja-JP" sz="2000" b="0" dirty="0">
                    <a:solidFill>
                      <a:schemeClr val="bg1"/>
                    </a:solidFill>
                    <a:latin typeface="ＭＳ ゴシック" pitchFamily="49" charset="-128"/>
                    <a:ea typeface="ＭＳ ゴシック" pitchFamily="49" charset="-128"/>
                  </a:rPr>
                  <a:t>Pre-Amp</a:t>
                </a:r>
              </a:p>
            </p:txBody>
          </p:sp>
        </p:grpSp>
        <p:sp>
          <p:nvSpPr>
            <p:cNvPr id="13332" name="Line 12"/>
            <p:cNvSpPr>
              <a:spLocks noChangeShapeType="1"/>
            </p:cNvSpPr>
            <p:nvPr/>
          </p:nvSpPr>
          <p:spPr bwMode="auto">
            <a:xfrm>
              <a:off x="3312" y="1213"/>
              <a:ext cx="970" cy="0"/>
            </a:xfrm>
            <a:prstGeom prst="line">
              <a:avLst/>
            </a:prstGeom>
            <a:noFill/>
            <a:ln w="57150">
              <a:solidFill>
                <a:srgbClr val="FF0000"/>
              </a:solidFill>
              <a:round/>
              <a:headEnd/>
              <a:tailEnd/>
            </a:ln>
          </p:spPr>
          <p:txBody>
            <a:bodyPr/>
            <a:lstStyle/>
            <a:p>
              <a:endParaRPr lang="ja-JP" altLang="en-US">
                <a:solidFill>
                  <a:schemeClr val="bg1"/>
                </a:solidFill>
              </a:endParaRPr>
            </a:p>
          </p:txBody>
        </p:sp>
        <p:grpSp>
          <p:nvGrpSpPr>
            <p:cNvPr id="5" name="Group 13"/>
            <p:cNvGrpSpPr>
              <a:grpSpLocks/>
            </p:cNvGrpSpPr>
            <p:nvPr/>
          </p:nvGrpSpPr>
          <p:grpSpPr bwMode="auto">
            <a:xfrm>
              <a:off x="4169" y="768"/>
              <a:ext cx="1362" cy="1289"/>
              <a:chOff x="2896" y="2072"/>
              <a:chExt cx="1362" cy="1289"/>
            </a:xfrm>
          </p:grpSpPr>
          <p:pic>
            <p:nvPicPr>
              <p:cNvPr id="13337" name="Picture 14" descr="DSCF1028"/>
              <p:cNvPicPr>
                <a:picLocks noChangeAspect="1" noChangeArrowheads="1"/>
              </p:cNvPicPr>
              <p:nvPr/>
            </p:nvPicPr>
            <p:blipFill>
              <a:blip r:embed="rId5" cstate="print">
                <a:lum bright="10000"/>
              </a:blip>
              <a:srcRect/>
              <a:stretch>
                <a:fillRect/>
              </a:stretch>
            </p:blipFill>
            <p:spPr bwMode="auto">
              <a:xfrm>
                <a:off x="2896" y="2072"/>
                <a:ext cx="1362" cy="1021"/>
              </a:xfrm>
              <a:prstGeom prst="rect">
                <a:avLst/>
              </a:prstGeom>
              <a:noFill/>
              <a:ln w="9525">
                <a:noFill/>
                <a:miter lim="800000"/>
                <a:headEnd/>
                <a:tailEnd/>
              </a:ln>
            </p:spPr>
          </p:pic>
          <p:sp>
            <p:nvSpPr>
              <p:cNvPr id="13338" name="Text Box 15"/>
              <p:cNvSpPr txBox="1">
                <a:spLocks noChangeArrowheads="1"/>
              </p:cNvSpPr>
              <p:nvPr/>
            </p:nvSpPr>
            <p:spPr bwMode="auto">
              <a:xfrm>
                <a:off x="3129" y="3111"/>
                <a:ext cx="1076" cy="250"/>
              </a:xfrm>
              <a:prstGeom prst="rect">
                <a:avLst/>
              </a:prstGeom>
              <a:noFill/>
              <a:ln w="9525">
                <a:noFill/>
                <a:miter lim="800000"/>
                <a:headEnd/>
                <a:tailEnd/>
              </a:ln>
            </p:spPr>
            <p:txBody>
              <a:bodyPr wrap="none">
                <a:spAutoFit/>
              </a:bodyPr>
              <a:lstStyle/>
              <a:p>
                <a:r>
                  <a:rPr lang="ja-JP" altLang="en-US" sz="2000" b="0">
                    <a:solidFill>
                      <a:schemeClr val="bg1"/>
                    </a:solidFill>
                    <a:latin typeface="ＭＳ ゴシック" pitchFamily="49" charset="-128"/>
                    <a:ea typeface="ＭＳ ゴシック" pitchFamily="49" charset="-128"/>
                  </a:rPr>
                  <a:t>作成した回路</a:t>
                </a:r>
              </a:p>
            </p:txBody>
          </p:sp>
        </p:grpSp>
        <p:sp>
          <p:nvSpPr>
            <p:cNvPr id="13334" name="Line 16"/>
            <p:cNvSpPr>
              <a:spLocks noChangeShapeType="1"/>
            </p:cNvSpPr>
            <p:nvPr/>
          </p:nvSpPr>
          <p:spPr bwMode="auto">
            <a:xfrm>
              <a:off x="4282" y="1789"/>
              <a:ext cx="0" cy="1389"/>
            </a:xfrm>
            <a:prstGeom prst="line">
              <a:avLst/>
            </a:prstGeom>
            <a:noFill/>
            <a:ln w="57150">
              <a:solidFill>
                <a:srgbClr val="FF0000"/>
              </a:solidFill>
              <a:round/>
              <a:headEnd/>
              <a:tailEnd/>
            </a:ln>
          </p:spPr>
          <p:txBody>
            <a:bodyPr/>
            <a:lstStyle/>
            <a:p>
              <a:endParaRPr lang="ja-JP" altLang="en-US">
                <a:solidFill>
                  <a:schemeClr val="bg1"/>
                </a:solidFill>
              </a:endParaRPr>
            </a:p>
          </p:txBody>
        </p:sp>
        <p:sp>
          <p:nvSpPr>
            <p:cNvPr id="13335" name="Line 17"/>
            <p:cNvSpPr>
              <a:spLocks noChangeShapeType="1"/>
            </p:cNvSpPr>
            <p:nvPr/>
          </p:nvSpPr>
          <p:spPr bwMode="auto">
            <a:xfrm flipH="1">
              <a:off x="747" y="2831"/>
              <a:ext cx="3535" cy="0"/>
            </a:xfrm>
            <a:prstGeom prst="line">
              <a:avLst/>
            </a:prstGeom>
            <a:noFill/>
            <a:ln w="57150">
              <a:solidFill>
                <a:srgbClr val="FF0000"/>
              </a:solidFill>
              <a:round/>
              <a:headEnd/>
              <a:tailEnd/>
            </a:ln>
          </p:spPr>
          <p:txBody>
            <a:bodyPr/>
            <a:lstStyle/>
            <a:p>
              <a:endParaRPr lang="ja-JP" altLang="en-US">
                <a:solidFill>
                  <a:schemeClr val="bg1"/>
                </a:solidFill>
              </a:endParaRPr>
            </a:p>
          </p:txBody>
        </p:sp>
        <p:sp>
          <p:nvSpPr>
            <p:cNvPr id="13336" name="Line 18"/>
            <p:cNvSpPr>
              <a:spLocks noChangeShapeType="1"/>
            </p:cNvSpPr>
            <p:nvPr/>
          </p:nvSpPr>
          <p:spPr bwMode="auto">
            <a:xfrm>
              <a:off x="771" y="2831"/>
              <a:ext cx="0" cy="347"/>
            </a:xfrm>
            <a:prstGeom prst="line">
              <a:avLst/>
            </a:prstGeom>
            <a:noFill/>
            <a:ln w="57150">
              <a:solidFill>
                <a:srgbClr val="FF0000"/>
              </a:solidFill>
              <a:round/>
              <a:headEnd/>
              <a:tailEnd/>
            </a:ln>
          </p:spPr>
          <p:txBody>
            <a:bodyPr/>
            <a:lstStyle/>
            <a:p>
              <a:endParaRPr lang="ja-JP" altLang="en-US">
                <a:solidFill>
                  <a:schemeClr val="bg1"/>
                </a:solidFill>
              </a:endParaRPr>
            </a:p>
          </p:txBody>
        </p:sp>
      </p:grpSp>
      <p:grpSp>
        <p:nvGrpSpPr>
          <p:cNvPr id="6" name="Group 19"/>
          <p:cNvGrpSpPr>
            <a:grpSpLocks/>
          </p:cNvGrpSpPr>
          <p:nvPr/>
        </p:nvGrpSpPr>
        <p:grpSpPr bwMode="auto">
          <a:xfrm>
            <a:off x="4787968" y="3572721"/>
            <a:ext cx="2141391" cy="1279526"/>
            <a:chOff x="2648" y="2369"/>
            <a:chExt cx="1246" cy="806"/>
          </a:xfrm>
        </p:grpSpPr>
        <p:sp>
          <p:nvSpPr>
            <p:cNvPr id="13327" name="AutoShape 20"/>
            <p:cNvSpPr>
              <a:spLocks noChangeArrowheads="1"/>
            </p:cNvSpPr>
            <p:nvPr/>
          </p:nvSpPr>
          <p:spPr bwMode="auto">
            <a:xfrm>
              <a:off x="2648" y="2369"/>
              <a:ext cx="1228" cy="608"/>
            </a:xfrm>
            <a:prstGeom prst="wedgeRectCallout">
              <a:avLst>
                <a:gd name="adj1" fmla="val 66287"/>
                <a:gd name="adj2" fmla="val -206579"/>
              </a:avLst>
            </a:prstGeom>
            <a:solidFill>
              <a:srgbClr val="33CCCC"/>
            </a:solidFill>
            <a:ln w="9525">
              <a:solidFill>
                <a:schemeClr val="tx1"/>
              </a:solidFill>
              <a:miter lim="800000"/>
              <a:headEnd/>
              <a:tailEnd/>
            </a:ln>
          </p:spPr>
          <p:txBody>
            <a:bodyPr/>
            <a:lstStyle/>
            <a:p>
              <a:pPr algn="ctr"/>
              <a:endParaRPr lang="ja-JP" altLang="ja-JP" sz="1200" b="0">
                <a:latin typeface="HG丸ｺﾞｼｯｸM-PRO" pitchFamily="50" charset="-128"/>
                <a:ea typeface="HG丸ｺﾞｼｯｸM-PRO" pitchFamily="50" charset="-128"/>
              </a:endParaRPr>
            </a:p>
          </p:txBody>
        </p:sp>
        <p:sp>
          <p:nvSpPr>
            <p:cNvPr id="13328" name="Text Box 21"/>
            <p:cNvSpPr txBox="1">
              <a:spLocks noChangeArrowheads="1"/>
            </p:cNvSpPr>
            <p:nvPr/>
          </p:nvSpPr>
          <p:spPr bwMode="auto">
            <a:xfrm>
              <a:off x="2677" y="2496"/>
              <a:ext cx="1217" cy="679"/>
            </a:xfrm>
            <a:prstGeom prst="rect">
              <a:avLst/>
            </a:prstGeom>
            <a:noFill/>
            <a:ln w="9525">
              <a:noFill/>
              <a:miter lim="800000"/>
              <a:headEnd/>
              <a:tailEnd/>
            </a:ln>
          </p:spPr>
          <p:txBody>
            <a:bodyPr>
              <a:spAutoFit/>
            </a:bodyPr>
            <a:lstStyle/>
            <a:p>
              <a:pPr>
                <a:spcBef>
                  <a:spcPct val="50000"/>
                </a:spcBef>
              </a:pPr>
              <a:r>
                <a:rPr lang="ja-JP" altLang="en-US" sz="1600" b="0" dirty="0">
                  <a:latin typeface="HG丸ｺﾞｼｯｸM-PRO" pitchFamily="50" charset="-128"/>
                  <a:ea typeface="HG丸ｺﾞｼｯｸM-PRO" pitchFamily="50" charset="-128"/>
                </a:rPr>
                <a:t>信号を整形し</a:t>
              </a:r>
              <a:r>
                <a:rPr lang="en-US" altLang="ja-JP" sz="1600" b="0" dirty="0" err="1">
                  <a:latin typeface="HG丸ｺﾞｼｯｸM-PRO" pitchFamily="50" charset="-128"/>
                  <a:ea typeface="HG丸ｺﾞｼｯｸM-PRO" pitchFamily="50" charset="-128"/>
                </a:rPr>
                <a:t>PreAmp</a:t>
              </a:r>
              <a:r>
                <a:rPr lang="ja-JP" altLang="en-US" sz="1600" b="0" dirty="0">
                  <a:latin typeface="HG丸ｺﾞｼｯｸM-PRO" pitchFamily="50" charset="-128"/>
                  <a:ea typeface="HG丸ｺﾞｼｯｸM-PRO" pitchFamily="50" charset="-128"/>
                </a:rPr>
                <a:t>からの電流をさらに増倍する</a:t>
              </a:r>
            </a:p>
          </p:txBody>
        </p:sp>
      </p:grpSp>
      <p:grpSp>
        <p:nvGrpSpPr>
          <p:cNvPr id="7" name="Group 22"/>
          <p:cNvGrpSpPr>
            <a:grpSpLocks/>
          </p:cNvGrpSpPr>
          <p:nvPr/>
        </p:nvGrpSpPr>
        <p:grpSpPr bwMode="auto">
          <a:xfrm>
            <a:off x="2051134" y="3872755"/>
            <a:ext cx="1920472" cy="703263"/>
            <a:chOff x="1299" y="1873"/>
            <a:chExt cx="1182" cy="443"/>
          </a:xfrm>
        </p:grpSpPr>
        <p:sp>
          <p:nvSpPr>
            <p:cNvPr id="13325" name="AutoShape 23"/>
            <p:cNvSpPr>
              <a:spLocks noChangeArrowheads="1"/>
            </p:cNvSpPr>
            <p:nvPr/>
          </p:nvSpPr>
          <p:spPr bwMode="auto">
            <a:xfrm>
              <a:off x="1299" y="1873"/>
              <a:ext cx="1090" cy="443"/>
            </a:xfrm>
            <a:prstGeom prst="wedgeRectCallout">
              <a:avLst>
                <a:gd name="adj1" fmla="val 51745"/>
                <a:gd name="adj2" fmla="val -202597"/>
              </a:avLst>
            </a:prstGeom>
            <a:solidFill>
              <a:srgbClr val="33CCCC"/>
            </a:solidFill>
            <a:ln w="9525">
              <a:solidFill>
                <a:schemeClr val="tx1"/>
              </a:solidFill>
              <a:miter lim="800000"/>
              <a:headEnd/>
              <a:tailEnd/>
            </a:ln>
          </p:spPr>
          <p:txBody>
            <a:bodyPr/>
            <a:lstStyle/>
            <a:p>
              <a:pPr algn="ctr"/>
              <a:endParaRPr lang="ja-JP" altLang="ja-JP" sz="1200" b="0">
                <a:latin typeface="HG丸ｺﾞｼｯｸM-PRO" pitchFamily="50" charset="-128"/>
                <a:ea typeface="HG丸ｺﾞｼｯｸM-PRO" pitchFamily="50" charset="-128"/>
              </a:endParaRPr>
            </a:p>
          </p:txBody>
        </p:sp>
        <p:sp>
          <p:nvSpPr>
            <p:cNvPr id="13326" name="Text Box 24"/>
            <p:cNvSpPr txBox="1">
              <a:spLocks noChangeArrowheads="1"/>
            </p:cNvSpPr>
            <p:nvPr/>
          </p:nvSpPr>
          <p:spPr bwMode="auto">
            <a:xfrm>
              <a:off x="1299" y="1873"/>
              <a:ext cx="1182" cy="368"/>
            </a:xfrm>
            <a:prstGeom prst="rect">
              <a:avLst/>
            </a:prstGeom>
            <a:noFill/>
            <a:ln w="9525">
              <a:noFill/>
              <a:miter lim="800000"/>
              <a:headEnd/>
              <a:tailEnd/>
            </a:ln>
          </p:spPr>
          <p:txBody>
            <a:bodyPr wrap="square">
              <a:spAutoFit/>
            </a:bodyPr>
            <a:lstStyle/>
            <a:p>
              <a:pPr>
                <a:spcBef>
                  <a:spcPct val="50000"/>
                </a:spcBef>
              </a:pPr>
              <a:r>
                <a:rPr lang="ja-JP" altLang="en-US" sz="1600" b="0" dirty="0">
                  <a:latin typeface="HG丸ｺﾞｼｯｸM-PRO" pitchFamily="50" charset="-128"/>
                  <a:ea typeface="HG丸ｺﾞｼｯｸM-PRO" pitchFamily="50" charset="-128"/>
                </a:rPr>
                <a:t>比例計数管</a:t>
              </a:r>
              <a:r>
                <a:rPr lang="ja-JP" altLang="en-US" sz="1600" b="0" dirty="0" smtClean="0">
                  <a:latin typeface="HG丸ｺﾞｼｯｸM-PRO" pitchFamily="50" charset="-128"/>
                  <a:ea typeface="HG丸ｺﾞｼｯｸM-PRO" pitchFamily="50" charset="-128"/>
                </a:rPr>
                <a:t>からの</a:t>
              </a:r>
              <a:r>
                <a:rPr lang="ja-JP" altLang="en-US" sz="1600" b="0" dirty="0">
                  <a:latin typeface="HG丸ｺﾞｼｯｸM-PRO" pitchFamily="50" charset="-128"/>
                  <a:ea typeface="HG丸ｺﾞｼｯｸM-PRO" pitchFamily="50" charset="-128"/>
                </a:rPr>
                <a:t>電流を増倍する</a:t>
              </a:r>
            </a:p>
          </p:txBody>
        </p:sp>
      </p:grpSp>
      <p:pic>
        <p:nvPicPr>
          <p:cNvPr id="13319" name="Picture 25"/>
          <p:cNvPicPr>
            <a:picLocks noChangeAspect="1" noChangeArrowheads="1"/>
          </p:cNvPicPr>
          <p:nvPr/>
        </p:nvPicPr>
        <p:blipFill>
          <a:blip r:embed="rId6" cstate="print"/>
          <a:srcRect/>
          <a:stretch>
            <a:fillRect/>
          </a:stretch>
        </p:blipFill>
        <p:spPr bwMode="auto">
          <a:xfrm>
            <a:off x="5110858" y="4903043"/>
            <a:ext cx="2455862" cy="1838325"/>
          </a:xfrm>
          <a:prstGeom prst="rect">
            <a:avLst/>
          </a:prstGeom>
          <a:noFill/>
          <a:ln w="9525">
            <a:noFill/>
            <a:miter lim="800000"/>
            <a:headEnd/>
            <a:tailEnd/>
          </a:ln>
        </p:spPr>
      </p:pic>
      <p:grpSp>
        <p:nvGrpSpPr>
          <p:cNvPr id="8" name="Group 31"/>
          <p:cNvGrpSpPr>
            <a:grpSpLocks/>
          </p:cNvGrpSpPr>
          <p:nvPr/>
        </p:nvGrpSpPr>
        <p:grpSpPr bwMode="auto">
          <a:xfrm>
            <a:off x="549970" y="5066555"/>
            <a:ext cx="2111375" cy="1309688"/>
            <a:chOff x="208" y="2812"/>
            <a:chExt cx="1965" cy="1084"/>
          </a:xfrm>
        </p:grpSpPr>
        <p:sp>
          <p:nvSpPr>
            <p:cNvPr id="13323" name="Rectangle 27"/>
            <p:cNvSpPr>
              <a:spLocks noChangeArrowheads="1"/>
            </p:cNvSpPr>
            <p:nvPr/>
          </p:nvSpPr>
          <p:spPr bwMode="auto">
            <a:xfrm>
              <a:off x="208" y="2812"/>
              <a:ext cx="1965" cy="1084"/>
            </a:xfrm>
            <a:prstGeom prst="rect">
              <a:avLst/>
            </a:prstGeom>
            <a:solidFill>
              <a:srgbClr val="FF66CC"/>
            </a:solidFill>
            <a:ln w="9525">
              <a:solidFill>
                <a:schemeClr val="tx1"/>
              </a:solidFill>
              <a:miter lim="800000"/>
              <a:headEnd/>
              <a:tailEnd/>
            </a:ln>
          </p:spPr>
          <p:txBody>
            <a:bodyPr wrap="none" anchor="ctr"/>
            <a:lstStyle/>
            <a:p>
              <a:endParaRPr lang="ja-JP" altLang="en-US"/>
            </a:p>
          </p:txBody>
        </p:sp>
        <p:sp>
          <p:nvSpPr>
            <p:cNvPr id="13324" name="Text Box 28"/>
            <p:cNvSpPr txBox="1">
              <a:spLocks noChangeArrowheads="1"/>
            </p:cNvSpPr>
            <p:nvPr/>
          </p:nvSpPr>
          <p:spPr bwMode="auto">
            <a:xfrm>
              <a:off x="419" y="3000"/>
              <a:ext cx="1627" cy="857"/>
            </a:xfrm>
            <a:prstGeom prst="rect">
              <a:avLst/>
            </a:prstGeom>
            <a:noFill/>
            <a:ln w="9525">
              <a:noFill/>
              <a:miter lim="800000"/>
              <a:headEnd/>
              <a:tailEnd/>
            </a:ln>
          </p:spPr>
          <p:txBody>
            <a:bodyPr>
              <a:spAutoFit/>
            </a:bodyPr>
            <a:lstStyle/>
            <a:p>
              <a:pPr>
                <a:lnSpc>
                  <a:spcPct val="40000"/>
                </a:lnSpc>
                <a:spcBef>
                  <a:spcPct val="50000"/>
                </a:spcBef>
              </a:pPr>
              <a:r>
                <a:rPr lang="en-US" altLang="ja-JP" sz="2800" b="0">
                  <a:latin typeface="Century Gothic" pitchFamily="34" charset="0"/>
                </a:rPr>
                <a:t>Multi</a:t>
              </a:r>
            </a:p>
            <a:p>
              <a:pPr>
                <a:lnSpc>
                  <a:spcPct val="40000"/>
                </a:lnSpc>
                <a:spcBef>
                  <a:spcPct val="50000"/>
                </a:spcBef>
              </a:pPr>
              <a:r>
                <a:rPr lang="en-US" altLang="ja-JP" sz="2800" b="0">
                  <a:latin typeface="Century Gothic" pitchFamily="34" charset="0"/>
                </a:rPr>
                <a:t>Channel</a:t>
              </a:r>
            </a:p>
            <a:p>
              <a:pPr>
                <a:lnSpc>
                  <a:spcPct val="40000"/>
                </a:lnSpc>
                <a:spcBef>
                  <a:spcPct val="50000"/>
                </a:spcBef>
              </a:pPr>
              <a:r>
                <a:rPr lang="en-US" altLang="ja-JP" sz="2800" b="0">
                  <a:latin typeface="Century Gothic" pitchFamily="34" charset="0"/>
                </a:rPr>
                <a:t>Analyzer</a:t>
              </a:r>
            </a:p>
          </p:txBody>
        </p:sp>
      </p:grpSp>
      <p:sp>
        <p:nvSpPr>
          <p:cNvPr id="13321" name="Text Box 29"/>
          <p:cNvSpPr txBox="1">
            <a:spLocks noChangeArrowheads="1"/>
          </p:cNvSpPr>
          <p:nvPr/>
        </p:nvSpPr>
        <p:spPr bwMode="auto">
          <a:xfrm>
            <a:off x="7522270" y="6404818"/>
            <a:ext cx="1919288" cy="336550"/>
          </a:xfrm>
          <a:prstGeom prst="rect">
            <a:avLst/>
          </a:prstGeom>
          <a:noFill/>
          <a:ln w="9525">
            <a:noFill/>
            <a:miter lim="800000"/>
            <a:headEnd/>
            <a:tailEnd/>
          </a:ln>
        </p:spPr>
        <p:txBody>
          <a:bodyPr>
            <a:spAutoFit/>
          </a:bodyPr>
          <a:lstStyle/>
          <a:p>
            <a:pPr>
              <a:spcBef>
                <a:spcPct val="50000"/>
              </a:spcBef>
            </a:pPr>
            <a:r>
              <a:rPr lang="ja-JP" altLang="en-US" sz="1600" b="0">
                <a:solidFill>
                  <a:schemeClr val="bg1"/>
                </a:solidFill>
                <a:latin typeface="HG創英角ｺﾞｼｯｸUB" pitchFamily="49" charset="-128"/>
                <a:ea typeface="HG創英角ｺﾞｼｯｸUB" pitchFamily="49" charset="-128"/>
              </a:rPr>
              <a:t>オシロスコープ</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4" descr="3rd-12"/>
          <p:cNvPicPr>
            <a:picLocks noChangeAspect="1" noChangeArrowheads="1"/>
          </p:cNvPicPr>
          <p:nvPr/>
        </p:nvPicPr>
        <p:blipFill>
          <a:blip r:embed="rId2" cstate="print"/>
          <a:srcRect l="-5295" t="-8518" r="-4775" b="-1870"/>
          <a:stretch>
            <a:fillRect/>
          </a:stretch>
        </p:blipFill>
        <p:spPr bwMode="auto">
          <a:xfrm>
            <a:off x="539552" y="3429000"/>
            <a:ext cx="7560840" cy="3168352"/>
          </a:xfrm>
          <a:prstGeom prst="rect">
            <a:avLst/>
          </a:prstGeom>
          <a:solidFill>
            <a:srgbClr val="FFFFFF"/>
          </a:solidFill>
          <a:ln w="9525">
            <a:noFill/>
            <a:miter lim="800000"/>
            <a:headEnd/>
            <a:tailEnd/>
          </a:ln>
        </p:spPr>
      </p:pic>
      <p:grpSp>
        <p:nvGrpSpPr>
          <p:cNvPr id="2" name="Group 22"/>
          <p:cNvGrpSpPr>
            <a:grpSpLocks/>
          </p:cNvGrpSpPr>
          <p:nvPr/>
        </p:nvGrpSpPr>
        <p:grpSpPr bwMode="auto">
          <a:xfrm>
            <a:off x="468312" y="404813"/>
            <a:ext cx="8208964" cy="2808287"/>
            <a:chOff x="241" y="573"/>
            <a:chExt cx="5171" cy="1769"/>
          </a:xfrm>
        </p:grpSpPr>
        <p:pic>
          <p:nvPicPr>
            <p:cNvPr id="16391" name="Picture 5" descr="3rd-6"/>
            <p:cNvPicPr>
              <a:picLocks noChangeAspect="1" noChangeArrowheads="1"/>
            </p:cNvPicPr>
            <p:nvPr/>
          </p:nvPicPr>
          <p:blipFill>
            <a:blip r:embed="rId3" cstate="print"/>
            <a:srcRect l="-4944" t="-9386" r="-3621" b="-12615"/>
            <a:stretch>
              <a:fillRect/>
            </a:stretch>
          </p:blipFill>
          <p:spPr bwMode="auto">
            <a:xfrm>
              <a:off x="241" y="573"/>
              <a:ext cx="5171" cy="1769"/>
            </a:xfrm>
            <a:prstGeom prst="rect">
              <a:avLst/>
            </a:prstGeom>
            <a:solidFill>
              <a:srgbClr val="FFFFFF"/>
            </a:solidFill>
            <a:ln w="9525">
              <a:noFill/>
              <a:miter lim="800000"/>
              <a:headEnd/>
              <a:tailEnd/>
            </a:ln>
          </p:spPr>
        </p:pic>
        <p:sp>
          <p:nvSpPr>
            <p:cNvPr id="16392" name="Rectangle 6"/>
            <p:cNvSpPr>
              <a:spLocks noChangeArrowheads="1"/>
            </p:cNvSpPr>
            <p:nvPr/>
          </p:nvSpPr>
          <p:spPr bwMode="auto">
            <a:xfrm>
              <a:off x="1883" y="1114"/>
              <a:ext cx="2577" cy="345"/>
            </a:xfrm>
            <a:prstGeom prst="rect">
              <a:avLst/>
            </a:prstGeom>
            <a:solidFill>
              <a:srgbClr val="FFCCFF">
                <a:alpha val="36862"/>
              </a:srgbClr>
            </a:solidFill>
            <a:ln w="38100">
              <a:solidFill>
                <a:srgbClr val="A50021"/>
              </a:solidFill>
              <a:miter lim="800000"/>
              <a:headEnd/>
              <a:tailEnd/>
            </a:ln>
          </p:spPr>
          <p:txBody>
            <a:bodyPr wrap="none" anchor="ctr"/>
            <a:lstStyle/>
            <a:p>
              <a:endParaRPr lang="ja-JP" altLang="en-US"/>
            </a:p>
          </p:txBody>
        </p:sp>
        <p:sp>
          <p:nvSpPr>
            <p:cNvPr id="16393" name="Rectangle 7"/>
            <p:cNvSpPr>
              <a:spLocks noChangeArrowheads="1"/>
            </p:cNvSpPr>
            <p:nvPr/>
          </p:nvSpPr>
          <p:spPr bwMode="auto">
            <a:xfrm>
              <a:off x="1659" y="1116"/>
              <a:ext cx="225" cy="342"/>
            </a:xfrm>
            <a:prstGeom prst="rect">
              <a:avLst/>
            </a:prstGeom>
            <a:solidFill>
              <a:srgbClr val="CCECFF">
                <a:alpha val="39999"/>
              </a:srgbClr>
            </a:solidFill>
            <a:ln w="28575">
              <a:solidFill>
                <a:schemeClr val="accent2"/>
              </a:solidFill>
              <a:miter lim="800000"/>
              <a:headEnd/>
              <a:tailEnd/>
            </a:ln>
          </p:spPr>
          <p:txBody>
            <a:bodyPr wrap="none" anchor="ctr"/>
            <a:lstStyle/>
            <a:p>
              <a:endParaRPr lang="ja-JP" altLang="en-US"/>
            </a:p>
          </p:txBody>
        </p:sp>
        <p:sp>
          <p:nvSpPr>
            <p:cNvPr id="16394" name="Rectangle 12"/>
            <p:cNvSpPr>
              <a:spLocks noChangeArrowheads="1"/>
            </p:cNvSpPr>
            <p:nvPr/>
          </p:nvSpPr>
          <p:spPr bwMode="auto">
            <a:xfrm>
              <a:off x="4462" y="1108"/>
              <a:ext cx="225" cy="351"/>
            </a:xfrm>
            <a:prstGeom prst="rect">
              <a:avLst/>
            </a:prstGeom>
            <a:solidFill>
              <a:srgbClr val="CCECFF">
                <a:alpha val="39999"/>
              </a:srgbClr>
            </a:solidFill>
            <a:ln w="28575">
              <a:solidFill>
                <a:schemeClr val="accent2"/>
              </a:solidFill>
              <a:miter lim="800000"/>
              <a:headEnd/>
              <a:tailEnd/>
            </a:ln>
          </p:spPr>
          <p:txBody>
            <a:bodyPr wrap="none" anchor="ctr"/>
            <a:lstStyle/>
            <a:p>
              <a:endParaRPr lang="ja-JP" altLang="en-US"/>
            </a:p>
          </p:txBody>
        </p:sp>
        <p:sp>
          <p:nvSpPr>
            <p:cNvPr id="16395" name="Line 13"/>
            <p:cNvSpPr>
              <a:spLocks noChangeShapeType="1"/>
            </p:cNvSpPr>
            <p:nvPr/>
          </p:nvSpPr>
          <p:spPr bwMode="auto">
            <a:xfrm flipV="1">
              <a:off x="1354" y="1276"/>
              <a:ext cx="3878" cy="11"/>
            </a:xfrm>
            <a:prstGeom prst="line">
              <a:avLst/>
            </a:prstGeom>
            <a:noFill/>
            <a:ln w="19050">
              <a:solidFill>
                <a:srgbClr val="FF0000"/>
              </a:solidFill>
              <a:round/>
              <a:headEnd/>
              <a:tailEnd/>
            </a:ln>
          </p:spPr>
          <p:txBody>
            <a:bodyPr/>
            <a:lstStyle/>
            <a:p>
              <a:endParaRPr lang="ja-JP" altLang="en-US"/>
            </a:p>
          </p:txBody>
        </p:sp>
        <p:sp>
          <p:nvSpPr>
            <p:cNvPr id="16396" name="Text Box 14"/>
            <p:cNvSpPr txBox="1">
              <a:spLocks noChangeArrowheads="1"/>
            </p:cNvSpPr>
            <p:nvPr/>
          </p:nvSpPr>
          <p:spPr bwMode="auto">
            <a:xfrm>
              <a:off x="1148" y="2095"/>
              <a:ext cx="1545" cy="192"/>
            </a:xfrm>
            <a:prstGeom prst="rect">
              <a:avLst/>
            </a:prstGeom>
            <a:noFill/>
            <a:ln w="9525">
              <a:noFill/>
              <a:miter lim="800000"/>
              <a:headEnd/>
              <a:tailEnd/>
            </a:ln>
          </p:spPr>
          <p:txBody>
            <a:bodyPr wrap="none">
              <a:spAutoFit/>
            </a:bodyPr>
            <a:lstStyle/>
            <a:p>
              <a:r>
                <a:rPr lang="en-US" altLang="ja-JP" sz="1400"/>
                <a:t>(</a:t>
              </a:r>
              <a:r>
                <a:rPr lang="en-US" altLang="ja-JP" sz="1400" b="0"/>
                <a:t>20</a:t>
              </a:r>
              <a:r>
                <a:rPr lang="en-US" altLang="ja-JP" sz="1400" b="0">
                  <a:latin typeface="Symbol" pitchFamily="18" charset="2"/>
                </a:rPr>
                <a:t>m</a:t>
              </a:r>
              <a:r>
                <a:rPr lang="en-US" altLang="ja-JP" sz="1400" b="0"/>
                <a:t>m</a:t>
              </a:r>
              <a:r>
                <a:rPr lang="en-US" altLang="ja-JP" sz="1400" b="0">
                  <a:latin typeface="Symbol" pitchFamily="18" charset="2"/>
                </a:rPr>
                <a:t>f</a:t>
              </a:r>
              <a:r>
                <a:rPr lang="en-US" altLang="ja-JP" sz="1400">
                  <a:latin typeface="Symbol" pitchFamily="18" charset="2"/>
                </a:rPr>
                <a:t> </a:t>
              </a:r>
              <a:r>
                <a:rPr lang="ja-JP" altLang="en-US" sz="1400"/>
                <a:t>タングステンワイヤー</a:t>
              </a:r>
              <a:r>
                <a:rPr lang="en-US" altLang="ja-JP" sz="1400"/>
                <a:t>)</a:t>
              </a:r>
            </a:p>
          </p:txBody>
        </p:sp>
        <p:sp>
          <p:nvSpPr>
            <p:cNvPr id="16397" name="Oval 15"/>
            <p:cNvSpPr>
              <a:spLocks noChangeArrowheads="1"/>
            </p:cNvSpPr>
            <p:nvPr/>
          </p:nvSpPr>
          <p:spPr bwMode="auto">
            <a:xfrm>
              <a:off x="792" y="1120"/>
              <a:ext cx="340" cy="332"/>
            </a:xfrm>
            <a:prstGeom prst="ellipse">
              <a:avLst/>
            </a:prstGeom>
            <a:solidFill>
              <a:srgbClr val="FFCCFF">
                <a:alpha val="38039"/>
              </a:srgbClr>
            </a:solidFill>
            <a:ln w="38100">
              <a:solidFill>
                <a:srgbClr val="A50021"/>
              </a:solidFill>
              <a:round/>
              <a:headEnd/>
              <a:tailEnd/>
            </a:ln>
          </p:spPr>
          <p:txBody>
            <a:bodyPr wrap="none" anchor="ctr"/>
            <a:lstStyle/>
            <a:p>
              <a:endParaRPr lang="ja-JP" altLang="en-US"/>
            </a:p>
          </p:txBody>
        </p:sp>
        <p:sp>
          <p:nvSpPr>
            <p:cNvPr id="16398" name="Text Box 16"/>
            <p:cNvSpPr txBox="1">
              <a:spLocks noChangeArrowheads="1"/>
            </p:cNvSpPr>
            <p:nvPr/>
          </p:nvSpPr>
          <p:spPr bwMode="auto">
            <a:xfrm>
              <a:off x="2808" y="2099"/>
              <a:ext cx="782" cy="192"/>
            </a:xfrm>
            <a:prstGeom prst="rect">
              <a:avLst/>
            </a:prstGeom>
            <a:noFill/>
            <a:ln w="9525">
              <a:noFill/>
              <a:miter lim="800000"/>
              <a:headEnd/>
              <a:tailEnd/>
            </a:ln>
          </p:spPr>
          <p:txBody>
            <a:bodyPr wrap="none">
              <a:spAutoFit/>
            </a:bodyPr>
            <a:lstStyle/>
            <a:p>
              <a:r>
                <a:rPr lang="en-US" altLang="ja-JP" sz="1400"/>
                <a:t>(</a:t>
              </a:r>
              <a:r>
                <a:rPr lang="ja-JP" altLang="en-US" sz="1400"/>
                <a:t>アルミパイプ</a:t>
              </a:r>
              <a:r>
                <a:rPr lang="en-US" altLang="ja-JP" sz="1400"/>
                <a:t>)</a:t>
              </a:r>
            </a:p>
          </p:txBody>
        </p:sp>
        <p:sp>
          <p:nvSpPr>
            <p:cNvPr id="16399" name="Rectangle 17"/>
            <p:cNvSpPr>
              <a:spLocks noChangeArrowheads="1"/>
            </p:cNvSpPr>
            <p:nvPr/>
          </p:nvSpPr>
          <p:spPr bwMode="auto">
            <a:xfrm>
              <a:off x="3432" y="1476"/>
              <a:ext cx="784" cy="472"/>
            </a:xfrm>
            <a:prstGeom prst="rect">
              <a:avLst/>
            </a:prstGeom>
            <a:solidFill>
              <a:schemeClr val="bg1"/>
            </a:solidFill>
            <a:ln w="9525">
              <a:noFill/>
              <a:miter lim="800000"/>
              <a:headEnd/>
              <a:tailEnd/>
            </a:ln>
          </p:spPr>
          <p:txBody>
            <a:bodyPr wrap="none" anchor="ctr"/>
            <a:lstStyle/>
            <a:p>
              <a:endParaRPr lang="ja-JP" altLang="en-US"/>
            </a:p>
          </p:txBody>
        </p:sp>
        <p:sp>
          <p:nvSpPr>
            <p:cNvPr id="16400" name="Text Box 18"/>
            <p:cNvSpPr txBox="1">
              <a:spLocks noChangeArrowheads="1"/>
            </p:cNvSpPr>
            <p:nvPr/>
          </p:nvSpPr>
          <p:spPr bwMode="auto">
            <a:xfrm>
              <a:off x="3926" y="2127"/>
              <a:ext cx="906" cy="192"/>
            </a:xfrm>
            <a:prstGeom prst="rect">
              <a:avLst/>
            </a:prstGeom>
            <a:noFill/>
            <a:ln w="9525">
              <a:noFill/>
              <a:miter lim="800000"/>
              <a:headEnd/>
              <a:tailEnd/>
            </a:ln>
          </p:spPr>
          <p:txBody>
            <a:bodyPr wrap="none">
              <a:spAutoFit/>
            </a:bodyPr>
            <a:lstStyle/>
            <a:p>
              <a:r>
                <a:rPr lang="en-US" altLang="ja-JP" sz="1400"/>
                <a:t>(</a:t>
              </a:r>
              <a:r>
                <a:rPr lang="ja-JP" altLang="en-US" sz="1400"/>
                <a:t>アクリルのふた</a:t>
              </a:r>
              <a:r>
                <a:rPr lang="en-US" altLang="ja-JP" sz="1400"/>
                <a:t>)</a:t>
              </a:r>
            </a:p>
          </p:txBody>
        </p:sp>
        <p:sp>
          <p:nvSpPr>
            <p:cNvPr id="16401" name="Rectangle 19"/>
            <p:cNvSpPr>
              <a:spLocks noChangeArrowheads="1"/>
            </p:cNvSpPr>
            <p:nvPr/>
          </p:nvSpPr>
          <p:spPr bwMode="auto">
            <a:xfrm>
              <a:off x="3906" y="1980"/>
              <a:ext cx="954" cy="342"/>
            </a:xfrm>
            <a:prstGeom prst="rect">
              <a:avLst/>
            </a:prstGeom>
            <a:noFill/>
            <a:ln w="28575">
              <a:solidFill>
                <a:schemeClr val="accent2"/>
              </a:solidFill>
              <a:miter lim="800000"/>
              <a:headEnd/>
              <a:tailEnd/>
            </a:ln>
          </p:spPr>
          <p:txBody>
            <a:bodyPr wrap="none" anchor="ctr"/>
            <a:lstStyle/>
            <a:p>
              <a:endParaRPr lang="ja-JP" altLang="en-US"/>
            </a:p>
          </p:txBody>
        </p:sp>
        <p:sp>
          <p:nvSpPr>
            <p:cNvPr id="16402" name="Rectangle 20"/>
            <p:cNvSpPr>
              <a:spLocks noChangeArrowheads="1"/>
            </p:cNvSpPr>
            <p:nvPr/>
          </p:nvSpPr>
          <p:spPr bwMode="auto">
            <a:xfrm>
              <a:off x="2746" y="1996"/>
              <a:ext cx="840" cy="312"/>
            </a:xfrm>
            <a:prstGeom prst="rect">
              <a:avLst/>
            </a:prstGeom>
            <a:noFill/>
            <a:ln w="28575">
              <a:solidFill>
                <a:srgbClr val="A50021"/>
              </a:solidFill>
              <a:miter lim="800000"/>
              <a:headEnd/>
              <a:tailEnd/>
            </a:ln>
          </p:spPr>
          <p:txBody>
            <a:bodyPr wrap="none" anchor="ctr"/>
            <a:lstStyle/>
            <a:p>
              <a:endParaRPr lang="ja-JP" altLang="en-US"/>
            </a:p>
          </p:txBody>
        </p:sp>
        <p:sp>
          <p:nvSpPr>
            <p:cNvPr id="16403" name="Rectangle 21"/>
            <p:cNvSpPr>
              <a:spLocks noChangeArrowheads="1"/>
            </p:cNvSpPr>
            <p:nvPr/>
          </p:nvSpPr>
          <p:spPr bwMode="auto">
            <a:xfrm>
              <a:off x="1154" y="2000"/>
              <a:ext cx="1518" cy="312"/>
            </a:xfrm>
            <a:prstGeom prst="rect">
              <a:avLst/>
            </a:prstGeom>
            <a:noFill/>
            <a:ln w="28575">
              <a:solidFill>
                <a:srgbClr val="FF0000"/>
              </a:solidFill>
              <a:miter lim="800000"/>
              <a:headEnd/>
              <a:tailEnd/>
            </a:ln>
          </p:spPr>
          <p:txBody>
            <a:bodyPr wrap="none" anchor="ctr"/>
            <a:lstStyle/>
            <a:p>
              <a:endParaRPr lang="ja-JP" altLang="en-US"/>
            </a:p>
          </p:txBody>
        </p:sp>
      </p:grpSp>
      <p:sp>
        <p:nvSpPr>
          <p:cNvPr id="16388" name="Rectangle 23"/>
          <p:cNvSpPr>
            <a:spLocks noChangeArrowheads="1"/>
          </p:cNvSpPr>
          <p:nvPr/>
        </p:nvSpPr>
        <p:spPr bwMode="auto">
          <a:xfrm>
            <a:off x="3419475" y="3848100"/>
            <a:ext cx="2819400" cy="2352675"/>
          </a:xfrm>
          <a:prstGeom prst="rect">
            <a:avLst/>
          </a:prstGeom>
          <a:solidFill>
            <a:srgbClr val="FFCC99">
              <a:alpha val="38039"/>
            </a:srgbClr>
          </a:solidFill>
          <a:ln w="28575">
            <a:solidFill>
              <a:srgbClr val="FF0000"/>
            </a:solidFill>
            <a:miter lim="800000"/>
            <a:headEnd/>
            <a:tailEnd/>
          </a:ln>
        </p:spPr>
        <p:txBody>
          <a:bodyPr wrap="none" anchor="ctr"/>
          <a:lstStyle/>
          <a:p>
            <a:endParaRPr lang="ja-JP" altLang="en-US"/>
          </a:p>
        </p:txBody>
      </p:sp>
      <p:sp>
        <p:nvSpPr>
          <p:cNvPr id="16389" name="Rectangle 24"/>
          <p:cNvSpPr>
            <a:spLocks noChangeArrowheads="1"/>
          </p:cNvSpPr>
          <p:nvPr/>
        </p:nvSpPr>
        <p:spPr bwMode="auto">
          <a:xfrm>
            <a:off x="3661784" y="4202952"/>
            <a:ext cx="2378069" cy="276999"/>
          </a:xfrm>
          <a:prstGeom prst="rect">
            <a:avLst/>
          </a:prstGeom>
          <a:noFill/>
          <a:ln w="9525">
            <a:noFill/>
            <a:miter lim="800000"/>
            <a:headEnd/>
            <a:tailEnd/>
          </a:ln>
        </p:spPr>
        <p:txBody>
          <a:bodyPr wrap="square" lIns="0" tIns="0" rIns="0" bIns="0">
            <a:spAutoFit/>
          </a:bodyPr>
          <a:lstStyle/>
          <a:p>
            <a:r>
              <a:rPr lang="ja-JP" altLang="en-US" dirty="0"/>
              <a:t>増幅回路：　ここを自作</a:t>
            </a:r>
          </a:p>
        </p:txBody>
      </p:sp>
      <p:sp>
        <p:nvSpPr>
          <p:cNvPr id="16390" name="Rectangle 25"/>
          <p:cNvSpPr>
            <a:spLocks noChangeArrowheads="1"/>
          </p:cNvSpPr>
          <p:nvPr/>
        </p:nvSpPr>
        <p:spPr bwMode="auto">
          <a:xfrm>
            <a:off x="445790" y="404664"/>
            <a:ext cx="2686050" cy="457200"/>
          </a:xfrm>
          <a:prstGeom prst="rect">
            <a:avLst/>
          </a:prstGeom>
          <a:noFill/>
          <a:ln w="9525">
            <a:noFill/>
            <a:miter lim="800000"/>
            <a:headEnd/>
            <a:tailEnd/>
          </a:ln>
        </p:spPr>
        <p:txBody>
          <a:bodyPr wrap="none">
            <a:spAutoFit/>
          </a:bodyPr>
          <a:lstStyle/>
          <a:p>
            <a:r>
              <a:rPr lang="ja-JP" altLang="en-US" dirty="0"/>
              <a:t>検出器：　全部自作</a:t>
            </a: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6" name="Rectangle 2"/>
          <p:cNvSpPr>
            <a:spLocks noGrp="1" noChangeArrowheads="1"/>
          </p:cNvSpPr>
          <p:nvPr>
            <p:ph type="title"/>
          </p:nvPr>
        </p:nvSpPr>
        <p:spPr>
          <a:xfrm>
            <a:off x="323528" y="0"/>
            <a:ext cx="8229600" cy="1143000"/>
          </a:xfrm>
        </p:spPr>
        <p:txBody>
          <a:bodyPr/>
          <a:lstStyle/>
          <a:p>
            <a:pPr eaLnBrk="1" hangingPunct="1"/>
            <a:r>
              <a:rPr lang="ja-JP" altLang="en-US" dirty="0" smtClean="0"/>
              <a:t>比例計数管の原理</a:t>
            </a:r>
          </a:p>
        </p:txBody>
      </p:sp>
      <p:grpSp>
        <p:nvGrpSpPr>
          <p:cNvPr id="2" name="Group 4"/>
          <p:cNvGrpSpPr>
            <a:grpSpLocks/>
          </p:cNvGrpSpPr>
          <p:nvPr/>
        </p:nvGrpSpPr>
        <p:grpSpPr bwMode="auto">
          <a:xfrm>
            <a:off x="1822450" y="3097213"/>
            <a:ext cx="6718300" cy="2584450"/>
            <a:chOff x="1299" y="1398"/>
            <a:chExt cx="4232" cy="1628"/>
          </a:xfrm>
        </p:grpSpPr>
        <p:grpSp>
          <p:nvGrpSpPr>
            <p:cNvPr id="4" name="Group 7"/>
            <p:cNvGrpSpPr>
              <a:grpSpLocks/>
            </p:cNvGrpSpPr>
            <p:nvPr/>
          </p:nvGrpSpPr>
          <p:grpSpPr bwMode="auto">
            <a:xfrm>
              <a:off x="1299" y="2205"/>
              <a:ext cx="4232" cy="0"/>
              <a:chOff x="1299" y="2205"/>
              <a:chExt cx="4232" cy="0"/>
            </a:xfrm>
          </p:grpSpPr>
          <p:sp>
            <p:nvSpPr>
              <p:cNvPr id="1150" name="Line 12"/>
              <p:cNvSpPr>
                <a:spLocks noChangeShapeType="1"/>
              </p:cNvSpPr>
              <p:nvPr/>
            </p:nvSpPr>
            <p:spPr bwMode="auto">
              <a:xfrm>
                <a:off x="1299" y="2205"/>
                <a:ext cx="3683" cy="0"/>
              </a:xfrm>
              <a:prstGeom prst="line">
                <a:avLst/>
              </a:prstGeom>
              <a:noFill/>
              <a:ln w="38100">
                <a:solidFill>
                  <a:srgbClr val="FF6600"/>
                </a:solidFill>
                <a:round/>
                <a:headEnd/>
                <a:tailEnd/>
              </a:ln>
            </p:spPr>
            <p:txBody>
              <a:bodyPr/>
              <a:lstStyle/>
              <a:p>
                <a:endParaRPr lang="ja-JP" altLang="en-US"/>
              </a:p>
            </p:txBody>
          </p:sp>
          <p:sp>
            <p:nvSpPr>
              <p:cNvPr id="1151" name="Line 13"/>
              <p:cNvSpPr>
                <a:spLocks noChangeShapeType="1"/>
              </p:cNvSpPr>
              <p:nvPr/>
            </p:nvSpPr>
            <p:spPr bwMode="auto">
              <a:xfrm>
                <a:off x="4982" y="2205"/>
                <a:ext cx="549" cy="0"/>
              </a:xfrm>
              <a:prstGeom prst="line">
                <a:avLst/>
              </a:prstGeom>
              <a:noFill/>
              <a:ln w="38100">
                <a:solidFill>
                  <a:schemeClr val="tx1"/>
                </a:solidFill>
                <a:round/>
                <a:headEnd/>
                <a:tailEnd/>
              </a:ln>
            </p:spPr>
            <p:txBody>
              <a:bodyPr/>
              <a:lstStyle/>
              <a:p>
                <a:endParaRPr lang="ja-JP" altLang="en-US"/>
              </a:p>
            </p:txBody>
          </p:sp>
        </p:grpSp>
        <p:grpSp>
          <p:nvGrpSpPr>
            <p:cNvPr id="5" name="Group 14"/>
            <p:cNvGrpSpPr>
              <a:grpSpLocks/>
            </p:cNvGrpSpPr>
            <p:nvPr/>
          </p:nvGrpSpPr>
          <p:grpSpPr bwMode="auto">
            <a:xfrm>
              <a:off x="1299" y="1482"/>
              <a:ext cx="450" cy="377"/>
              <a:chOff x="524" y="3388"/>
              <a:chExt cx="450" cy="377"/>
            </a:xfrm>
          </p:grpSpPr>
          <p:sp>
            <p:nvSpPr>
              <p:cNvPr id="1142" name="Oval 15"/>
              <p:cNvSpPr>
                <a:spLocks noChangeArrowheads="1"/>
              </p:cNvSpPr>
              <p:nvPr/>
            </p:nvSpPr>
            <p:spPr bwMode="auto">
              <a:xfrm>
                <a:off x="524" y="3388"/>
                <a:ext cx="387" cy="377"/>
              </a:xfrm>
              <a:prstGeom prst="ellipse">
                <a:avLst/>
              </a:prstGeom>
              <a:solidFill>
                <a:srgbClr val="CCFFCC"/>
              </a:solidFill>
              <a:ln w="9525">
                <a:solidFill>
                  <a:schemeClr val="tx1"/>
                </a:solidFill>
                <a:round/>
                <a:headEnd/>
                <a:tailEnd/>
              </a:ln>
            </p:spPr>
            <p:txBody>
              <a:bodyPr wrap="none" anchor="ctr"/>
              <a:lstStyle/>
              <a:p>
                <a:endParaRPr lang="ja-JP" altLang="en-US"/>
              </a:p>
            </p:txBody>
          </p:sp>
          <p:sp>
            <p:nvSpPr>
              <p:cNvPr id="1143" name="Text Box 16"/>
              <p:cNvSpPr txBox="1">
                <a:spLocks noChangeArrowheads="1"/>
              </p:cNvSpPr>
              <p:nvPr/>
            </p:nvSpPr>
            <p:spPr bwMode="auto">
              <a:xfrm>
                <a:off x="591" y="3472"/>
                <a:ext cx="383" cy="212"/>
              </a:xfrm>
              <a:prstGeom prst="rect">
                <a:avLst/>
              </a:prstGeom>
              <a:noFill/>
              <a:ln w="9525">
                <a:noFill/>
                <a:miter lim="800000"/>
                <a:headEnd/>
                <a:tailEnd/>
              </a:ln>
            </p:spPr>
            <p:txBody>
              <a:bodyPr>
                <a:spAutoFit/>
              </a:bodyPr>
              <a:lstStyle/>
              <a:p>
                <a:r>
                  <a:rPr lang="en-US" altLang="ja-JP" sz="1600">
                    <a:latin typeface="ＭＳ ゴシック" pitchFamily="49" charset="-128"/>
                    <a:ea typeface="ＭＳ ゴシック" pitchFamily="49" charset="-128"/>
                  </a:rPr>
                  <a:t>Ar</a:t>
                </a:r>
              </a:p>
            </p:txBody>
          </p:sp>
        </p:grpSp>
        <p:grpSp>
          <p:nvGrpSpPr>
            <p:cNvPr id="6" name="Group 17"/>
            <p:cNvGrpSpPr>
              <a:grpSpLocks/>
            </p:cNvGrpSpPr>
            <p:nvPr/>
          </p:nvGrpSpPr>
          <p:grpSpPr bwMode="auto">
            <a:xfrm>
              <a:off x="2278" y="2649"/>
              <a:ext cx="450" cy="377"/>
              <a:chOff x="524" y="3388"/>
              <a:chExt cx="450" cy="377"/>
            </a:xfrm>
          </p:grpSpPr>
          <p:sp>
            <p:nvSpPr>
              <p:cNvPr id="1140" name="Oval 18"/>
              <p:cNvSpPr>
                <a:spLocks noChangeArrowheads="1"/>
              </p:cNvSpPr>
              <p:nvPr/>
            </p:nvSpPr>
            <p:spPr bwMode="auto">
              <a:xfrm>
                <a:off x="524" y="3388"/>
                <a:ext cx="387" cy="377"/>
              </a:xfrm>
              <a:prstGeom prst="ellipse">
                <a:avLst/>
              </a:prstGeom>
              <a:solidFill>
                <a:srgbClr val="CCFFCC"/>
              </a:solidFill>
              <a:ln w="9525">
                <a:solidFill>
                  <a:schemeClr val="tx1"/>
                </a:solidFill>
                <a:round/>
                <a:headEnd/>
                <a:tailEnd/>
              </a:ln>
            </p:spPr>
            <p:txBody>
              <a:bodyPr wrap="none" anchor="ctr"/>
              <a:lstStyle/>
              <a:p>
                <a:endParaRPr lang="ja-JP" altLang="en-US"/>
              </a:p>
            </p:txBody>
          </p:sp>
          <p:sp>
            <p:nvSpPr>
              <p:cNvPr id="1141" name="Text Box 19"/>
              <p:cNvSpPr txBox="1">
                <a:spLocks noChangeArrowheads="1"/>
              </p:cNvSpPr>
              <p:nvPr/>
            </p:nvSpPr>
            <p:spPr bwMode="auto">
              <a:xfrm>
                <a:off x="591" y="3472"/>
                <a:ext cx="383" cy="212"/>
              </a:xfrm>
              <a:prstGeom prst="rect">
                <a:avLst/>
              </a:prstGeom>
              <a:noFill/>
              <a:ln w="9525">
                <a:noFill/>
                <a:miter lim="800000"/>
                <a:headEnd/>
                <a:tailEnd/>
              </a:ln>
            </p:spPr>
            <p:txBody>
              <a:bodyPr>
                <a:spAutoFit/>
              </a:bodyPr>
              <a:lstStyle/>
              <a:p>
                <a:r>
                  <a:rPr lang="en-US" altLang="ja-JP" sz="1600">
                    <a:latin typeface="ＭＳ ゴシック" pitchFamily="49" charset="-128"/>
                    <a:ea typeface="ＭＳ ゴシック" pitchFamily="49" charset="-128"/>
                  </a:rPr>
                  <a:t>Ar</a:t>
                </a:r>
              </a:p>
            </p:txBody>
          </p:sp>
        </p:grpSp>
        <p:grpSp>
          <p:nvGrpSpPr>
            <p:cNvPr id="7" name="Group 20"/>
            <p:cNvGrpSpPr>
              <a:grpSpLocks/>
            </p:cNvGrpSpPr>
            <p:nvPr/>
          </p:nvGrpSpPr>
          <p:grpSpPr bwMode="auto">
            <a:xfrm>
              <a:off x="3052" y="1586"/>
              <a:ext cx="450" cy="377"/>
              <a:chOff x="524" y="3388"/>
              <a:chExt cx="450" cy="377"/>
            </a:xfrm>
          </p:grpSpPr>
          <p:sp>
            <p:nvSpPr>
              <p:cNvPr id="1138" name="Oval 21"/>
              <p:cNvSpPr>
                <a:spLocks noChangeArrowheads="1"/>
              </p:cNvSpPr>
              <p:nvPr/>
            </p:nvSpPr>
            <p:spPr bwMode="auto">
              <a:xfrm>
                <a:off x="524" y="3388"/>
                <a:ext cx="387" cy="377"/>
              </a:xfrm>
              <a:prstGeom prst="ellipse">
                <a:avLst/>
              </a:prstGeom>
              <a:solidFill>
                <a:srgbClr val="CCFFCC"/>
              </a:solidFill>
              <a:ln w="9525">
                <a:solidFill>
                  <a:schemeClr val="tx1"/>
                </a:solidFill>
                <a:round/>
                <a:headEnd/>
                <a:tailEnd/>
              </a:ln>
            </p:spPr>
            <p:txBody>
              <a:bodyPr wrap="none" anchor="ctr"/>
              <a:lstStyle/>
              <a:p>
                <a:endParaRPr lang="ja-JP" altLang="en-US"/>
              </a:p>
            </p:txBody>
          </p:sp>
          <p:sp>
            <p:nvSpPr>
              <p:cNvPr id="1139" name="Text Box 22"/>
              <p:cNvSpPr txBox="1">
                <a:spLocks noChangeArrowheads="1"/>
              </p:cNvSpPr>
              <p:nvPr/>
            </p:nvSpPr>
            <p:spPr bwMode="auto">
              <a:xfrm>
                <a:off x="591" y="3472"/>
                <a:ext cx="383" cy="212"/>
              </a:xfrm>
              <a:prstGeom prst="rect">
                <a:avLst/>
              </a:prstGeom>
              <a:noFill/>
              <a:ln w="9525">
                <a:noFill/>
                <a:miter lim="800000"/>
                <a:headEnd/>
                <a:tailEnd/>
              </a:ln>
            </p:spPr>
            <p:txBody>
              <a:bodyPr>
                <a:spAutoFit/>
              </a:bodyPr>
              <a:lstStyle/>
              <a:p>
                <a:r>
                  <a:rPr lang="en-US" altLang="ja-JP" sz="1600">
                    <a:latin typeface="ＭＳ ゴシック" pitchFamily="49" charset="-128"/>
                    <a:ea typeface="ＭＳ ゴシック" pitchFamily="49" charset="-128"/>
                  </a:rPr>
                  <a:t>Ar</a:t>
                </a:r>
              </a:p>
            </p:txBody>
          </p:sp>
        </p:grpSp>
        <p:grpSp>
          <p:nvGrpSpPr>
            <p:cNvPr id="8" name="Group 23"/>
            <p:cNvGrpSpPr>
              <a:grpSpLocks/>
            </p:cNvGrpSpPr>
            <p:nvPr/>
          </p:nvGrpSpPr>
          <p:grpSpPr bwMode="auto">
            <a:xfrm>
              <a:off x="4204" y="1398"/>
              <a:ext cx="450" cy="377"/>
              <a:chOff x="524" y="3388"/>
              <a:chExt cx="450" cy="377"/>
            </a:xfrm>
          </p:grpSpPr>
          <p:sp>
            <p:nvSpPr>
              <p:cNvPr id="1136" name="Oval 24"/>
              <p:cNvSpPr>
                <a:spLocks noChangeArrowheads="1"/>
              </p:cNvSpPr>
              <p:nvPr/>
            </p:nvSpPr>
            <p:spPr bwMode="auto">
              <a:xfrm>
                <a:off x="524" y="3388"/>
                <a:ext cx="387" cy="377"/>
              </a:xfrm>
              <a:prstGeom prst="ellipse">
                <a:avLst/>
              </a:prstGeom>
              <a:solidFill>
                <a:srgbClr val="CCFFCC"/>
              </a:solidFill>
              <a:ln w="9525">
                <a:solidFill>
                  <a:schemeClr val="tx1"/>
                </a:solidFill>
                <a:round/>
                <a:headEnd/>
                <a:tailEnd/>
              </a:ln>
            </p:spPr>
            <p:txBody>
              <a:bodyPr wrap="none" anchor="ctr"/>
              <a:lstStyle/>
              <a:p>
                <a:endParaRPr lang="ja-JP" altLang="en-US"/>
              </a:p>
            </p:txBody>
          </p:sp>
          <p:sp>
            <p:nvSpPr>
              <p:cNvPr id="1137" name="Text Box 25"/>
              <p:cNvSpPr txBox="1">
                <a:spLocks noChangeArrowheads="1"/>
              </p:cNvSpPr>
              <p:nvPr/>
            </p:nvSpPr>
            <p:spPr bwMode="auto">
              <a:xfrm>
                <a:off x="591" y="3472"/>
                <a:ext cx="383" cy="212"/>
              </a:xfrm>
              <a:prstGeom prst="rect">
                <a:avLst/>
              </a:prstGeom>
              <a:noFill/>
              <a:ln w="9525">
                <a:noFill/>
                <a:miter lim="800000"/>
                <a:headEnd/>
                <a:tailEnd/>
              </a:ln>
            </p:spPr>
            <p:txBody>
              <a:bodyPr>
                <a:spAutoFit/>
              </a:bodyPr>
              <a:lstStyle/>
              <a:p>
                <a:r>
                  <a:rPr lang="en-US" altLang="ja-JP" sz="1600">
                    <a:latin typeface="ＭＳ ゴシック" pitchFamily="49" charset="-128"/>
                    <a:ea typeface="ＭＳ ゴシック" pitchFamily="49" charset="-128"/>
                  </a:rPr>
                  <a:t>Ar</a:t>
                </a:r>
              </a:p>
            </p:txBody>
          </p:sp>
        </p:grpSp>
        <p:grpSp>
          <p:nvGrpSpPr>
            <p:cNvPr id="9" name="Group 26"/>
            <p:cNvGrpSpPr>
              <a:grpSpLocks/>
            </p:cNvGrpSpPr>
            <p:nvPr/>
          </p:nvGrpSpPr>
          <p:grpSpPr bwMode="auto">
            <a:xfrm>
              <a:off x="3277" y="2543"/>
              <a:ext cx="450" cy="377"/>
              <a:chOff x="524" y="3388"/>
              <a:chExt cx="450" cy="377"/>
            </a:xfrm>
          </p:grpSpPr>
          <p:sp>
            <p:nvSpPr>
              <p:cNvPr id="1134" name="Oval 27"/>
              <p:cNvSpPr>
                <a:spLocks noChangeArrowheads="1"/>
              </p:cNvSpPr>
              <p:nvPr/>
            </p:nvSpPr>
            <p:spPr bwMode="auto">
              <a:xfrm>
                <a:off x="524" y="3388"/>
                <a:ext cx="387" cy="377"/>
              </a:xfrm>
              <a:prstGeom prst="ellipse">
                <a:avLst/>
              </a:prstGeom>
              <a:solidFill>
                <a:srgbClr val="CCFFCC"/>
              </a:solidFill>
              <a:ln w="9525">
                <a:solidFill>
                  <a:schemeClr val="tx1"/>
                </a:solidFill>
                <a:round/>
                <a:headEnd/>
                <a:tailEnd/>
              </a:ln>
            </p:spPr>
            <p:txBody>
              <a:bodyPr wrap="none" anchor="ctr"/>
              <a:lstStyle/>
              <a:p>
                <a:endParaRPr lang="ja-JP" altLang="en-US"/>
              </a:p>
            </p:txBody>
          </p:sp>
          <p:sp>
            <p:nvSpPr>
              <p:cNvPr id="1135" name="Text Box 28"/>
              <p:cNvSpPr txBox="1">
                <a:spLocks noChangeArrowheads="1"/>
              </p:cNvSpPr>
              <p:nvPr/>
            </p:nvSpPr>
            <p:spPr bwMode="auto">
              <a:xfrm>
                <a:off x="591" y="3472"/>
                <a:ext cx="383" cy="212"/>
              </a:xfrm>
              <a:prstGeom prst="rect">
                <a:avLst/>
              </a:prstGeom>
              <a:noFill/>
              <a:ln w="9525">
                <a:noFill/>
                <a:miter lim="800000"/>
                <a:headEnd/>
                <a:tailEnd/>
              </a:ln>
            </p:spPr>
            <p:txBody>
              <a:bodyPr>
                <a:spAutoFit/>
              </a:bodyPr>
              <a:lstStyle/>
              <a:p>
                <a:r>
                  <a:rPr lang="en-US" altLang="ja-JP" sz="1600">
                    <a:latin typeface="ＭＳ ゴシック" pitchFamily="49" charset="-128"/>
                    <a:ea typeface="ＭＳ ゴシック" pitchFamily="49" charset="-128"/>
                  </a:rPr>
                  <a:t>Ar</a:t>
                </a:r>
              </a:p>
            </p:txBody>
          </p:sp>
        </p:grpSp>
        <p:grpSp>
          <p:nvGrpSpPr>
            <p:cNvPr id="10" name="Group 29"/>
            <p:cNvGrpSpPr>
              <a:grpSpLocks/>
            </p:cNvGrpSpPr>
            <p:nvPr/>
          </p:nvGrpSpPr>
          <p:grpSpPr bwMode="auto">
            <a:xfrm>
              <a:off x="1461" y="2358"/>
              <a:ext cx="450" cy="377"/>
              <a:chOff x="524" y="3388"/>
              <a:chExt cx="450" cy="377"/>
            </a:xfrm>
          </p:grpSpPr>
          <p:sp>
            <p:nvSpPr>
              <p:cNvPr id="1132" name="Oval 30"/>
              <p:cNvSpPr>
                <a:spLocks noChangeArrowheads="1"/>
              </p:cNvSpPr>
              <p:nvPr/>
            </p:nvSpPr>
            <p:spPr bwMode="auto">
              <a:xfrm>
                <a:off x="524" y="3388"/>
                <a:ext cx="387" cy="377"/>
              </a:xfrm>
              <a:prstGeom prst="ellipse">
                <a:avLst/>
              </a:prstGeom>
              <a:solidFill>
                <a:srgbClr val="CCFFCC"/>
              </a:solidFill>
              <a:ln w="9525">
                <a:solidFill>
                  <a:schemeClr val="tx1"/>
                </a:solidFill>
                <a:round/>
                <a:headEnd/>
                <a:tailEnd/>
              </a:ln>
            </p:spPr>
            <p:txBody>
              <a:bodyPr wrap="none" anchor="ctr"/>
              <a:lstStyle/>
              <a:p>
                <a:endParaRPr lang="ja-JP" altLang="en-US"/>
              </a:p>
            </p:txBody>
          </p:sp>
          <p:sp>
            <p:nvSpPr>
              <p:cNvPr id="1133" name="Text Box 31"/>
              <p:cNvSpPr txBox="1">
                <a:spLocks noChangeArrowheads="1"/>
              </p:cNvSpPr>
              <p:nvPr/>
            </p:nvSpPr>
            <p:spPr bwMode="auto">
              <a:xfrm>
                <a:off x="591" y="3472"/>
                <a:ext cx="383" cy="212"/>
              </a:xfrm>
              <a:prstGeom prst="rect">
                <a:avLst/>
              </a:prstGeom>
              <a:noFill/>
              <a:ln w="9525">
                <a:noFill/>
                <a:miter lim="800000"/>
                <a:headEnd/>
                <a:tailEnd/>
              </a:ln>
            </p:spPr>
            <p:txBody>
              <a:bodyPr>
                <a:spAutoFit/>
              </a:bodyPr>
              <a:lstStyle/>
              <a:p>
                <a:r>
                  <a:rPr lang="en-US" altLang="ja-JP" sz="1600">
                    <a:latin typeface="ＭＳ ゴシック" pitchFamily="49" charset="-128"/>
                    <a:ea typeface="ＭＳ ゴシック" pitchFamily="49" charset="-128"/>
                  </a:rPr>
                  <a:t>Ar</a:t>
                </a:r>
              </a:p>
            </p:txBody>
          </p:sp>
        </p:grpSp>
        <p:grpSp>
          <p:nvGrpSpPr>
            <p:cNvPr id="11" name="Group 32"/>
            <p:cNvGrpSpPr>
              <a:grpSpLocks/>
            </p:cNvGrpSpPr>
            <p:nvPr/>
          </p:nvGrpSpPr>
          <p:grpSpPr bwMode="auto">
            <a:xfrm>
              <a:off x="2503" y="1565"/>
              <a:ext cx="450" cy="377"/>
              <a:chOff x="524" y="3388"/>
              <a:chExt cx="450" cy="377"/>
            </a:xfrm>
          </p:grpSpPr>
          <p:sp>
            <p:nvSpPr>
              <p:cNvPr id="1130" name="Oval 33"/>
              <p:cNvSpPr>
                <a:spLocks noChangeArrowheads="1"/>
              </p:cNvSpPr>
              <p:nvPr/>
            </p:nvSpPr>
            <p:spPr bwMode="auto">
              <a:xfrm>
                <a:off x="524" y="3388"/>
                <a:ext cx="387" cy="377"/>
              </a:xfrm>
              <a:prstGeom prst="ellipse">
                <a:avLst/>
              </a:prstGeom>
              <a:solidFill>
                <a:srgbClr val="CCFFCC"/>
              </a:solidFill>
              <a:ln w="9525">
                <a:solidFill>
                  <a:schemeClr val="tx1"/>
                </a:solidFill>
                <a:round/>
                <a:headEnd/>
                <a:tailEnd/>
              </a:ln>
            </p:spPr>
            <p:txBody>
              <a:bodyPr wrap="none" anchor="ctr"/>
              <a:lstStyle/>
              <a:p>
                <a:endParaRPr lang="ja-JP" altLang="en-US"/>
              </a:p>
            </p:txBody>
          </p:sp>
          <p:sp>
            <p:nvSpPr>
              <p:cNvPr id="1131" name="Text Box 34"/>
              <p:cNvSpPr txBox="1">
                <a:spLocks noChangeArrowheads="1"/>
              </p:cNvSpPr>
              <p:nvPr/>
            </p:nvSpPr>
            <p:spPr bwMode="auto">
              <a:xfrm>
                <a:off x="591" y="3472"/>
                <a:ext cx="383" cy="212"/>
              </a:xfrm>
              <a:prstGeom prst="rect">
                <a:avLst/>
              </a:prstGeom>
              <a:noFill/>
              <a:ln w="9525">
                <a:noFill/>
                <a:miter lim="800000"/>
                <a:headEnd/>
                <a:tailEnd/>
              </a:ln>
            </p:spPr>
            <p:txBody>
              <a:bodyPr>
                <a:spAutoFit/>
              </a:bodyPr>
              <a:lstStyle/>
              <a:p>
                <a:r>
                  <a:rPr lang="en-US" altLang="ja-JP" sz="1600">
                    <a:latin typeface="ＭＳ ゴシック" pitchFamily="49" charset="-128"/>
                    <a:ea typeface="ＭＳ ゴシック" pitchFamily="49" charset="-128"/>
                  </a:rPr>
                  <a:t>Ar</a:t>
                </a:r>
              </a:p>
            </p:txBody>
          </p:sp>
        </p:grpSp>
        <p:grpSp>
          <p:nvGrpSpPr>
            <p:cNvPr id="12" name="Group 35"/>
            <p:cNvGrpSpPr>
              <a:grpSpLocks/>
            </p:cNvGrpSpPr>
            <p:nvPr/>
          </p:nvGrpSpPr>
          <p:grpSpPr bwMode="auto">
            <a:xfrm>
              <a:off x="4141" y="2465"/>
              <a:ext cx="450" cy="377"/>
              <a:chOff x="524" y="3388"/>
              <a:chExt cx="450" cy="377"/>
            </a:xfrm>
          </p:grpSpPr>
          <p:sp>
            <p:nvSpPr>
              <p:cNvPr id="1128" name="Oval 36"/>
              <p:cNvSpPr>
                <a:spLocks noChangeArrowheads="1"/>
              </p:cNvSpPr>
              <p:nvPr/>
            </p:nvSpPr>
            <p:spPr bwMode="auto">
              <a:xfrm>
                <a:off x="524" y="3388"/>
                <a:ext cx="387" cy="377"/>
              </a:xfrm>
              <a:prstGeom prst="ellipse">
                <a:avLst/>
              </a:prstGeom>
              <a:solidFill>
                <a:srgbClr val="CCFFCC"/>
              </a:solidFill>
              <a:ln w="9525">
                <a:solidFill>
                  <a:schemeClr val="tx1"/>
                </a:solidFill>
                <a:round/>
                <a:headEnd/>
                <a:tailEnd/>
              </a:ln>
            </p:spPr>
            <p:txBody>
              <a:bodyPr wrap="none" anchor="ctr"/>
              <a:lstStyle/>
              <a:p>
                <a:endParaRPr lang="ja-JP" altLang="en-US"/>
              </a:p>
            </p:txBody>
          </p:sp>
          <p:sp>
            <p:nvSpPr>
              <p:cNvPr id="1129" name="Text Box 37"/>
              <p:cNvSpPr txBox="1">
                <a:spLocks noChangeArrowheads="1"/>
              </p:cNvSpPr>
              <p:nvPr/>
            </p:nvSpPr>
            <p:spPr bwMode="auto">
              <a:xfrm>
                <a:off x="591" y="3472"/>
                <a:ext cx="383" cy="212"/>
              </a:xfrm>
              <a:prstGeom prst="rect">
                <a:avLst/>
              </a:prstGeom>
              <a:noFill/>
              <a:ln w="9525">
                <a:noFill/>
                <a:miter lim="800000"/>
                <a:headEnd/>
                <a:tailEnd/>
              </a:ln>
            </p:spPr>
            <p:txBody>
              <a:bodyPr>
                <a:spAutoFit/>
              </a:bodyPr>
              <a:lstStyle/>
              <a:p>
                <a:r>
                  <a:rPr lang="en-US" altLang="ja-JP" sz="1600">
                    <a:latin typeface="ＭＳ ゴシック" pitchFamily="49" charset="-128"/>
                    <a:ea typeface="ＭＳ ゴシック" pitchFamily="49" charset="-128"/>
                  </a:rPr>
                  <a:t>Ar</a:t>
                </a:r>
              </a:p>
            </p:txBody>
          </p:sp>
        </p:grpSp>
        <p:grpSp>
          <p:nvGrpSpPr>
            <p:cNvPr id="13" name="Group 38"/>
            <p:cNvGrpSpPr>
              <a:grpSpLocks/>
            </p:cNvGrpSpPr>
            <p:nvPr/>
          </p:nvGrpSpPr>
          <p:grpSpPr bwMode="auto">
            <a:xfrm>
              <a:off x="2602" y="2274"/>
              <a:ext cx="450" cy="377"/>
              <a:chOff x="524" y="3388"/>
              <a:chExt cx="450" cy="377"/>
            </a:xfrm>
          </p:grpSpPr>
          <p:sp>
            <p:nvSpPr>
              <p:cNvPr id="1126" name="Oval 39"/>
              <p:cNvSpPr>
                <a:spLocks noChangeArrowheads="1"/>
              </p:cNvSpPr>
              <p:nvPr/>
            </p:nvSpPr>
            <p:spPr bwMode="auto">
              <a:xfrm>
                <a:off x="524" y="3388"/>
                <a:ext cx="387" cy="377"/>
              </a:xfrm>
              <a:prstGeom prst="ellipse">
                <a:avLst/>
              </a:prstGeom>
              <a:solidFill>
                <a:srgbClr val="CCFFCC"/>
              </a:solidFill>
              <a:ln w="9525">
                <a:solidFill>
                  <a:schemeClr val="tx1"/>
                </a:solidFill>
                <a:round/>
                <a:headEnd/>
                <a:tailEnd/>
              </a:ln>
            </p:spPr>
            <p:txBody>
              <a:bodyPr wrap="none" anchor="ctr"/>
              <a:lstStyle/>
              <a:p>
                <a:endParaRPr lang="ja-JP" altLang="en-US"/>
              </a:p>
            </p:txBody>
          </p:sp>
          <p:sp>
            <p:nvSpPr>
              <p:cNvPr id="1127" name="Text Box 40"/>
              <p:cNvSpPr txBox="1">
                <a:spLocks noChangeArrowheads="1"/>
              </p:cNvSpPr>
              <p:nvPr/>
            </p:nvSpPr>
            <p:spPr bwMode="auto">
              <a:xfrm>
                <a:off x="591" y="3472"/>
                <a:ext cx="383" cy="212"/>
              </a:xfrm>
              <a:prstGeom prst="rect">
                <a:avLst/>
              </a:prstGeom>
              <a:noFill/>
              <a:ln w="9525">
                <a:noFill/>
                <a:miter lim="800000"/>
                <a:headEnd/>
                <a:tailEnd/>
              </a:ln>
            </p:spPr>
            <p:txBody>
              <a:bodyPr>
                <a:spAutoFit/>
              </a:bodyPr>
              <a:lstStyle/>
              <a:p>
                <a:r>
                  <a:rPr lang="en-US" altLang="ja-JP" sz="1600">
                    <a:latin typeface="ＭＳ ゴシック" pitchFamily="49" charset="-128"/>
                    <a:ea typeface="ＭＳ ゴシック" pitchFamily="49" charset="-128"/>
                  </a:rPr>
                  <a:t>Ar</a:t>
                </a:r>
              </a:p>
            </p:txBody>
          </p:sp>
        </p:grpSp>
        <p:grpSp>
          <p:nvGrpSpPr>
            <p:cNvPr id="14" name="Group 41"/>
            <p:cNvGrpSpPr>
              <a:grpSpLocks/>
            </p:cNvGrpSpPr>
            <p:nvPr/>
          </p:nvGrpSpPr>
          <p:grpSpPr bwMode="auto">
            <a:xfrm>
              <a:off x="3533" y="1723"/>
              <a:ext cx="450" cy="377"/>
              <a:chOff x="524" y="3388"/>
              <a:chExt cx="450" cy="377"/>
            </a:xfrm>
          </p:grpSpPr>
          <p:sp>
            <p:nvSpPr>
              <p:cNvPr id="1124" name="Oval 42"/>
              <p:cNvSpPr>
                <a:spLocks noChangeArrowheads="1"/>
              </p:cNvSpPr>
              <p:nvPr/>
            </p:nvSpPr>
            <p:spPr bwMode="auto">
              <a:xfrm>
                <a:off x="524" y="3388"/>
                <a:ext cx="387" cy="377"/>
              </a:xfrm>
              <a:prstGeom prst="ellipse">
                <a:avLst/>
              </a:prstGeom>
              <a:solidFill>
                <a:srgbClr val="CCFFCC"/>
              </a:solidFill>
              <a:ln w="9525">
                <a:solidFill>
                  <a:schemeClr val="tx1"/>
                </a:solidFill>
                <a:round/>
                <a:headEnd/>
                <a:tailEnd/>
              </a:ln>
            </p:spPr>
            <p:txBody>
              <a:bodyPr wrap="none" anchor="ctr"/>
              <a:lstStyle/>
              <a:p>
                <a:endParaRPr lang="ja-JP" altLang="en-US"/>
              </a:p>
            </p:txBody>
          </p:sp>
          <p:sp>
            <p:nvSpPr>
              <p:cNvPr id="1125" name="Text Box 43"/>
              <p:cNvSpPr txBox="1">
                <a:spLocks noChangeArrowheads="1"/>
              </p:cNvSpPr>
              <p:nvPr/>
            </p:nvSpPr>
            <p:spPr bwMode="auto">
              <a:xfrm>
                <a:off x="591" y="3472"/>
                <a:ext cx="383" cy="212"/>
              </a:xfrm>
              <a:prstGeom prst="rect">
                <a:avLst/>
              </a:prstGeom>
              <a:noFill/>
              <a:ln w="9525">
                <a:noFill/>
                <a:miter lim="800000"/>
                <a:headEnd/>
                <a:tailEnd/>
              </a:ln>
            </p:spPr>
            <p:txBody>
              <a:bodyPr>
                <a:spAutoFit/>
              </a:bodyPr>
              <a:lstStyle/>
              <a:p>
                <a:r>
                  <a:rPr lang="en-US" altLang="ja-JP" sz="1600">
                    <a:latin typeface="ＭＳ ゴシック" pitchFamily="49" charset="-128"/>
                    <a:ea typeface="ＭＳ ゴシック" pitchFamily="49" charset="-128"/>
                  </a:rPr>
                  <a:t>Ar</a:t>
                </a:r>
              </a:p>
            </p:txBody>
          </p:sp>
        </p:grpSp>
        <p:grpSp>
          <p:nvGrpSpPr>
            <p:cNvPr id="15" name="Group 44"/>
            <p:cNvGrpSpPr>
              <a:grpSpLocks/>
            </p:cNvGrpSpPr>
            <p:nvPr/>
          </p:nvGrpSpPr>
          <p:grpSpPr bwMode="auto">
            <a:xfrm>
              <a:off x="1658" y="1754"/>
              <a:ext cx="450" cy="377"/>
              <a:chOff x="524" y="3388"/>
              <a:chExt cx="450" cy="377"/>
            </a:xfrm>
          </p:grpSpPr>
          <p:sp>
            <p:nvSpPr>
              <p:cNvPr id="1122" name="Oval 45"/>
              <p:cNvSpPr>
                <a:spLocks noChangeArrowheads="1"/>
              </p:cNvSpPr>
              <p:nvPr/>
            </p:nvSpPr>
            <p:spPr bwMode="auto">
              <a:xfrm>
                <a:off x="524" y="3388"/>
                <a:ext cx="387" cy="377"/>
              </a:xfrm>
              <a:prstGeom prst="ellipse">
                <a:avLst/>
              </a:prstGeom>
              <a:solidFill>
                <a:srgbClr val="CCFFCC"/>
              </a:solidFill>
              <a:ln w="9525">
                <a:solidFill>
                  <a:schemeClr val="tx1"/>
                </a:solidFill>
                <a:round/>
                <a:headEnd/>
                <a:tailEnd/>
              </a:ln>
            </p:spPr>
            <p:txBody>
              <a:bodyPr wrap="none" anchor="ctr"/>
              <a:lstStyle/>
              <a:p>
                <a:endParaRPr lang="ja-JP" altLang="en-US"/>
              </a:p>
            </p:txBody>
          </p:sp>
          <p:sp>
            <p:nvSpPr>
              <p:cNvPr id="1123" name="Text Box 46"/>
              <p:cNvSpPr txBox="1">
                <a:spLocks noChangeArrowheads="1"/>
              </p:cNvSpPr>
              <p:nvPr/>
            </p:nvSpPr>
            <p:spPr bwMode="auto">
              <a:xfrm>
                <a:off x="591" y="3472"/>
                <a:ext cx="383" cy="212"/>
              </a:xfrm>
              <a:prstGeom prst="rect">
                <a:avLst/>
              </a:prstGeom>
              <a:noFill/>
              <a:ln w="9525">
                <a:noFill/>
                <a:miter lim="800000"/>
                <a:headEnd/>
                <a:tailEnd/>
              </a:ln>
            </p:spPr>
            <p:txBody>
              <a:bodyPr>
                <a:spAutoFit/>
              </a:bodyPr>
              <a:lstStyle/>
              <a:p>
                <a:r>
                  <a:rPr lang="en-US" altLang="ja-JP" sz="1600">
                    <a:latin typeface="ＭＳ ゴシック" pitchFamily="49" charset="-128"/>
                    <a:ea typeface="ＭＳ ゴシック" pitchFamily="49" charset="-128"/>
                  </a:rPr>
                  <a:t>Ar</a:t>
                </a:r>
              </a:p>
            </p:txBody>
          </p:sp>
        </p:grpSp>
      </p:grpSp>
      <p:grpSp>
        <p:nvGrpSpPr>
          <p:cNvPr id="16" name="Group 47"/>
          <p:cNvGrpSpPr>
            <a:grpSpLocks/>
          </p:cNvGrpSpPr>
          <p:nvPr/>
        </p:nvGrpSpPr>
        <p:grpSpPr bwMode="auto">
          <a:xfrm>
            <a:off x="1609725" y="1270000"/>
            <a:ext cx="423863" cy="382588"/>
            <a:chOff x="1520" y="779"/>
            <a:chExt cx="267" cy="241"/>
          </a:xfrm>
        </p:grpSpPr>
        <p:sp>
          <p:nvSpPr>
            <p:cNvPr id="1109" name="Oval 48"/>
            <p:cNvSpPr>
              <a:spLocks noChangeArrowheads="1"/>
            </p:cNvSpPr>
            <p:nvPr/>
          </p:nvSpPr>
          <p:spPr bwMode="auto">
            <a:xfrm>
              <a:off x="1520" y="779"/>
              <a:ext cx="267" cy="241"/>
            </a:xfrm>
            <a:prstGeom prst="ellipse">
              <a:avLst/>
            </a:prstGeom>
            <a:solidFill>
              <a:srgbClr val="00FFFF"/>
            </a:solidFill>
            <a:ln w="9525">
              <a:solidFill>
                <a:schemeClr val="tx1"/>
              </a:solidFill>
              <a:round/>
              <a:headEnd/>
              <a:tailEnd/>
            </a:ln>
          </p:spPr>
          <p:txBody>
            <a:bodyPr wrap="none" anchor="ctr"/>
            <a:lstStyle/>
            <a:p>
              <a:endParaRPr lang="ja-JP" altLang="en-US"/>
            </a:p>
          </p:txBody>
        </p:sp>
        <p:graphicFrame>
          <p:nvGraphicFramePr>
            <p:cNvPr id="1045" name="Object 49"/>
            <p:cNvGraphicFramePr>
              <a:graphicFrameLocks noChangeAspect="1"/>
            </p:cNvGraphicFramePr>
            <p:nvPr/>
          </p:nvGraphicFramePr>
          <p:xfrm>
            <a:off x="1562" y="800"/>
            <a:ext cx="198" cy="151"/>
          </p:xfrm>
          <a:graphic>
            <a:graphicData uri="http://schemas.openxmlformats.org/presentationml/2006/ole">
              <p:oleObj spid="_x0000_s2069" name="数式" r:id="rId4" imgW="241200" imgH="177480" progId="Equation.3">
                <p:embed/>
              </p:oleObj>
            </a:graphicData>
          </a:graphic>
        </p:graphicFrame>
      </p:grpSp>
      <p:sp>
        <p:nvSpPr>
          <p:cNvPr id="1050" name="Text Box 50"/>
          <p:cNvSpPr txBox="1">
            <a:spLocks noChangeArrowheads="1"/>
          </p:cNvSpPr>
          <p:nvPr/>
        </p:nvSpPr>
        <p:spPr bwMode="auto">
          <a:xfrm>
            <a:off x="3160713" y="1131888"/>
            <a:ext cx="2887662" cy="274637"/>
          </a:xfrm>
          <a:prstGeom prst="rect">
            <a:avLst/>
          </a:prstGeom>
          <a:noFill/>
          <a:ln w="9525">
            <a:noFill/>
            <a:miter lim="800000"/>
            <a:headEnd/>
            <a:tailEnd/>
          </a:ln>
        </p:spPr>
        <p:txBody>
          <a:bodyPr>
            <a:spAutoFit/>
          </a:bodyPr>
          <a:lstStyle/>
          <a:p>
            <a:pPr>
              <a:spcBef>
                <a:spcPct val="50000"/>
              </a:spcBef>
            </a:pPr>
            <a:r>
              <a:rPr lang="ja-JP" altLang="en-US" sz="1200" b="0" dirty="0">
                <a:latin typeface="HGP創英角ﾎﾟｯﾌﾟ体" pitchFamily="50" charset="-128"/>
                <a:ea typeface="HGP創英角ﾎﾟｯﾌﾟ体" pitchFamily="50" charset="-128"/>
              </a:rPr>
              <a:t>比例計数管は荷電粒子を検出するもの</a:t>
            </a:r>
          </a:p>
        </p:txBody>
      </p:sp>
      <p:sp>
        <p:nvSpPr>
          <p:cNvPr id="112692" name="Line 52"/>
          <p:cNvSpPr>
            <a:spLocks noChangeShapeType="1"/>
          </p:cNvSpPr>
          <p:nvPr/>
        </p:nvSpPr>
        <p:spPr bwMode="auto">
          <a:xfrm>
            <a:off x="1846263" y="1509713"/>
            <a:ext cx="2759075" cy="4606925"/>
          </a:xfrm>
          <a:prstGeom prst="line">
            <a:avLst/>
          </a:prstGeom>
          <a:noFill/>
          <a:ln w="57150">
            <a:solidFill>
              <a:srgbClr val="0000FF"/>
            </a:solidFill>
            <a:round/>
            <a:headEnd/>
            <a:tailEnd type="triangle" w="med" len="med"/>
          </a:ln>
        </p:spPr>
        <p:txBody>
          <a:bodyPr/>
          <a:lstStyle/>
          <a:p>
            <a:endParaRPr lang="ja-JP" altLang="en-US"/>
          </a:p>
        </p:txBody>
      </p:sp>
      <p:grpSp>
        <p:nvGrpSpPr>
          <p:cNvPr id="26" name="Group 75"/>
          <p:cNvGrpSpPr>
            <a:grpSpLocks/>
          </p:cNvGrpSpPr>
          <p:nvPr/>
        </p:nvGrpSpPr>
        <p:grpSpPr bwMode="auto">
          <a:xfrm>
            <a:off x="3576638" y="3751263"/>
            <a:ext cx="414337" cy="381000"/>
            <a:chOff x="460" y="972"/>
            <a:chExt cx="300" cy="290"/>
          </a:xfrm>
        </p:grpSpPr>
        <p:sp>
          <p:nvSpPr>
            <p:cNvPr id="1089" name="Oval 76"/>
            <p:cNvSpPr>
              <a:spLocks noChangeArrowheads="1"/>
            </p:cNvSpPr>
            <p:nvPr/>
          </p:nvSpPr>
          <p:spPr bwMode="auto">
            <a:xfrm>
              <a:off x="460" y="972"/>
              <a:ext cx="300" cy="290"/>
            </a:xfrm>
            <a:prstGeom prst="ellipse">
              <a:avLst/>
            </a:prstGeom>
            <a:solidFill>
              <a:srgbClr val="00FF00"/>
            </a:solidFill>
            <a:ln w="9525">
              <a:solidFill>
                <a:schemeClr val="tx1"/>
              </a:solidFill>
              <a:round/>
              <a:headEnd/>
              <a:tailEnd/>
            </a:ln>
          </p:spPr>
          <p:txBody>
            <a:bodyPr wrap="none" anchor="ctr"/>
            <a:lstStyle/>
            <a:p>
              <a:endParaRPr lang="ja-JP" altLang="en-US"/>
            </a:p>
          </p:txBody>
        </p:sp>
        <p:graphicFrame>
          <p:nvGraphicFramePr>
            <p:cNvPr id="1042" name="Object 77"/>
            <p:cNvGraphicFramePr>
              <a:graphicFrameLocks noChangeAspect="1"/>
            </p:cNvGraphicFramePr>
            <p:nvPr/>
          </p:nvGraphicFramePr>
          <p:xfrm>
            <a:off x="560" y="978"/>
            <a:ext cx="200" cy="221"/>
          </p:xfrm>
          <a:graphic>
            <a:graphicData uri="http://schemas.openxmlformats.org/presentationml/2006/ole">
              <p:oleObj spid="_x0000_s2066" name="数式" r:id="rId5" imgW="177480" imgH="203040" progId="Equation.3">
                <p:embed/>
              </p:oleObj>
            </a:graphicData>
          </a:graphic>
        </p:graphicFrame>
      </p:grpSp>
      <p:grpSp>
        <p:nvGrpSpPr>
          <p:cNvPr id="27" name="Group 78"/>
          <p:cNvGrpSpPr>
            <a:grpSpLocks/>
          </p:cNvGrpSpPr>
          <p:nvPr/>
        </p:nvGrpSpPr>
        <p:grpSpPr bwMode="auto">
          <a:xfrm>
            <a:off x="2392363" y="3179763"/>
            <a:ext cx="414337" cy="381000"/>
            <a:chOff x="460" y="972"/>
            <a:chExt cx="300" cy="290"/>
          </a:xfrm>
        </p:grpSpPr>
        <p:sp>
          <p:nvSpPr>
            <p:cNvPr id="1088" name="Oval 79"/>
            <p:cNvSpPr>
              <a:spLocks noChangeArrowheads="1"/>
            </p:cNvSpPr>
            <p:nvPr/>
          </p:nvSpPr>
          <p:spPr bwMode="auto">
            <a:xfrm>
              <a:off x="460" y="972"/>
              <a:ext cx="300" cy="290"/>
            </a:xfrm>
            <a:prstGeom prst="ellipse">
              <a:avLst/>
            </a:prstGeom>
            <a:solidFill>
              <a:srgbClr val="00FF00"/>
            </a:solidFill>
            <a:ln w="9525">
              <a:solidFill>
                <a:schemeClr val="tx1"/>
              </a:solidFill>
              <a:round/>
              <a:headEnd/>
              <a:tailEnd/>
            </a:ln>
          </p:spPr>
          <p:txBody>
            <a:bodyPr wrap="none" anchor="ctr"/>
            <a:lstStyle/>
            <a:p>
              <a:endParaRPr lang="ja-JP" altLang="en-US"/>
            </a:p>
          </p:txBody>
        </p:sp>
        <p:graphicFrame>
          <p:nvGraphicFramePr>
            <p:cNvPr id="1041" name="Object 80"/>
            <p:cNvGraphicFramePr>
              <a:graphicFrameLocks noChangeAspect="1"/>
            </p:cNvGraphicFramePr>
            <p:nvPr/>
          </p:nvGraphicFramePr>
          <p:xfrm>
            <a:off x="560" y="978"/>
            <a:ext cx="200" cy="221"/>
          </p:xfrm>
          <a:graphic>
            <a:graphicData uri="http://schemas.openxmlformats.org/presentationml/2006/ole">
              <p:oleObj spid="_x0000_s2065" name="数式" r:id="rId6" imgW="177480" imgH="203040" progId="Equation.3">
                <p:embed/>
              </p:oleObj>
            </a:graphicData>
          </a:graphic>
        </p:graphicFrame>
      </p:grpSp>
      <p:grpSp>
        <p:nvGrpSpPr>
          <p:cNvPr id="28" name="Group 81"/>
          <p:cNvGrpSpPr>
            <a:grpSpLocks/>
          </p:cNvGrpSpPr>
          <p:nvPr/>
        </p:nvGrpSpPr>
        <p:grpSpPr bwMode="auto">
          <a:xfrm>
            <a:off x="3106738" y="3262313"/>
            <a:ext cx="414337" cy="381000"/>
            <a:chOff x="460" y="972"/>
            <a:chExt cx="300" cy="290"/>
          </a:xfrm>
        </p:grpSpPr>
        <p:sp>
          <p:nvSpPr>
            <p:cNvPr id="1087" name="Oval 82"/>
            <p:cNvSpPr>
              <a:spLocks noChangeArrowheads="1"/>
            </p:cNvSpPr>
            <p:nvPr/>
          </p:nvSpPr>
          <p:spPr bwMode="auto">
            <a:xfrm>
              <a:off x="460" y="972"/>
              <a:ext cx="300" cy="290"/>
            </a:xfrm>
            <a:prstGeom prst="ellipse">
              <a:avLst/>
            </a:prstGeom>
            <a:solidFill>
              <a:srgbClr val="00FF00"/>
            </a:solidFill>
            <a:ln w="9525">
              <a:solidFill>
                <a:schemeClr val="tx1"/>
              </a:solidFill>
              <a:round/>
              <a:headEnd/>
              <a:tailEnd/>
            </a:ln>
          </p:spPr>
          <p:txBody>
            <a:bodyPr wrap="none" anchor="ctr"/>
            <a:lstStyle/>
            <a:p>
              <a:endParaRPr lang="ja-JP" altLang="en-US"/>
            </a:p>
          </p:txBody>
        </p:sp>
        <p:graphicFrame>
          <p:nvGraphicFramePr>
            <p:cNvPr id="1040" name="Object 83"/>
            <p:cNvGraphicFramePr>
              <a:graphicFrameLocks noChangeAspect="1"/>
            </p:cNvGraphicFramePr>
            <p:nvPr/>
          </p:nvGraphicFramePr>
          <p:xfrm>
            <a:off x="560" y="978"/>
            <a:ext cx="200" cy="221"/>
          </p:xfrm>
          <a:graphic>
            <a:graphicData uri="http://schemas.openxmlformats.org/presentationml/2006/ole">
              <p:oleObj spid="_x0000_s2064" name="数式" r:id="rId7" imgW="177480" imgH="203040" progId="Equation.3">
                <p:embed/>
              </p:oleObj>
            </a:graphicData>
          </a:graphic>
        </p:graphicFrame>
      </p:grpSp>
      <p:grpSp>
        <p:nvGrpSpPr>
          <p:cNvPr id="29" name="Group 84"/>
          <p:cNvGrpSpPr>
            <a:grpSpLocks/>
          </p:cNvGrpSpPr>
          <p:nvPr/>
        </p:nvGrpSpPr>
        <p:grpSpPr bwMode="auto">
          <a:xfrm>
            <a:off x="3355975" y="4667250"/>
            <a:ext cx="414338" cy="381000"/>
            <a:chOff x="460" y="972"/>
            <a:chExt cx="300" cy="290"/>
          </a:xfrm>
        </p:grpSpPr>
        <p:sp>
          <p:nvSpPr>
            <p:cNvPr id="1086" name="Oval 85"/>
            <p:cNvSpPr>
              <a:spLocks noChangeArrowheads="1"/>
            </p:cNvSpPr>
            <p:nvPr/>
          </p:nvSpPr>
          <p:spPr bwMode="auto">
            <a:xfrm>
              <a:off x="460" y="972"/>
              <a:ext cx="300" cy="290"/>
            </a:xfrm>
            <a:prstGeom prst="ellipse">
              <a:avLst/>
            </a:prstGeom>
            <a:solidFill>
              <a:srgbClr val="00FF00"/>
            </a:solidFill>
            <a:ln w="9525">
              <a:solidFill>
                <a:schemeClr val="tx1"/>
              </a:solidFill>
              <a:round/>
              <a:headEnd/>
              <a:tailEnd/>
            </a:ln>
          </p:spPr>
          <p:txBody>
            <a:bodyPr wrap="none" anchor="ctr"/>
            <a:lstStyle/>
            <a:p>
              <a:endParaRPr lang="ja-JP" altLang="en-US"/>
            </a:p>
          </p:txBody>
        </p:sp>
        <p:graphicFrame>
          <p:nvGraphicFramePr>
            <p:cNvPr id="1039" name="Object 86"/>
            <p:cNvGraphicFramePr>
              <a:graphicFrameLocks noChangeAspect="1"/>
            </p:cNvGraphicFramePr>
            <p:nvPr/>
          </p:nvGraphicFramePr>
          <p:xfrm>
            <a:off x="560" y="978"/>
            <a:ext cx="200" cy="221"/>
          </p:xfrm>
          <a:graphic>
            <a:graphicData uri="http://schemas.openxmlformats.org/presentationml/2006/ole">
              <p:oleObj spid="_x0000_s2063" name="数式" r:id="rId8" imgW="177480" imgH="203040" progId="Equation.3">
                <p:embed/>
              </p:oleObj>
            </a:graphicData>
          </a:graphic>
        </p:graphicFrame>
      </p:grpSp>
      <p:grpSp>
        <p:nvGrpSpPr>
          <p:cNvPr id="30" name="Group 87"/>
          <p:cNvGrpSpPr>
            <a:grpSpLocks/>
          </p:cNvGrpSpPr>
          <p:nvPr/>
        </p:nvGrpSpPr>
        <p:grpSpPr bwMode="auto">
          <a:xfrm>
            <a:off x="4191000" y="5172075"/>
            <a:ext cx="414338" cy="381000"/>
            <a:chOff x="460" y="972"/>
            <a:chExt cx="300" cy="290"/>
          </a:xfrm>
        </p:grpSpPr>
        <p:sp>
          <p:nvSpPr>
            <p:cNvPr id="1085" name="Oval 88"/>
            <p:cNvSpPr>
              <a:spLocks noChangeArrowheads="1"/>
            </p:cNvSpPr>
            <p:nvPr/>
          </p:nvSpPr>
          <p:spPr bwMode="auto">
            <a:xfrm>
              <a:off x="460" y="972"/>
              <a:ext cx="300" cy="290"/>
            </a:xfrm>
            <a:prstGeom prst="ellipse">
              <a:avLst/>
            </a:prstGeom>
            <a:solidFill>
              <a:srgbClr val="00FF00"/>
            </a:solidFill>
            <a:ln w="9525">
              <a:solidFill>
                <a:schemeClr val="tx1"/>
              </a:solidFill>
              <a:round/>
              <a:headEnd/>
              <a:tailEnd/>
            </a:ln>
          </p:spPr>
          <p:txBody>
            <a:bodyPr wrap="none" anchor="ctr"/>
            <a:lstStyle/>
            <a:p>
              <a:endParaRPr lang="ja-JP" altLang="en-US"/>
            </a:p>
          </p:txBody>
        </p:sp>
        <p:graphicFrame>
          <p:nvGraphicFramePr>
            <p:cNvPr id="1038" name="Object 89"/>
            <p:cNvGraphicFramePr>
              <a:graphicFrameLocks noChangeAspect="1"/>
            </p:cNvGraphicFramePr>
            <p:nvPr/>
          </p:nvGraphicFramePr>
          <p:xfrm>
            <a:off x="560" y="978"/>
            <a:ext cx="200" cy="221"/>
          </p:xfrm>
          <a:graphic>
            <a:graphicData uri="http://schemas.openxmlformats.org/presentationml/2006/ole">
              <p:oleObj spid="_x0000_s2062" name="数式" r:id="rId9" imgW="177480" imgH="203040" progId="Equation.3">
                <p:embed/>
              </p:oleObj>
            </a:graphicData>
          </a:graphic>
        </p:graphicFrame>
      </p:grpSp>
      <p:grpSp>
        <p:nvGrpSpPr>
          <p:cNvPr id="31" name="Group 90"/>
          <p:cNvGrpSpPr>
            <a:grpSpLocks/>
          </p:cNvGrpSpPr>
          <p:nvPr/>
        </p:nvGrpSpPr>
        <p:grpSpPr bwMode="auto">
          <a:xfrm>
            <a:off x="1676400" y="4198938"/>
            <a:ext cx="5800725" cy="422275"/>
            <a:chOff x="1056" y="2620"/>
            <a:chExt cx="3654" cy="266"/>
          </a:xfrm>
        </p:grpSpPr>
        <p:grpSp>
          <p:nvGrpSpPr>
            <p:cNvPr id="1120" name="Group 91"/>
            <p:cNvGrpSpPr>
              <a:grpSpLocks/>
            </p:cNvGrpSpPr>
            <p:nvPr/>
          </p:nvGrpSpPr>
          <p:grpSpPr bwMode="auto">
            <a:xfrm>
              <a:off x="1347" y="2647"/>
              <a:ext cx="270" cy="233"/>
              <a:chOff x="3152" y="2213"/>
              <a:chExt cx="300" cy="290"/>
            </a:xfrm>
          </p:grpSpPr>
          <p:sp>
            <p:nvSpPr>
              <p:cNvPr id="1084" name="Oval 92"/>
              <p:cNvSpPr>
                <a:spLocks noChangeArrowheads="1"/>
              </p:cNvSpPr>
              <p:nvPr/>
            </p:nvSpPr>
            <p:spPr bwMode="auto">
              <a:xfrm>
                <a:off x="3152" y="2213"/>
                <a:ext cx="300" cy="290"/>
              </a:xfrm>
              <a:prstGeom prst="ellipse">
                <a:avLst/>
              </a:prstGeom>
              <a:solidFill>
                <a:srgbClr val="00FF00"/>
              </a:solidFill>
              <a:ln w="9525">
                <a:solidFill>
                  <a:schemeClr val="tx1"/>
                </a:solidFill>
                <a:round/>
                <a:headEnd/>
                <a:tailEnd/>
              </a:ln>
            </p:spPr>
            <p:txBody>
              <a:bodyPr wrap="none" anchor="ctr"/>
              <a:lstStyle/>
              <a:p>
                <a:endParaRPr lang="ja-JP" altLang="en-US"/>
              </a:p>
            </p:txBody>
          </p:sp>
          <p:graphicFrame>
            <p:nvGraphicFramePr>
              <p:cNvPr id="1037" name="Object 93"/>
              <p:cNvGraphicFramePr>
                <a:graphicFrameLocks noChangeAspect="1"/>
              </p:cNvGraphicFramePr>
              <p:nvPr/>
            </p:nvGraphicFramePr>
            <p:xfrm>
              <a:off x="3252" y="2219"/>
              <a:ext cx="200" cy="221"/>
            </p:xfrm>
            <a:graphic>
              <a:graphicData uri="http://schemas.openxmlformats.org/presentationml/2006/ole">
                <p:oleObj spid="_x0000_s2061" name="数式" r:id="rId10" imgW="177480" imgH="203040" progId="Equation.3">
                  <p:embed/>
                </p:oleObj>
              </a:graphicData>
            </a:graphic>
          </p:graphicFrame>
        </p:grpSp>
        <p:grpSp>
          <p:nvGrpSpPr>
            <p:cNvPr id="1121" name="Group 94"/>
            <p:cNvGrpSpPr>
              <a:grpSpLocks/>
            </p:cNvGrpSpPr>
            <p:nvPr/>
          </p:nvGrpSpPr>
          <p:grpSpPr bwMode="auto">
            <a:xfrm>
              <a:off x="3051" y="2653"/>
              <a:ext cx="270" cy="233"/>
              <a:chOff x="3152" y="2213"/>
              <a:chExt cx="300" cy="290"/>
            </a:xfrm>
          </p:grpSpPr>
          <p:sp>
            <p:nvSpPr>
              <p:cNvPr id="1083" name="Oval 95"/>
              <p:cNvSpPr>
                <a:spLocks noChangeArrowheads="1"/>
              </p:cNvSpPr>
              <p:nvPr/>
            </p:nvSpPr>
            <p:spPr bwMode="auto">
              <a:xfrm>
                <a:off x="3152" y="2213"/>
                <a:ext cx="300" cy="290"/>
              </a:xfrm>
              <a:prstGeom prst="ellipse">
                <a:avLst/>
              </a:prstGeom>
              <a:solidFill>
                <a:srgbClr val="00FF00"/>
              </a:solidFill>
              <a:ln w="9525">
                <a:solidFill>
                  <a:schemeClr val="tx1"/>
                </a:solidFill>
                <a:round/>
                <a:headEnd/>
                <a:tailEnd/>
              </a:ln>
            </p:spPr>
            <p:txBody>
              <a:bodyPr wrap="none" anchor="ctr"/>
              <a:lstStyle/>
              <a:p>
                <a:endParaRPr lang="ja-JP" altLang="en-US"/>
              </a:p>
            </p:txBody>
          </p:sp>
          <p:graphicFrame>
            <p:nvGraphicFramePr>
              <p:cNvPr id="1036" name="Object 96"/>
              <p:cNvGraphicFramePr>
                <a:graphicFrameLocks noChangeAspect="1"/>
              </p:cNvGraphicFramePr>
              <p:nvPr/>
            </p:nvGraphicFramePr>
            <p:xfrm>
              <a:off x="3252" y="2219"/>
              <a:ext cx="200" cy="221"/>
            </p:xfrm>
            <a:graphic>
              <a:graphicData uri="http://schemas.openxmlformats.org/presentationml/2006/ole">
                <p:oleObj spid="_x0000_s2060" name="数式" r:id="rId11" imgW="177480" imgH="203040" progId="Equation.3">
                  <p:embed/>
                </p:oleObj>
              </a:graphicData>
            </a:graphic>
          </p:graphicFrame>
        </p:grpSp>
        <p:grpSp>
          <p:nvGrpSpPr>
            <p:cNvPr id="1145" name="Group 97"/>
            <p:cNvGrpSpPr>
              <a:grpSpLocks/>
            </p:cNvGrpSpPr>
            <p:nvPr/>
          </p:nvGrpSpPr>
          <p:grpSpPr bwMode="auto">
            <a:xfrm>
              <a:off x="1056" y="2629"/>
              <a:ext cx="270" cy="233"/>
              <a:chOff x="3152" y="2213"/>
              <a:chExt cx="300" cy="290"/>
            </a:xfrm>
          </p:grpSpPr>
          <p:sp>
            <p:nvSpPr>
              <p:cNvPr id="1082" name="Oval 98"/>
              <p:cNvSpPr>
                <a:spLocks noChangeArrowheads="1"/>
              </p:cNvSpPr>
              <p:nvPr/>
            </p:nvSpPr>
            <p:spPr bwMode="auto">
              <a:xfrm>
                <a:off x="3152" y="2213"/>
                <a:ext cx="300" cy="290"/>
              </a:xfrm>
              <a:prstGeom prst="ellipse">
                <a:avLst/>
              </a:prstGeom>
              <a:solidFill>
                <a:srgbClr val="00FF00"/>
              </a:solidFill>
              <a:ln w="9525">
                <a:solidFill>
                  <a:schemeClr val="tx1"/>
                </a:solidFill>
                <a:round/>
                <a:headEnd/>
                <a:tailEnd/>
              </a:ln>
            </p:spPr>
            <p:txBody>
              <a:bodyPr wrap="none" anchor="ctr"/>
              <a:lstStyle/>
              <a:p>
                <a:endParaRPr lang="ja-JP" altLang="en-US"/>
              </a:p>
            </p:txBody>
          </p:sp>
          <p:graphicFrame>
            <p:nvGraphicFramePr>
              <p:cNvPr id="1035" name="Object 99"/>
              <p:cNvGraphicFramePr>
                <a:graphicFrameLocks noChangeAspect="1"/>
              </p:cNvGraphicFramePr>
              <p:nvPr/>
            </p:nvGraphicFramePr>
            <p:xfrm>
              <a:off x="3252" y="2219"/>
              <a:ext cx="200" cy="221"/>
            </p:xfrm>
            <a:graphic>
              <a:graphicData uri="http://schemas.openxmlformats.org/presentationml/2006/ole">
                <p:oleObj spid="_x0000_s2059" name="数式" r:id="rId12" imgW="177480" imgH="203040" progId="Equation.3">
                  <p:embed/>
                </p:oleObj>
              </a:graphicData>
            </a:graphic>
          </p:graphicFrame>
        </p:grpSp>
        <p:grpSp>
          <p:nvGrpSpPr>
            <p:cNvPr id="112672" name="Group 100"/>
            <p:cNvGrpSpPr>
              <a:grpSpLocks/>
            </p:cNvGrpSpPr>
            <p:nvPr/>
          </p:nvGrpSpPr>
          <p:grpSpPr bwMode="auto">
            <a:xfrm>
              <a:off x="2514" y="2647"/>
              <a:ext cx="270" cy="233"/>
              <a:chOff x="3152" y="2213"/>
              <a:chExt cx="300" cy="290"/>
            </a:xfrm>
          </p:grpSpPr>
          <p:sp>
            <p:nvSpPr>
              <p:cNvPr id="1081" name="Oval 101"/>
              <p:cNvSpPr>
                <a:spLocks noChangeArrowheads="1"/>
              </p:cNvSpPr>
              <p:nvPr/>
            </p:nvSpPr>
            <p:spPr bwMode="auto">
              <a:xfrm>
                <a:off x="3152" y="2213"/>
                <a:ext cx="300" cy="290"/>
              </a:xfrm>
              <a:prstGeom prst="ellipse">
                <a:avLst/>
              </a:prstGeom>
              <a:solidFill>
                <a:srgbClr val="00FF00"/>
              </a:solidFill>
              <a:ln w="9525">
                <a:solidFill>
                  <a:schemeClr val="tx1"/>
                </a:solidFill>
                <a:round/>
                <a:headEnd/>
                <a:tailEnd/>
              </a:ln>
            </p:spPr>
            <p:txBody>
              <a:bodyPr wrap="none" anchor="ctr"/>
              <a:lstStyle/>
              <a:p>
                <a:endParaRPr lang="ja-JP" altLang="en-US"/>
              </a:p>
            </p:txBody>
          </p:sp>
          <p:graphicFrame>
            <p:nvGraphicFramePr>
              <p:cNvPr id="1034" name="Object 102"/>
              <p:cNvGraphicFramePr>
                <a:graphicFrameLocks noChangeAspect="1"/>
              </p:cNvGraphicFramePr>
              <p:nvPr/>
            </p:nvGraphicFramePr>
            <p:xfrm>
              <a:off x="3252" y="2219"/>
              <a:ext cx="200" cy="221"/>
            </p:xfrm>
            <a:graphic>
              <a:graphicData uri="http://schemas.openxmlformats.org/presentationml/2006/ole">
                <p:oleObj spid="_x0000_s2058" name="数式" r:id="rId13" imgW="177480" imgH="203040" progId="Equation.3">
                  <p:embed/>
                </p:oleObj>
              </a:graphicData>
            </a:graphic>
          </p:graphicFrame>
        </p:grpSp>
        <p:grpSp>
          <p:nvGrpSpPr>
            <p:cNvPr id="112673" name="Group 103"/>
            <p:cNvGrpSpPr>
              <a:grpSpLocks/>
            </p:cNvGrpSpPr>
            <p:nvPr/>
          </p:nvGrpSpPr>
          <p:grpSpPr bwMode="auto">
            <a:xfrm>
              <a:off x="2802" y="2639"/>
              <a:ext cx="270" cy="233"/>
              <a:chOff x="3152" y="2213"/>
              <a:chExt cx="300" cy="290"/>
            </a:xfrm>
          </p:grpSpPr>
          <p:sp>
            <p:nvSpPr>
              <p:cNvPr id="1080" name="Oval 104"/>
              <p:cNvSpPr>
                <a:spLocks noChangeArrowheads="1"/>
              </p:cNvSpPr>
              <p:nvPr/>
            </p:nvSpPr>
            <p:spPr bwMode="auto">
              <a:xfrm>
                <a:off x="3152" y="2213"/>
                <a:ext cx="300" cy="290"/>
              </a:xfrm>
              <a:prstGeom prst="ellipse">
                <a:avLst/>
              </a:prstGeom>
              <a:solidFill>
                <a:srgbClr val="00FF00"/>
              </a:solidFill>
              <a:ln w="9525">
                <a:solidFill>
                  <a:schemeClr val="tx1"/>
                </a:solidFill>
                <a:round/>
                <a:headEnd/>
                <a:tailEnd/>
              </a:ln>
            </p:spPr>
            <p:txBody>
              <a:bodyPr wrap="none" anchor="ctr"/>
              <a:lstStyle/>
              <a:p>
                <a:endParaRPr lang="ja-JP" altLang="en-US"/>
              </a:p>
            </p:txBody>
          </p:sp>
          <p:graphicFrame>
            <p:nvGraphicFramePr>
              <p:cNvPr id="1033" name="Object 105"/>
              <p:cNvGraphicFramePr>
                <a:graphicFrameLocks noChangeAspect="1"/>
              </p:cNvGraphicFramePr>
              <p:nvPr/>
            </p:nvGraphicFramePr>
            <p:xfrm>
              <a:off x="3252" y="2219"/>
              <a:ext cx="200" cy="221"/>
            </p:xfrm>
            <a:graphic>
              <a:graphicData uri="http://schemas.openxmlformats.org/presentationml/2006/ole">
                <p:oleObj spid="_x0000_s2057" name="数式" r:id="rId14" imgW="177480" imgH="203040" progId="Equation.3">
                  <p:embed/>
                </p:oleObj>
              </a:graphicData>
            </a:graphic>
          </p:graphicFrame>
        </p:grpSp>
        <p:grpSp>
          <p:nvGrpSpPr>
            <p:cNvPr id="112674" name="Group 106"/>
            <p:cNvGrpSpPr>
              <a:grpSpLocks/>
            </p:cNvGrpSpPr>
            <p:nvPr/>
          </p:nvGrpSpPr>
          <p:grpSpPr bwMode="auto">
            <a:xfrm>
              <a:off x="2255" y="2638"/>
              <a:ext cx="270" cy="233"/>
              <a:chOff x="3152" y="2213"/>
              <a:chExt cx="300" cy="290"/>
            </a:xfrm>
          </p:grpSpPr>
          <p:sp>
            <p:nvSpPr>
              <p:cNvPr id="1079" name="Oval 107"/>
              <p:cNvSpPr>
                <a:spLocks noChangeArrowheads="1"/>
              </p:cNvSpPr>
              <p:nvPr/>
            </p:nvSpPr>
            <p:spPr bwMode="auto">
              <a:xfrm>
                <a:off x="3152" y="2213"/>
                <a:ext cx="300" cy="290"/>
              </a:xfrm>
              <a:prstGeom prst="ellipse">
                <a:avLst/>
              </a:prstGeom>
              <a:solidFill>
                <a:srgbClr val="00FF00"/>
              </a:solidFill>
              <a:ln w="9525">
                <a:solidFill>
                  <a:schemeClr val="tx1"/>
                </a:solidFill>
                <a:round/>
                <a:headEnd/>
                <a:tailEnd/>
              </a:ln>
            </p:spPr>
            <p:txBody>
              <a:bodyPr wrap="none" anchor="ctr"/>
              <a:lstStyle/>
              <a:p>
                <a:endParaRPr lang="ja-JP" altLang="en-US"/>
              </a:p>
            </p:txBody>
          </p:sp>
          <p:graphicFrame>
            <p:nvGraphicFramePr>
              <p:cNvPr id="1032" name="Object 108"/>
              <p:cNvGraphicFramePr>
                <a:graphicFrameLocks noChangeAspect="1"/>
              </p:cNvGraphicFramePr>
              <p:nvPr/>
            </p:nvGraphicFramePr>
            <p:xfrm>
              <a:off x="3252" y="2219"/>
              <a:ext cx="200" cy="221"/>
            </p:xfrm>
            <a:graphic>
              <a:graphicData uri="http://schemas.openxmlformats.org/presentationml/2006/ole">
                <p:oleObj spid="_x0000_s2056" name="数式" r:id="rId15" imgW="177480" imgH="203040" progId="Equation.3">
                  <p:embed/>
                </p:oleObj>
              </a:graphicData>
            </a:graphic>
          </p:graphicFrame>
        </p:grpSp>
        <p:grpSp>
          <p:nvGrpSpPr>
            <p:cNvPr id="112675" name="Group 109"/>
            <p:cNvGrpSpPr>
              <a:grpSpLocks/>
            </p:cNvGrpSpPr>
            <p:nvPr/>
          </p:nvGrpSpPr>
          <p:grpSpPr bwMode="auto">
            <a:xfrm>
              <a:off x="3959" y="2644"/>
              <a:ext cx="270" cy="233"/>
              <a:chOff x="3152" y="2213"/>
              <a:chExt cx="300" cy="290"/>
            </a:xfrm>
          </p:grpSpPr>
          <p:sp>
            <p:nvSpPr>
              <p:cNvPr id="1078" name="Oval 110"/>
              <p:cNvSpPr>
                <a:spLocks noChangeArrowheads="1"/>
              </p:cNvSpPr>
              <p:nvPr/>
            </p:nvSpPr>
            <p:spPr bwMode="auto">
              <a:xfrm>
                <a:off x="3152" y="2213"/>
                <a:ext cx="300" cy="290"/>
              </a:xfrm>
              <a:prstGeom prst="ellipse">
                <a:avLst/>
              </a:prstGeom>
              <a:solidFill>
                <a:srgbClr val="00FF00"/>
              </a:solidFill>
              <a:ln w="9525">
                <a:solidFill>
                  <a:schemeClr val="tx1"/>
                </a:solidFill>
                <a:round/>
                <a:headEnd/>
                <a:tailEnd/>
              </a:ln>
            </p:spPr>
            <p:txBody>
              <a:bodyPr wrap="none" anchor="ctr"/>
              <a:lstStyle/>
              <a:p>
                <a:endParaRPr lang="ja-JP" altLang="en-US"/>
              </a:p>
            </p:txBody>
          </p:sp>
          <p:graphicFrame>
            <p:nvGraphicFramePr>
              <p:cNvPr id="1031" name="Object 111"/>
              <p:cNvGraphicFramePr>
                <a:graphicFrameLocks noChangeAspect="1"/>
              </p:cNvGraphicFramePr>
              <p:nvPr/>
            </p:nvGraphicFramePr>
            <p:xfrm>
              <a:off x="3252" y="2219"/>
              <a:ext cx="200" cy="221"/>
            </p:xfrm>
            <a:graphic>
              <a:graphicData uri="http://schemas.openxmlformats.org/presentationml/2006/ole">
                <p:oleObj spid="_x0000_s2055" name="数式" r:id="rId16" imgW="177480" imgH="203040" progId="Equation.3">
                  <p:embed/>
                </p:oleObj>
              </a:graphicData>
            </a:graphic>
          </p:graphicFrame>
        </p:grpSp>
        <p:grpSp>
          <p:nvGrpSpPr>
            <p:cNvPr id="112676" name="Group 112"/>
            <p:cNvGrpSpPr>
              <a:grpSpLocks/>
            </p:cNvGrpSpPr>
            <p:nvPr/>
          </p:nvGrpSpPr>
          <p:grpSpPr bwMode="auto">
            <a:xfrm>
              <a:off x="4440" y="2644"/>
              <a:ext cx="270" cy="233"/>
              <a:chOff x="3152" y="2213"/>
              <a:chExt cx="300" cy="290"/>
            </a:xfrm>
          </p:grpSpPr>
          <p:sp>
            <p:nvSpPr>
              <p:cNvPr id="1077" name="Oval 113"/>
              <p:cNvSpPr>
                <a:spLocks noChangeArrowheads="1"/>
              </p:cNvSpPr>
              <p:nvPr/>
            </p:nvSpPr>
            <p:spPr bwMode="auto">
              <a:xfrm>
                <a:off x="3152" y="2213"/>
                <a:ext cx="300" cy="290"/>
              </a:xfrm>
              <a:prstGeom prst="ellipse">
                <a:avLst/>
              </a:prstGeom>
              <a:solidFill>
                <a:srgbClr val="00FF00"/>
              </a:solidFill>
              <a:ln w="9525">
                <a:solidFill>
                  <a:schemeClr val="tx1"/>
                </a:solidFill>
                <a:round/>
                <a:headEnd/>
                <a:tailEnd/>
              </a:ln>
            </p:spPr>
            <p:txBody>
              <a:bodyPr wrap="none" anchor="ctr"/>
              <a:lstStyle/>
              <a:p>
                <a:endParaRPr lang="ja-JP" altLang="en-US"/>
              </a:p>
            </p:txBody>
          </p:sp>
          <p:graphicFrame>
            <p:nvGraphicFramePr>
              <p:cNvPr id="1030" name="Object 114"/>
              <p:cNvGraphicFramePr>
                <a:graphicFrameLocks noChangeAspect="1"/>
              </p:cNvGraphicFramePr>
              <p:nvPr/>
            </p:nvGraphicFramePr>
            <p:xfrm>
              <a:off x="3252" y="2219"/>
              <a:ext cx="200" cy="221"/>
            </p:xfrm>
            <a:graphic>
              <a:graphicData uri="http://schemas.openxmlformats.org/presentationml/2006/ole">
                <p:oleObj spid="_x0000_s2054" name="数式" r:id="rId17" imgW="177480" imgH="203040" progId="Equation.3">
                  <p:embed/>
                </p:oleObj>
              </a:graphicData>
            </a:graphic>
          </p:graphicFrame>
        </p:grpSp>
        <p:grpSp>
          <p:nvGrpSpPr>
            <p:cNvPr id="112677" name="Group 115"/>
            <p:cNvGrpSpPr>
              <a:grpSpLocks/>
            </p:cNvGrpSpPr>
            <p:nvPr/>
          </p:nvGrpSpPr>
          <p:grpSpPr bwMode="auto">
            <a:xfrm>
              <a:off x="4199" y="2630"/>
              <a:ext cx="270" cy="233"/>
              <a:chOff x="3152" y="2213"/>
              <a:chExt cx="300" cy="290"/>
            </a:xfrm>
          </p:grpSpPr>
          <p:sp>
            <p:nvSpPr>
              <p:cNvPr id="1076" name="Oval 116"/>
              <p:cNvSpPr>
                <a:spLocks noChangeArrowheads="1"/>
              </p:cNvSpPr>
              <p:nvPr/>
            </p:nvSpPr>
            <p:spPr bwMode="auto">
              <a:xfrm>
                <a:off x="3152" y="2213"/>
                <a:ext cx="300" cy="290"/>
              </a:xfrm>
              <a:prstGeom prst="ellipse">
                <a:avLst/>
              </a:prstGeom>
              <a:solidFill>
                <a:srgbClr val="00FF00"/>
              </a:solidFill>
              <a:ln w="9525">
                <a:solidFill>
                  <a:schemeClr val="tx1"/>
                </a:solidFill>
                <a:round/>
                <a:headEnd/>
                <a:tailEnd/>
              </a:ln>
            </p:spPr>
            <p:txBody>
              <a:bodyPr wrap="none" anchor="ctr"/>
              <a:lstStyle/>
              <a:p>
                <a:endParaRPr lang="ja-JP" altLang="en-US"/>
              </a:p>
            </p:txBody>
          </p:sp>
          <p:graphicFrame>
            <p:nvGraphicFramePr>
              <p:cNvPr id="1029" name="Object 117"/>
              <p:cNvGraphicFramePr>
                <a:graphicFrameLocks noChangeAspect="1"/>
              </p:cNvGraphicFramePr>
              <p:nvPr/>
            </p:nvGraphicFramePr>
            <p:xfrm>
              <a:off x="3252" y="2219"/>
              <a:ext cx="200" cy="221"/>
            </p:xfrm>
            <a:graphic>
              <a:graphicData uri="http://schemas.openxmlformats.org/presentationml/2006/ole">
                <p:oleObj spid="_x0000_s2053" name="数式" r:id="rId18" imgW="177480" imgH="203040" progId="Equation.3">
                  <p:embed/>
                </p:oleObj>
              </a:graphicData>
            </a:graphic>
          </p:graphicFrame>
        </p:grpSp>
        <p:grpSp>
          <p:nvGrpSpPr>
            <p:cNvPr id="112678" name="Group 118"/>
            <p:cNvGrpSpPr>
              <a:grpSpLocks/>
            </p:cNvGrpSpPr>
            <p:nvPr/>
          </p:nvGrpSpPr>
          <p:grpSpPr bwMode="auto">
            <a:xfrm>
              <a:off x="1964" y="2620"/>
              <a:ext cx="270" cy="233"/>
              <a:chOff x="3152" y="2213"/>
              <a:chExt cx="300" cy="290"/>
            </a:xfrm>
          </p:grpSpPr>
          <p:sp>
            <p:nvSpPr>
              <p:cNvPr id="1075" name="Oval 119"/>
              <p:cNvSpPr>
                <a:spLocks noChangeArrowheads="1"/>
              </p:cNvSpPr>
              <p:nvPr/>
            </p:nvSpPr>
            <p:spPr bwMode="auto">
              <a:xfrm>
                <a:off x="3152" y="2213"/>
                <a:ext cx="300" cy="290"/>
              </a:xfrm>
              <a:prstGeom prst="ellipse">
                <a:avLst/>
              </a:prstGeom>
              <a:solidFill>
                <a:srgbClr val="00FF00"/>
              </a:solidFill>
              <a:ln w="9525">
                <a:solidFill>
                  <a:schemeClr val="tx1"/>
                </a:solidFill>
                <a:round/>
                <a:headEnd/>
                <a:tailEnd/>
              </a:ln>
            </p:spPr>
            <p:txBody>
              <a:bodyPr wrap="none" anchor="ctr"/>
              <a:lstStyle/>
              <a:p>
                <a:endParaRPr lang="ja-JP" altLang="en-US"/>
              </a:p>
            </p:txBody>
          </p:sp>
          <p:graphicFrame>
            <p:nvGraphicFramePr>
              <p:cNvPr id="1028" name="Object 120"/>
              <p:cNvGraphicFramePr>
                <a:graphicFrameLocks noChangeAspect="1"/>
              </p:cNvGraphicFramePr>
              <p:nvPr/>
            </p:nvGraphicFramePr>
            <p:xfrm>
              <a:off x="3252" y="2219"/>
              <a:ext cx="200" cy="221"/>
            </p:xfrm>
            <a:graphic>
              <a:graphicData uri="http://schemas.openxmlformats.org/presentationml/2006/ole">
                <p:oleObj spid="_x0000_s2052" name="数式" r:id="rId19" imgW="177480" imgH="203040" progId="Equation.3">
                  <p:embed/>
                </p:oleObj>
              </a:graphicData>
            </a:graphic>
          </p:graphicFrame>
        </p:grpSp>
        <p:grpSp>
          <p:nvGrpSpPr>
            <p:cNvPr id="112679" name="Group 121"/>
            <p:cNvGrpSpPr>
              <a:grpSpLocks/>
            </p:cNvGrpSpPr>
            <p:nvPr/>
          </p:nvGrpSpPr>
          <p:grpSpPr bwMode="auto">
            <a:xfrm>
              <a:off x="3422" y="2638"/>
              <a:ext cx="270" cy="233"/>
              <a:chOff x="3152" y="2213"/>
              <a:chExt cx="300" cy="290"/>
            </a:xfrm>
          </p:grpSpPr>
          <p:sp>
            <p:nvSpPr>
              <p:cNvPr id="1074" name="Oval 122"/>
              <p:cNvSpPr>
                <a:spLocks noChangeArrowheads="1"/>
              </p:cNvSpPr>
              <p:nvPr/>
            </p:nvSpPr>
            <p:spPr bwMode="auto">
              <a:xfrm>
                <a:off x="3152" y="2213"/>
                <a:ext cx="300" cy="290"/>
              </a:xfrm>
              <a:prstGeom prst="ellipse">
                <a:avLst/>
              </a:prstGeom>
              <a:solidFill>
                <a:srgbClr val="00FF00"/>
              </a:solidFill>
              <a:ln w="9525">
                <a:solidFill>
                  <a:schemeClr val="tx1"/>
                </a:solidFill>
                <a:round/>
                <a:headEnd/>
                <a:tailEnd/>
              </a:ln>
            </p:spPr>
            <p:txBody>
              <a:bodyPr wrap="none" anchor="ctr"/>
              <a:lstStyle/>
              <a:p>
                <a:endParaRPr lang="ja-JP" altLang="en-US"/>
              </a:p>
            </p:txBody>
          </p:sp>
          <p:graphicFrame>
            <p:nvGraphicFramePr>
              <p:cNvPr id="1027" name="Object 123"/>
              <p:cNvGraphicFramePr>
                <a:graphicFrameLocks noChangeAspect="1"/>
              </p:cNvGraphicFramePr>
              <p:nvPr/>
            </p:nvGraphicFramePr>
            <p:xfrm>
              <a:off x="3252" y="2219"/>
              <a:ext cx="200" cy="221"/>
            </p:xfrm>
            <a:graphic>
              <a:graphicData uri="http://schemas.openxmlformats.org/presentationml/2006/ole">
                <p:oleObj spid="_x0000_s2051" name="数式" r:id="rId20" imgW="177480" imgH="203040" progId="Equation.3">
                  <p:embed/>
                </p:oleObj>
              </a:graphicData>
            </a:graphic>
          </p:graphicFrame>
        </p:grpSp>
        <p:grpSp>
          <p:nvGrpSpPr>
            <p:cNvPr id="112680" name="Group 124"/>
            <p:cNvGrpSpPr>
              <a:grpSpLocks/>
            </p:cNvGrpSpPr>
            <p:nvPr/>
          </p:nvGrpSpPr>
          <p:grpSpPr bwMode="auto">
            <a:xfrm>
              <a:off x="3710" y="2630"/>
              <a:ext cx="270" cy="233"/>
              <a:chOff x="3152" y="2213"/>
              <a:chExt cx="300" cy="290"/>
            </a:xfrm>
          </p:grpSpPr>
          <p:sp>
            <p:nvSpPr>
              <p:cNvPr id="1073" name="Oval 125"/>
              <p:cNvSpPr>
                <a:spLocks noChangeArrowheads="1"/>
              </p:cNvSpPr>
              <p:nvPr/>
            </p:nvSpPr>
            <p:spPr bwMode="auto">
              <a:xfrm>
                <a:off x="3152" y="2213"/>
                <a:ext cx="300" cy="290"/>
              </a:xfrm>
              <a:prstGeom prst="ellipse">
                <a:avLst/>
              </a:prstGeom>
              <a:solidFill>
                <a:srgbClr val="00FF00"/>
              </a:solidFill>
              <a:ln w="9525">
                <a:solidFill>
                  <a:schemeClr val="tx1"/>
                </a:solidFill>
                <a:round/>
                <a:headEnd/>
                <a:tailEnd/>
              </a:ln>
            </p:spPr>
            <p:txBody>
              <a:bodyPr wrap="none" anchor="ctr"/>
              <a:lstStyle/>
              <a:p>
                <a:endParaRPr lang="ja-JP" altLang="en-US"/>
              </a:p>
            </p:txBody>
          </p:sp>
          <p:graphicFrame>
            <p:nvGraphicFramePr>
              <p:cNvPr id="1026" name="Object 126"/>
              <p:cNvGraphicFramePr>
                <a:graphicFrameLocks noChangeAspect="1"/>
              </p:cNvGraphicFramePr>
              <p:nvPr/>
            </p:nvGraphicFramePr>
            <p:xfrm>
              <a:off x="3252" y="2219"/>
              <a:ext cx="200" cy="221"/>
            </p:xfrm>
            <a:graphic>
              <a:graphicData uri="http://schemas.openxmlformats.org/presentationml/2006/ole">
                <p:oleObj spid="_x0000_s2050" name="数式" r:id="rId21" imgW="177480" imgH="203040" progId="Equation.3">
                  <p:embed/>
                </p:oleObj>
              </a:graphicData>
            </a:graphic>
          </p:graphicFrame>
        </p:grpSp>
      </p:grpSp>
      <p:sp>
        <p:nvSpPr>
          <p:cNvPr id="130" name="円柱 129"/>
          <p:cNvSpPr/>
          <p:nvPr/>
        </p:nvSpPr>
        <p:spPr>
          <a:xfrm rot="16200000">
            <a:off x="3023828" y="944724"/>
            <a:ext cx="2592288" cy="6840760"/>
          </a:xfrm>
          <a:prstGeom prst="can">
            <a:avLst/>
          </a:prstGeom>
          <a:gradFill flip="none" rotWithShape="1">
            <a:gsLst>
              <a:gs pos="0">
                <a:srgbClr val="777777">
                  <a:shade val="30000"/>
                  <a:satMod val="115000"/>
                  <a:alpha val="48000"/>
                </a:srgbClr>
              </a:gs>
              <a:gs pos="50000">
                <a:srgbClr val="777777">
                  <a:shade val="67500"/>
                  <a:satMod val="115000"/>
                  <a:alpha val="51000"/>
                </a:srgbClr>
              </a:gs>
              <a:gs pos="100000">
                <a:srgbClr val="777777">
                  <a:shade val="100000"/>
                  <a:satMod val="115000"/>
                  <a:alpha val="49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7" name="Group 53"/>
          <p:cNvGrpSpPr>
            <a:grpSpLocks/>
          </p:cNvGrpSpPr>
          <p:nvPr/>
        </p:nvGrpSpPr>
        <p:grpSpPr bwMode="auto">
          <a:xfrm>
            <a:off x="4090988" y="890588"/>
            <a:ext cx="4878387" cy="2809875"/>
            <a:chOff x="2283" y="713"/>
            <a:chExt cx="3073" cy="1770"/>
          </a:xfrm>
        </p:grpSpPr>
        <p:sp>
          <p:nvSpPr>
            <p:cNvPr id="1090" name="AutoShape 54"/>
            <p:cNvSpPr>
              <a:spLocks noChangeArrowheads="1"/>
            </p:cNvSpPr>
            <p:nvPr/>
          </p:nvSpPr>
          <p:spPr bwMode="auto">
            <a:xfrm>
              <a:off x="2283" y="768"/>
              <a:ext cx="3073" cy="1715"/>
            </a:xfrm>
            <a:prstGeom prst="wedgeRoundRectCallout">
              <a:avLst>
                <a:gd name="adj1" fmla="val -53708"/>
                <a:gd name="adj2" fmla="val 59565"/>
                <a:gd name="adj3" fmla="val 16667"/>
              </a:avLst>
            </a:prstGeom>
            <a:solidFill>
              <a:schemeClr val="bg1"/>
            </a:solidFill>
            <a:ln w="9525">
              <a:solidFill>
                <a:schemeClr val="tx1"/>
              </a:solidFill>
              <a:miter lim="800000"/>
              <a:headEnd/>
              <a:tailEnd/>
            </a:ln>
          </p:spPr>
          <p:txBody>
            <a:bodyPr/>
            <a:lstStyle/>
            <a:p>
              <a:pPr algn="ctr"/>
              <a:endParaRPr lang="ja-JP" altLang="ja-JP" sz="1200" b="0">
                <a:latin typeface="ＭＳ ゴシック" pitchFamily="49" charset="-128"/>
                <a:ea typeface="ＭＳ ゴシック" pitchFamily="49" charset="-128"/>
              </a:endParaRPr>
            </a:p>
          </p:txBody>
        </p:sp>
        <p:grpSp>
          <p:nvGrpSpPr>
            <p:cNvPr id="18" name="Group 55"/>
            <p:cNvGrpSpPr>
              <a:grpSpLocks/>
            </p:cNvGrpSpPr>
            <p:nvPr/>
          </p:nvGrpSpPr>
          <p:grpSpPr bwMode="auto">
            <a:xfrm>
              <a:off x="2739" y="713"/>
              <a:ext cx="2197" cy="1715"/>
              <a:chOff x="564" y="848"/>
              <a:chExt cx="3891" cy="2818"/>
            </a:xfrm>
          </p:grpSpPr>
          <p:sp>
            <p:nvSpPr>
              <p:cNvPr id="1092" name="Text Box 56"/>
              <p:cNvSpPr txBox="1">
                <a:spLocks noChangeArrowheads="1"/>
              </p:cNvSpPr>
              <p:nvPr/>
            </p:nvSpPr>
            <p:spPr bwMode="auto">
              <a:xfrm>
                <a:off x="1313" y="848"/>
                <a:ext cx="2682" cy="284"/>
              </a:xfrm>
              <a:prstGeom prst="rect">
                <a:avLst/>
              </a:prstGeom>
              <a:noFill/>
              <a:ln w="9525">
                <a:noFill/>
                <a:miter lim="800000"/>
                <a:headEnd/>
                <a:tailEnd/>
              </a:ln>
            </p:spPr>
            <p:txBody>
              <a:bodyPr>
                <a:spAutoFit/>
              </a:bodyPr>
              <a:lstStyle/>
              <a:p>
                <a:pPr>
                  <a:spcBef>
                    <a:spcPct val="50000"/>
                  </a:spcBef>
                </a:pPr>
                <a:endParaRPr lang="ja-JP" altLang="ja-JP" sz="1200" b="0">
                  <a:latin typeface="ＭＳ ゴシック" pitchFamily="49" charset="-128"/>
                  <a:ea typeface="ＭＳ ゴシック" pitchFamily="49" charset="-128"/>
                </a:endParaRPr>
              </a:p>
            </p:txBody>
          </p:sp>
          <p:grpSp>
            <p:nvGrpSpPr>
              <p:cNvPr id="19" name="Group 57"/>
              <p:cNvGrpSpPr>
                <a:grpSpLocks/>
              </p:cNvGrpSpPr>
              <p:nvPr/>
            </p:nvGrpSpPr>
            <p:grpSpPr bwMode="auto">
              <a:xfrm>
                <a:off x="564" y="1367"/>
                <a:ext cx="1498" cy="2299"/>
                <a:chOff x="418" y="1383"/>
                <a:chExt cx="1498" cy="2299"/>
              </a:xfrm>
            </p:grpSpPr>
            <p:grpSp>
              <p:nvGrpSpPr>
                <p:cNvPr id="20" name="Group 58"/>
                <p:cNvGrpSpPr>
                  <a:grpSpLocks/>
                </p:cNvGrpSpPr>
                <p:nvPr/>
              </p:nvGrpSpPr>
              <p:grpSpPr bwMode="auto">
                <a:xfrm>
                  <a:off x="418" y="1383"/>
                  <a:ext cx="1498" cy="2299"/>
                  <a:chOff x="623" y="1220"/>
                  <a:chExt cx="1498" cy="2299"/>
                </a:xfrm>
              </p:grpSpPr>
              <p:sp>
                <p:nvSpPr>
                  <p:cNvPr id="1106" name="Line 59"/>
                  <p:cNvSpPr>
                    <a:spLocks noChangeShapeType="1"/>
                  </p:cNvSpPr>
                  <p:nvPr/>
                </p:nvSpPr>
                <p:spPr bwMode="auto">
                  <a:xfrm>
                    <a:off x="623" y="1220"/>
                    <a:ext cx="1498" cy="2299"/>
                  </a:xfrm>
                  <a:prstGeom prst="line">
                    <a:avLst/>
                  </a:prstGeom>
                  <a:noFill/>
                  <a:ln w="76200">
                    <a:solidFill>
                      <a:srgbClr val="0000FF"/>
                    </a:solidFill>
                    <a:round/>
                    <a:headEnd/>
                    <a:tailEnd type="triangle" w="med" len="med"/>
                  </a:ln>
                </p:spPr>
                <p:txBody>
                  <a:bodyPr/>
                  <a:lstStyle/>
                  <a:p>
                    <a:endParaRPr lang="ja-JP" altLang="en-US"/>
                  </a:p>
                </p:txBody>
              </p:sp>
              <p:grpSp>
                <p:nvGrpSpPr>
                  <p:cNvPr id="21" name="Group 60"/>
                  <p:cNvGrpSpPr>
                    <a:grpSpLocks/>
                  </p:cNvGrpSpPr>
                  <p:nvPr/>
                </p:nvGrpSpPr>
                <p:grpSpPr bwMode="auto">
                  <a:xfrm>
                    <a:off x="1079" y="1990"/>
                    <a:ext cx="267" cy="241"/>
                    <a:chOff x="1520" y="779"/>
                    <a:chExt cx="267" cy="241"/>
                  </a:xfrm>
                </p:grpSpPr>
                <p:sp>
                  <p:nvSpPr>
                    <p:cNvPr id="1108" name="Oval 61"/>
                    <p:cNvSpPr>
                      <a:spLocks noChangeArrowheads="1"/>
                    </p:cNvSpPr>
                    <p:nvPr/>
                  </p:nvSpPr>
                  <p:spPr bwMode="auto">
                    <a:xfrm>
                      <a:off x="1520" y="779"/>
                      <a:ext cx="267" cy="241"/>
                    </a:xfrm>
                    <a:prstGeom prst="ellipse">
                      <a:avLst/>
                    </a:prstGeom>
                    <a:solidFill>
                      <a:srgbClr val="00FFFF"/>
                    </a:solidFill>
                    <a:ln w="9525">
                      <a:solidFill>
                        <a:schemeClr val="tx1"/>
                      </a:solidFill>
                      <a:round/>
                      <a:headEnd/>
                      <a:tailEnd/>
                    </a:ln>
                  </p:spPr>
                  <p:txBody>
                    <a:bodyPr wrap="none" anchor="ctr"/>
                    <a:lstStyle/>
                    <a:p>
                      <a:endParaRPr lang="ja-JP" altLang="en-US"/>
                    </a:p>
                  </p:txBody>
                </p:sp>
                <p:graphicFrame>
                  <p:nvGraphicFramePr>
                    <p:cNvPr id="1044" name="Object 62"/>
                    <p:cNvGraphicFramePr>
                      <a:graphicFrameLocks noChangeAspect="1"/>
                    </p:cNvGraphicFramePr>
                    <p:nvPr/>
                  </p:nvGraphicFramePr>
                  <p:xfrm>
                    <a:off x="1562" y="800"/>
                    <a:ext cx="198" cy="151"/>
                  </p:xfrm>
                  <a:graphic>
                    <a:graphicData uri="http://schemas.openxmlformats.org/presentationml/2006/ole">
                      <p:oleObj spid="_x0000_s2068" name="数式" r:id="rId22" imgW="241200" imgH="177480" progId="Equation.3">
                        <p:embed/>
                      </p:oleObj>
                    </a:graphicData>
                  </a:graphic>
                </p:graphicFrame>
              </p:grpSp>
            </p:grpSp>
            <p:sp>
              <p:nvSpPr>
                <p:cNvPr id="1105" name="Line 63"/>
                <p:cNvSpPr>
                  <a:spLocks noChangeShapeType="1"/>
                </p:cNvSpPr>
                <p:nvPr/>
              </p:nvSpPr>
              <p:spPr bwMode="auto">
                <a:xfrm flipV="1">
                  <a:off x="1141" y="2049"/>
                  <a:ext cx="440" cy="208"/>
                </a:xfrm>
                <a:prstGeom prst="line">
                  <a:avLst/>
                </a:prstGeom>
                <a:noFill/>
                <a:ln w="57150">
                  <a:solidFill>
                    <a:srgbClr val="FF0000"/>
                  </a:solidFill>
                  <a:round/>
                  <a:headEnd/>
                  <a:tailEnd type="triangle" w="med" len="med"/>
                </a:ln>
              </p:spPr>
              <p:txBody>
                <a:bodyPr/>
                <a:lstStyle/>
                <a:p>
                  <a:endParaRPr lang="ja-JP" altLang="en-US"/>
                </a:p>
              </p:txBody>
            </p:sp>
          </p:grpSp>
          <p:grpSp>
            <p:nvGrpSpPr>
              <p:cNvPr id="22" name="Group 64"/>
              <p:cNvGrpSpPr>
                <a:grpSpLocks/>
              </p:cNvGrpSpPr>
              <p:nvPr/>
            </p:nvGrpSpPr>
            <p:grpSpPr bwMode="auto">
              <a:xfrm>
                <a:off x="1926" y="1367"/>
                <a:ext cx="2529" cy="1660"/>
                <a:chOff x="1911" y="1383"/>
                <a:chExt cx="2529" cy="1660"/>
              </a:xfrm>
            </p:grpSpPr>
            <p:grpSp>
              <p:nvGrpSpPr>
                <p:cNvPr id="23" name="Group 65"/>
                <p:cNvGrpSpPr>
                  <a:grpSpLocks/>
                </p:cNvGrpSpPr>
                <p:nvPr/>
              </p:nvGrpSpPr>
              <p:grpSpPr bwMode="auto">
                <a:xfrm>
                  <a:off x="2351" y="1383"/>
                  <a:ext cx="2089" cy="1660"/>
                  <a:chOff x="1592" y="2440"/>
                  <a:chExt cx="921" cy="823"/>
                </a:xfrm>
              </p:grpSpPr>
              <p:sp>
                <p:nvSpPr>
                  <p:cNvPr id="1100" name="Oval 66"/>
                  <p:cNvSpPr>
                    <a:spLocks noChangeArrowheads="1"/>
                  </p:cNvSpPr>
                  <p:nvPr/>
                </p:nvSpPr>
                <p:spPr bwMode="auto">
                  <a:xfrm>
                    <a:off x="1592" y="2440"/>
                    <a:ext cx="921" cy="823"/>
                  </a:xfrm>
                  <a:prstGeom prst="ellipse">
                    <a:avLst/>
                  </a:prstGeom>
                  <a:solidFill>
                    <a:schemeClr val="bg1"/>
                  </a:solidFill>
                  <a:ln w="9525">
                    <a:solidFill>
                      <a:schemeClr val="tx1"/>
                    </a:solidFill>
                    <a:round/>
                    <a:headEnd/>
                    <a:tailEnd/>
                  </a:ln>
                </p:spPr>
                <p:txBody>
                  <a:bodyPr wrap="none" anchor="ctr"/>
                  <a:lstStyle/>
                  <a:p>
                    <a:endParaRPr lang="ja-JP" altLang="en-US"/>
                  </a:p>
                </p:txBody>
              </p:sp>
              <p:grpSp>
                <p:nvGrpSpPr>
                  <p:cNvPr id="24" name="Group 67"/>
                  <p:cNvGrpSpPr>
                    <a:grpSpLocks/>
                  </p:cNvGrpSpPr>
                  <p:nvPr/>
                </p:nvGrpSpPr>
                <p:grpSpPr bwMode="auto">
                  <a:xfrm>
                    <a:off x="1864" y="2645"/>
                    <a:ext cx="450" cy="381"/>
                    <a:chOff x="524" y="3388"/>
                    <a:chExt cx="450" cy="381"/>
                  </a:xfrm>
                </p:grpSpPr>
                <p:sp>
                  <p:nvSpPr>
                    <p:cNvPr id="1102" name="Oval 68"/>
                    <p:cNvSpPr>
                      <a:spLocks noChangeArrowheads="1"/>
                    </p:cNvSpPr>
                    <p:nvPr/>
                  </p:nvSpPr>
                  <p:spPr bwMode="auto">
                    <a:xfrm>
                      <a:off x="524" y="3388"/>
                      <a:ext cx="387" cy="377"/>
                    </a:xfrm>
                    <a:prstGeom prst="ellipse">
                      <a:avLst/>
                    </a:prstGeom>
                    <a:solidFill>
                      <a:srgbClr val="CCFFCC"/>
                    </a:solidFill>
                    <a:ln w="9525">
                      <a:solidFill>
                        <a:schemeClr val="tx1"/>
                      </a:solidFill>
                      <a:round/>
                      <a:headEnd/>
                      <a:tailEnd/>
                    </a:ln>
                  </p:spPr>
                  <p:txBody>
                    <a:bodyPr wrap="none" anchor="ctr"/>
                    <a:lstStyle/>
                    <a:p>
                      <a:endParaRPr lang="ja-JP" altLang="en-US"/>
                    </a:p>
                  </p:txBody>
                </p:sp>
                <p:sp>
                  <p:nvSpPr>
                    <p:cNvPr id="1103" name="Text Box 69"/>
                    <p:cNvSpPr txBox="1">
                      <a:spLocks noChangeArrowheads="1"/>
                    </p:cNvSpPr>
                    <p:nvPr/>
                  </p:nvSpPr>
                  <p:spPr bwMode="auto">
                    <a:xfrm>
                      <a:off x="591" y="3472"/>
                      <a:ext cx="383" cy="297"/>
                    </a:xfrm>
                    <a:prstGeom prst="rect">
                      <a:avLst/>
                    </a:prstGeom>
                    <a:noFill/>
                    <a:ln w="9525">
                      <a:noFill/>
                      <a:miter lim="800000"/>
                      <a:headEnd/>
                      <a:tailEnd/>
                    </a:ln>
                  </p:spPr>
                  <p:txBody>
                    <a:bodyPr>
                      <a:spAutoFit/>
                    </a:bodyPr>
                    <a:lstStyle/>
                    <a:p>
                      <a:r>
                        <a:rPr lang="en-US" altLang="ja-JP" sz="3200">
                          <a:latin typeface="ＭＳ ゴシック" pitchFamily="49" charset="-128"/>
                          <a:ea typeface="ＭＳ ゴシック" pitchFamily="49" charset="-128"/>
                        </a:rPr>
                        <a:t>Ar</a:t>
                      </a:r>
                    </a:p>
                  </p:txBody>
                </p:sp>
              </p:grpSp>
            </p:grpSp>
            <p:grpSp>
              <p:nvGrpSpPr>
                <p:cNvPr id="25" name="Group 70"/>
                <p:cNvGrpSpPr>
                  <a:grpSpLocks/>
                </p:cNvGrpSpPr>
                <p:nvPr/>
              </p:nvGrpSpPr>
              <p:grpSpPr bwMode="auto">
                <a:xfrm>
                  <a:off x="2351" y="1581"/>
                  <a:ext cx="300" cy="290"/>
                  <a:chOff x="3152" y="2213"/>
                  <a:chExt cx="300" cy="290"/>
                </a:xfrm>
              </p:grpSpPr>
              <p:sp>
                <p:nvSpPr>
                  <p:cNvPr id="1099" name="Oval 71"/>
                  <p:cNvSpPr>
                    <a:spLocks noChangeArrowheads="1"/>
                  </p:cNvSpPr>
                  <p:nvPr/>
                </p:nvSpPr>
                <p:spPr bwMode="auto">
                  <a:xfrm>
                    <a:off x="3152" y="2213"/>
                    <a:ext cx="300" cy="290"/>
                  </a:xfrm>
                  <a:prstGeom prst="ellipse">
                    <a:avLst/>
                  </a:prstGeom>
                  <a:solidFill>
                    <a:srgbClr val="00FF00"/>
                  </a:solidFill>
                  <a:ln w="9525">
                    <a:solidFill>
                      <a:schemeClr val="tx1"/>
                    </a:solidFill>
                    <a:round/>
                    <a:headEnd/>
                    <a:tailEnd/>
                  </a:ln>
                </p:spPr>
                <p:txBody>
                  <a:bodyPr wrap="none" anchor="ctr"/>
                  <a:lstStyle/>
                  <a:p>
                    <a:endParaRPr lang="ja-JP" altLang="en-US"/>
                  </a:p>
                </p:txBody>
              </p:sp>
              <p:graphicFrame>
                <p:nvGraphicFramePr>
                  <p:cNvPr id="1043" name="Object 72"/>
                  <p:cNvGraphicFramePr>
                    <a:graphicFrameLocks noChangeAspect="1"/>
                  </p:cNvGraphicFramePr>
                  <p:nvPr/>
                </p:nvGraphicFramePr>
                <p:xfrm>
                  <a:off x="3252" y="2219"/>
                  <a:ext cx="200" cy="221"/>
                </p:xfrm>
                <a:graphic>
                  <a:graphicData uri="http://schemas.openxmlformats.org/presentationml/2006/ole">
                    <p:oleObj spid="_x0000_s2067" name="数式" r:id="rId23" imgW="177480" imgH="203040" progId="Equation.3">
                      <p:embed/>
                    </p:oleObj>
                  </a:graphicData>
                </a:graphic>
              </p:graphicFrame>
            </p:grpSp>
            <p:sp>
              <p:nvSpPr>
                <p:cNvPr id="1098" name="Line 73"/>
                <p:cNvSpPr>
                  <a:spLocks noChangeShapeType="1"/>
                </p:cNvSpPr>
                <p:nvPr/>
              </p:nvSpPr>
              <p:spPr bwMode="auto">
                <a:xfrm flipH="1">
                  <a:off x="1911" y="1796"/>
                  <a:ext cx="440" cy="170"/>
                </a:xfrm>
                <a:prstGeom prst="line">
                  <a:avLst/>
                </a:prstGeom>
                <a:noFill/>
                <a:ln w="57150">
                  <a:solidFill>
                    <a:srgbClr val="FF0000"/>
                  </a:solidFill>
                  <a:round/>
                  <a:headEnd/>
                  <a:tailEnd type="triangle" w="med" len="med"/>
                </a:ln>
              </p:spPr>
              <p:txBody>
                <a:bodyPr/>
                <a:lstStyle/>
                <a:p>
                  <a:endParaRPr lang="ja-JP" altLang="en-US"/>
                </a:p>
              </p:txBody>
            </p:sp>
          </p:grpSp>
          <p:sp>
            <p:nvSpPr>
              <p:cNvPr id="1095" name="Text Box 74"/>
              <p:cNvSpPr txBox="1">
                <a:spLocks noChangeArrowheads="1"/>
              </p:cNvSpPr>
              <p:nvPr/>
            </p:nvSpPr>
            <p:spPr bwMode="auto">
              <a:xfrm>
                <a:off x="794" y="1195"/>
                <a:ext cx="2189" cy="473"/>
              </a:xfrm>
              <a:prstGeom prst="rect">
                <a:avLst/>
              </a:prstGeom>
              <a:noFill/>
              <a:ln w="9525">
                <a:noFill/>
                <a:miter lim="800000"/>
                <a:headEnd/>
                <a:tailEnd/>
              </a:ln>
            </p:spPr>
            <p:txBody>
              <a:bodyPr>
                <a:spAutoFit/>
              </a:bodyPr>
              <a:lstStyle/>
              <a:p>
                <a:pPr>
                  <a:spcBef>
                    <a:spcPct val="50000"/>
                  </a:spcBef>
                </a:pPr>
                <a:r>
                  <a:rPr lang="ja-JP" altLang="en-US" sz="1200" b="0">
                    <a:latin typeface="HGP創英角ｺﾞｼｯｸUB" pitchFamily="50" charset="-128"/>
                    <a:ea typeface="HGP創英角ｺﾞｼｯｸUB" pitchFamily="50" charset="-128"/>
                  </a:rPr>
                  <a:t>クーロン相互作用によって</a:t>
                </a:r>
                <a:r>
                  <a:rPr lang="en-US" altLang="ja-JP" sz="1200" b="0">
                    <a:latin typeface="HGP創英角ｺﾞｼｯｸUB" pitchFamily="50" charset="-128"/>
                    <a:ea typeface="HGP創英角ｺﾞｼｯｸUB" pitchFamily="50" charset="-128"/>
                  </a:rPr>
                  <a:t>Ar</a:t>
                </a:r>
                <a:r>
                  <a:rPr lang="ja-JP" altLang="en-US" sz="1200" b="0">
                    <a:latin typeface="HGP創英角ｺﾞｼｯｸUB" pitchFamily="50" charset="-128"/>
                    <a:ea typeface="HGP創英角ｺﾞｼｯｸUB" pitchFamily="50" charset="-128"/>
                  </a:rPr>
                  <a:t>の電子が電離される</a:t>
                </a:r>
              </a:p>
            </p:txBody>
          </p:sp>
        </p:grpSp>
      </p:grpSp>
      <p:sp>
        <p:nvSpPr>
          <p:cNvPr id="131" name="Line 11"/>
          <p:cNvSpPr>
            <a:spLocks noChangeShapeType="1"/>
          </p:cNvSpPr>
          <p:nvPr/>
        </p:nvSpPr>
        <p:spPr bwMode="auto">
          <a:xfrm>
            <a:off x="107504" y="4365104"/>
            <a:ext cx="1085850" cy="0"/>
          </a:xfrm>
          <a:prstGeom prst="line">
            <a:avLst/>
          </a:prstGeom>
          <a:noFill/>
          <a:ln w="38100">
            <a:solidFill>
              <a:schemeClr val="tx1"/>
            </a:solidFill>
            <a:round/>
            <a:headEnd/>
            <a:tailEnd/>
          </a:ln>
        </p:spPr>
        <p:txBody>
          <a:bodyPr/>
          <a:lstStyle/>
          <a:p>
            <a:endParaRPr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1.11111E-6 -1.11111E-6 L 0.31337 0.67338 " pathEditMode="relative" rAng="0" ptsTypes="AA">
                                      <p:cBhvr>
                                        <p:cTn id="6" dur="2000" fill="hold"/>
                                        <p:tgtEl>
                                          <p:spTgt spid="16"/>
                                        </p:tgtEl>
                                        <p:attrNameLst>
                                          <p:attrName>ppt_x</p:attrName>
                                          <p:attrName>ppt_y</p:attrName>
                                        </p:attrNameLst>
                                      </p:cBhvr>
                                      <p:rCtr x="0" y="0"/>
                                    </p:animMotion>
                                  </p:childTnLst>
                                </p:cTn>
                              </p:par>
                            </p:childTnLst>
                          </p:cTn>
                        </p:par>
                        <p:par>
                          <p:cTn id="7" fill="hold">
                            <p:stCondLst>
                              <p:cond delay="2000"/>
                            </p:stCondLst>
                            <p:childTnLst>
                              <p:par>
                                <p:cTn id="8" presetID="3" presetClass="entr" presetSubtype="10" fill="hold" grpId="0" nodeType="afterEffect">
                                  <p:stCondLst>
                                    <p:cond delay="0"/>
                                  </p:stCondLst>
                                  <p:childTnLst>
                                    <p:set>
                                      <p:cBhvr>
                                        <p:cTn id="9" dur="1" fill="hold">
                                          <p:stCondLst>
                                            <p:cond delay="0"/>
                                          </p:stCondLst>
                                        </p:cTn>
                                        <p:tgtEl>
                                          <p:spTgt spid="112692"/>
                                        </p:tgtEl>
                                        <p:attrNameLst>
                                          <p:attrName>style.visibility</p:attrName>
                                        </p:attrNameLst>
                                      </p:cBhvr>
                                      <p:to>
                                        <p:strVal val="visible"/>
                                      </p:to>
                                    </p:set>
                                    <p:animEffect transition="in" filter="blinds(horizontal)">
                                      <p:cBhvr>
                                        <p:cTn id="10" dur="500"/>
                                        <p:tgtEl>
                                          <p:spTgt spid="112692"/>
                                        </p:tgtEl>
                                      </p:cBhvr>
                                    </p:animEffect>
                                  </p:childTnLst>
                                </p:cTn>
                              </p:par>
                            </p:childTnLst>
                          </p:cTn>
                        </p:par>
                        <p:par>
                          <p:cTn id="11" fill="hold">
                            <p:stCondLst>
                              <p:cond delay="2500"/>
                            </p:stCondLst>
                            <p:childTnLst>
                              <p:par>
                                <p:cTn id="12" presetID="3" presetClass="entr" presetSubtype="10" fill="hold" nodeType="after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blinds(horizontal)">
                                      <p:cBhvr>
                                        <p:cTn id="14" dur="500"/>
                                        <p:tgtEl>
                                          <p:spTgt spid="17"/>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blinds(horizontal)">
                                      <p:cBhvr>
                                        <p:cTn id="19" dur="500"/>
                                        <p:tgtEl>
                                          <p:spTgt spid="27"/>
                                        </p:tgtEl>
                                      </p:cBhvr>
                                    </p:animEffect>
                                  </p:childTnLst>
                                </p:cTn>
                              </p:par>
                            </p:childTnLst>
                          </p:cTn>
                        </p:par>
                        <p:par>
                          <p:cTn id="20" fill="hold">
                            <p:stCondLst>
                              <p:cond delay="500"/>
                            </p:stCondLst>
                            <p:childTnLst>
                              <p:par>
                                <p:cTn id="21" presetID="3" presetClass="entr" presetSubtype="10" fill="hold" nodeType="after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blinds(horizontal)">
                                      <p:cBhvr>
                                        <p:cTn id="23" dur="500"/>
                                        <p:tgtEl>
                                          <p:spTgt spid="28"/>
                                        </p:tgtEl>
                                      </p:cBhvr>
                                    </p:animEffect>
                                  </p:childTnLst>
                                </p:cTn>
                              </p:par>
                            </p:childTnLst>
                          </p:cTn>
                        </p:par>
                        <p:par>
                          <p:cTn id="24" fill="hold">
                            <p:stCondLst>
                              <p:cond delay="1000"/>
                            </p:stCondLst>
                            <p:childTnLst>
                              <p:par>
                                <p:cTn id="25" presetID="3" presetClass="entr" presetSubtype="10" fill="hold" nodeType="after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blinds(horizontal)">
                                      <p:cBhvr>
                                        <p:cTn id="27" dur="500"/>
                                        <p:tgtEl>
                                          <p:spTgt spid="26"/>
                                        </p:tgtEl>
                                      </p:cBhvr>
                                    </p:animEffect>
                                  </p:childTnLst>
                                </p:cTn>
                              </p:par>
                            </p:childTnLst>
                          </p:cTn>
                        </p:par>
                        <p:par>
                          <p:cTn id="28" fill="hold">
                            <p:stCondLst>
                              <p:cond delay="1500"/>
                            </p:stCondLst>
                            <p:childTnLst>
                              <p:par>
                                <p:cTn id="29" presetID="3" presetClass="entr" presetSubtype="10" fill="hold" nodeType="after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blinds(horizontal)">
                                      <p:cBhvr>
                                        <p:cTn id="31" dur="500"/>
                                        <p:tgtEl>
                                          <p:spTgt spid="29"/>
                                        </p:tgtEl>
                                      </p:cBhvr>
                                    </p:animEffect>
                                  </p:childTnLst>
                                </p:cTn>
                              </p:par>
                            </p:childTnLst>
                          </p:cTn>
                        </p:par>
                        <p:par>
                          <p:cTn id="32" fill="hold">
                            <p:stCondLst>
                              <p:cond delay="2000"/>
                            </p:stCondLst>
                            <p:childTnLst>
                              <p:par>
                                <p:cTn id="33" presetID="3" presetClass="entr" presetSubtype="10" fill="hold" nodeType="afterEffect">
                                  <p:stCondLst>
                                    <p:cond delay="0"/>
                                  </p:stCondLst>
                                  <p:childTnLst>
                                    <p:set>
                                      <p:cBhvr>
                                        <p:cTn id="34" dur="1" fill="hold">
                                          <p:stCondLst>
                                            <p:cond delay="0"/>
                                          </p:stCondLst>
                                        </p:cTn>
                                        <p:tgtEl>
                                          <p:spTgt spid="30"/>
                                        </p:tgtEl>
                                        <p:attrNameLst>
                                          <p:attrName>style.visibility</p:attrName>
                                        </p:attrNameLst>
                                      </p:cBhvr>
                                      <p:to>
                                        <p:strVal val="visible"/>
                                      </p:to>
                                    </p:set>
                                    <p:animEffect transition="in" filter="blinds(horizontal)">
                                      <p:cBhvr>
                                        <p:cTn id="35" dur="500"/>
                                        <p:tgtEl>
                                          <p:spTgt spid="30"/>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path" presetSubtype="0" accel="50000" decel="50000" fill="hold" nodeType="clickEffect">
                                  <p:stCondLst>
                                    <p:cond delay="0"/>
                                  </p:stCondLst>
                                  <p:childTnLst>
                                    <p:animMotion origin="layout" path="M -1.38889E-6 4.81481E-6 L -1.38889E-6 0.14629 " pathEditMode="relative" rAng="0" ptsTypes="AA">
                                      <p:cBhvr>
                                        <p:cTn id="39" dur="1000" fill="hold"/>
                                        <p:tgtEl>
                                          <p:spTgt spid="27"/>
                                        </p:tgtEl>
                                        <p:attrNameLst>
                                          <p:attrName>ppt_x</p:attrName>
                                          <p:attrName>ppt_y</p:attrName>
                                        </p:attrNameLst>
                                      </p:cBhvr>
                                      <p:rCtr x="0" y="73"/>
                                    </p:animMotion>
                                  </p:childTnLst>
                                </p:cTn>
                              </p:par>
                              <p:par>
                                <p:cTn id="40" presetID="42" presetClass="path" presetSubtype="0" accel="50000" decel="50000" fill="hold" nodeType="withEffect">
                                  <p:stCondLst>
                                    <p:cond delay="0"/>
                                  </p:stCondLst>
                                  <p:childTnLst>
                                    <p:animMotion origin="layout" path="M 3.61111E-6 -2.22222E-6 L 3.61111E-6 0.13426 " pathEditMode="relative" rAng="0" ptsTypes="AA">
                                      <p:cBhvr>
                                        <p:cTn id="41" dur="1000" fill="hold"/>
                                        <p:tgtEl>
                                          <p:spTgt spid="28"/>
                                        </p:tgtEl>
                                        <p:attrNameLst>
                                          <p:attrName>ppt_x</p:attrName>
                                          <p:attrName>ppt_y</p:attrName>
                                        </p:attrNameLst>
                                      </p:cBhvr>
                                      <p:rCtr x="0" y="67"/>
                                    </p:animMotion>
                                  </p:childTnLst>
                                </p:cTn>
                              </p:par>
                              <p:par>
                                <p:cTn id="42" presetID="42" presetClass="path" presetSubtype="0" accel="50000" decel="50000" fill="hold" nodeType="withEffect">
                                  <p:stCondLst>
                                    <p:cond delay="0"/>
                                  </p:stCondLst>
                                  <p:childTnLst>
                                    <p:animMotion origin="layout" path="M 4.72222E-6 1.48148E-6 L 4.72222E-6 0.06296 " pathEditMode="relative" rAng="0" ptsTypes="AA">
                                      <p:cBhvr>
                                        <p:cTn id="43" dur="1000" fill="hold"/>
                                        <p:tgtEl>
                                          <p:spTgt spid="26"/>
                                        </p:tgtEl>
                                        <p:attrNameLst>
                                          <p:attrName>ppt_x</p:attrName>
                                          <p:attrName>ppt_y</p:attrName>
                                        </p:attrNameLst>
                                      </p:cBhvr>
                                      <p:rCtr x="0" y="31"/>
                                    </p:animMotion>
                                  </p:childTnLst>
                                </p:cTn>
                              </p:par>
                              <p:par>
                                <p:cTn id="44" presetID="64" presetClass="path" presetSubtype="0" accel="50000" decel="50000" fill="hold" nodeType="withEffect">
                                  <p:stCondLst>
                                    <p:cond delay="0"/>
                                  </p:stCondLst>
                                  <p:childTnLst>
                                    <p:animMotion origin="layout" path="M -3.33333E-6 -3.33333E-6 L -3.33333E-6 -0.0706 " pathEditMode="relative" rAng="0" ptsTypes="AA">
                                      <p:cBhvr>
                                        <p:cTn id="45" dur="1000" fill="hold"/>
                                        <p:tgtEl>
                                          <p:spTgt spid="29"/>
                                        </p:tgtEl>
                                        <p:attrNameLst>
                                          <p:attrName>ppt_x</p:attrName>
                                          <p:attrName>ppt_y</p:attrName>
                                        </p:attrNameLst>
                                      </p:cBhvr>
                                      <p:rCtr x="0" y="-35"/>
                                    </p:animMotion>
                                  </p:childTnLst>
                                </p:cTn>
                              </p:par>
                              <p:par>
                                <p:cTn id="46" presetID="64" presetClass="path" presetSubtype="0" accel="50000" decel="50000" fill="hold" nodeType="withEffect">
                                  <p:stCondLst>
                                    <p:cond delay="0"/>
                                  </p:stCondLst>
                                  <p:childTnLst>
                                    <p:animMotion origin="layout" path="M -2.77778E-6 -4.44444E-6 L -2.77778E-6 -0.14421 " pathEditMode="relative" rAng="0" ptsTypes="AA">
                                      <p:cBhvr>
                                        <p:cTn id="47" dur="1000" fill="hold"/>
                                        <p:tgtEl>
                                          <p:spTgt spid="30"/>
                                        </p:tgtEl>
                                        <p:attrNameLst>
                                          <p:attrName>ppt_x</p:attrName>
                                          <p:attrName>ppt_y</p:attrName>
                                        </p:attrNameLst>
                                      </p:cBhvr>
                                      <p:rCtr x="0" y="-72"/>
                                    </p:animMotion>
                                  </p:childTnLst>
                                </p:cTn>
                              </p:par>
                              <p:par>
                                <p:cTn id="48" presetID="3" presetClass="entr" presetSubtype="10" fill="hold" nodeType="withEffect">
                                  <p:stCondLst>
                                    <p:cond delay="0"/>
                                  </p:stCondLst>
                                  <p:childTnLst>
                                    <p:set>
                                      <p:cBhvr>
                                        <p:cTn id="49" dur="1" fill="hold">
                                          <p:stCondLst>
                                            <p:cond delay="0"/>
                                          </p:stCondLst>
                                        </p:cTn>
                                        <p:tgtEl>
                                          <p:spTgt spid="31"/>
                                        </p:tgtEl>
                                        <p:attrNameLst>
                                          <p:attrName>style.visibility</p:attrName>
                                        </p:attrNameLst>
                                      </p:cBhvr>
                                      <p:to>
                                        <p:strVal val="visible"/>
                                      </p:to>
                                    </p:set>
                                    <p:animEffect transition="in" filter="blinds(horizontal)">
                                      <p:cBhvr>
                                        <p:cTn id="50" dur="3000"/>
                                        <p:tgtEl>
                                          <p:spTgt spid="31"/>
                                        </p:tgtEl>
                                      </p:cBhvr>
                                    </p:animEffect>
                                  </p:childTnLst>
                                </p:cTn>
                              </p:par>
                            </p:childTnLst>
                          </p:cTn>
                        </p:par>
                      </p:childTnLst>
                    </p:cTn>
                  </p:par>
                  <p:par>
                    <p:cTn id="51" fill="hold">
                      <p:stCondLst>
                        <p:cond delay="indefinite"/>
                      </p:stCondLst>
                      <p:childTnLst>
                        <p:par>
                          <p:cTn id="52" fill="hold">
                            <p:stCondLst>
                              <p:cond delay="0"/>
                            </p:stCondLst>
                            <p:childTnLst>
                              <p:par>
                                <p:cTn id="53" presetID="63" presetClass="path" presetSubtype="0" accel="50000" decel="50000" fill="hold" nodeType="clickEffect">
                                  <p:stCondLst>
                                    <p:cond delay="0"/>
                                  </p:stCondLst>
                                  <p:childTnLst>
                                    <p:animMotion origin="layout" path="M 0.24826 -0.00278 L 0.76493 -0.00533 " pathEditMode="relative" rAng="0" ptsTypes="AA">
                                      <p:cBhvr>
                                        <p:cTn id="54" dur="1000" fill="hold"/>
                                        <p:tgtEl>
                                          <p:spTgt spid="31"/>
                                        </p:tgtEl>
                                        <p:attrNameLst>
                                          <p:attrName>ppt_x</p:attrName>
                                          <p:attrName>ppt_y</p:attrName>
                                        </p:attrNameLst>
                                      </p:cBhvr>
                                      <p:rCtr x="258" y="-1"/>
                                    </p:animMotion>
                                  </p:childTnLst>
                                </p:cTn>
                              </p:par>
                              <p:par>
                                <p:cTn id="55" presetID="63" presetClass="path" presetSubtype="0" accel="50000" decel="50000" fill="hold" nodeType="withEffect">
                                  <p:stCondLst>
                                    <p:cond delay="0"/>
                                  </p:stCondLst>
                                  <p:childTnLst>
                                    <p:animMotion origin="layout" path="M -1.38889E-6 0.14629 L 0.71458 0.14629 " pathEditMode="relative" rAng="0" ptsTypes="AA">
                                      <p:cBhvr>
                                        <p:cTn id="56" dur="1000" fill="hold"/>
                                        <p:tgtEl>
                                          <p:spTgt spid="27"/>
                                        </p:tgtEl>
                                        <p:attrNameLst>
                                          <p:attrName>ppt_x</p:attrName>
                                          <p:attrName>ppt_y</p:attrName>
                                        </p:attrNameLst>
                                      </p:cBhvr>
                                      <p:rCtr x="357" y="0"/>
                                    </p:animMotion>
                                  </p:childTnLst>
                                </p:cTn>
                              </p:par>
                              <p:par>
                                <p:cTn id="57" presetID="63" presetClass="path" presetSubtype="0" accel="50000" decel="50000" fill="hold" nodeType="withEffect">
                                  <p:stCondLst>
                                    <p:cond delay="0"/>
                                  </p:stCondLst>
                                  <p:childTnLst>
                                    <p:animMotion origin="layout" path="M 3.61111E-6 0.13426 L 0.63645 0.13426 " pathEditMode="relative" rAng="0" ptsTypes="AA">
                                      <p:cBhvr>
                                        <p:cTn id="58" dur="1000" fill="hold"/>
                                        <p:tgtEl>
                                          <p:spTgt spid="28"/>
                                        </p:tgtEl>
                                        <p:attrNameLst>
                                          <p:attrName>ppt_x</p:attrName>
                                          <p:attrName>ppt_y</p:attrName>
                                        </p:attrNameLst>
                                      </p:cBhvr>
                                      <p:rCtr x="318" y="0"/>
                                    </p:animMotion>
                                  </p:childTnLst>
                                </p:cTn>
                              </p:par>
                              <p:par>
                                <p:cTn id="59" presetID="63" presetClass="path" presetSubtype="0" accel="50000" decel="50000" fill="hold" nodeType="withEffect">
                                  <p:stCondLst>
                                    <p:cond delay="0"/>
                                  </p:stCondLst>
                                  <p:childTnLst>
                                    <p:animMotion origin="layout" path="M 4.72222E-6 0.06296 L 0.60625 0.06296 " pathEditMode="relative" rAng="0" ptsTypes="AA">
                                      <p:cBhvr>
                                        <p:cTn id="60" dur="1000" fill="hold"/>
                                        <p:tgtEl>
                                          <p:spTgt spid="26"/>
                                        </p:tgtEl>
                                        <p:attrNameLst>
                                          <p:attrName>ppt_x</p:attrName>
                                          <p:attrName>ppt_y</p:attrName>
                                        </p:attrNameLst>
                                      </p:cBhvr>
                                      <p:rCtr x="303" y="0"/>
                                    </p:animMotion>
                                  </p:childTnLst>
                                </p:cTn>
                              </p:par>
                              <p:par>
                                <p:cTn id="61" presetID="63" presetClass="path" presetSubtype="0" accel="50000" decel="50000" fill="hold" nodeType="withEffect">
                                  <p:stCondLst>
                                    <p:cond delay="0"/>
                                  </p:stCondLst>
                                  <p:childTnLst>
                                    <p:animMotion origin="layout" path="M -0.02726 -0.0706 L 0.58194 -0.0706 " pathEditMode="relative" rAng="0" ptsTypes="AA">
                                      <p:cBhvr>
                                        <p:cTn id="62" dur="1000" fill="hold"/>
                                        <p:tgtEl>
                                          <p:spTgt spid="29"/>
                                        </p:tgtEl>
                                        <p:attrNameLst>
                                          <p:attrName>ppt_x</p:attrName>
                                          <p:attrName>ppt_y</p:attrName>
                                        </p:attrNameLst>
                                      </p:cBhvr>
                                      <p:rCtr x="305" y="0"/>
                                    </p:animMotion>
                                  </p:childTnLst>
                                </p:cTn>
                              </p:par>
                              <p:par>
                                <p:cTn id="63" presetID="63" presetClass="path" presetSubtype="0" accel="50000" decel="50000" fill="hold" nodeType="withEffect">
                                  <p:stCondLst>
                                    <p:cond delay="0"/>
                                  </p:stCondLst>
                                  <p:childTnLst>
                                    <p:animMotion origin="layout" path="M 4.16667E-6 -0.14421 L 0.51788 -0.14421 " pathEditMode="relative" rAng="0" ptsTypes="AA">
                                      <p:cBhvr>
                                        <p:cTn id="64" dur="1000" fill="hold"/>
                                        <p:tgtEl>
                                          <p:spTgt spid="30"/>
                                        </p:tgtEl>
                                        <p:attrNameLst>
                                          <p:attrName>ppt_x</p:attrName>
                                          <p:attrName>ppt_y</p:attrName>
                                        </p:attrNameLst>
                                      </p:cBhvr>
                                      <p:rCtr x="25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9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正方形/長方形 52"/>
          <p:cNvSpPr/>
          <p:nvPr/>
        </p:nvSpPr>
        <p:spPr>
          <a:xfrm>
            <a:off x="1187624" y="2708920"/>
            <a:ext cx="7920880" cy="4149080"/>
          </a:xfrm>
          <a:prstGeom prst="rect">
            <a:avLst/>
          </a:prstGeom>
          <a:solidFill>
            <a:srgbClr val="000F2E"/>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p:cNvSpPr/>
          <p:nvPr/>
        </p:nvSpPr>
        <p:spPr>
          <a:xfrm>
            <a:off x="251520" y="188640"/>
            <a:ext cx="8802410" cy="2431435"/>
          </a:xfrm>
          <a:prstGeom prst="rect">
            <a:avLst/>
          </a:prstGeom>
        </p:spPr>
        <p:txBody>
          <a:bodyPr wrap="none">
            <a:spAutoFit/>
          </a:bodyPr>
          <a:lstStyle/>
          <a:p>
            <a:r>
              <a:rPr lang="ja-JP" altLang="en-US" sz="3600" dirty="0" smtClean="0">
                <a:solidFill>
                  <a:schemeClr val="bg1"/>
                </a:solidFill>
                <a:latin typeface="HG丸ｺﾞｼｯｸM-PRO" pitchFamily="50" charset="-128"/>
                <a:ea typeface="HG丸ｺﾞｼｯｸM-PRO" pitchFamily="50" charset="-128"/>
              </a:rPr>
              <a:t>現代の原子核物理学の使命</a:t>
            </a:r>
            <a:endParaRPr lang="en-US" altLang="ja-JP" sz="3600" dirty="0" smtClean="0">
              <a:solidFill>
                <a:schemeClr val="bg1"/>
              </a:solidFill>
              <a:latin typeface="HG丸ｺﾞｼｯｸM-PRO" pitchFamily="50" charset="-128"/>
              <a:ea typeface="HG丸ｺﾞｼｯｸM-PRO" pitchFamily="50" charset="-128"/>
            </a:endParaRPr>
          </a:p>
          <a:p>
            <a:endParaRPr lang="en-US" altLang="ja-JP" sz="2000" dirty="0" smtClean="0">
              <a:solidFill>
                <a:schemeClr val="bg1"/>
              </a:solidFill>
              <a:latin typeface="HG丸ｺﾞｼｯｸM-PRO" pitchFamily="50" charset="-128"/>
              <a:ea typeface="HG丸ｺﾞｼｯｸM-PRO" pitchFamily="50" charset="-128"/>
            </a:endParaRPr>
          </a:p>
          <a:p>
            <a:r>
              <a:rPr lang="ja-JP" altLang="en-US" sz="4000" dirty="0" smtClean="0">
                <a:solidFill>
                  <a:schemeClr val="bg1"/>
                </a:solidFill>
                <a:latin typeface="HG丸ｺﾞｼｯｸM-PRO" pitchFamily="50" charset="-128"/>
                <a:ea typeface="HG丸ｺﾞｼｯｸM-PRO" pitchFamily="50" charset="-128"/>
              </a:rPr>
              <a:t>　</a:t>
            </a:r>
            <a:r>
              <a:rPr lang="ja-JP" altLang="en-US" sz="4800" dirty="0" smtClean="0">
                <a:solidFill>
                  <a:schemeClr val="bg1"/>
                </a:solidFill>
                <a:latin typeface="HG丸ｺﾞｼｯｸM-PRO" pitchFamily="50" charset="-128"/>
                <a:ea typeface="HG丸ｺﾞｼｯｸM-PRO" pitchFamily="50" charset="-128"/>
              </a:rPr>
              <a:t>宇宙における</a:t>
            </a:r>
            <a:endParaRPr lang="en-US" altLang="ja-JP" sz="4800" dirty="0" smtClean="0">
              <a:solidFill>
                <a:schemeClr val="bg1"/>
              </a:solidFill>
              <a:latin typeface="HG丸ｺﾞｼｯｸM-PRO" pitchFamily="50" charset="-128"/>
              <a:ea typeface="HG丸ｺﾞｼｯｸM-PRO" pitchFamily="50" charset="-128"/>
            </a:endParaRPr>
          </a:p>
          <a:p>
            <a:r>
              <a:rPr lang="ja-JP" altLang="en-US" sz="4800" dirty="0">
                <a:solidFill>
                  <a:schemeClr val="bg1"/>
                </a:solidFill>
                <a:latin typeface="HG丸ｺﾞｼｯｸM-PRO" pitchFamily="50" charset="-128"/>
                <a:ea typeface="HG丸ｺﾞｼｯｸM-PRO" pitchFamily="50" charset="-128"/>
              </a:rPr>
              <a:t>　</a:t>
            </a:r>
            <a:r>
              <a:rPr lang="ja-JP" altLang="en-US" sz="4800" dirty="0" smtClean="0">
                <a:solidFill>
                  <a:schemeClr val="bg1"/>
                </a:solidFill>
                <a:latin typeface="HG丸ｺﾞｼｯｸM-PRO" pitchFamily="50" charset="-128"/>
                <a:ea typeface="HG丸ｺﾞｼｯｸM-PRO" pitchFamily="50" charset="-128"/>
              </a:rPr>
              <a:t>　　物質進化の全体像の理解</a:t>
            </a:r>
            <a:endParaRPr lang="ja-JP" altLang="en-US" sz="4800" dirty="0">
              <a:latin typeface="HG丸ｺﾞｼｯｸM-PRO" pitchFamily="50" charset="-128"/>
              <a:ea typeface="HG丸ｺﾞｼｯｸM-PRO" pitchFamily="50" charset="-128"/>
            </a:endParaRPr>
          </a:p>
        </p:txBody>
      </p:sp>
      <p:grpSp>
        <p:nvGrpSpPr>
          <p:cNvPr id="52" name="グループ化 51"/>
          <p:cNvGrpSpPr/>
          <p:nvPr/>
        </p:nvGrpSpPr>
        <p:grpSpPr>
          <a:xfrm>
            <a:off x="899592" y="2276872"/>
            <a:ext cx="8137525" cy="4138613"/>
            <a:chOff x="1006475" y="2337990"/>
            <a:chExt cx="8137525" cy="4138613"/>
          </a:xfrm>
        </p:grpSpPr>
        <p:sp>
          <p:nvSpPr>
            <p:cNvPr id="4" name="Line 109"/>
            <p:cNvSpPr>
              <a:spLocks noChangeShapeType="1"/>
            </p:cNvSpPr>
            <p:nvPr/>
          </p:nvSpPr>
          <p:spPr bwMode="auto">
            <a:xfrm flipV="1">
              <a:off x="2376488" y="3511153"/>
              <a:ext cx="0" cy="2562225"/>
            </a:xfrm>
            <a:prstGeom prst="line">
              <a:avLst/>
            </a:prstGeom>
            <a:noFill/>
            <a:ln w="57150">
              <a:solidFill>
                <a:schemeClr val="bg1"/>
              </a:solidFill>
              <a:round/>
              <a:headEnd/>
              <a:tailEnd type="triangle" w="sm" len="sm"/>
            </a:ln>
            <a:effectLst/>
          </p:spPr>
          <p:txBody>
            <a:bodyPr/>
            <a:lstStyle/>
            <a:p>
              <a:endParaRPr lang="ja-JP" altLang="en-US"/>
            </a:p>
          </p:txBody>
        </p:sp>
        <p:sp>
          <p:nvSpPr>
            <p:cNvPr id="5" name="Oval 83"/>
            <p:cNvSpPr>
              <a:spLocks noChangeArrowheads="1"/>
            </p:cNvSpPr>
            <p:nvPr/>
          </p:nvSpPr>
          <p:spPr bwMode="auto">
            <a:xfrm>
              <a:off x="4189413" y="5868590"/>
              <a:ext cx="431800" cy="358775"/>
            </a:xfrm>
            <a:prstGeom prst="ellipse">
              <a:avLst/>
            </a:prstGeom>
            <a:gradFill rotWithShape="1">
              <a:gsLst>
                <a:gs pos="0">
                  <a:srgbClr val="FF9900"/>
                </a:gs>
                <a:gs pos="100000">
                  <a:srgbClr val="FFFF99"/>
                </a:gs>
              </a:gsLst>
              <a:path path="shape">
                <a:fillToRect l="50000" t="50000" r="50000" b="50000"/>
              </a:path>
            </a:gradFill>
            <a:ln w="9525">
              <a:solidFill>
                <a:schemeClr val="tx1"/>
              </a:solidFill>
              <a:round/>
              <a:headEnd/>
              <a:tailEnd/>
            </a:ln>
            <a:effectLst/>
          </p:spPr>
          <p:txBody>
            <a:bodyPr wrap="none" anchor="ctr"/>
            <a:lstStyle/>
            <a:p>
              <a:endParaRPr lang="ja-JP" altLang="en-US"/>
            </a:p>
          </p:txBody>
        </p:sp>
        <p:sp>
          <p:nvSpPr>
            <p:cNvPr id="6" name="Rectangle 84"/>
            <p:cNvSpPr>
              <a:spLocks noChangeArrowheads="1"/>
            </p:cNvSpPr>
            <p:nvPr/>
          </p:nvSpPr>
          <p:spPr bwMode="auto">
            <a:xfrm>
              <a:off x="4021138" y="6038453"/>
              <a:ext cx="863600" cy="288925"/>
            </a:xfrm>
            <a:prstGeom prst="rect">
              <a:avLst/>
            </a:prstGeom>
            <a:solidFill>
              <a:schemeClr val="tx1"/>
            </a:solidFill>
            <a:ln w="9525">
              <a:noFill/>
              <a:miter lim="800000"/>
              <a:headEnd/>
              <a:tailEnd/>
            </a:ln>
            <a:effectLst/>
          </p:spPr>
          <p:txBody>
            <a:bodyPr wrap="none" anchor="ctr"/>
            <a:lstStyle/>
            <a:p>
              <a:endParaRPr lang="ja-JP" altLang="en-US"/>
            </a:p>
          </p:txBody>
        </p:sp>
        <p:sp>
          <p:nvSpPr>
            <p:cNvPr id="7" name="Line 108"/>
            <p:cNvSpPr>
              <a:spLocks noChangeShapeType="1"/>
            </p:cNvSpPr>
            <p:nvPr/>
          </p:nvSpPr>
          <p:spPr bwMode="auto">
            <a:xfrm flipV="1">
              <a:off x="2355850" y="6044803"/>
              <a:ext cx="4641850" cy="0"/>
            </a:xfrm>
            <a:prstGeom prst="line">
              <a:avLst/>
            </a:prstGeom>
            <a:noFill/>
            <a:ln w="57150">
              <a:solidFill>
                <a:schemeClr val="bg1"/>
              </a:solidFill>
              <a:round/>
              <a:headEnd/>
              <a:tailEnd type="triangle" w="sm" len="sm"/>
            </a:ln>
            <a:effectLst/>
          </p:spPr>
          <p:txBody>
            <a:bodyPr/>
            <a:lstStyle/>
            <a:p>
              <a:endParaRPr lang="ja-JP" altLang="en-US"/>
            </a:p>
          </p:txBody>
        </p:sp>
        <p:sp>
          <p:nvSpPr>
            <p:cNvPr id="8" name="Rectangle 94"/>
            <p:cNvSpPr>
              <a:spLocks noChangeArrowheads="1"/>
            </p:cNvSpPr>
            <p:nvPr/>
          </p:nvSpPr>
          <p:spPr bwMode="auto">
            <a:xfrm>
              <a:off x="4822825" y="3015853"/>
              <a:ext cx="4119563" cy="1800225"/>
            </a:xfrm>
            <a:prstGeom prst="rect">
              <a:avLst/>
            </a:prstGeom>
            <a:noFill/>
            <a:ln w="9525">
              <a:solidFill>
                <a:srgbClr val="FF6600"/>
              </a:solidFill>
              <a:miter lim="800000"/>
              <a:headEnd/>
              <a:tailEnd/>
            </a:ln>
            <a:effectLst/>
          </p:spPr>
          <p:txBody>
            <a:bodyPr wrap="none" anchor="ctr"/>
            <a:lstStyle/>
            <a:p>
              <a:endParaRPr lang="ja-JP" altLang="en-US"/>
            </a:p>
          </p:txBody>
        </p:sp>
        <p:sp>
          <p:nvSpPr>
            <p:cNvPr id="9" name="Text Box 50"/>
            <p:cNvSpPr txBox="1">
              <a:spLocks noChangeArrowheads="1"/>
            </p:cNvSpPr>
            <p:nvPr/>
          </p:nvSpPr>
          <p:spPr bwMode="auto">
            <a:xfrm>
              <a:off x="7991475" y="4169965"/>
              <a:ext cx="1152525" cy="214313"/>
            </a:xfrm>
            <a:prstGeom prst="rect">
              <a:avLst/>
            </a:prstGeom>
            <a:noFill/>
            <a:ln w="9525">
              <a:noFill/>
              <a:miter lim="800000"/>
              <a:headEnd/>
              <a:tailEnd/>
            </a:ln>
            <a:effectLst/>
          </p:spPr>
          <p:txBody>
            <a:bodyPr>
              <a:spAutoFit/>
            </a:bodyPr>
            <a:lstStyle/>
            <a:p>
              <a:r>
                <a:rPr lang="ja-JP" altLang="en-US" sz="800" b="1">
                  <a:solidFill>
                    <a:schemeClr val="bg1"/>
                  </a:solidFill>
                  <a:latin typeface="HG丸ｺﾞｼｯｸM-PRO" pitchFamily="50" charset="-128"/>
                </a:rPr>
                <a:t>クォーク物質</a:t>
              </a:r>
              <a:r>
                <a:rPr lang="en-US" altLang="ja-JP" sz="800" b="1">
                  <a:solidFill>
                    <a:schemeClr val="bg1"/>
                  </a:solidFill>
                  <a:latin typeface="HG丸ｺﾞｼｯｸM-PRO" pitchFamily="50" charset="-128"/>
                </a:rPr>
                <a:t>?</a:t>
              </a:r>
            </a:p>
          </p:txBody>
        </p:sp>
        <p:pic>
          <p:nvPicPr>
            <p:cNvPr id="10" name="Picture 33" descr="nucleus"/>
            <p:cNvPicPr>
              <a:picLocks noChangeAspect="1" noChangeArrowheads="1"/>
            </p:cNvPicPr>
            <p:nvPr/>
          </p:nvPicPr>
          <p:blipFill>
            <a:blip r:embed="rId2" cstate="print">
              <a:clrChange>
                <a:clrFrom>
                  <a:srgbClr val="000000"/>
                </a:clrFrom>
                <a:clrTo>
                  <a:srgbClr val="000000">
                    <a:alpha val="0"/>
                  </a:srgbClr>
                </a:clrTo>
              </a:clrChange>
            </a:blip>
            <a:srcRect l="7770" t="7628" r="7939" b="7796"/>
            <a:stretch>
              <a:fillRect/>
            </a:stretch>
          </p:blipFill>
          <p:spPr bwMode="auto">
            <a:xfrm>
              <a:off x="5245100" y="3376215"/>
              <a:ext cx="792163" cy="792163"/>
            </a:xfrm>
            <a:prstGeom prst="rect">
              <a:avLst/>
            </a:prstGeom>
            <a:noFill/>
            <a:ln w="9525">
              <a:noFill/>
              <a:miter lim="800000"/>
              <a:headEnd/>
              <a:tailEnd/>
            </a:ln>
          </p:spPr>
        </p:pic>
        <p:pic>
          <p:nvPicPr>
            <p:cNvPr id="11" name="Picture 45" descr="test-nstar"/>
            <p:cNvPicPr>
              <a:picLocks noChangeAspect="1" noChangeArrowheads="1"/>
            </p:cNvPicPr>
            <p:nvPr/>
          </p:nvPicPr>
          <p:blipFill>
            <a:blip r:embed="rId3" cstate="print">
              <a:clrChange>
                <a:clrFrom>
                  <a:srgbClr val="000000"/>
                </a:clrFrom>
                <a:clrTo>
                  <a:srgbClr val="000000">
                    <a:alpha val="0"/>
                  </a:srgbClr>
                </a:clrTo>
              </a:clrChange>
            </a:blip>
            <a:srcRect/>
            <a:stretch>
              <a:fillRect/>
            </a:stretch>
          </p:blipFill>
          <p:spPr bwMode="auto">
            <a:xfrm>
              <a:off x="6615113" y="3388915"/>
              <a:ext cx="541337" cy="779463"/>
            </a:xfrm>
            <a:prstGeom prst="rect">
              <a:avLst/>
            </a:prstGeom>
            <a:noFill/>
            <a:ln w="9525">
              <a:noFill/>
              <a:miter lim="800000"/>
              <a:headEnd/>
              <a:tailEnd/>
            </a:ln>
          </p:spPr>
        </p:pic>
        <p:pic>
          <p:nvPicPr>
            <p:cNvPr id="12" name="Picture 46" descr="test-qs"/>
            <p:cNvPicPr>
              <a:picLocks noChangeAspect="1" noChangeArrowheads="1"/>
            </p:cNvPicPr>
            <p:nvPr/>
          </p:nvPicPr>
          <p:blipFill>
            <a:blip r:embed="rId4" cstate="print">
              <a:clrChange>
                <a:clrFrom>
                  <a:srgbClr val="000000"/>
                </a:clrFrom>
                <a:clrTo>
                  <a:srgbClr val="000000">
                    <a:alpha val="0"/>
                  </a:srgbClr>
                </a:clrTo>
              </a:clrChange>
            </a:blip>
            <a:srcRect/>
            <a:stretch>
              <a:fillRect/>
            </a:stretch>
          </p:blipFill>
          <p:spPr bwMode="auto">
            <a:xfrm>
              <a:off x="8131175" y="3449240"/>
              <a:ext cx="465138" cy="690563"/>
            </a:xfrm>
            <a:prstGeom prst="rect">
              <a:avLst/>
            </a:prstGeom>
            <a:noFill/>
            <a:ln w="9525">
              <a:noFill/>
              <a:miter lim="800000"/>
              <a:headEnd/>
              <a:tailEnd/>
            </a:ln>
          </p:spPr>
        </p:pic>
        <p:sp>
          <p:nvSpPr>
            <p:cNvPr id="13" name="Line 47"/>
            <p:cNvSpPr>
              <a:spLocks noChangeShapeType="1"/>
            </p:cNvSpPr>
            <p:nvPr/>
          </p:nvSpPr>
          <p:spPr bwMode="auto">
            <a:xfrm>
              <a:off x="6223000" y="3546078"/>
              <a:ext cx="320675" cy="0"/>
            </a:xfrm>
            <a:prstGeom prst="line">
              <a:avLst/>
            </a:prstGeom>
            <a:noFill/>
            <a:ln w="76200">
              <a:noFill/>
              <a:round/>
              <a:headEnd/>
              <a:tailEnd type="triangle" w="med" len="med"/>
            </a:ln>
            <a:effectLst/>
          </p:spPr>
          <p:txBody>
            <a:bodyPr/>
            <a:lstStyle/>
            <a:p>
              <a:endParaRPr lang="ja-JP" altLang="en-US"/>
            </a:p>
          </p:txBody>
        </p:sp>
        <p:sp>
          <p:nvSpPr>
            <p:cNvPr id="14" name="Text Box 49"/>
            <p:cNvSpPr txBox="1">
              <a:spLocks noChangeArrowheads="1"/>
            </p:cNvSpPr>
            <p:nvPr/>
          </p:nvSpPr>
          <p:spPr bwMode="auto">
            <a:xfrm>
              <a:off x="6432550" y="4169965"/>
              <a:ext cx="939800" cy="214313"/>
            </a:xfrm>
            <a:prstGeom prst="rect">
              <a:avLst/>
            </a:prstGeom>
            <a:noFill/>
            <a:ln w="9525">
              <a:noFill/>
              <a:miter lim="800000"/>
              <a:headEnd/>
              <a:tailEnd/>
            </a:ln>
            <a:effectLst/>
          </p:spPr>
          <p:txBody>
            <a:bodyPr>
              <a:spAutoFit/>
            </a:bodyPr>
            <a:lstStyle/>
            <a:p>
              <a:pPr algn="ctr"/>
              <a:r>
                <a:rPr lang="ja-JP" altLang="en-US" sz="800" b="1">
                  <a:solidFill>
                    <a:schemeClr val="bg1"/>
                  </a:solidFill>
                  <a:latin typeface="HG丸ｺﾞｼｯｸM-PRO" pitchFamily="50" charset="-128"/>
                </a:rPr>
                <a:t>高密度核物質</a:t>
              </a:r>
            </a:p>
          </p:txBody>
        </p:sp>
        <p:sp>
          <p:nvSpPr>
            <p:cNvPr id="15" name="Text Box 56"/>
            <p:cNvSpPr txBox="1">
              <a:spLocks noChangeArrowheads="1"/>
            </p:cNvSpPr>
            <p:nvPr/>
          </p:nvSpPr>
          <p:spPr bwMode="auto">
            <a:xfrm>
              <a:off x="7856538" y="3088878"/>
              <a:ext cx="946150" cy="274637"/>
            </a:xfrm>
            <a:prstGeom prst="rect">
              <a:avLst/>
            </a:prstGeom>
            <a:noFill/>
            <a:ln w="9525">
              <a:noFill/>
              <a:miter lim="800000"/>
              <a:headEnd/>
              <a:tailEnd/>
            </a:ln>
            <a:effectLst/>
          </p:spPr>
          <p:txBody>
            <a:bodyPr wrap="none">
              <a:spAutoFit/>
            </a:bodyPr>
            <a:lstStyle/>
            <a:p>
              <a:pPr algn="ctr"/>
              <a:r>
                <a:rPr lang="ja-JP" altLang="en-US" sz="1200" b="1">
                  <a:solidFill>
                    <a:srgbClr val="CDFFDA"/>
                  </a:solidFill>
                  <a:latin typeface="HG丸ｺﾞｼｯｸM-PRO" pitchFamily="50" charset="-128"/>
                </a:rPr>
                <a:t>クォーク星</a:t>
              </a:r>
            </a:p>
          </p:txBody>
        </p:sp>
        <p:sp>
          <p:nvSpPr>
            <p:cNvPr id="16" name="Text Box 57"/>
            <p:cNvSpPr txBox="1">
              <a:spLocks noChangeArrowheads="1"/>
            </p:cNvSpPr>
            <p:nvPr/>
          </p:nvSpPr>
          <p:spPr bwMode="auto">
            <a:xfrm>
              <a:off x="6508750" y="3088878"/>
              <a:ext cx="793750" cy="274637"/>
            </a:xfrm>
            <a:prstGeom prst="rect">
              <a:avLst/>
            </a:prstGeom>
            <a:noFill/>
            <a:ln w="9525">
              <a:noFill/>
              <a:miter lim="800000"/>
              <a:headEnd/>
              <a:tailEnd/>
            </a:ln>
            <a:effectLst/>
          </p:spPr>
          <p:txBody>
            <a:bodyPr wrap="none">
              <a:spAutoFit/>
            </a:bodyPr>
            <a:lstStyle/>
            <a:p>
              <a:pPr algn="ctr"/>
              <a:r>
                <a:rPr lang="ja-JP" altLang="en-US" sz="1200" b="1">
                  <a:solidFill>
                    <a:srgbClr val="CDFFDA"/>
                  </a:solidFill>
                  <a:latin typeface="HG丸ｺﾞｼｯｸM-PRO" pitchFamily="50" charset="-128"/>
                </a:rPr>
                <a:t>中性子星</a:t>
              </a:r>
            </a:p>
          </p:txBody>
        </p:sp>
        <p:sp>
          <p:nvSpPr>
            <p:cNvPr id="17" name="Text Box 58"/>
            <p:cNvSpPr txBox="1">
              <a:spLocks noChangeArrowheads="1"/>
            </p:cNvSpPr>
            <p:nvPr/>
          </p:nvSpPr>
          <p:spPr bwMode="auto">
            <a:xfrm>
              <a:off x="5353050" y="3087290"/>
              <a:ext cx="539750" cy="274638"/>
            </a:xfrm>
            <a:prstGeom prst="rect">
              <a:avLst/>
            </a:prstGeom>
            <a:noFill/>
            <a:ln w="9525">
              <a:noFill/>
              <a:miter lim="800000"/>
              <a:headEnd/>
              <a:tailEnd/>
            </a:ln>
            <a:effectLst/>
          </p:spPr>
          <p:txBody>
            <a:bodyPr wrap="none">
              <a:spAutoFit/>
            </a:bodyPr>
            <a:lstStyle/>
            <a:p>
              <a:r>
                <a:rPr lang="ja-JP" altLang="en-US" sz="1200" b="1">
                  <a:solidFill>
                    <a:srgbClr val="CDFFDA"/>
                  </a:solidFill>
                  <a:latin typeface="HG丸ｺﾞｼｯｸM-PRO" pitchFamily="50" charset="-128"/>
                </a:rPr>
                <a:t>恒星 </a:t>
              </a:r>
            </a:p>
          </p:txBody>
        </p:sp>
        <p:sp>
          <p:nvSpPr>
            <p:cNvPr id="18" name="Line 61"/>
            <p:cNvSpPr>
              <a:spLocks noChangeShapeType="1"/>
            </p:cNvSpPr>
            <p:nvPr/>
          </p:nvSpPr>
          <p:spPr bwMode="auto">
            <a:xfrm flipH="1">
              <a:off x="5846763" y="2872978"/>
              <a:ext cx="128587" cy="320675"/>
            </a:xfrm>
            <a:prstGeom prst="line">
              <a:avLst/>
            </a:prstGeom>
            <a:noFill/>
            <a:ln w="76200">
              <a:noFill/>
              <a:round/>
              <a:headEnd/>
              <a:tailEnd type="triangle" w="med" len="med"/>
            </a:ln>
            <a:effectLst/>
          </p:spPr>
          <p:txBody>
            <a:bodyPr/>
            <a:lstStyle/>
            <a:p>
              <a:endParaRPr lang="ja-JP" altLang="en-US"/>
            </a:p>
          </p:txBody>
        </p:sp>
        <p:sp>
          <p:nvSpPr>
            <p:cNvPr id="19" name="Rectangle 65"/>
            <p:cNvSpPr>
              <a:spLocks noChangeArrowheads="1"/>
            </p:cNvSpPr>
            <p:nvPr/>
          </p:nvSpPr>
          <p:spPr bwMode="auto">
            <a:xfrm flipV="1">
              <a:off x="5205413" y="4050903"/>
              <a:ext cx="774700" cy="41275"/>
            </a:xfrm>
            <a:prstGeom prst="rect">
              <a:avLst/>
            </a:prstGeom>
            <a:noFill/>
            <a:ln w="9525">
              <a:noFill/>
              <a:miter lim="800000"/>
              <a:headEnd/>
              <a:tailEnd/>
            </a:ln>
            <a:effectLst/>
          </p:spPr>
          <p:txBody>
            <a:bodyPr wrap="none" anchor="ctr"/>
            <a:lstStyle/>
            <a:p>
              <a:endParaRPr lang="ja-JP" altLang="en-US"/>
            </a:p>
          </p:txBody>
        </p:sp>
        <p:sp>
          <p:nvSpPr>
            <p:cNvPr id="20" name="Text Box 68"/>
            <p:cNvSpPr txBox="1">
              <a:spLocks noChangeArrowheads="1"/>
            </p:cNvSpPr>
            <p:nvPr/>
          </p:nvSpPr>
          <p:spPr bwMode="auto">
            <a:xfrm>
              <a:off x="5173663" y="4168378"/>
              <a:ext cx="941387" cy="214312"/>
            </a:xfrm>
            <a:prstGeom prst="rect">
              <a:avLst/>
            </a:prstGeom>
            <a:noFill/>
            <a:ln w="9525">
              <a:noFill/>
              <a:miter lim="800000"/>
              <a:headEnd/>
              <a:tailEnd/>
            </a:ln>
            <a:effectLst/>
          </p:spPr>
          <p:txBody>
            <a:bodyPr>
              <a:spAutoFit/>
            </a:bodyPr>
            <a:lstStyle/>
            <a:p>
              <a:r>
                <a:rPr lang="en-US" altLang="ja-JP" sz="800" b="1">
                  <a:solidFill>
                    <a:schemeClr val="bg1"/>
                  </a:solidFill>
                  <a:latin typeface="HG丸ｺﾞｼｯｸM-PRO" pitchFamily="50" charset="-128"/>
                </a:rPr>
                <a:t>  </a:t>
              </a:r>
              <a:r>
                <a:rPr lang="ja-JP" altLang="en-US" sz="800" b="1">
                  <a:solidFill>
                    <a:schemeClr val="bg1"/>
                  </a:solidFill>
                  <a:latin typeface="HG丸ｺﾞｼｯｸM-PRO" pitchFamily="50" charset="-128"/>
                </a:rPr>
                <a:t>通常の原子核       </a:t>
              </a:r>
            </a:p>
          </p:txBody>
        </p:sp>
        <p:sp>
          <p:nvSpPr>
            <p:cNvPr id="21" name="Text Box 73"/>
            <p:cNvSpPr txBox="1">
              <a:spLocks noChangeArrowheads="1"/>
            </p:cNvSpPr>
            <p:nvPr/>
          </p:nvSpPr>
          <p:spPr bwMode="auto">
            <a:xfrm>
              <a:off x="5068888" y="4312840"/>
              <a:ext cx="1079500" cy="198438"/>
            </a:xfrm>
            <a:prstGeom prst="rect">
              <a:avLst/>
            </a:prstGeom>
            <a:noFill/>
            <a:ln w="9525">
              <a:noFill/>
              <a:miter lim="800000"/>
              <a:headEnd/>
              <a:tailEnd/>
            </a:ln>
            <a:effectLst/>
          </p:spPr>
          <p:txBody>
            <a:bodyPr>
              <a:spAutoFit/>
            </a:bodyPr>
            <a:lstStyle/>
            <a:p>
              <a:r>
                <a:rPr lang="en-US" altLang="ja-JP" sz="700">
                  <a:solidFill>
                    <a:srgbClr val="FFD5FD"/>
                  </a:solidFill>
                  <a:latin typeface="HG丸ｺﾞｼｯｸM-PRO" pitchFamily="50" charset="-128"/>
                </a:rPr>
                <a:t>u, d </a:t>
              </a:r>
              <a:r>
                <a:rPr lang="ja-JP" altLang="en-US" sz="700">
                  <a:solidFill>
                    <a:srgbClr val="FFD5FD"/>
                  </a:solidFill>
                  <a:latin typeface="HG丸ｺﾞｼｯｸM-PRO" pitchFamily="50" charset="-128"/>
                </a:rPr>
                <a:t>クォークのみ</a:t>
              </a:r>
            </a:p>
          </p:txBody>
        </p:sp>
        <p:sp>
          <p:nvSpPr>
            <p:cNvPr id="22" name="Text Box 74"/>
            <p:cNvSpPr txBox="1">
              <a:spLocks noChangeArrowheads="1"/>
            </p:cNvSpPr>
            <p:nvPr/>
          </p:nvSpPr>
          <p:spPr bwMode="auto">
            <a:xfrm>
              <a:off x="6435725" y="4312840"/>
              <a:ext cx="898525" cy="198438"/>
            </a:xfrm>
            <a:prstGeom prst="rect">
              <a:avLst/>
            </a:prstGeom>
            <a:noFill/>
            <a:ln w="9525">
              <a:noFill/>
              <a:miter lim="800000"/>
              <a:headEnd/>
              <a:tailEnd/>
            </a:ln>
            <a:effectLst/>
          </p:spPr>
          <p:txBody>
            <a:bodyPr>
              <a:spAutoFit/>
            </a:bodyPr>
            <a:lstStyle/>
            <a:p>
              <a:pPr algn="ctr"/>
              <a:r>
                <a:rPr lang="en-US" altLang="ja-JP" sz="700" b="1">
                  <a:solidFill>
                    <a:srgbClr val="FFD5FD"/>
                  </a:solidFill>
                  <a:latin typeface="HG丸ｺﾞｼｯｸM-PRO" pitchFamily="50" charset="-128"/>
                </a:rPr>
                <a:t>s </a:t>
              </a:r>
              <a:r>
                <a:rPr lang="ja-JP" altLang="en-US" sz="700" b="1">
                  <a:solidFill>
                    <a:srgbClr val="FFD5FD"/>
                  </a:solidFill>
                  <a:latin typeface="HG丸ｺﾞｼｯｸM-PRO" pitchFamily="50" charset="-128"/>
                </a:rPr>
                <a:t>クォーク出現</a:t>
              </a:r>
            </a:p>
          </p:txBody>
        </p:sp>
        <p:pic>
          <p:nvPicPr>
            <p:cNvPr id="23" name="Picture 34" descr="qgp"/>
            <p:cNvPicPr>
              <a:picLocks noChangeAspect="1" noChangeArrowheads="1"/>
            </p:cNvPicPr>
            <p:nvPr/>
          </p:nvPicPr>
          <p:blipFill>
            <a:blip r:embed="rId5" cstate="print">
              <a:clrChange>
                <a:clrFrom>
                  <a:srgbClr val="000000"/>
                </a:clrFrom>
                <a:clrTo>
                  <a:srgbClr val="000000">
                    <a:alpha val="0"/>
                  </a:srgbClr>
                </a:clrTo>
              </a:clrChange>
            </a:blip>
            <a:srcRect r="3206"/>
            <a:stretch>
              <a:fillRect/>
            </a:stretch>
          </p:blipFill>
          <p:spPr bwMode="auto">
            <a:xfrm>
              <a:off x="2816225" y="3530203"/>
              <a:ext cx="766763" cy="731837"/>
            </a:xfrm>
            <a:prstGeom prst="rect">
              <a:avLst/>
            </a:prstGeom>
            <a:noFill/>
          </p:spPr>
        </p:pic>
        <p:sp>
          <p:nvSpPr>
            <p:cNvPr id="24" name="Rectangle 35"/>
            <p:cNvSpPr>
              <a:spLocks noChangeArrowheads="1"/>
            </p:cNvSpPr>
            <p:nvPr/>
          </p:nvSpPr>
          <p:spPr bwMode="auto">
            <a:xfrm>
              <a:off x="6335713" y="6109890"/>
              <a:ext cx="641350" cy="366713"/>
            </a:xfrm>
            <a:prstGeom prst="rect">
              <a:avLst/>
            </a:prstGeom>
            <a:noFill/>
            <a:ln w="9525">
              <a:noFill/>
              <a:miter lim="800000"/>
              <a:headEnd/>
              <a:tailEnd/>
            </a:ln>
            <a:effectLst/>
          </p:spPr>
          <p:txBody>
            <a:bodyPr wrap="none">
              <a:spAutoFit/>
            </a:bodyPr>
            <a:lstStyle/>
            <a:p>
              <a:r>
                <a:rPr lang="ja-JP" altLang="en-US" sz="1800">
                  <a:solidFill>
                    <a:srgbClr val="FFFF99"/>
                  </a:solidFill>
                  <a:latin typeface="Symbol" pitchFamily="18" charset="2"/>
                  <a:ea typeface="ＭＳ Ｐゴシック" pitchFamily="50" charset="-128"/>
                </a:rPr>
                <a:t>密度</a:t>
              </a:r>
            </a:p>
          </p:txBody>
        </p:sp>
        <p:pic>
          <p:nvPicPr>
            <p:cNvPr id="25" name="Picture 41" descr="test6-n"/>
            <p:cNvPicPr>
              <a:picLocks noChangeAspect="1" noChangeArrowheads="1"/>
            </p:cNvPicPr>
            <p:nvPr/>
          </p:nvPicPr>
          <p:blipFill>
            <a:blip r:embed="rId6" cstate="print">
              <a:clrChange>
                <a:clrFrom>
                  <a:srgbClr val="000000"/>
                </a:clrFrom>
                <a:clrTo>
                  <a:srgbClr val="000000">
                    <a:alpha val="0"/>
                  </a:srgbClr>
                </a:clrTo>
              </a:clrChange>
            </a:blip>
            <a:srcRect t="30791" b="32016"/>
            <a:stretch>
              <a:fillRect/>
            </a:stretch>
          </p:blipFill>
          <p:spPr bwMode="auto">
            <a:xfrm rot="500322">
              <a:off x="3014663" y="5292328"/>
              <a:ext cx="1292225" cy="311150"/>
            </a:xfrm>
            <a:prstGeom prst="rect">
              <a:avLst/>
            </a:prstGeom>
            <a:noFill/>
          </p:spPr>
        </p:pic>
        <p:sp>
          <p:nvSpPr>
            <p:cNvPr id="26" name="Text Box 44"/>
            <p:cNvSpPr txBox="1">
              <a:spLocks noChangeArrowheads="1"/>
            </p:cNvSpPr>
            <p:nvPr/>
          </p:nvSpPr>
          <p:spPr bwMode="auto">
            <a:xfrm>
              <a:off x="2627313" y="5124053"/>
              <a:ext cx="754062" cy="396875"/>
            </a:xfrm>
            <a:prstGeom prst="rect">
              <a:avLst/>
            </a:prstGeom>
            <a:noFill/>
            <a:ln w="9525">
              <a:noFill/>
              <a:miter lim="800000"/>
              <a:headEnd/>
              <a:tailEnd/>
            </a:ln>
            <a:effectLst/>
          </p:spPr>
          <p:txBody>
            <a:bodyPr>
              <a:spAutoFit/>
            </a:bodyPr>
            <a:lstStyle/>
            <a:p>
              <a:r>
                <a:rPr lang="ja-JP" altLang="en-US" sz="1000" b="1">
                  <a:solidFill>
                    <a:schemeClr val="bg1"/>
                  </a:solidFill>
                  <a:latin typeface="Arial" charset="0"/>
                  <a:ea typeface="ＭＳ Ｐゴシック" pitchFamily="50" charset="-128"/>
                </a:rPr>
                <a:t>バリオン</a:t>
              </a:r>
            </a:p>
            <a:p>
              <a:r>
                <a:rPr lang="ja-JP" altLang="en-US" sz="1000" b="1">
                  <a:solidFill>
                    <a:schemeClr val="bg1"/>
                  </a:solidFill>
                  <a:latin typeface="Arial" charset="0"/>
                  <a:ea typeface="ＭＳ Ｐゴシック" pitchFamily="50" charset="-128"/>
                </a:rPr>
                <a:t>（重粒子）</a:t>
              </a:r>
            </a:p>
          </p:txBody>
        </p:sp>
        <p:sp>
          <p:nvSpPr>
            <p:cNvPr id="27" name="Text Box 51"/>
            <p:cNvSpPr txBox="1">
              <a:spLocks noChangeArrowheads="1"/>
            </p:cNvSpPr>
            <p:nvPr/>
          </p:nvSpPr>
          <p:spPr bwMode="auto">
            <a:xfrm>
              <a:off x="2347913" y="3114278"/>
              <a:ext cx="1584325" cy="304800"/>
            </a:xfrm>
            <a:prstGeom prst="rect">
              <a:avLst/>
            </a:prstGeom>
            <a:noFill/>
            <a:ln w="9525">
              <a:noFill/>
              <a:miter lim="800000"/>
              <a:headEnd/>
              <a:tailEnd/>
            </a:ln>
            <a:effectLst/>
          </p:spPr>
          <p:txBody>
            <a:bodyPr>
              <a:spAutoFit/>
            </a:bodyPr>
            <a:lstStyle/>
            <a:p>
              <a:r>
                <a:rPr lang="ja-JP" altLang="en-US" sz="1400" b="1">
                  <a:solidFill>
                    <a:srgbClr val="CDFFDA"/>
                  </a:solidFill>
                  <a:latin typeface="Times New Roman" pitchFamily="18" charset="0"/>
                  <a:ea typeface="ＭＳ Ｐゴシック" pitchFamily="50" charset="-128"/>
                </a:rPr>
                <a:t>ビッグバン</a:t>
              </a:r>
            </a:p>
          </p:txBody>
        </p:sp>
        <p:sp>
          <p:nvSpPr>
            <p:cNvPr id="28" name="Arc 53"/>
            <p:cNvSpPr>
              <a:spLocks/>
            </p:cNvSpPr>
            <p:nvPr/>
          </p:nvSpPr>
          <p:spPr bwMode="auto">
            <a:xfrm>
              <a:off x="1006475" y="4428728"/>
              <a:ext cx="4824413" cy="1692275"/>
            </a:xfrm>
            <a:custGeom>
              <a:avLst/>
              <a:gdLst>
                <a:gd name="G0" fmla="+- 0 0 0"/>
                <a:gd name="G1" fmla="+- 19666 0 0"/>
                <a:gd name="G2" fmla="+- 21600 0 0"/>
                <a:gd name="T0" fmla="*/ 8934 w 21589"/>
                <a:gd name="T1" fmla="*/ 0 h 19666"/>
                <a:gd name="T2" fmla="*/ 21589 w 21589"/>
                <a:gd name="T3" fmla="*/ 18963 h 19666"/>
                <a:gd name="T4" fmla="*/ 0 w 21589"/>
                <a:gd name="T5" fmla="*/ 19666 h 19666"/>
              </a:gdLst>
              <a:ahLst/>
              <a:cxnLst>
                <a:cxn ang="0">
                  <a:pos x="T0" y="T1"/>
                </a:cxn>
                <a:cxn ang="0">
                  <a:pos x="T2" y="T3"/>
                </a:cxn>
                <a:cxn ang="0">
                  <a:pos x="T4" y="T5"/>
                </a:cxn>
              </a:cxnLst>
              <a:rect l="0" t="0" r="r" b="b"/>
              <a:pathLst>
                <a:path w="21589" h="19666" fill="none" extrusionOk="0">
                  <a:moveTo>
                    <a:pt x="8933" y="0"/>
                  </a:moveTo>
                  <a:cubicBezTo>
                    <a:pt x="16415" y="3399"/>
                    <a:pt x="21321" y="10749"/>
                    <a:pt x="21588" y="18963"/>
                  </a:cubicBezTo>
                </a:path>
                <a:path w="21589" h="19666" stroke="0" extrusionOk="0">
                  <a:moveTo>
                    <a:pt x="8933" y="0"/>
                  </a:moveTo>
                  <a:cubicBezTo>
                    <a:pt x="16415" y="3399"/>
                    <a:pt x="21321" y="10749"/>
                    <a:pt x="21588" y="18963"/>
                  </a:cubicBezTo>
                  <a:lnTo>
                    <a:pt x="0" y="19666"/>
                  </a:lnTo>
                  <a:close/>
                </a:path>
              </a:pathLst>
            </a:custGeom>
            <a:noFill/>
            <a:ln w="38100">
              <a:solidFill>
                <a:srgbClr val="FFFF99"/>
              </a:solidFill>
              <a:round/>
              <a:headEnd/>
              <a:tailEnd/>
            </a:ln>
            <a:effectLst/>
          </p:spPr>
          <p:txBody>
            <a:bodyPr wrap="none" anchor="ctr"/>
            <a:lstStyle/>
            <a:p>
              <a:endParaRPr lang="ja-JP" altLang="en-US"/>
            </a:p>
          </p:txBody>
        </p:sp>
        <p:sp>
          <p:nvSpPr>
            <p:cNvPr id="29" name="Rectangle 54"/>
            <p:cNvSpPr>
              <a:spLocks noChangeArrowheads="1"/>
            </p:cNvSpPr>
            <p:nvPr/>
          </p:nvSpPr>
          <p:spPr bwMode="auto">
            <a:xfrm rot="16200000">
              <a:off x="1737519" y="3583384"/>
              <a:ext cx="641350" cy="366712"/>
            </a:xfrm>
            <a:prstGeom prst="rect">
              <a:avLst/>
            </a:prstGeom>
            <a:noFill/>
            <a:ln w="9525">
              <a:noFill/>
              <a:miter lim="800000"/>
              <a:headEnd/>
              <a:tailEnd/>
            </a:ln>
            <a:effectLst/>
          </p:spPr>
          <p:txBody>
            <a:bodyPr wrap="none">
              <a:spAutoFit/>
            </a:bodyPr>
            <a:lstStyle/>
            <a:p>
              <a:r>
                <a:rPr lang="ja-JP" altLang="en-US" sz="1800">
                  <a:solidFill>
                    <a:srgbClr val="FFFF99"/>
                  </a:solidFill>
                  <a:latin typeface="Arial" charset="0"/>
                  <a:ea typeface="ＭＳ Ｐゴシック" pitchFamily="50" charset="-128"/>
                </a:rPr>
                <a:t>温度</a:t>
              </a:r>
            </a:p>
          </p:txBody>
        </p:sp>
        <p:sp>
          <p:nvSpPr>
            <p:cNvPr id="30" name="Text Box 55"/>
            <p:cNvSpPr txBox="1">
              <a:spLocks noChangeArrowheads="1"/>
            </p:cNvSpPr>
            <p:nvPr/>
          </p:nvSpPr>
          <p:spPr bwMode="auto">
            <a:xfrm>
              <a:off x="3595688" y="3460353"/>
              <a:ext cx="1046162" cy="822325"/>
            </a:xfrm>
            <a:prstGeom prst="rect">
              <a:avLst/>
            </a:prstGeom>
            <a:noFill/>
            <a:ln w="9525">
              <a:noFill/>
              <a:miter lim="800000"/>
              <a:headEnd/>
              <a:tailEnd/>
            </a:ln>
            <a:effectLst/>
          </p:spPr>
          <p:txBody>
            <a:bodyPr>
              <a:spAutoFit/>
            </a:bodyPr>
            <a:lstStyle/>
            <a:p>
              <a:r>
                <a:rPr lang="ja-JP" altLang="en-US" sz="1200" b="1">
                  <a:solidFill>
                    <a:srgbClr val="FFFF00"/>
                  </a:solidFill>
                  <a:latin typeface="Arial" charset="0"/>
                  <a:ea typeface="ＭＳ Ｐゴシック" pitchFamily="50" charset="-128"/>
                </a:rPr>
                <a:t>クォーク</a:t>
              </a:r>
            </a:p>
            <a:p>
              <a:r>
                <a:rPr lang="en-US" altLang="ja-JP" sz="1200" b="1">
                  <a:solidFill>
                    <a:srgbClr val="FFFF00"/>
                  </a:solidFill>
                  <a:latin typeface="Arial" charset="0"/>
                  <a:ea typeface="ＭＳ Ｐゴシック" pitchFamily="50" charset="-128"/>
                </a:rPr>
                <a:t>-</a:t>
              </a:r>
              <a:r>
                <a:rPr lang="ja-JP" altLang="en-US" sz="1200" b="1">
                  <a:solidFill>
                    <a:srgbClr val="FFFF00"/>
                  </a:solidFill>
                  <a:latin typeface="Arial" charset="0"/>
                  <a:ea typeface="ＭＳ Ｐゴシック" pitchFamily="50" charset="-128"/>
                </a:rPr>
                <a:t>グルオン</a:t>
              </a:r>
            </a:p>
            <a:p>
              <a:r>
                <a:rPr lang="ja-JP" altLang="en-US" sz="1200" b="1">
                  <a:solidFill>
                    <a:srgbClr val="FFFF00"/>
                  </a:solidFill>
                  <a:latin typeface="Arial" charset="0"/>
                  <a:ea typeface="ＭＳ Ｐゴシック" pitchFamily="50" charset="-128"/>
                </a:rPr>
                <a:t>プラズマ </a:t>
              </a:r>
            </a:p>
            <a:p>
              <a:r>
                <a:rPr lang="en-US" altLang="ja-JP" sz="1200" b="1">
                  <a:solidFill>
                    <a:srgbClr val="FFFF00"/>
                  </a:solidFill>
                  <a:latin typeface="Arial" charset="0"/>
                  <a:ea typeface="ＭＳ Ｐゴシック" pitchFamily="50" charset="-128"/>
                </a:rPr>
                <a:t>(QGP) </a:t>
              </a:r>
              <a:r>
                <a:rPr lang="ja-JP" altLang="en-US" sz="1200" b="1">
                  <a:solidFill>
                    <a:srgbClr val="FFFF00"/>
                  </a:solidFill>
                  <a:latin typeface="Arial" charset="0"/>
                  <a:ea typeface="ＭＳ Ｐゴシック" pitchFamily="50" charset="-128"/>
                </a:rPr>
                <a:t>相</a:t>
              </a:r>
            </a:p>
          </p:txBody>
        </p:sp>
        <p:sp>
          <p:nvSpPr>
            <p:cNvPr id="31" name="Rectangle 59"/>
            <p:cNvSpPr>
              <a:spLocks noChangeArrowheads="1"/>
            </p:cNvSpPr>
            <p:nvPr/>
          </p:nvSpPr>
          <p:spPr bwMode="auto">
            <a:xfrm>
              <a:off x="2547938" y="4674790"/>
              <a:ext cx="865187" cy="274638"/>
            </a:xfrm>
            <a:prstGeom prst="rect">
              <a:avLst/>
            </a:prstGeom>
            <a:noFill/>
            <a:ln w="9525">
              <a:noFill/>
              <a:miter lim="800000"/>
              <a:headEnd/>
              <a:tailEnd/>
            </a:ln>
            <a:effectLst/>
          </p:spPr>
          <p:txBody>
            <a:bodyPr>
              <a:spAutoFit/>
            </a:bodyPr>
            <a:lstStyle/>
            <a:p>
              <a:pPr algn="ctr">
                <a:spcBef>
                  <a:spcPct val="50000"/>
                </a:spcBef>
              </a:pPr>
              <a:r>
                <a:rPr lang="ja-JP" altLang="en-US" sz="1200" b="1" i="1">
                  <a:solidFill>
                    <a:srgbClr val="A0D6FE"/>
                  </a:solidFill>
                  <a:latin typeface="Times New Roman" pitchFamily="18" charset="0"/>
                  <a:ea typeface="ＭＳ Ｐゴシック" pitchFamily="50" charset="-128"/>
                </a:rPr>
                <a:t>冷却</a:t>
              </a:r>
            </a:p>
          </p:txBody>
        </p:sp>
        <p:sp>
          <p:nvSpPr>
            <p:cNvPr id="32" name="Rectangle 60"/>
            <p:cNvSpPr>
              <a:spLocks noChangeArrowheads="1"/>
            </p:cNvSpPr>
            <p:nvPr/>
          </p:nvSpPr>
          <p:spPr bwMode="auto">
            <a:xfrm>
              <a:off x="2878138" y="5725715"/>
              <a:ext cx="863600" cy="274638"/>
            </a:xfrm>
            <a:prstGeom prst="rect">
              <a:avLst/>
            </a:prstGeom>
            <a:noFill/>
            <a:ln w="9525">
              <a:noFill/>
              <a:miter lim="800000"/>
              <a:headEnd/>
              <a:tailEnd/>
            </a:ln>
            <a:effectLst/>
          </p:spPr>
          <p:txBody>
            <a:bodyPr>
              <a:spAutoFit/>
            </a:bodyPr>
            <a:lstStyle/>
            <a:p>
              <a:pPr>
                <a:spcBef>
                  <a:spcPct val="50000"/>
                </a:spcBef>
              </a:pPr>
              <a:r>
                <a:rPr lang="ja-JP" altLang="en-US" sz="1200" b="1" i="1">
                  <a:solidFill>
                    <a:srgbClr val="A0D6FE"/>
                  </a:solidFill>
                  <a:latin typeface="Times New Roman" pitchFamily="18" charset="0"/>
                  <a:ea typeface="ＭＳ Ｐゴシック" pitchFamily="50" charset="-128"/>
                </a:rPr>
                <a:t>元素合成</a:t>
              </a:r>
            </a:p>
          </p:txBody>
        </p:sp>
        <p:sp>
          <p:nvSpPr>
            <p:cNvPr id="33" name="Rectangle 63"/>
            <p:cNvSpPr>
              <a:spLocks noChangeArrowheads="1"/>
            </p:cNvSpPr>
            <p:nvPr/>
          </p:nvSpPr>
          <p:spPr bwMode="auto">
            <a:xfrm>
              <a:off x="2095500" y="5960665"/>
              <a:ext cx="311150" cy="366713"/>
            </a:xfrm>
            <a:prstGeom prst="rect">
              <a:avLst/>
            </a:prstGeom>
            <a:noFill/>
            <a:ln w="9525">
              <a:noFill/>
              <a:miter lim="800000"/>
              <a:headEnd/>
              <a:tailEnd/>
            </a:ln>
            <a:effectLst/>
          </p:spPr>
          <p:txBody>
            <a:bodyPr wrap="none">
              <a:spAutoFit/>
            </a:bodyPr>
            <a:lstStyle/>
            <a:p>
              <a:r>
                <a:rPr lang="en-US" altLang="ja-JP" sz="1800" b="1">
                  <a:solidFill>
                    <a:srgbClr val="FFFF99"/>
                  </a:solidFill>
                  <a:latin typeface="Arial" charset="0"/>
                  <a:ea typeface="ＭＳ Ｐゴシック" pitchFamily="50" charset="-128"/>
                </a:rPr>
                <a:t>0</a:t>
              </a:r>
            </a:p>
          </p:txBody>
        </p:sp>
        <p:sp>
          <p:nvSpPr>
            <p:cNvPr id="34" name="Line 64"/>
            <p:cNvSpPr>
              <a:spLocks noChangeShapeType="1"/>
            </p:cNvSpPr>
            <p:nvPr/>
          </p:nvSpPr>
          <p:spPr bwMode="auto">
            <a:xfrm flipV="1">
              <a:off x="2374900" y="3525440"/>
              <a:ext cx="0" cy="2540000"/>
            </a:xfrm>
            <a:prstGeom prst="line">
              <a:avLst/>
            </a:prstGeom>
            <a:noFill/>
            <a:ln w="19050">
              <a:solidFill>
                <a:srgbClr val="FFFF99"/>
              </a:solidFill>
              <a:round/>
              <a:headEnd/>
              <a:tailEnd type="triangle" w="med" len="med"/>
            </a:ln>
            <a:effectLst/>
          </p:spPr>
          <p:txBody>
            <a:bodyPr/>
            <a:lstStyle/>
            <a:p>
              <a:endParaRPr lang="ja-JP" altLang="en-US"/>
            </a:p>
          </p:txBody>
        </p:sp>
        <p:sp>
          <p:nvSpPr>
            <p:cNvPr id="35" name="Text Box 67"/>
            <p:cNvSpPr txBox="1">
              <a:spLocks noChangeArrowheads="1"/>
            </p:cNvSpPr>
            <p:nvPr/>
          </p:nvSpPr>
          <p:spPr bwMode="auto">
            <a:xfrm>
              <a:off x="3979863" y="5151040"/>
              <a:ext cx="719137" cy="396875"/>
            </a:xfrm>
            <a:prstGeom prst="rect">
              <a:avLst/>
            </a:prstGeom>
            <a:noFill/>
            <a:ln w="9525">
              <a:noFill/>
              <a:miter lim="800000"/>
              <a:headEnd/>
              <a:tailEnd/>
            </a:ln>
            <a:effectLst/>
          </p:spPr>
          <p:txBody>
            <a:bodyPr>
              <a:spAutoFit/>
            </a:bodyPr>
            <a:lstStyle/>
            <a:p>
              <a:r>
                <a:rPr lang="ja-JP" altLang="en-US" sz="1000" b="1">
                  <a:solidFill>
                    <a:schemeClr val="bg1"/>
                  </a:solidFill>
                  <a:latin typeface="Arial" charset="0"/>
                  <a:ea typeface="ＭＳ Ｐゴシック" pitchFamily="50" charset="-128"/>
                </a:rPr>
                <a:t>メソン</a:t>
              </a:r>
            </a:p>
            <a:p>
              <a:r>
                <a:rPr lang="ja-JP" altLang="en-US" sz="1000" b="1">
                  <a:solidFill>
                    <a:schemeClr val="bg1"/>
                  </a:solidFill>
                  <a:latin typeface="Arial" charset="0"/>
                  <a:ea typeface="ＭＳ Ｐゴシック" pitchFamily="50" charset="-128"/>
                </a:rPr>
                <a:t>（中間子）</a:t>
              </a:r>
            </a:p>
          </p:txBody>
        </p:sp>
        <p:sp>
          <p:nvSpPr>
            <p:cNvPr id="36" name="Rectangle 69"/>
            <p:cNvSpPr>
              <a:spLocks noChangeArrowheads="1"/>
            </p:cNvSpPr>
            <p:nvPr/>
          </p:nvSpPr>
          <p:spPr bwMode="auto">
            <a:xfrm rot="312541">
              <a:off x="2892425" y="4423965"/>
              <a:ext cx="565150" cy="244475"/>
            </a:xfrm>
            <a:prstGeom prst="rect">
              <a:avLst/>
            </a:prstGeom>
            <a:noFill/>
            <a:ln w="9525">
              <a:noFill/>
              <a:miter lim="800000"/>
              <a:headEnd/>
              <a:tailEnd/>
            </a:ln>
            <a:effectLst/>
          </p:spPr>
          <p:txBody>
            <a:bodyPr wrap="none">
              <a:spAutoFit/>
            </a:bodyPr>
            <a:lstStyle/>
            <a:p>
              <a:pPr algn="ctr"/>
              <a:r>
                <a:rPr lang="ja-JP" altLang="en-US" sz="1000" b="1">
                  <a:solidFill>
                    <a:schemeClr val="bg1"/>
                  </a:solidFill>
                  <a:latin typeface="Arial" charset="0"/>
                  <a:ea typeface="ＭＳ Ｐゴシック" pitchFamily="50" charset="-128"/>
                </a:rPr>
                <a:t>相転移</a:t>
              </a:r>
            </a:p>
          </p:txBody>
        </p:sp>
        <p:sp>
          <p:nvSpPr>
            <p:cNvPr id="37" name="Arc 78"/>
            <p:cNvSpPr>
              <a:spLocks/>
            </p:cNvSpPr>
            <p:nvPr/>
          </p:nvSpPr>
          <p:spPr bwMode="auto">
            <a:xfrm rot="11040135" flipV="1">
              <a:off x="5543550" y="5071665"/>
              <a:ext cx="1462088" cy="679450"/>
            </a:xfrm>
            <a:custGeom>
              <a:avLst/>
              <a:gdLst>
                <a:gd name="G0" fmla="+- 0 0 0"/>
                <a:gd name="G1" fmla="+- 21598 0 0"/>
                <a:gd name="G2" fmla="+- 21600 0 0"/>
                <a:gd name="T0" fmla="*/ 275 w 19973"/>
                <a:gd name="T1" fmla="*/ 0 h 21598"/>
                <a:gd name="T2" fmla="*/ 19973 w 19973"/>
                <a:gd name="T3" fmla="*/ 13374 h 21598"/>
                <a:gd name="T4" fmla="*/ 0 w 19973"/>
                <a:gd name="T5" fmla="*/ 21598 h 21598"/>
              </a:gdLst>
              <a:ahLst/>
              <a:cxnLst>
                <a:cxn ang="0">
                  <a:pos x="T0" y="T1"/>
                </a:cxn>
                <a:cxn ang="0">
                  <a:pos x="T2" y="T3"/>
                </a:cxn>
                <a:cxn ang="0">
                  <a:pos x="T4" y="T5"/>
                </a:cxn>
              </a:cxnLst>
              <a:rect l="0" t="0" r="r" b="b"/>
              <a:pathLst>
                <a:path w="19973" h="21598" fill="none" extrusionOk="0">
                  <a:moveTo>
                    <a:pt x="275" y="-1"/>
                  </a:moveTo>
                  <a:cubicBezTo>
                    <a:pt x="8927" y="109"/>
                    <a:pt x="16678" y="5372"/>
                    <a:pt x="19973" y="13373"/>
                  </a:cubicBezTo>
                </a:path>
                <a:path w="19973" h="21598" stroke="0" extrusionOk="0">
                  <a:moveTo>
                    <a:pt x="275" y="-1"/>
                  </a:moveTo>
                  <a:cubicBezTo>
                    <a:pt x="8927" y="109"/>
                    <a:pt x="16678" y="5372"/>
                    <a:pt x="19973" y="13373"/>
                  </a:cubicBezTo>
                  <a:lnTo>
                    <a:pt x="0" y="21598"/>
                  </a:lnTo>
                  <a:close/>
                </a:path>
              </a:pathLst>
            </a:custGeom>
            <a:noFill/>
            <a:ln w="38100">
              <a:solidFill>
                <a:srgbClr val="FFFF99"/>
              </a:solidFill>
              <a:round/>
              <a:headEnd/>
              <a:tailEnd/>
            </a:ln>
            <a:effectLst/>
          </p:spPr>
          <p:txBody>
            <a:bodyPr wrap="none" anchor="ctr"/>
            <a:lstStyle/>
            <a:p>
              <a:endParaRPr lang="ja-JP" altLang="en-US"/>
            </a:p>
          </p:txBody>
        </p:sp>
        <p:sp>
          <p:nvSpPr>
            <p:cNvPr id="38" name="Text Box 81"/>
            <p:cNvSpPr txBox="1">
              <a:spLocks noChangeArrowheads="1"/>
            </p:cNvSpPr>
            <p:nvPr/>
          </p:nvSpPr>
          <p:spPr bwMode="auto">
            <a:xfrm>
              <a:off x="5819775" y="5368528"/>
              <a:ext cx="1738313" cy="274637"/>
            </a:xfrm>
            <a:prstGeom prst="rect">
              <a:avLst/>
            </a:prstGeom>
            <a:noFill/>
            <a:ln w="9525">
              <a:noFill/>
              <a:miter lim="800000"/>
              <a:headEnd/>
              <a:tailEnd/>
            </a:ln>
            <a:effectLst/>
          </p:spPr>
          <p:txBody>
            <a:bodyPr>
              <a:spAutoFit/>
            </a:bodyPr>
            <a:lstStyle/>
            <a:p>
              <a:r>
                <a:rPr lang="ja-JP" altLang="en-US" sz="1200" b="1">
                  <a:solidFill>
                    <a:srgbClr val="FFFF00"/>
                  </a:solidFill>
                  <a:latin typeface="Arial" charset="0"/>
                  <a:ea typeface="ＭＳ Ｐゴシック" pitchFamily="50" charset="-128"/>
                </a:rPr>
                <a:t>カラー超伝導相？</a:t>
              </a:r>
            </a:p>
          </p:txBody>
        </p:sp>
        <p:sp>
          <p:nvSpPr>
            <p:cNvPr id="39" name="AutoShape 82"/>
            <p:cNvSpPr>
              <a:spLocks noChangeArrowheads="1"/>
            </p:cNvSpPr>
            <p:nvPr/>
          </p:nvSpPr>
          <p:spPr bwMode="auto">
            <a:xfrm>
              <a:off x="2581275" y="3500040"/>
              <a:ext cx="214313" cy="1428750"/>
            </a:xfrm>
            <a:prstGeom prst="downArrow">
              <a:avLst>
                <a:gd name="adj1" fmla="val 40741"/>
                <a:gd name="adj2" fmla="val 57376"/>
              </a:avLst>
            </a:prstGeom>
            <a:gradFill rotWithShape="1">
              <a:gsLst>
                <a:gs pos="0">
                  <a:srgbClr val="3366CC"/>
                </a:gs>
                <a:gs pos="100000">
                  <a:srgbClr val="66CCFF"/>
                </a:gs>
              </a:gsLst>
              <a:lin ang="5400000" scaled="1"/>
            </a:gradFill>
            <a:ln w="9525">
              <a:noFill/>
              <a:miter lim="800000"/>
              <a:headEnd/>
              <a:tailEnd/>
            </a:ln>
            <a:effectLst/>
          </p:spPr>
          <p:txBody>
            <a:bodyPr vert="eaVert" wrap="none" anchor="ctr"/>
            <a:lstStyle/>
            <a:p>
              <a:endParaRPr lang="ja-JP" altLang="en-US"/>
            </a:p>
          </p:txBody>
        </p:sp>
        <p:sp>
          <p:nvSpPr>
            <p:cNvPr id="40" name="Line 52"/>
            <p:cNvSpPr>
              <a:spLocks noChangeShapeType="1"/>
            </p:cNvSpPr>
            <p:nvPr/>
          </p:nvSpPr>
          <p:spPr bwMode="auto">
            <a:xfrm flipV="1">
              <a:off x="2374900" y="6046390"/>
              <a:ext cx="4608513" cy="0"/>
            </a:xfrm>
            <a:prstGeom prst="line">
              <a:avLst/>
            </a:prstGeom>
            <a:noFill/>
            <a:ln w="19050">
              <a:solidFill>
                <a:srgbClr val="FFFF99"/>
              </a:solidFill>
              <a:round/>
              <a:headEnd/>
              <a:tailEnd type="triangle" w="med" len="med"/>
            </a:ln>
            <a:effectLst/>
          </p:spPr>
          <p:txBody>
            <a:bodyPr/>
            <a:lstStyle/>
            <a:p>
              <a:endParaRPr lang="ja-JP" altLang="en-US"/>
            </a:p>
          </p:txBody>
        </p:sp>
        <p:sp>
          <p:nvSpPr>
            <p:cNvPr id="41" name="Freeform 85"/>
            <p:cNvSpPr>
              <a:spLocks/>
            </p:cNvSpPr>
            <p:nvPr/>
          </p:nvSpPr>
          <p:spPr bwMode="auto">
            <a:xfrm>
              <a:off x="3598863" y="5652690"/>
              <a:ext cx="598487" cy="292100"/>
            </a:xfrm>
            <a:custGeom>
              <a:avLst/>
              <a:gdLst/>
              <a:ahLst/>
              <a:cxnLst>
                <a:cxn ang="0">
                  <a:pos x="0" y="0"/>
                </a:cxn>
                <a:cxn ang="0">
                  <a:pos x="175" y="160"/>
                </a:cxn>
                <a:cxn ang="0">
                  <a:pos x="467" y="256"/>
                </a:cxn>
                <a:cxn ang="0">
                  <a:pos x="453" y="273"/>
                </a:cxn>
              </a:cxnLst>
              <a:rect l="0" t="0" r="r" b="b"/>
              <a:pathLst>
                <a:path w="513" h="275">
                  <a:moveTo>
                    <a:pt x="0" y="0"/>
                  </a:moveTo>
                  <a:cubicBezTo>
                    <a:pt x="29" y="27"/>
                    <a:pt x="97" y="117"/>
                    <a:pt x="175" y="160"/>
                  </a:cubicBezTo>
                  <a:cubicBezTo>
                    <a:pt x="249" y="205"/>
                    <a:pt x="421" y="237"/>
                    <a:pt x="467" y="256"/>
                  </a:cubicBezTo>
                  <a:cubicBezTo>
                    <a:pt x="513" y="275"/>
                    <a:pt x="456" y="270"/>
                    <a:pt x="453" y="273"/>
                  </a:cubicBezTo>
                </a:path>
              </a:pathLst>
            </a:custGeom>
            <a:noFill/>
            <a:ln w="76200">
              <a:solidFill>
                <a:srgbClr val="C2E4FE"/>
              </a:solidFill>
              <a:round/>
              <a:headEnd/>
              <a:tailEnd type="triangle" w="med" len="med"/>
            </a:ln>
            <a:effectLst/>
          </p:spPr>
          <p:txBody>
            <a:bodyPr/>
            <a:lstStyle/>
            <a:p>
              <a:endParaRPr lang="ja-JP" altLang="en-US"/>
            </a:p>
          </p:txBody>
        </p:sp>
        <p:sp>
          <p:nvSpPr>
            <p:cNvPr id="42" name="Rectangle 86"/>
            <p:cNvSpPr>
              <a:spLocks noChangeArrowheads="1"/>
            </p:cNvSpPr>
            <p:nvPr/>
          </p:nvSpPr>
          <p:spPr bwMode="auto">
            <a:xfrm>
              <a:off x="4030663" y="6084490"/>
              <a:ext cx="819150" cy="244475"/>
            </a:xfrm>
            <a:prstGeom prst="rect">
              <a:avLst/>
            </a:prstGeom>
            <a:noFill/>
            <a:ln w="9525">
              <a:noFill/>
              <a:miter lim="800000"/>
              <a:headEnd/>
              <a:tailEnd/>
            </a:ln>
            <a:effectLst/>
          </p:spPr>
          <p:txBody>
            <a:bodyPr wrap="none">
              <a:spAutoFit/>
            </a:bodyPr>
            <a:lstStyle/>
            <a:p>
              <a:pPr algn="ctr"/>
              <a:r>
                <a:rPr lang="ja-JP" altLang="en-US" sz="1000" b="1">
                  <a:solidFill>
                    <a:srgbClr val="FFFF99"/>
                  </a:solidFill>
                  <a:latin typeface="Arial" charset="0"/>
                  <a:ea typeface="ＭＳ Ｐゴシック" pitchFamily="50" charset="-128"/>
                </a:rPr>
                <a:t>我々の世界</a:t>
              </a:r>
            </a:p>
          </p:txBody>
        </p:sp>
        <p:sp>
          <p:nvSpPr>
            <p:cNvPr id="43" name="Rectangle 88"/>
            <p:cNvSpPr>
              <a:spLocks noChangeArrowheads="1"/>
            </p:cNvSpPr>
            <p:nvPr/>
          </p:nvSpPr>
          <p:spPr bwMode="auto">
            <a:xfrm>
              <a:off x="4851400" y="5571728"/>
              <a:ext cx="865188" cy="274637"/>
            </a:xfrm>
            <a:prstGeom prst="rect">
              <a:avLst/>
            </a:prstGeom>
            <a:noFill/>
            <a:ln w="9525">
              <a:noFill/>
              <a:miter lim="800000"/>
              <a:headEnd/>
              <a:tailEnd/>
            </a:ln>
            <a:effectLst/>
          </p:spPr>
          <p:txBody>
            <a:bodyPr>
              <a:spAutoFit/>
            </a:bodyPr>
            <a:lstStyle/>
            <a:p>
              <a:pPr>
                <a:spcBef>
                  <a:spcPct val="50000"/>
                </a:spcBef>
              </a:pPr>
              <a:r>
                <a:rPr lang="ja-JP" altLang="en-US" sz="1200" b="1" i="1">
                  <a:solidFill>
                    <a:srgbClr val="FF9900"/>
                  </a:solidFill>
                  <a:latin typeface="Times New Roman" pitchFamily="18" charset="0"/>
                  <a:ea typeface="ＭＳ Ｐゴシック" pitchFamily="50" charset="-128"/>
                </a:rPr>
                <a:t>中性子星</a:t>
              </a:r>
            </a:p>
          </p:txBody>
        </p:sp>
        <p:sp>
          <p:nvSpPr>
            <p:cNvPr id="44" name="AutoShape 96"/>
            <p:cNvSpPr>
              <a:spLocks noChangeArrowheads="1"/>
            </p:cNvSpPr>
            <p:nvPr/>
          </p:nvSpPr>
          <p:spPr bwMode="auto">
            <a:xfrm>
              <a:off x="5468938" y="4581128"/>
              <a:ext cx="3241675" cy="144462"/>
            </a:xfrm>
            <a:prstGeom prst="rightArrow">
              <a:avLst>
                <a:gd name="adj1" fmla="val 53843"/>
                <a:gd name="adj2" fmla="val 126950"/>
              </a:avLst>
            </a:prstGeom>
            <a:gradFill rotWithShape="1">
              <a:gsLst>
                <a:gs pos="0">
                  <a:srgbClr val="FF9900"/>
                </a:gs>
                <a:gs pos="100000">
                  <a:srgbClr val="FFFFCC"/>
                </a:gs>
              </a:gsLst>
              <a:lin ang="0" scaled="1"/>
            </a:gradFill>
            <a:ln w="9525">
              <a:solidFill>
                <a:schemeClr val="tx1"/>
              </a:solidFill>
              <a:miter lim="800000"/>
              <a:headEnd/>
              <a:tailEnd/>
            </a:ln>
            <a:effectLst/>
          </p:spPr>
          <p:txBody>
            <a:bodyPr wrap="none" anchor="ctr"/>
            <a:lstStyle/>
            <a:p>
              <a:endParaRPr lang="ja-JP" altLang="en-US"/>
            </a:p>
          </p:txBody>
        </p:sp>
        <p:sp>
          <p:nvSpPr>
            <p:cNvPr id="45" name="Rectangle 62"/>
            <p:cNvSpPr>
              <a:spLocks noChangeArrowheads="1"/>
            </p:cNvSpPr>
            <p:nvPr/>
          </p:nvSpPr>
          <p:spPr bwMode="auto">
            <a:xfrm>
              <a:off x="4822825" y="4522390"/>
              <a:ext cx="863600" cy="228600"/>
            </a:xfrm>
            <a:prstGeom prst="rect">
              <a:avLst/>
            </a:prstGeom>
            <a:noFill/>
            <a:ln w="9525">
              <a:noFill/>
              <a:miter lim="800000"/>
              <a:headEnd/>
              <a:tailEnd/>
            </a:ln>
            <a:effectLst/>
          </p:spPr>
          <p:txBody>
            <a:bodyPr>
              <a:spAutoFit/>
            </a:bodyPr>
            <a:lstStyle/>
            <a:p>
              <a:pPr>
                <a:spcBef>
                  <a:spcPct val="50000"/>
                </a:spcBef>
              </a:pPr>
              <a:r>
                <a:rPr lang="ja-JP" altLang="en-US" sz="900" b="1">
                  <a:solidFill>
                    <a:srgbClr val="A0D6FE"/>
                  </a:solidFill>
                  <a:latin typeface="HG丸ｺﾞｼｯｸM-PRO" pitchFamily="50" charset="-128"/>
                </a:rPr>
                <a:t>重力圧縮</a:t>
              </a:r>
            </a:p>
          </p:txBody>
        </p:sp>
        <p:sp>
          <p:nvSpPr>
            <p:cNvPr id="46" name="AutoShape 97"/>
            <p:cNvSpPr>
              <a:spLocks noChangeArrowheads="1"/>
            </p:cNvSpPr>
            <p:nvPr/>
          </p:nvSpPr>
          <p:spPr bwMode="auto">
            <a:xfrm>
              <a:off x="7367588" y="3568303"/>
              <a:ext cx="581025" cy="431800"/>
            </a:xfrm>
            <a:prstGeom prst="rightArrow">
              <a:avLst>
                <a:gd name="adj1" fmla="val 54917"/>
                <a:gd name="adj2" fmla="val 58813"/>
              </a:avLst>
            </a:prstGeom>
            <a:gradFill rotWithShape="1">
              <a:gsLst>
                <a:gs pos="0">
                  <a:srgbClr val="FFFF99">
                    <a:alpha val="67999"/>
                  </a:srgbClr>
                </a:gs>
                <a:gs pos="100000">
                  <a:schemeClr val="accent1"/>
                </a:gs>
              </a:gsLst>
              <a:lin ang="0" scaled="1"/>
            </a:gradFill>
            <a:ln w="9525">
              <a:solidFill>
                <a:schemeClr val="tx1"/>
              </a:solidFill>
              <a:miter lim="800000"/>
              <a:headEnd/>
              <a:tailEnd/>
            </a:ln>
            <a:effectLst/>
          </p:spPr>
          <p:txBody>
            <a:bodyPr wrap="none" anchor="ctr"/>
            <a:lstStyle/>
            <a:p>
              <a:endParaRPr lang="ja-JP" altLang="en-US"/>
            </a:p>
          </p:txBody>
        </p:sp>
        <p:sp>
          <p:nvSpPr>
            <p:cNvPr id="47" name="Line 48"/>
            <p:cNvSpPr>
              <a:spLocks noChangeShapeType="1"/>
            </p:cNvSpPr>
            <p:nvPr/>
          </p:nvSpPr>
          <p:spPr bwMode="auto">
            <a:xfrm flipV="1">
              <a:off x="7378700" y="3546078"/>
              <a:ext cx="255588" cy="0"/>
            </a:xfrm>
            <a:prstGeom prst="line">
              <a:avLst/>
            </a:prstGeom>
            <a:noFill/>
            <a:ln w="76200">
              <a:noFill/>
              <a:round/>
              <a:headEnd/>
              <a:tailEnd type="triangle" w="med" len="med"/>
            </a:ln>
            <a:effectLst/>
          </p:spPr>
          <p:txBody>
            <a:bodyPr/>
            <a:lstStyle/>
            <a:p>
              <a:endParaRPr lang="ja-JP" altLang="en-US"/>
            </a:p>
          </p:txBody>
        </p:sp>
        <p:sp>
          <p:nvSpPr>
            <p:cNvPr id="48" name="Rectangle 72"/>
            <p:cNvSpPr>
              <a:spLocks noChangeArrowheads="1"/>
            </p:cNvSpPr>
            <p:nvPr/>
          </p:nvSpPr>
          <p:spPr bwMode="auto">
            <a:xfrm>
              <a:off x="7242175" y="3652440"/>
              <a:ext cx="720725" cy="228600"/>
            </a:xfrm>
            <a:prstGeom prst="rect">
              <a:avLst/>
            </a:prstGeom>
            <a:noFill/>
            <a:ln w="9525">
              <a:noFill/>
              <a:miter lim="800000"/>
              <a:headEnd/>
              <a:tailEnd/>
            </a:ln>
            <a:effectLst/>
          </p:spPr>
          <p:txBody>
            <a:bodyPr>
              <a:spAutoFit/>
            </a:bodyPr>
            <a:lstStyle/>
            <a:p>
              <a:pPr algn="ctr"/>
              <a:r>
                <a:rPr lang="ja-JP" altLang="en-US" sz="900" b="1">
                  <a:latin typeface="HG丸ｺﾞｼｯｸM-PRO" pitchFamily="50" charset="-128"/>
                </a:rPr>
                <a:t>相転移</a:t>
              </a:r>
            </a:p>
          </p:txBody>
        </p:sp>
        <p:sp>
          <p:nvSpPr>
            <p:cNvPr id="49" name="Rectangle 107"/>
            <p:cNvSpPr>
              <a:spLocks noChangeArrowheads="1"/>
            </p:cNvSpPr>
            <p:nvPr/>
          </p:nvSpPr>
          <p:spPr bwMode="auto">
            <a:xfrm>
              <a:off x="1905000" y="2337990"/>
              <a:ext cx="4032250" cy="338554"/>
            </a:xfrm>
            <a:prstGeom prst="rect">
              <a:avLst/>
            </a:prstGeom>
            <a:noFill/>
            <a:ln w="9525">
              <a:noFill/>
              <a:miter lim="800000"/>
              <a:headEnd/>
              <a:tailEnd/>
            </a:ln>
            <a:effectLst/>
          </p:spPr>
          <p:txBody>
            <a:bodyPr>
              <a:spAutoFit/>
            </a:bodyPr>
            <a:lstStyle/>
            <a:p>
              <a:endParaRPr lang="ja-JP" altLang="en-US" sz="1600" dirty="0">
                <a:solidFill>
                  <a:schemeClr val="bg1"/>
                </a:solidFill>
              </a:endParaRPr>
            </a:p>
          </p:txBody>
        </p:sp>
        <p:sp>
          <p:nvSpPr>
            <p:cNvPr id="50" name="Text Box 42"/>
            <p:cNvSpPr txBox="1">
              <a:spLocks noChangeArrowheads="1"/>
            </p:cNvSpPr>
            <p:nvPr/>
          </p:nvSpPr>
          <p:spPr bwMode="auto">
            <a:xfrm>
              <a:off x="3232150" y="4862115"/>
              <a:ext cx="1211263" cy="274638"/>
            </a:xfrm>
            <a:prstGeom prst="rect">
              <a:avLst/>
            </a:prstGeom>
            <a:noFill/>
            <a:ln w="9525">
              <a:noFill/>
              <a:miter lim="800000"/>
              <a:headEnd/>
              <a:tailEnd/>
            </a:ln>
            <a:effectLst/>
          </p:spPr>
          <p:txBody>
            <a:bodyPr>
              <a:spAutoFit/>
            </a:bodyPr>
            <a:lstStyle/>
            <a:p>
              <a:r>
                <a:rPr lang="ja-JP" altLang="en-US" sz="1200" b="1">
                  <a:solidFill>
                    <a:srgbClr val="FFFF00"/>
                  </a:solidFill>
                  <a:latin typeface="Arial" charset="0"/>
                  <a:ea typeface="ＭＳ Ｐゴシック" pitchFamily="50" charset="-128"/>
                </a:rPr>
                <a:t>ハドロン相</a:t>
              </a:r>
            </a:p>
          </p:txBody>
        </p:sp>
        <p:sp>
          <p:nvSpPr>
            <p:cNvPr id="51" name="AutoShape 114"/>
            <p:cNvSpPr>
              <a:spLocks noChangeArrowheads="1"/>
            </p:cNvSpPr>
            <p:nvPr/>
          </p:nvSpPr>
          <p:spPr bwMode="auto">
            <a:xfrm>
              <a:off x="4832350" y="5766990"/>
              <a:ext cx="1276350" cy="255588"/>
            </a:xfrm>
            <a:prstGeom prst="rightArrow">
              <a:avLst>
                <a:gd name="adj1" fmla="val 50315"/>
                <a:gd name="adj2" fmla="val 89449"/>
              </a:avLst>
            </a:prstGeom>
            <a:gradFill rotWithShape="1">
              <a:gsLst>
                <a:gs pos="0">
                  <a:srgbClr val="FF9900"/>
                </a:gs>
                <a:gs pos="100000">
                  <a:srgbClr val="FFFFCC"/>
                </a:gs>
              </a:gsLst>
              <a:lin ang="0" scaled="1"/>
            </a:gradFill>
            <a:ln w="9525">
              <a:solidFill>
                <a:schemeClr val="tx1"/>
              </a:solidFill>
              <a:miter lim="800000"/>
              <a:headEnd/>
              <a:tailEnd/>
            </a:ln>
            <a:effectLst/>
          </p:spPr>
          <p:txBody>
            <a:bodyPr wrap="none" anchor="ctr"/>
            <a:lstStyle/>
            <a:p>
              <a:endParaRPr lang="ja-JP" altLang="en-US"/>
            </a:p>
          </p:txBody>
        </p:sp>
      </p:gr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67544" y="0"/>
            <a:ext cx="8229600" cy="1143000"/>
          </a:xfrm>
        </p:spPr>
        <p:txBody>
          <a:bodyPr/>
          <a:lstStyle/>
          <a:p>
            <a:pPr eaLnBrk="1" hangingPunct="1"/>
            <a:r>
              <a:rPr lang="ja-JP" altLang="en-US" dirty="0" smtClean="0"/>
              <a:t>比例計数管中での現象</a:t>
            </a:r>
          </a:p>
        </p:txBody>
      </p:sp>
      <p:grpSp>
        <p:nvGrpSpPr>
          <p:cNvPr id="2" name="Group 3"/>
          <p:cNvGrpSpPr>
            <a:grpSpLocks/>
          </p:cNvGrpSpPr>
          <p:nvPr/>
        </p:nvGrpSpPr>
        <p:grpSpPr bwMode="auto">
          <a:xfrm>
            <a:off x="2411413" y="2708275"/>
            <a:ext cx="6030913" cy="1800225"/>
            <a:chOff x="1519" y="1706"/>
            <a:chExt cx="3799" cy="1134"/>
          </a:xfrm>
        </p:grpSpPr>
        <p:sp>
          <p:nvSpPr>
            <p:cNvPr id="17427" name="Oval 4"/>
            <p:cNvSpPr>
              <a:spLocks noChangeArrowheads="1"/>
            </p:cNvSpPr>
            <p:nvPr/>
          </p:nvSpPr>
          <p:spPr bwMode="auto">
            <a:xfrm>
              <a:off x="4056" y="1706"/>
              <a:ext cx="369" cy="1134"/>
            </a:xfrm>
            <a:prstGeom prst="ellipse">
              <a:avLst/>
            </a:prstGeom>
            <a:noFill/>
            <a:ln w="9525">
              <a:solidFill>
                <a:schemeClr val="tx1"/>
              </a:solidFill>
              <a:round/>
              <a:headEnd/>
              <a:tailEnd/>
            </a:ln>
          </p:spPr>
          <p:txBody>
            <a:bodyPr wrap="none" anchor="ctr"/>
            <a:lstStyle/>
            <a:p>
              <a:endParaRPr lang="ja-JP" altLang="en-US"/>
            </a:p>
          </p:txBody>
        </p:sp>
        <p:sp>
          <p:nvSpPr>
            <p:cNvPr id="17432" name="Line 9"/>
            <p:cNvSpPr>
              <a:spLocks noChangeShapeType="1"/>
            </p:cNvSpPr>
            <p:nvPr/>
          </p:nvSpPr>
          <p:spPr bwMode="auto">
            <a:xfrm>
              <a:off x="1519" y="2273"/>
              <a:ext cx="2892" cy="0"/>
            </a:xfrm>
            <a:prstGeom prst="line">
              <a:avLst/>
            </a:prstGeom>
            <a:noFill/>
            <a:ln w="9525">
              <a:solidFill>
                <a:schemeClr val="tx1"/>
              </a:solidFill>
              <a:prstDash val="dash"/>
              <a:round/>
              <a:headEnd/>
              <a:tailEnd/>
            </a:ln>
          </p:spPr>
          <p:txBody>
            <a:bodyPr/>
            <a:lstStyle/>
            <a:p>
              <a:endParaRPr lang="ja-JP" altLang="en-US"/>
            </a:p>
          </p:txBody>
        </p:sp>
        <p:sp>
          <p:nvSpPr>
            <p:cNvPr id="17433" name="Line 10"/>
            <p:cNvSpPr>
              <a:spLocks noChangeShapeType="1"/>
            </p:cNvSpPr>
            <p:nvPr/>
          </p:nvSpPr>
          <p:spPr bwMode="auto">
            <a:xfrm>
              <a:off x="4439" y="2273"/>
              <a:ext cx="879" cy="0"/>
            </a:xfrm>
            <a:prstGeom prst="line">
              <a:avLst/>
            </a:prstGeom>
            <a:noFill/>
            <a:ln w="38100">
              <a:solidFill>
                <a:schemeClr val="tx1"/>
              </a:solidFill>
              <a:round/>
              <a:headEnd/>
              <a:tailEnd/>
            </a:ln>
          </p:spPr>
          <p:txBody>
            <a:bodyPr/>
            <a:lstStyle/>
            <a:p>
              <a:endParaRPr lang="ja-JP" altLang="en-US"/>
            </a:p>
          </p:txBody>
        </p:sp>
      </p:grpSp>
      <p:sp>
        <p:nvSpPr>
          <p:cNvPr id="99339" name="Line 11"/>
          <p:cNvSpPr>
            <a:spLocks noChangeShapeType="1"/>
          </p:cNvSpPr>
          <p:nvPr/>
        </p:nvSpPr>
        <p:spPr bwMode="auto">
          <a:xfrm flipH="1">
            <a:off x="3671888" y="2103438"/>
            <a:ext cx="1549400" cy="3575050"/>
          </a:xfrm>
          <a:prstGeom prst="line">
            <a:avLst/>
          </a:prstGeom>
          <a:noFill/>
          <a:ln w="38100">
            <a:solidFill>
              <a:schemeClr val="tx1"/>
            </a:solidFill>
            <a:prstDash val="dashDot"/>
            <a:round/>
            <a:headEnd/>
            <a:tailEnd type="arrow" w="med" len="med"/>
          </a:ln>
        </p:spPr>
        <p:txBody>
          <a:bodyPr/>
          <a:lstStyle/>
          <a:p>
            <a:endParaRPr lang="ja-JP" altLang="en-US"/>
          </a:p>
        </p:txBody>
      </p:sp>
      <p:sp>
        <p:nvSpPr>
          <p:cNvPr id="17413" name="Text Box 12"/>
          <p:cNvSpPr txBox="1">
            <a:spLocks noChangeArrowheads="1"/>
          </p:cNvSpPr>
          <p:nvPr/>
        </p:nvSpPr>
        <p:spPr bwMode="auto">
          <a:xfrm>
            <a:off x="7020272" y="4365104"/>
            <a:ext cx="1836737" cy="703263"/>
          </a:xfrm>
          <a:prstGeom prst="rect">
            <a:avLst/>
          </a:prstGeom>
          <a:noFill/>
          <a:ln w="9525">
            <a:noFill/>
            <a:miter lim="800000"/>
            <a:headEnd/>
            <a:tailEnd/>
          </a:ln>
        </p:spPr>
        <p:txBody>
          <a:bodyPr>
            <a:spAutoFit/>
          </a:bodyPr>
          <a:lstStyle/>
          <a:p>
            <a:pPr>
              <a:spcBef>
                <a:spcPct val="50000"/>
              </a:spcBef>
            </a:pPr>
            <a:r>
              <a:rPr lang="en-US" altLang="ja-JP" sz="1600" b="0" dirty="0">
                <a:solidFill>
                  <a:srgbClr val="FFFFCC"/>
                </a:solidFill>
                <a:latin typeface="Arial" charset="0"/>
              </a:rPr>
              <a:t>PR(P10)</a:t>
            </a:r>
            <a:r>
              <a:rPr lang="ja-JP" altLang="en-US" sz="1600" b="0" dirty="0">
                <a:solidFill>
                  <a:srgbClr val="FFFFCC"/>
                </a:solidFill>
                <a:latin typeface="Arial" charset="0"/>
              </a:rPr>
              <a:t>ガス</a:t>
            </a:r>
          </a:p>
          <a:p>
            <a:pPr>
              <a:spcBef>
                <a:spcPct val="50000"/>
              </a:spcBef>
            </a:pPr>
            <a:r>
              <a:rPr lang="en-US" altLang="ja-JP" sz="1600" b="0" dirty="0">
                <a:solidFill>
                  <a:srgbClr val="FFFFCC"/>
                </a:solidFill>
                <a:latin typeface="Arial" charset="0"/>
              </a:rPr>
              <a:t>Ar90</a:t>
            </a:r>
            <a:r>
              <a:rPr lang="ja-JP" altLang="en-US" sz="1600" b="0" dirty="0">
                <a:solidFill>
                  <a:srgbClr val="FFFFCC"/>
                </a:solidFill>
                <a:latin typeface="Arial" charset="0"/>
              </a:rPr>
              <a:t>％</a:t>
            </a:r>
            <a:r>
              <a:rPr lang="en-US" altLang="ja-JP" sz="1600" b="0" dirty="0">
                <a:solidFill>
                  <a:srgbClr val="FFFFCC"/>
                </a:solidFill>
                <a:latin typeface="Arial" charset="0"/>
              </a:rPr>
              <a:t>+CH</a:t>
            </a:r>
            <a:r>
              <a:rPr lang="en-US" altLang="ja-JP" sz="1600" b="0" baseline="-25000" dirty="0">
                <a:solidFill>
                  <a:srgbClr val="FFFFCC"/>
                </a:solidFill>
                <a:latin typeface="Arial" charset="0"/>
              </a:rPr>
              <a:t>4</a:t>
            </a:r>
            <a:r>
              <a:rPr lang="en-US" altLang="ja-JP" sz="1600" b="0" dirty="0">
                <a:solidFill>
                  <a:srgbClr val="FFFFCC"/>
                </a:solidFill>
                <a:latin typeface="Arial" charset="0"/>
              </a:rPr>
              <a:t>10%</a:t>
            </a:r>
          </a:p>
        </p:txBody>
      </p:sp>
      <p:sp>
        <p:nvSpPr>
          <p:cNvPr id="99341" name="Text Box 13"/>
          <p:cNvSpPr txBox="1">
            <a:spLocks noChangeArrowheads="1"/>
          </p:cNvSpPr>
          <p:nvPr/>
        </p:nvSpPr>
        <p:spPr bwMode="auto">
          <a:xfrm>
            <a:off x="5724128" y="1916832"/>
            <a:ext cx="1468438" cy="567811"/>
          </a:xfrm>
          <a:prstGeom prst="rect">
            <a:avLst/>
          </a:prstGeom>
          <a:solidFill>
            <a:schemeClr val="bg1"/>
          </a:solidFill>
          <a:ln w="9525">
            <a:noFill/>
            <a:miter lim="800000"/>
            <a:headEnd/>
            <a:tailEnd/>
          </a:ln>
          <a:effectLst>
            <a:softEdge rad="63500"/>
          </a:effectLst>
        </p:spPr>
        <p:txBody>
          <a:bodyPr wrap="square" lIns="180000" tIns="144000" rIns="180000" bIns="144000">
            <a:spAutoFit/>
          </a:bodyPr>
          <a:lstStyle/>
          <a:p>
            <a:pPr algn="ctr"/>
            <a:r>
              <a:rPr lang="ja-JP" altLang="en-US">
                <a:solidFill>
                  <a:srgbClr val="17B535"/>
                </a:solidFill>
                <a:latin typeface="Arial" charset="0"/>
              </a:rPr>
              <a:t>一次電子</a:t>
            </a:r>
          </a:p>
        </p:txBody>
      </p:sp>
      <p:sp>
        <p:nvSpPr>
          <p:cNvPr id="99342" name="Text Box 14"/>
          <p:cNvSpPr txBox="1">
            <a:spLocks noChangeArrowheads="1"/>
          </p:cNvSpPr>
          <p:nvPr/>
        </p:nvSpPr>
        <p:spPr bwMode="auto">
          <a:xfrm>
            <a:off x="4716016" y="5517232"/>
            <a:ext cx="3151188" cy="707886"/>
          </a:xfrm>
          <a:prstGeom prst="rect">
            <a:avLst/>
          </a:prstGeom>
          <a:noFill/>
          <a:ln w="9525">
            <a:noFill/>
            <a:miter lim="800000"/>
            <a:headEnd/>
            <a:tailEnd/>
          </a:ln>
        </p:spPr>
        <p:txBody>
          <a:bodyPr>
            <a:spAutoFit/>
          </a:bodyPr>
          <a:lstStyle/>
          <a:p>
            <a:r>
              <a:rPr lang="ja-JP" altLang="en-US" sz="2000">
                <a:solidFill>
                  <a:srgbClr val="FFC000"/>
                </a:solidFill>
                <a:latin typeface="Arial" charset="0"/>
              </a:rPr>
              <a:t>一次電子の数</a:t>
            </a:r>
          </a:p>
          <a:p>
            <a:r>
              <a:rPr lang="en-US" altLang="ja-JP" sz="2000">
                <a:solidFill>
                  <a:srgbClr val="FFC000"/>
                </a:solidFill>
                <a:latin typeface="Arial" charset="0"/>
              </a:rPr>
              <a:t>5.9KeV/26eV~227</a:t>
            </a:r>
            <a:r>
              <a:rPr lang="ja-JP" altLang="en-US" sz="2000">
                <a:solidFill>
                  <a:srgbClr val="FFC000"/>
                </a:solidFill>
                <a:latin typeface="Arial" charset="0"/>
              </a:rPr>
              <a:t>個</a:t>
            </a:r>
          </a:p>
        </p:txBody>
      </p:sp>
      <p:sp>
        <p:nvSpPr>
          <p:cNvPr id="99343" name="Text Box 15"/>
          <p:cNvSpPr txBox="1">
            <a:spLocks noChangeArrowheads="1"/>
          </p:cNvSpPr>
          <p:nvPr/>
        </p:nvSpPr>
        <p:spPr bwMode="auto">
          <a:xfrm>
            <a:off x="4679950" y="1560513"/>
            <a:ext cx="877163" cy="369332"/>
          </a:xfrm>
          <a:prstGeom prst="rect">
            <a:avLst/>
          </a:prstGeom>
          <a:noFill/>
          <a:ln w="9525">
            <a:noFill/>
            <a:miter lim="800000"/>
            <a:headEnd/>
            <a:tailEnd/>
          </a:ln>
        </p:spPr>
        <p:txBody>
          <a:bodyPr wrap="none">
            <a:spAutoFit/>
          </a:bodyPr>
          <a:lstStyle/>
          <a:p>
            <a:r>
              <a:rPr lang="ja-JP" altLang="en-US" b="0">
                <a:solidFill>
                  <a:srgbClr val="FFFFFF"/>
                </a:solidFill>
                <a:latin typeface="Arial" charset="0"/>
              </a:rPr>
              <a:t>放射線</a:t>
            </a:r>
          </a:p>
        </p:txBody>
      </p:sp>
      <p:sp>
        <p:nvSpPr>
          <p:cNvPr id="99344" name="Oval 16"/>
          <p:cNvSpPr>
            <a:spLocks noChangeArrowheads="1"/>
          </p:cNvSpPr>
          <p:nvPr/>
        </p:nvSpPr>
        <p:spPr bwMode="auto">
          <a:xfrm>
            <a:off x="4392613" y="2754313"/>
            <a:ext cx="404812" cy="404812"/>
          </a:xfrm>
          <a:prstGeom prst="ellipse">
            <a:avLst/>
          </a:prstGeom>
          <a:solidFill>
            <a:schemeClr val="accent1"/>
          </a:solidFill>
          <a:ln w="9525">
            <a:solidFill>
              <a:schemeClr val="tx1"/>
            </a:solidFill>
            <a:round/>
            <a:headEnd/>
            <a:tailEnd/>
          </a:ln>
        </p:spPr>
        <p:txBody>
          <a:bodyPr wrap="none" anchor="ctr"/>
          <a:lstStyle/>
          <a:p>
            <a:pPr algn="ctr"/>
            <a:r>
              <a:rPr lang="en-US" altLang="ja-JP" sz="1800" b="0">
                <a:latin typeface="Arial" charset="0"/>
              </a:rPr>
              <a:t>Ar</a:t>
            </a:r>
            <a:r>
              <a:rPr lang="en-US" altLang="ja-JP" sz="1800" b="0" baseline="30000">
                <a:latin typeface="Arial" charset="0"/>
              </a:rPr>
              <a:t>+</a:t>
            </a:r>
          </a:p>
        </p:txBody>
      </p:sp>
      <p:sp>
        <p:nvSpPr>
          <p:cNvPr id="99345" name="Oval 17"/>
          <p:cNvSpPr>
            <a:spLocks noChangeArrowheads="1"/>
          </p:cNvSpPr>
          <p:nvPr/>
        </p:nvSpPr>
        <p:spPr bwMode="auto">
          <a:xfrm>
            <a:off x="4841875" y="2933700"/>
            <a:ext cx="269875" cy="269875"/>
          </a:xfrm>
          <a:prstGeom prst="ellipse">
            <a:avLst/>
          </a:prstGeom>
          <a:solidFill>
            <a:schemeClr val="accent1"/>
          </a:solidFill>
          <a:ln w="9525">
            <a:solidFill>
              <a:schemeClr val="tx1"/>
            </a:solidFill>
            <a:round/>
            <a:headEnd/>
            <a:tailEnd/>
          </a:ln>
        </p:spPr>
        <p:txBody>
          <a:bodyPr wrap="none" anchor="ctr"/>
          <a:lstStyle/>
          <a:p>
            <a:pPr algn="ctr"/>
            <a:r>
              <a:rPr lang="en-US" altLang="ja-JP" sz="1800" b="0">
                <a:latin typeface="Arial" charset="0"/>
              </a:rPr>
              <a:t>e</a:t>
            </a:r>
            <a:r>
              <a:rPr lang="en-US" altLang="ja-JP" sz="1800" b="0" baseline="30000">
                <a:latin typeface="Arial" charset="0"/>
              </a:rPr>
              <a:t>-</a:t>
            </a:r>
          </a:p>
        </p:txBody>
      </p:sp>
      <p:sp>
        <p:nvSpPr>
          <p:cNvPr id="99346" name="Oval 18"/>
          <p:cNvSpPr>
            <a:spLocks noChangeArrowheads="1"/>
          </p:cNvSpPr>
          <p:nvPr/>
        </p:nvSpPr>
        <p:spPr bwMode="auto">
          <a:xfrm>
            <a:off x="4211638" y="3159125"/>
            <a:ext cx="404812" cy="404813"/>
          </a:xfrm>
          <a:prstGeom prst="ellipse">
            <a:avLst/>
          </a:prstGeom>
          <a:solidFill>
            <a:schemeClr val="accent1"/>
          </a:solidFill>
          <a:ln w="9525">
            <a:solidFill>
              <a:schemeClr val="tx1"/>
            </a:solidFill>
            <a:round/>
            <a:headEnd/>
            <a:tailEnd/>
          </a:ln>
        </p:spPr>
        <p:txBody>
          <a:bodyPr wrap="none" anchor="ctr"/>
          <a:lstStyle/>
          <a:p>
            <a:pPr algn="ctr"/>
            <a:r>
              <a:rPr lang="en-US" altLang="ja-JP" sz="1800" b="0">
                <a:latin typeface="Arial" charset="0"/>
              </a:rPr>
              <a:t>Ar</a:t>
            </a:r>
            <a:r>
              <a:rPr lang="en-US" altLang="ja-JP" sz="1800" b="0" baseline="30000">
                <a:latin typeface="Arial" charset="0"/>
              </a:rPr>
              <a:t>+</a:t>
            </a:r>
          </a:p>
        </p:txBody>
      </p:sp>
      <p:sp>
        <p:nvSpPr>
          <p:cNvPr id="99347" name="Oval 19"/>
          <p:cNvSpPr>
            <a:spLocks noChangeArrowheads="1"/>
          </p:cNvSpPr>
          <p:nvPr/>
        </p:nvSpPr>
        <p:spPr bwMode="auto">
          <a:xfrm>
            <a:off x="4660900" y="3338513"/>
            <a:ext cx="269875" cy="269875"/>
          </a:xfrm>
          <a:prstGeom prst="ellipse">
            <a:avLst/>
          </a:prstGeom>
          <a:solidFill>
            <a:schemeClr val="accent1"/>
          </a:solidFill>
          <a:ln w="9525">
            <a:solidFill>
              <a:schemeClr val="tx1"/>
            </a:solidFill>
            <a:round/>
            <a:headEnd/>
            <a:tailEnd/>
          </a:ln>
        </p:spPr>
        <p:txBody>
          <a:bodyPr wrap="none" anchor="ctr"/>
          <a:lstStyle/>
          <a:p>
            <a:pPr algn="ctr"/>
            <a:r>
              <a:rPr lang="en-US" altLang="ja-JP" sz="1800" b="0">
                <a:latin typeface="Arial" charset="0"/>
              </a:rPr>
              <a:t>e</a:t>
            </a:r>
            <a:r>
              <a:rPr lang="en-US" altLang="ja-JP" sz="1800" b="0" baseline="30000">
                <a:latin typeface="Arial" charset="0"/>
              </a:rPr>
              <a:t>-</a:t>
            </a:r>
          </a:p>
        </p:txBody>
      </p:sp>
      <p:sp>
        <p:nvSpPr>
          <p:cNvPr id="99348" name="Oval 20"/>
          <p:cNvSpPr>
            <a:spLocks noChangeArrowheads="1"/>
          </p:cNvSpPr>
          <p:nvPr/>
        </p:nvSpPr>
        <p:spPr bwMode="auto">
          <a:xfrm>
            <a:off x="4032250" y="3563938"/>
            <a:ext cx="404813" cy="404812"/>
          </a:xfrm>
          <a:prstGeom prst="ellipse">
            <a:avLst/>
          </a:prstGeom>
          <a:solidFill>
            <a:schemeClr val="accent1"/>
          </a:solidFill>
          <a:ln w="9525">
            <a:solidFill>
              <a:schemeClr val="tx1"/>
            </a:solidFill>
            <a:round/>
            <a:headEnd/>
            <a:tailEnd/>
          </a:ln>
        </p:spPr>
        <p:txBody>
          <a:bodyPr wrap="none" anchor="ctr"/>
          <a:lstStyle/>
          <a:p>
            <a:pPr algn="ctr"/>
            <a:r>
              <a:rPr lang="en-US" altLang="ja-JP" sz="1800" b="0">
                <a:latin typeface="Arial" charset="0"/>
              </a:rPr>
              <a:t>Ar</a:t>
            </a:r>
            <a:r>
              <a:rPr lang="en-US" altLang="ja-JP" sz="1800" b="0" baseline="30000">
                <a:latin typeface="Arial" charset="0"/>
              </a:rPr>
              <a:t>+</a:t>
            </a:r>
          </a:p>
        </p:txBody>
      </p:sp>
      <p:sp>
        <p:nvSpPr>
          <p:cNvPr id="99349" name="Oval 21"/>
          <p:cNvSpPr>
            <a:spLocks noChangeArrowheads="1"/>
          </p:cNvSpPr>
          <p:nvPr/>
        </p:nvSpPr>
        <p:spPr bwMode="auto">
          <a:xfrm>
            <a:off x="4481513" y="3743325"/>
            <a:ext cx="269875" cy="269875"/>
          </a:xfrm>
          <a:prstGeom prst="ellipse">
            <a:avLst/>
          </a:prstGeom>
          <a:solidFill>
            <a:schemeClr val="accent1"/>
          </a:solidFill>
          <a:ln w="9525">
            <a:solidFill>
              <a:schemeClr val="tx1"/>
            </a:solidFill>
            <a:round/>
            <a:headEnd/>
            <a:tailEnd/>
          </a:ln>
        </p:spPr>
        <p:txBody>
          <a:bodyPr wrap="none" anchor="ctr"/>
          <a:lstStyle/>
          <a:p>
            <a:pPr algn="ctr"/>
            <a:r>
              <a:rPr lang="en-US" altLang="ja-JP" sz="1800" b="0">
                <a:latin typeface="Arial" charset="0"/>
              </a:rPr>
              <a:t>e</a:t>
            </a:r>
            <a:r>
              <a:rPr lang="en-US" altLang="ja-JP" sz="1800" b="0" baseline="30000">
                <a:latin typeface="Arial" charset="0"/>
              </a:rPr>
              <a:t>-</a:t>
            </a:r>
          </a:p>
        </p:txBody>
      </p:sp>
      <p:sp>
        <p:nvSpPr>
          <p:cNvPr id="99350" name="Oval 22"/>
          <p:cNvSpPr>
            <a:spLocks noChangeArrowheads="1"/>
          </p:cNvSpPr>
          <p:nvPr/>
        </p:nvSpPr>
        <p:spPr bwMode="auto">
          <a:xfrm>
            <a:off x="3851275" y="3968750"/>
            <a:ext cx="404813" cy="404813"/>
          </a:xfrm>
          <a:prstGeom prst="ellipse">
            <a:avLst/>
          </a:prstGeom>
          <a:solidFill>
            <a:schemeClr val="accent1"/>
          </a:solidFill>
          <a:ln w="9525">
            <a:solidFill>
              <a:schemeClr val="tx1"/>
            </a:solidFill>
            <a:round/>
            <a:headEnd/>
            <a:tailEnd/>
          </a:ln>
        </p:spPr>
        <p:txBody>
          <a:bodyPr wrap="none" anchor="ctr"/>
          <a:lstStyle/>
          <a:p>
            <a:pPr algn="ctr"/>
            <a:r>
              <a:rPr lang="en-US" altLang="ja-JP" sz="1800" b="0">
                <a:latin typeface="Arial" charset="0"/>
              </a:rPr>
              <a:t>Ar</a:t>
            </a:r>
            <a:r>
              <a:rPr lang="en-US" altLang="ja-JP" sz="1800" b="0" baseline="30000">
                <a:latin typeface="Arial" charset="0"/>
              </a:rPr>
              <a:t>+</a:t>
            </a:r>
          </a:p>
        </p:txBody>
      </p:sp>
      <p:sp>
        <p:nvSpPr>
          <p:cNvPr id="99351" name="Oval 23"/>
          <p:cNvSpPr>
            <a:spLocks noChangeArrowheads="1"/>
          </p:cNvSpPr>
          <p:nvPr/>
        </p:nvSpPr>
        <p:spPr bwMode="auto">
          <a:xfrm>
            <a:off x="4300538" y="4148138"/>
            <a:ext cx="269875" cy="269875"/>
          </a:xfrm>
          <a:prstGeom prst="ellipse">
            <a:avLst/>
          </a:prstGeom>
          <a:solidFill>
            <a:schemeClr val="accent1"/>
          </a:solidFill>
          <a:ln w="9525">
            <a:solidFill>
              <a:schemeClr val="tx1"/>
            </a:solidFill>
            <a:round/>
            <a:headEnd/>
            <a:tailEnd/>
          </a:ln>
        </p:spPr>
        <p:txBody>
          <a:bodyPr wrap="none" anchor="ctr"/>
          <a:lstStyle/>
          <a:p>
            <a:pPr algn="ctr"/>
            <a:r>
              <a:rPr lang="en-US" altLang="ja-JP" sz="1800" b="0">
                <a:latin typeface="Arial" charset="0"/>
              </a:rPr>
              <a:t>e</a:t>
            </a:r>
            <a:r>
              <a:rPr lang="en-US" altLang="ja-JP" sz="1800" b="0" baseline="30000">
                <a:latin typeface="Arial" charset="0"/>
              </a:rPr>
              <a:t>-</a:t>
            </a:r>
          </a:p>
        </p:txBody>
      </p:sp>
      <p:sp>
        <p:nvSpPr>
          <p:cNvPr id="17425" name="Text Box 24"/>
          <p:cNvSpPr txBox="1">
            <a:spLocks noChangeArrowheads="1"/>
          </p:cNvSpPr>
          <p:nvPr/>
        </p:nvSpPr>
        <p:spPr bwMode="auto">
          <a:xfrm>
            <a:off x="683568" y="3140968"/>
            <a:ext cx="1484313" cy="366712"/>
          </a:xfrm>
          <a:prstGeom prst="rect">
            <a:avLst/>
          </a:prstGeom>
          <a:noFill/>
          <a:ln w="9525">
            <a:noFill/>
            <a:miter lim="800000"/>
            <a:headEnd/>
            <a:tailEnd/>
          </a:ln>
        </p:spPr>
        <p:txBody>
          <a:bodyPr>
            <a:spAutoFit/>
          </a:bodyPr>
          <a:lstStyle/>
          <a:p>
            <a:pPr>
              <a:spcBef>
                <a:spcPct val="50000"/>
              </a:spcBef>
            </a:pPr>
            <a:r>
              <a:rPr lang="ja-JP" altLang="en-US" sz="1800" b="0" dirty="0">
                <a:solidFill>
                  <a:srgbClr val="FFFFFF"/>
                </a:solidFill>
                <a:latin typeface="Arial" charset="0"/>
              </a:rPr>
              <a:t>陽極</a:t>
            </a:r>
            <a:r>
              <a:rPr lang="ja-JP" altLang="en-US" sz="1400" b="0" dirty="0">
                <a:solidFill>
                  <a:srgbClr val="FFFFFF"/>
                </a:solidFill>
                <a:latin typeface="Arial" charset="0"/>
              </a:rPr>
              <a:t>（アノード）</a:t>
            </a:r>
          </a:p>
        </p:txBody>
      </p:sp>
      <p:sp>
        <p:nvSpPr>
          <p:cNvPr id="17426" name="Text Box 25"/>
          <p:cNvSpPr txBox="1">
            <a:spLocks noChangeArrowheads="1"/>
          </p:cNvSpPr>
          <p:nvPr/>
        </p:nvSpPr>
        <p:spPr bwMode="auto">
          <a:xfrm>
            <a:off x="2457450" y="2303463"/>
            <a:ext cx="1484313" cy="366712"/>
          </a:xfrm>
          <a:prstGeom prst="rect">
            <a:avLst/>
          </a:prstGeom>
          <a:noFill/>
          <a:ln w="9525">
            <a:noFill/>
            <a:miter lim="800000"/>
            <a:headEnd/>
            <a:tailEnd/>
          </a:ln>
        </p:spPr>
        <p:txBody>
          <a:bodyPr>
            <a:spAutoFit/>
          </a:bodyPr>
          <a:lstStyle/>
          <a:p>
            <a:pPr>
              <a:spcBef>
                <a:spcPct val="50000"/>
              </a:spcBef>
            </a:pPr>
            <a:r>
              <a:rPr lang="ja-JP" altLang="en-US" sz="1800" b="0">
                <a:solidFill>
                  <a:srgbClr val="FFFFFF"/>
                </a:solidFill>
                <a:latin typeface="Arial" charset="0"/>
              </a:rPr>
              <a:t>陰極</a:t>
            </a:r>
            <a:r>
              <a:rPr lang="ja-JP" altLang="en-US" sz="1400" b="0">
                <a:solidFill>
                  <a:srgbClr val="FFFFFF"/>
                </a:solidFill>
                <a:latin typeface="Arial" charset="0"/>
              </a:rPr>
              <a:t>（カソード）</a:t>
            </a:r>
          </a:p>
        </p:txBody>
      </p:sp>
      <p:sp>
        <p:nvSpPr>
          <p:cNvPr id="26" name="円柱 25"/>
          <p:cNvSpPr/>
          <p:nvPr/>
        </p:nvSpPr>
        <p:spPr>
          <a:xfrm rot="16200000">
            <a:off x="3678163" y="1167011"/>
            <a:ext cx="1800200" cy="4884018"/>
          </a:xfrm>
          <a:prstGeom prst="can">
            <a:avLst>
              <a:gd name="adj" fmla="val 29871"/>
            </a:avLst>
          </a:prstGeom>
          <a:gradFill flip="none" rotWithShape="1">
            <a:gsLst>
              <a:gs pos="0">
                <a:srgbClr val="DDDDDD">
                  <a:alpha val="35000"/>
                </a:srgbClr>
              </a:gs>
              <a:gs pos="30000">
                <a:srgbClr val="777777">
                  <a:alpha val="40000"/>
                </a:srgbClr>
              </a:gs>
              <a:gs pos="100000">
                <a:srgbClr val="FFFFFF">
                  <a:alpha val="41000"/>
                </a:srgbClr>
              </a:gs>
            </a:gsLst>
            <a:lin ang="10800000" scaled="1"/>
            <a:tileRect/>
          </a:gradFill>
          <a:ln>
            <a:solidFill>
              <a:srgbClr val="000F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Line 8"/>
          <p:cNvSpPr>
            <a:spLocks noChangeShapeType="1"/>
          </p:cNvSpPr>
          <p:nvPr/>
        </p:nvSpPr>
        <p:spPr bwMode="auto">
          <a:xfrm>
            <a:off x="971550" y="3608388"/>
            <a:ext cx="1395413" cy="0"/>
          </a:xfrm>
          <a:prstGeom prst="line">
            <a:avLst/>
          </a:prstGeom>
          <a:noFill/>
          <a:ln w="38100">
            <a:solidFill>
              <a:schemeClr val="tx1"/>
            </a:solidFill>
            <a:round/>
            <a:headEnd/>
            <a:tailEnd/>
          </a:ln>
        </p:spPr>
        <p:txBody>
          <a:bodyPr/>
          <a:lstStyle/>
          <a:p>
            <a:endParaRPr lang="ja-JP"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9343"/>
                                        </p:tgtEl>
                                        <p:attrNameLst>
                                          <p:attrName>style.visibility</p:attrName>
                                        </p:attrNameLst>
                                      </p:cBhvr>
                                      <p:to>
                                        <p:strVal val="visible"/>
                                      </p:to>
                                    </p:set>
                                  </p:childTnLst>
                                </p:cTn>
                              </p:par>
                              <p:par>
                                <p:cTn id="7" presetID="18" presetClass="entr" presetSubtype="12" fill="hold" grpId="0" nodeType="withEffect">
                                  <p:stCondLst>
                                    <p:cond delay="0"/>
                                  </p:stCondLst>
                                  <p:childTnLst>
                                    <p:set>
                                      <p:cBhvr>
                                        <p:cTn id="8" dur="1" fill="hold">
                                          <p:stCondLst>
                                            <p:cond delay="0"/>
                                          </p:stCondLst>
                                        </p:cTn>
                                        <p:tgtEl>
                                          <p:spTgt spid="99339"/>
                                        </p:tgtEl>
                                        <p:attrNameLst>
                                          <p:attrName>style.visibility</p:attrName>
                                        </p:attrNameLst>
                                      </p:cBhvr>
                                      <p:to>
                                        <p:strVal val="visible"/>
                                      </p:to>
                                    </p:set>
                                    <p:animEffect transition="in" filter="strips(downLeft)">
                                      <p:cBhvr>
                                        <p:cTn id="9" dur="500"/>
                                        <p:tgtEl>
                                          <p:spTgt spid="99339"/>
                                        </p:tgtEl>
                                      </p:cBhvr>
                                    </p:animEffect>
                                  </p:childTnLst>
                                </p:cTn>
                              </p:par>
                            </p:childTnLst>
                          </p:cTn>
                        </p:par>
                      </p:childTnLst>
                    </p:cTn>
                  </p:par>
                  <p:par>
                    <p:cTn id="10" fill="hold">
                      <p:stCondLst>
                        <p:cond delay="indefinite"/>
                      </p:stCondLst>
                      <p:childTnLst>
                        <p:par>
                          <p:cTn id="11" fill="hold">
                            <p:stCondLst>
                              <p:cond delay="0"/>
                            </p:stCondLst>
                            <p:childTnLst>
                              <p:par>
                                <p:cTn id="12" presetID="4" presetClass="entr" presetSubtype="32" fill="hold" grpId="1" nodeType="clickEffect">
                                  <p:stCondLst>
                                    <p:cond delay="0"/>
                                  </p:stCondLst>
                                  <p:childTnLst>
                                    <p:set>
                                      <p:cBhvr>
                                        <p:cTn id="13" dur="1" fill="hold">
                                          <p:stCondLst>
                                            <p:cond delay="0"/>
                                          </p:stCondLst>
                                        </p:cTn>
                                        <p:tgtEl>
                                          <p:spTgt spid="99344"/>
                                        </p:tgtEl>
                                        <p:attrNameLst>
                                          <p:attrName>style.visibility</p:attrName>
                                        </p:attrNameLst>
                                      </p:cBhvr>
                                      <p:to>
                                        <p:strVal val="visible"/>
                                      </p:to>
                                    </p:set>
                                    <p:animEffect transition="in" filter="box(out)">
                                      <p:cBhvr>
                                        <p:cTn id="14" dur="500"/>
                                        <p:tgtEl>
                                          <p:spTgt spid="99344"/>
                                        </p:tgtEl>
                                      </p:cBhvr>
                                    </p:animEffect>
                                  </p:childTnLst>
                                </p:cTn>
                              </p:par>
                              <p:par>
                                <p:cTn id="15" presetID="4" presetClass="entr" presetSubtype="32" fill="hold" grpId="1" nodeType="withEffect">
                                  <p:stCondLst>
                                    <p:cond delay="0"/>
                                  </p:stCondLst>
                                  <p:childTnLst>
                                    <p:set>
                                      <p:cBhvr>
                                        <p:cTn id="16" dur="1" fill="hold">
                                          <p:stCondLst>
                                            <p:cond delay="0"/>
                                          </p:stCondLst>
                                        </p:cTn>
                                        <p:tgtEl>
                                          <p:spTgt spid="99345"/>
                                        </p:tgtEl>
                                        <p:attrNameLst>
                                          <p:attrName>style.visibility</p:attrName>
                                        </p:attrNameLst>
                                      </p:cBhvr>
                                      <p:to>
                                        <p:strVal val="visible"/>
                                      </p:to>
                                    </p:set>
                                    <p:animEffect transition="in" filter="box(out)">
                                      <p:cBhvr>
                                        <p:cTn id="17" dur="500"/>
                                        <p:tgtEl>
                                          <p:spTgt spid="99345"/>
                                        </p:tgtEl>
                                      </p:cBhvr>
                                    </p:animEffect>
                                  </p:childTnLst>
                                </p:cTn>
                              </p:par>
                              <p:par>
                                <p:cTn id="18" presetID="4" presetClass="entr" presetSubtype="32" fill="hold" grpId="1" nodeType="withEffect">
                                  <p:stCondLst>
                                    <p:cond delay="200"/>
                                  </p:stCondLst>
                                  <p:childTnLst>
                                    <p:set>
                                      <p:cBhvr>
                                        <p:cTn id="19" dur="1" fill="hold">
                                          <p:stCondLst>
                                            <p:cond delay="0"/>
                                          </p:stCondLst>
                                        </p:cTn>
                                        <p:tgtEl>
                                          <p:spTgt spid="99346"/>
                                        </p:tgtEl>
                                        <p:attrNameLst>
                                          <p:attrName>style.visibility</p:attrName>
                                        </p:attrNameLst>
                                      </p:cBhvr>
                                      <p:to>
                                        <p:strVal val="visible"/>
                                      </p:to>
                                    </p:set>
                                    <p:animEffect transition="in" filter="box(out)">
                                      <p:cBhvr>
                                        <p:cTn id="20" dur="500"/>
                                        <p:tgtEl>
                                          <p:spTgt spid="99346"/>
                                        </p:tgtEl>
                                      </p:cBhvr>
                                    </p:animEffect>
                                  </p:childTnLst>
                                </p:cTn>
                              </p:par>
                              <p:par>
                                <p:cTn id="21" presetID="4" presetClass="entr" presetSubtype="32" fill="hold" grpId="1" nodeType="withEffect">
                                  <p:stCondLst>
                                    <p:cond delay="200"/>
                                  </p:stCondLst>
                                  <p:childTnLst>
                                    <p:set>
                                      <p:cBhvr>
                                        <p:cTn id="22" dur="1" fill="hold">
                                          <p:stCondLst>
                                            <p:cond delay="0"/>
                                          </p:stCondLst>
                                        </p:cTn>
                                        <p:tgtEl>
                                          <p:spTgt spid="99347"/>
                                        </p:tgtEl>
                                        <p:attrNameLst>
                                          <p:attrName>style.visibility</p:attrName>
                                        </p:attrNameLst>
                                      </p:cBhvr>
                                      <p:to>
                                        <p:strVal val="visible"/>
                                      </p:to>
                                    </p:set>
                                    <p:animEffect transition="in" filter="box(out)">
                                      <p:cBhvr>
                                        <p:cTn id="23" dur="500"/>
                                        <p:tgtEl>
                                          <p:spTgt spid="99347"/>
                                        </p:tgtEl>
                                      </p:cBhvr>
                                    </p:animEffect>
                                  </p:childTnLst>
                                </p:cTn>
                              </p:par>
                              <p:par>
                                <p:cTn id="24" presetID="4" presetClass="entr" presetSubtype="32" fill="hold" grpId="1" nodeType="withEffect">
                                  <p:stCondLst>
                                    <p:cond delay="400"/>
                                  </p:stCondLst>
                                  <p:childTnLst>
                                    <p:set>
                                      <p:cBhvr>
                                        <p:cTn id="25" dur="1" fill="hold">
                                          <p:stCondLst>
                                            <p:cond delay="0"/>
                                          </p:stCondLst>
                                        </p:cTn>
                                        <p:tgtEl>
                                          <p:spTgt spid="99348"/>
                                        </p:tgtEl>
                                        <p:attrNameLst>
                                          <p:attrName>style.visibility</p:attrName>
                                        </p:attrNameLst>
                                      </p:cBhvr>
                                      <p:to>
                                        <p:strVal val="visible"/>
                                      </p:to>
                                    </p:set>
                                    <p:animEffect transition="in" filter="box(out)">
                                      <p:cBhvr>
                                        <p:cTn id="26" dur="500"/>
                                        <p:tgtEl>
                                          <p:spTgt spid="99348"/>
                                        </p:tgtEl>
                                      </p:cBhvr>
                                    </p:animEffect>
                                  </p:childTnLst>
                                </p:cTn>
                              </p:par>
                              <p:par>
                                <p:cTn id="27" presetID="4" presetClass="entr" presetSubtype="32" fill="hold" grpId="1" nodeType="withEffect">
                                  <p:stCondLst>
                                    <p:cond delay="400"/>
                                  </p:stCondLst>
                                  <p:childTnLst>
                                    <p:set>
                                      <p:cBhvr>
                                        <p:cTn id="28" dur="1" fill="hold">
                                          <p:stCondLst>
                                            <p:cond delay="0"/>
                                          </p:stCondLst>
                                        </p:cTn>
                                        <p:tgtEl>
                                          <p:spTgt spid="99349"/>
                                        </p:tgtEl>
                                        <p:attrNameLst>
                                          <p:attrName>style.visibility</p:attrName>
                                        </p:attrNameLst>
                                      </p:cBhvr>
                                      <p:to>
                                        <p:strVal val="visible"/>
                                      </p:to>
                                    </p:set>
                                    <p:animEffect transition="in" filter="box(out)">
                                      <p:cBhvr>
                                        <p:cTn id="29" dur="500"/>
                                        <p:tgtEl>
                                          <p:spTgt spid="99349"/>
                                        </p:tgtEl>
                                      </p:cBhvr>
                                    </p:animEffect>
                                  </p:childTnLst>
                                </p:cTn>
                              </p:par>
                              <p:par>
                                <p:cTn id="30" presetID="4" presetClass="entr" presetSubtype="32" fill="hold" grpId="1" nodeType="withEffect">
                                  <p:stCondLst>
                                    <p:cond delay="600"/>
                                  </p:stCondLst>
                                  <p:childTnLst>
                                    <p:set>
                                      <p:cBhvr>
                                        <p:cTn id="31" dur="1" fill="hold">
                                          <p:stCondLst>
                                            <p:cond delay="0"/>
                                          </p:stCondLst>
                                        </p:cTn>
                                        <p:tgtEl>
                                          <p:spTgt spid="99350"/>
                                        </p:tgtEl>
                                        <p:attrNameLst>
                                          <p:attrName>style.visibility</p:attrName>
                                        </p:attrNameLst>
                                      </p:cBhvr>
                                      <p:to>
                                        <p:strVal val="visible"/>
                                      </p:to>
                                    </p:set>
                                    <p:animEffect transition="in" filter="box(out)">
                                      <p:cBhvr>
                                        <p:cTn id="32" dur="500"/>
                                        <p:tgtEl>
                                          <p:spTgt spid="99350"/>
                                        </p:tgtEl>
                                      </p:cBhvr>
                                    </p:animEffect>
                                  </p:childTnLst>
                                </p:cTn>
                              </p:par>
                              <p:par>
                                <p:cTn id="33" presetID="4" presetClass="entr" presetSubtype="32" fill="hold" grpId="1" nodeType="withEffect">
                                  <p:stCondLst>
                                    <p:cond delay="600"/>
                                  </p:stCondLst>
                                  <p:childTnLst>
                                    <p:set>
                                      <p:cBhvr>
                                        <p:cTn id="34" dur="1" fill="hold">
                                          <p:stCondLst>
                                            <p:cond delay="0"/>
                                          </p:stCondLst>
                                        </p:cTn>
                                        <p:tgtEl>
                                          <p:spTgt spid="99351"/>
                                        </p:tgtEl>
                                        <p:attrNameLst>
                                          <p:attrName>style.visibility</p:attrName>
                                        </p:attrNameLst>
                                      </p:cBhvr>
                                      <p:to>
                                        <p:strVal val="visible"/>
                                      </p:to>
                                    </p:set>
                                    <p:animEffect transition="in" filter="box(out)">
                                      <p:cBhvr>
                                        <p:cTn id="35" dur="500"/>
                                        <p:tgtEl>
                                          <p:spTgt spid="99351"/>
                                        </p:tgtEl>
                                      </p:cBhvr>
                                    </p:animEffect>
                                  </p:childTnLst>
                                </p:cTn>
                              </p:par>
                            </p:childTnLst>
                          </p:cTn>
                        </p:par>
                      </p:childTnLst>
                    </p:cTn>
                  </p:par>
                  <p:par>
                    <p:cTn id="36" fill="hold">
                      <p:stCondLst>
                        <p:cond delay="indefinite"/>
                      </p:stCondLst>
                      <p:childTnLst>
                        <p:par>
                          <p:cTn id="37" fill="hold">
                            <p:stCondLst>
                              <p:cond delay="0"/>
                            </p:stCondLst>
                            <p:childTnLst>
                              <p:par>
                                <p:cTn id="38" presetID="5" presetClass="entr" presetSubtype="10" fill="hold" grpId="0" nodeType="clickEffect">
                                  <p:stCondLst>
                                    <p:cond delay="0"/>
                                  </p:stCondLst>
                                  <p:childTnLst>
                                    <p:set>
                                      <p:cBhvr>
                                        <p:cTn id="39" dur="1" fill="hold">
                                          <p:stCondLst>
                                            <p:cond delay="0"/>
                                          </p:stCondLst>
                                        </p:cTn>
                                        <p:tgtEl>
                                          <p:spTgt spid="99341"/>
                                        </p:tgtEl>
                                        <p:attrNameLst>
                                          <p:attrName>style.visibility</p:attrName>
                                        </p:attrNameLst>
                                      </p:cBhvr>
                                      <p:to>
                                        <p:strVal val="visible"/>
                                      </p:to>
                                    </p:set>
                                    <p:animEffect transition="in" filter="checkerboard(across)">
                                      <p:cBhvr>
                                        <p:cTn id="40" dur="500"/>
                                        <p:tgtEl>
                                          <p:spTgt spid="99341"/>
                                        </p:tgtEl>
                                      </p:cBhvr>
                                    </p:animEffect>
                                  </p:childTnLst>
                                </p:cTn>
                              </p:par>
                            </p:childTnLst>
                          </p:cTn>
                        </p:par>
                      </p:childTnLst>
                    </p:cTn>
                  </p:par>
                  <p:par>
                    <p:cTn id="41" fill="hold">
                      <p:stCondLst>
                        <p:cond delay="indefinite"/>
                      </p:stCondLst>
                      <p:childTnLst>
                        <p:par>
                          <p:cTn id="42" fill="hold">
                            <p:stCondLst>
                              <p:cond delay="0"/>
                            </p:stCondLst>
                            <p:childTnLst>
                              <p:par>
                                <p:cTn id="43" presetID="5" presetClass="entr" presetSubtype="10" fill="hold" grpId="0" nodeType="clickEffect">
                                  <p:stCondLst>
                                    <p:cond delay="0"/>
                                  </p:stCondLst>
                                  <p:childTnLst>
                                    <p:set>
                                      <p:cBhvr>
                                        <p:cTn id="44" dur="1" fill="hold">
                                          <p:stCondLst>
                                            <p:cond delay="0"/>
                                          </p:stCondLst>
                                        </p:cTn>
                                        <p:tgtEl>
                                          <p:spTgt spid="99342"/>
                                        </p:tgtEl>
                                        <p:attrNameLst>
                                          <p:attrName>style.visibility</p:attrName>
                                        </p:attrNameLst>
                                      </p:cBhvr>
                                      <p:to>
                                        <p:strVal val="visible"/>
                                      </p:to>
                                    </p:set>
                                    <p:animEffect transition="in" filter="checkerboard(across)">
                                      <p:cBhvr>
                                        <p:cTn id="45" dur="500"/>
                                        <p:tgtEl>
                                          <p:spTgt spid="99342"/>
                                        </p:tgtEl>
                                      </p:cBhvr>
                                    </p:animEffect>
                                  </p:childTnLst>
                                </p:cTn>
                              </p:par>
                            </p:childTnLst>
                          </p:cTn>
                        </p:par>
                      </p:childTnLst>
                    </p:cTn>
                  </p:par>
                  <p:par>
                    <p:cTn id="46" fill="hold">
                      <p:stCondLst>
                        <p:cond delay="indefinite"/>
                      </p:stCondLst>
                      <p:childTnLst>
                        <p:par>
                          <p:cTn id="47" fill="hold">
                            <p:stCondLst>
                              <p:cond delay="0"/>
                            </p:stCondLst>
                            <p:childTnLst>
                              <p:par>
                                <p:cTn id="48" presetID="0" presetClass="path" presetSubtype="0" accel="50000" decel="50000" fill="hold" grpId="0" nodeType="clickEffect">
                                  <p:stCondLst>
                                    <p:cond delay="0"/>
                                  </p:stCondLst>
                                  <p:childTnLst>
                                    <p:animMotion origin="layout" path="M -8.33333E-7 -3.1876E-6 C 0.0092 0.00717 0.02205 0.01064 0.03056 0.01874 C 0.04184 0.02984 0.05695 0.05575 0.05695 0.07009 " pathEditMode="relative" rAng="0" ptsTypes="ffA">
                                      <p:cBhvr>
                                        <p:cTn id="49" dur="1000" fill="hold"/>
                                        <p:tgtEl>
                                          <p:spTgt spid="99345"/>
                                        </p:tgtEl>
                                        <p:attrNameLst>
                                          <p:attrName>ppt_x</p:attrName>
                                          <p:attrName>ppt_y</p:attrName>
                                        </p:attrNameLst>
                                      </p:cBhvr>
                                      <p:rCtr x="28" y="35"/>
                                    </p:animMotion>
                                  </p:childTnLst>
                                </p:cTn>
                              </p:par>
                              <p:par>
                                <p:cTn id="50" presetID="0" presetClass="path" presetSubtype="0" accel="50000" decel="50000" fill="hold" grpId="0" nodeType="withEffect">
                                  <p:stCondLst>
                                    <p:cond delay="0"/>
                                  </p:stCondLst>
                                  <p:childTnLst>
                                    <p:animMotion origin="layout" path="M 8.33333E-7 -2.31321E-9 C 0.01007 0.00301 0.02153 0.00463 0.03299 0.00671 C 0.04167 0.0081 0.05677 0.01573 0.06406 0.01966 " pathEditMode="relative" rAng="0" ptsTypes="ffA">
                                      <p:cBhvr>
                                        <p:cTn id="51" dur="1000" fill="hold"/>
                                        <p:tgtEl>
                                          <p:spTgt spid="99347"/>
                                        </p:tgtEl>
                                        <p:attrNameLst>
                                          <p:attrName>ppt_x</p:attrName>
                                          <p:attrName>ppt_y</p:attrName>
                                        </p:attrNameLst>
                                      </p:cBhvr>
                                      <p:rCtr x="32" y="10"/>
                                    </p:animMotion>
                                  </p:childTnLst>
                                </p:cTn>
                              </p:par>
                              <p:par>
                                <p:cTn id="52" presetID="0" presetClass="path" presetSubtype="0" accel="50000" decel="50000" fill="hold" grpId="0" nodeType="withEffect">
                                  <p:stCondLst>
                                    <p:cond delay="0"/>
                                  </p:stCondLst>
                                  <p:childTnLst>
                                    <p:animMotion origin="layout" path="M 0 3.18297E-6 C 0.01979 -0.00671 0.03976 -0.01319 0.05885 -0.02082 C 0.06597 -0.0236 0.07257 -0.02429 0.07917 -0.02822 C 0.08229 -0.03239 0.08681 -0.03447 0.08941 -0.0384 " pathEditMode="relative" rAng="0" ptsTypes="fffA">
                                      <p:cBhvr>
                                        <p:cTn id="53" dur="1000" fill="hold"/>
                                        <p:tgtEl>
                                          <p:spTgt spid="99349"/>
                                        </p:tgtEl>
                                        <p:attrNameLst>
                                          <p:attrName>ppt_x</p:attrName>
                                          <p:attrName>ppt_y</p:attrName>
                                        </p:attrNameLst>
                                      </p:cBhvr>
                                      <p:rCtr x="45" y="-19"/>
                                    </p:animMotion>
                                  </p:childTnLst>
                                </p:cTn>
                              </p:par>
                              <p:par>
                                <p:cTn id="54" presetID="0" presetClass="path" presetSubtype="0" accel="50000" decel="50000" fill="hold" grpId="0" nodeType="withEffect">
                                  <p:stCondLst>
                                    <p:cond delay="0"/>
                                  </p:stCondLst>
                                  <p:childTnLst>
                                    <p:animMotion origin="layout" path="M -3.05556E-6 -4.95258E-6 C 0.00903 -0.00046 0.01806 -0.00069 0.02726 -0.00161 C 0.03368 -0.00231 0.03941 -0.00717 0.04584 -0.00948 C 0.06441 -0.01619 0.09202 -0.03886 0.10313 -0.05597 C 0.10955 -0.06546 0.11736 -0.07633 0.1217 -0.08697 C 0.12361 -0.0916 0.12396 -0.099 0.12778 -0.10224 " pathEditMode="relative" rAng="0" ptsTypes="fffffA">
                                      <p:cBhvr>
                                        <p:cTn id="55" dur="1000" fill="hold"/>
                                        <p:tgtEl>
                                          <p:spTgt spid="99351"/>
                                        </p:tgtEl>
                                        <p:attrNameLst>
                                          <p:attrName>ppt_x</p:attrName>
                                          <p:attrName>ppt_y</p:attrName>
                                        </p:attrNameLst>
                                      </p:cBhvr>
                                      <p:rCtr x="64" y="-51"/>
                                    </p:animMotion>
                                  </p:childTnLst>
                                </p:cTn>
                              </p:par>
                              <p:par>
                                <p:cTn id="56" presetID="0" presetClass="path" presetSubtype="0" accel="50000" decel="50000" fill="hold" grpId="0" nodeType="withEffect">
                                  <p:stCondLst>
                                    <p:cond delay="0"/>
                                  </p:stCondLst>
                                  <p:childTnLst>
                                    <p:animMotion origin="layout" path="M 1.11111E-6 -2.64168E-6 C -0.0066 -0.00301 -0.0125 -0.0037 -0.01875 -0.00786 C -0.0224 -0.01018 -0.02934 -0.01573 -0.02934 -0.01573 C -0.03194 -0.02105 -0.03438 -0.0266 -0.0375 -0.03146 " pathEditMode="relative" ptsTypes="fffA">
                                      <p:cBhvr>
                                        <p:cTn id="57" dur="1500" fill="hold"/>
                                        <p:tgtEl>
                                          <p:spTgt spid="99344"/>
                                        </p:tgtEl>
                                        <p:attrNameLst>
                                          <p:attrName>ppt_x</p:attrName>
                                          <p:attrName>ppt_y</p:attrName>
                                        </p:attrNameLst>
                                      </p:cBhvr>
                                    </p:animMotion>
                                  </p:childTnLst>
                                </p:cTn>
                              </p:par>
                              <p:par>
                                <p:cTn id="58" presetID="0" presetClass="path" presetSubtype="0" accel="50000" decel="50000" fill="hold" grpId="0" nodeType="withEffect">
                                  <p:stCondLst>
                                    <p:cond delay="0"/>
                                  </p:stCondLst>
                                  <p:childTnLst>
                                    <p:animMotion origin="layout" path="M 1.11111E-6 3.77747E-6 C -0.00816 -0.00278 -0.01337 -0.00648 -0.02066 -0.00833 C -0.02778 -0.01296 -0.02986 -0.01828 -0.03299 -0.03077 C -0.03368 -0.03262 -0.0342 -0.03378 -0.03455 -0.03586 C -0.03524 -0.03887 -0.03629 -0.04511 -0.03629 -0.04488 C -0.03663 -0.0576 -0.03681 -0.08189 -0.03681 -0.08189 " pathEditMode="relative" rAng="0" ptsTypes="fffffA">
                                      <p:cBhvr>
                                        <p:cTn id="59" dur="1500" fill="hold"/>
                                        <p:tgtEl>
                                          <p:spTgt spid="99346"/>
                                        </p:tgtEl>
                                        <p:attrNameLst>
                                          <p:attrName>ppt_x</p:attrName>
                                          <p:attrName>ppt_y</p:attrName>
                                        </p:attrNameLst>
                                      </p:cBhvr>
                                      <p:rCtr x="-18" y="-41"/>
                                    </p:animMotion>
                                  </p:childTnLst>
                                </p:cTn>
                              </p:par>
                              <p:par>
                                <p:cTn id="60" presetID="0" presetClass="path" presetSubtype="0" accel="50000" decel="50000" fill="hold" grpId="0" nodeType="withEffect">
                                  <p:stCondLst>
                                    <p:cond delay="0"/>
                                  </p:stCondLst>
                                  <p:childTnLst>
                                    <p:animMotion origin="layout" path="M 1.38889E-6 7.73768E-6 C -0.00417 0.0081 -0.00816 0.02129 -0.01424 0.02684 C -0.01719 0.03262 -0.02118 0.03933 -0.02361 0.04558 C -0.02535 0.04997 -0.02535 0.05529 -0.02708 0.05969 C -0.03021 0.06778 -0.03316 0.07449 -0.03542 0.08328 C -0.03819 0.09462 -0.03542 0.10711 -0.03542 0.11914 " pathEditMode="relative" ptsTypes="fffffA">
                                      <p:cBhvr>
                                        <p:cTn id="61" dur="1500" fill="hold"/>
                                        <p:tgtEl>
                                          <p:spTgt spid="99348"/>
                                        </p:tgtEl>
                                        <p:attrNameLst>
                                          <p:attrName>ppt_x</p:attrName>
                                          <p:attrName>ppt_y</p:attrName>
                                        </p:attrNameLst>
                                      </p:cBhvr>
                                    </p:animMotion>
                                  </p:childTnLst>
                                </p:cTn>
                              </p:par>
                              <p:par>
                                <p:cTn id="62" presetID="0" presetClass="path" presetSubtype="0" accel="50000" decel="50000" fill="hold" grpId="0" nodeType="withEffect">
                                  <p:stCondLst>
                                    <p:cond delay="0"/>
                                  </p:stCondLst>
                                  <p:childTnLst>
                                    <p:animMotion origin="layout" path="M 0 0 C -0.00625 0.00301 -0.01163 0.00579 -0.01753 0.00949 C -0.01875 0.01041 -0.01979 0.0118 -0.02118 0.01249 C -0.02344 0.01388 -0.02812 0.01573 -0.02812 0.01573 C -0.0316 0.02013 -0.03368 0.02452 -0.03646 0.02984 C -0.03785 0.03586 -0.03993 0.04233 -0.03993 0.04858 " pathEditMode="relative" ptsTypes="fffffA">
                                      <p:cBhvr>
                                        <p:cTn id="63" dur="1500" fill="hold"/>
                                        <p:tgtEl>
                                          <p:spTgt spid="99350"/>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9" grpId="0" animBg="1"/>
      <p:bldP spid="99341" grpId="0" animBg="1"/>
      <p:bldP spid="99342" grpId="0"/>
      <p:bldP spid="99343" grpId="0"/>
      <p:bldP spid="99344" grpId="0" animBg="1"/>
      <p:bldP spid="99344" grpId="1" animBg="1"/>
      <p:bldP spid="99345" grpId="0" animBg="1"/>
      <p:bldP spid="99345" grpId="1" animBg="1"/>
      <p:bldP spid="99346" grpId="0" animBg="1"/>
      <p:bldP spid="99346" grpId="1" animBg="1"/>
      <p:bldP spid="99347" grpId="0" animBg="1"/>
      <p:bldP spid="99347" grpId="1" animBg="1"/>
      <p:bldP spid="99348" grpId="0" animBg="1"/>
      <p:bldP spid="99348" grpId="1" animBg="1"/>
      <p:bldP spid="99349" grpId="0" animBg="1"/>
      <p:bldP spid="99349" grpId="1" animBg="1"/>
      <p:bldP spid="99350" grpId="0" animBg="1"/>
      <p:bldP spid="99350" grpId="1" animBg="1"/>
      <p:bldP spid="99351" grpId="0" animBg="1"/>
      <p:bldP spid="99351" grpId="1" animBg="1"/>
    </p:bld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 name="角丸四角形 50"/>
          <p:cNvSpPr/>
          <p:nvPr/>
        </p:nvSpPr>
        <p:spPr>
          <a:xfrm>
            <a:off x="4644008" y="1628800"/>
            <a:ext cx="2664296" cy="1368152"/>
          </a:xfrm>
          <a:prstGeom prst="roundRect">
            <a:avLst/>
          </a:prstGeom>
          <a:solidFill>
            <a:srgbClr val="FFFFFF"/>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52" name="Rectangle 2"/>
          <p:cNvSpPr>
            <a:spLocks noGrp="1" noChangeArrowheads="1"/>
          </p:cNvSpPr>
          <p:nvPr>
            <p:ph type="title"/>
          </p:nvPr>
        </p:nvSpPr>
        <p:spPr/>
        <p:txBody>
          <a:bodyPr/>
          <a:lstStyle/>
          <a:p>
            <a:pPr eaLnBrk="1" hangingPunct="1"/>
            <a:r>
              <a:rPr lang="ja-JP" altLang="en-US" dirty="0" smtClean="0"/>
              <a:t>比例計数管中での現象</a:t>
            </a:r>
          </a:p>
        </p:txBody>
      </p:sp>
      <p:graphicFrame>
        <p:nvGraphicFramePr>
          <p:cNvPr id="2050" name="Object 3"/>
          <p:cNvGraphicFramePr>
            <a:graphicFrameLocks noChangeAspect="1"/>
          </p:cNvGraphicFramePr>
          <p:nvPr>
            <p:ph sz="half" idx="1"/>
          </p:nvPr>
        </p:nvGraphicFramePr>
        <p:xfrm>
          <a:off x="4860032" y="1916832"/>
          <a:ext cx="2128837" cy="804863"/>
        </p:xfrm>
        <a:graphic>
          <a:graphicData uri="http://schemas.openxmlformats.org/presentationml/2006/ole">
            <p:oleObj spid="_x0000_s3074" name="数式" r:id="rId4" imgW="1066680" imgH="419040" progId="Equation.3">
              <p:embed/>
            </p:oleObj>
          </a:graphicData>
        </a:graphic>
      </p:graphicFrame>
      <p:grpSp>
        <p:nvGrpSpPr>
          <p:cNvPr id="2" name="Group 4"/>
          <p:cNvGrpSpPr>
            <a:grpSpLocks/>
          </p:cNvGrpSpPr>
          <p:nvPr/>
        </p:nvGrpSpPr>
        <p:grpSpPr bwMode="auto">
          <a:xfrm>
            <a:off x="2689225" y="1511300"/>
            <a:ext cx="1439863" cy="1846263"/>
            <a:chOff x="1859" y="3067"/>
            <a:chExt cx="907" cy="1163"/>
          </a:xfrm>
        </p:grpSpPr>
        <p:sp>
          <p:nvSpPr>
            <p:cNvPr id="2087" name="Oval 5"/>
            <p:cNvSpPr>
              <a:spLocks noChangeArrowheads="1"/>
            </p:cNvSpPr>
            <p:nvPr/>
          </p:nvSpPr>
          <p:spPr bwMode="auto">
            <a:xfrm>
              <a:off x="1859" y="3067"/>
              <a:ext cx="907" cy="907"/>
            </a:xfrm>
            <a:prstGeom prst="ellipse">
              <a:avLst/>
            </a:prstGeom>
            <a:noFill/>
            <a:ln w="9525">
              <a:solidFill>
                <a:srgbClr val="FFFFFF"/>
              </a:solidFill>
              <a:round/>
              <a:headEnd/>
              <a:tailEnd/>
            </a:ln>
          </p:spPr>
          <p:txBody>
            <a:bodyPr wrap="none" anchor="ctr"/>
            <a:lstStyle/>
            <a:p>
              <a:endParaRPr lang="ja-JP" altLang="en-US" dirty="0">
                <a:solidFill>
                  <a:srgbClr val="FFFFFF"/>
                </a:solidFill>
              </a:endParaRPr>
            </a:p>
          </p:txBody>
        </p:sp>
        <p:sp>
          <p:nvSpPr>
            <p:cNvPr id="2088" name="Oval 6"/>
            <p:cNvSpPr>
              <a:spLocks noChangeArrowheads="1"/>
            </p:cNvSpPr>
            <p:nvPr/>
          </p:nvSpPr>
          <p:spPr bwMode="auto">
            <a:xfrm>
              <a:off x="2171" y="3378"/>
              <a:ext cx="284" cy="284"/>
            </a:xfrm>
            <a:prstGeom prst="ellipse">
              <a:avLst/>
            </a:prstGeom>
            <a:noFill/>
            <a:ln w="9525">
              <a:solidFill>
                <a:srgbClr val="FFFFFF"/>
              </a:solidFill>
              <a:round/>
              <a:headEnd/>
              <a:tailEnd/>
            </a:ln>
          </p:spPr>
          <p:txBody>
            <a:bodyPr wrap="none" anchor="ctr"/>
            <a:lstStyle/>
            <a:p>
              <a:endParaRPr lang="ja-JP" altLang="en-US">
                <a:solidFill>
                  <a:srgbClr val="FFFFFF"/>
                </a:solidFill>
              </a:endParaRPr>
            </a:p>
          </p:txBody>
        </p:sp>
        <p:sp>
          <p:nvSpPr>
            <p:cNvPr id="2089" name="Line 7"/>
            <p:cNvSpPr>
              <a:spLocks noChangeShapeType="1"/>
            </p:cNvSpPr>
            <p:nvPr/>
          </p:nvSpPr>
          <p:spPr bwMode="auto">
            <a:xfrm flipH="1" flipV="1">
              <a:off x="2199" y="3436"/>
              <a:ext cx="114" cy="85"/>
            </a:xfrm>
            <a:prstGeom prst="line">
              <a:avLst/>
            </a:prstGeom>
            <a:noFill/>
            <a:ln w="9525">
              <a:solidFill>
                <a:srgbClr val="FFFFFF"/>
              </a:solidFill>
              <a:round/>
              <a:headEnd/>
              <a:tailEnd type="triangle" w="med" len="med"/>
            </a:ln>
          </p:spPr>
          <p:txBody>
            <a:bodyPr/>
            <a:lstStyle/>
            <a:p>
              <a:endParaRPr lang="ja-JP" altLang="en-US">
                <a:solidFill>
                  <a:srgbClr val="FFFFFF"/>
                </a:solidFill>
              </a:endParaRPr>
            </a:p>
          </p:txBody>
        </p:sp>
        <p:sp>
          <p:nvSpPr>
            <p:cNvPr id="2090" name="Line 8"/>
            <p:cNvSpPr>
              <a:spLocks noChangeShapeType="1"/>
            </p:cNvSpPr>
            <p:nvPr/>
          </p:nvSpPr>
          <p:spPr bwMode="auto">
            <a:xfrm flipH="1">
              <a:off x="1888" y="3521"/>
              <a:ext cx="425" cy="113"/>
            </a:xfrm>
            <a:prstGeom prst="line">
              <a:avLst/>
            </a:prstGeom>
            <a:noFill/>
            <a:ln w="9525">
              <a:solidFill>
                <a:srgbClr val="FFFFFF"/>
              </a:solidFill>
              <a:round/>
              <a:headEnd/>
              <a:tailEnd type="triangle" w="med" len="med"/>
            </a:ln>
          </p:spPr>
          <p:txBody>
            <a:bodyPr/>
            <a:lstStyle/>
            <a:p>
              <a:endParaRPr lang="ja-JP" altLang="en-US">
                <a:solidFill>
                  <a:srgbClr val="FFFFFF"/>
                </a:solidFill>
              </a:endParaRPr>
            </a:p>
          </p:txBody>
        </p:sp>
        <p:sp>
          <p:nvSpPr>
            <p:cNvPr id="2091" name="Text Box 9"/>
            <p:cNvSpPr txBox="1">
              <a:spLocks noChangeArrowheads="1"/>
            </p:cNvSpPr>
            <p:nvPr/>
          </p:nvSpPr>
          <p:spPr bwMode="auto">
            <a:xfrm>
              <a:off x="2058" y="3261"/>
              <a:ext cx="196" cy="231"/>
            </a:xfrm>
            <a:prstGeom prst="rect">
              <a:avLst/>
            </a:prstGeom>
            <a:noFill/>
            <a:ln w="9525">
              <a:noFill/>
              <a:miter lim="800000"/>
              <a:headEnd/>
              <a:tailEnd/>
            </a:ln>
          </p:spPr>
          <p:txBody>
            <a:bodyPr wrap="none">
              <a:spAutoFit/>
            </a:bodyPr>
            <a:lstStyle/>
            <a:p>
              <a:r>
                <a:rPr lang="en-US" altLang="ja-JP" sz="1800" b="0">
                  <a:solidFill>
                    <a:srgbClr val="FFFFFF"/>
                  </a:solidFill>
                  <a:latin typeface="Arial" charset="0"/>
                </a:rPr>
                <a:t>a</a:t>
              </a:r>
            </a:p>
          </p:txBody>
        </p:sp>
        <p:sp>
          <p:nvSpPr>
            <p:cNvPr id="2092" name="Text Box 10"/>
            <p:cNvSpPr txBox="1">
              <a:spLocks noChangeArrowheads="1"/>
            </p:cNvSpPr>
            <p:nvPr/>
          </p:nvSpPr>
          <p:spPr bwMode="auto">
            <a:xfrm>
              <a:off x="1888" y="3432"/>
              <a:ext cx="196" cy="231"/>
            </a:xfrm>
            <a:prstGeom prst="rect">
              <a:avLst/>
            </a:prstGeom>
            <a:noFill/>
            <a:ln w="9525">
              <a:noFill/>
              <a:miter lim="800000"/>
              <a:headEnd/>
              <a:tailEnd/>
            </a:ln>
          </p:spPr>
          <p:txBody>
            <a:bodyPr wrap="none">
              <a:spAutoFit/>
            </a:bodyPr>
            <a:lstStyle/>
            <a:p>
              <a:r>
                <a:rPr lang="en-US" altLang="ja-JP" sz="1800" b="0">
                  <a:solidFill>
                    <a:srgbClr val="FFFFFF"/>
                  </a:solidFill>
                  <a:latin typeface="Arial" charset="0"/>
                </a:rPr>
                <a:t>b</a:t>
              </a:r>
            </a:p>
          </p:txBody>
        </p:sp>
        <p:sp>
          <p:nvSpPr>
            <p:cNvPr id="2093" name="Line 11"/>
            <p:cNvSpPr>
              <a:spLocks noChangeShapeType="1"/>
            </p:cNvSpPr>
            <p:nvPr/>
          </p:nvSpPr>
          <p:spPr bwMode="auto">
            <a:xfrm>
              <a:off x="2313" y="3974"/>
              <a:ext cx="0" cy="199"/>
            </a:xfrm>
            <a:prstGeom prst="line">
              <a:avLst/>
            </a:prstGeom>
            <a:noFill/>
            <a:ln w="9525">
              <a:solidFill>
                <a:srgbClr val="FFFFFF"/>
              </a:solidFill>
              <a:round/>
              <a:headEnd/>
              <a:tailEnd/>
            </a:ln>
          </p:spPr>
          <p:txBody>
            <a:bodyPr/>
            <a:lstStyle/>
            <a:p>
              <a:endParaRPr lang="ja-JP" altLang="en-US">
                <a:solidFill>
                  <a:srgbClr val="FFFFFF"/>
                </a:solidFill>
              </a:endParaRPr>
            </a:p>
          </p:txBody>
        </p:sp>
        <p:sp>
          <p:nvSpPr>
            <p:cNvPr id="2094" name="Line 12"/>
            <p:cNvSpPr>
              <a:spLocks noChangeShapeType="1"/>
            </p:cNvSpPr>
            <p:nvPr/>
          </p:nvSpPr>
          <p:spPr bwMode="auto">
            <a:xfrm>
              <a:off x="2157" y="4173"/>
              <a:ext cx="312" cy="0"/>
            </a:xfrm>
            <a:prstGeom prst="line">
              <a:avLst/>
            </a:prstGeom>
            <a:noFill/>
            <a:ln w="9525">
              <a:solidFill>
                <a:srgbClr val="FFFFFF"/>
              </a:solidFill>
              <a:round/>
              <a:headEnd/>
              <a:tailEnd/>
            </a:ln>
          </p:spPr>
          <p:txBody>
            <a:bodyPr/>
            <a:lstStyle/>
            <a:p>
              <a:endParaRPr lang="ja-JP" altLang="en-US">
                <a:solidFill>
                  <a:srgbClr val="FFFFFF"/>
                </a:solidFill>
              </a:endParaRPr>
            </a:p>
          </p:txBody>
        </p:sp>
        <p:sp>
          <p:nvSpPr>
            <p:cNvPr id="2095" name="Line 13"/>
            <p:cNvSpPr>
              <a:spLocks noChangeShapeType="1"/>
            </p:cNvSpPr>
            <p:nvPr/>
          </p:nvSpPr>
          <p:spPr bwMode="auto">
            <a:xfrm>
              <a:off x="2200" y="4201"/>
              <a:ext cx="226" cy="0"/>
            </a:xfrm>
            <a:prstGeom prst="line">
              <a:avLst/>
            </a:prstGeom>
            <a:noFill/>
            <a:ln w="9525">
              <a:solidFill>
                <a:srgbClr val="FFFFFF"/>
              </a:solidFill>
              <a:round/>
              <a:headEnd/>
              <a:tailEnd/>
            </a:ln>
          </p:spPr>
          <p:txBody>
            <a:bodyPr/>
            <a:lstStyle/>
            <a:p>
              <a:endParaRPr lang="ja-JP" altLang="en-US">
                <a:solidFill>
                  <a:srgbClr val="FFFFFF"/>
                </a:solidFill>
              </a:endParaRPr>
            </a:p>
          </p:txBody>
        </p:sp>
        <p:sp>
          <p:nvSpPr>
            <p:cNvPr id="2096" name="Line 14"/>
            <p:cNvSpPr>
              <a:spLocks noChangeShapeType="1"/>
            </p:cNvSpPr>
            <p:nvPr/>
          </p:nvSpPr>
          <p:spPr bwMode="auto">
            <a:xfrm>
              <a:off x="2256" y="4230"/>
              <a:ext cx="114" cy="0"/>
            </a:xfrm>
            <a:prstGeom prst="line">
              <a:avLst/>
            </a:prstGeom>
            <a:noFill/>
            <a:ln w="9525">
              <a:solidFill>
                <a:srgbClr val="FFFFFF"/>
              </a:solidFill>
              <a:round/>
              <a:headEnd/>
              <a:tailEnd/>
            </a:ln>
          </p:spPr>
          <p:txBody>
            <a:bodyPr/>
            <a:lstStyle/>
            <a:p>
              <a:endParaRPr lang="ja-JP" altLang="en-US">
                <a:solidFill>
                  <a:srgbClr val="FFFFFF"/>
                </a:solidFill>
              </a:endParaRPr>
            </a:p>
          </p:txBody>
        </p:sp>
        <p:sp>
          <p:nvSpPr>
            <p:cNvPr id="2097" name="Line 15"/>
            <p:cNvSpPr>
              <a:spLocks noChangeShapeType="1"/>
            </p:cNvSpPr>
            <p:nvPr/>
          </p:nvSpPr>
          <p:spPr bwMode="auto">
            <a:xfrm flipV="1">
              <a:off x="2455" y="3294"/>
              <a:ext cx="226" cy="144"/>
            </a:xfrm>
            <a:prstGeom prst="line">
              <a:avLst/>
            </a:prstGeom>
            <a:noFill/>
            <a:ln w="76200" cmpd="tri">
              <a:solidFill>
                <a:srgbClr val="FFFFFF"/>
              </a:solidFill>
              <a:round/>
              <a:headEnd/>
              <a:tailEnd type="triangle" w="med" len="med"/>
            </a:ln>
          </p:spPr>
          <p:txBody>
            <a:bodyPr/>
            <a:lstStyle/>
            <a:p>
              <a:endParaRPr lang="ja-JP" altLang="en-US">
                <a:solidFill>
                  <a:srgbClr val="FFFFFF"/>
                </a:solidFill>
              </a:endParaRPr>
            </a:p>
          </p:txBody>
        </p:sp>
        <p:sp>
          <p:nvSpPr>
            <p:cNvPr id="2098" name="Text Box 16"/>
            <p:cNvSpPr txBox="1">
              <a:spLocks noChangeArrowheads="1"/>
            </p:cNvSpPr>
            <p:nvPr/>
          </p:nvSpPr>
          <p:spPr bwMode="auto">
            <a:xfrm>
              <a:off x="2413" y="3091"/>
              <a:ext cx="213" cy="233"/>
            </a:xfrm>
            <a:prstGeom prst="rect">
              <a:avLst/>
            </a:prstGeom>
            <a:noFill/>
            <a:ln w="9525">
              <a:noFill/>
              <a:miter lim="800000"/>
              <a:headEnd/>
              <a:tailEnd/>
            </a:ln>
          </p:spPr>
          <p:txBody>
            <a:bodyPr wrap="none">
              <a:spAutoFit/>
            </a:bodyPr>
            <a:lstStyle/>
            <a:p>
              <a:pPr algn="ctr"/>
              <a:r>
                <a:rPr lang="en-US" altLang="ja-JP">
                  <a:solidFill>
                    <a:srgbClr val="FFFFFF"/>
                  </a:solidFill>
                  <a:latin typeface="Arial" charset="0"/>
                </a:rPr>
                <a:t>E</a:t>
              </a:r>
            </a:p>
          </p:txBody>
        </p:sp>
      </p:grpSp>
      <p:sp>
        <p:nvSpPr>
          <p:cNvPr id="2054" name="Text Box 17"/>
          <p:cNvSpPr txBox="1">
            <a:spLocks noChangeArrowheads="1"/>
          </p:cNvSpPr>
          <p:nvPr/>
        </p:nvSpPr>
        <p:spPr bwMode="auto">
          <a:xfrm>
            <a:off x="611560" y="1772816"/>
            <a:ext cx="1467068" cy="400110"/>
          </a:xfrm>
          <a:prstGeom prst="rect">
            <a:avLst/>
          </a:prstGeom>
          <a:noFill/>
          <a:ln w="9525">
            <a:noFill/>
            <a:miter lim="800000"/>
            <a:headEnd/>
            <a:tailEnd/>
          </a:ln>
        </p:spPr>
        <p:txBody>
          <a:bodyPr wrap="none">
            <a:spAutoFit/>
          </a:bodyPr>
          <a:lstStyle/>
          <a:p>
            <a:r>
              <a:rPr lang="ja-JP" altLang="en-US" sz="2000" b="0" dirty="0">
                <a:solidFill>
                  <a:srgbClr val="FFFFFF"/>
                </a:solidFill>
                <a:latin typeface="Arial" charset="0"/>
              </a:rPr>
              <a:t>電場の様子</a:t>
            </a:r>
          </a:p>
        </p:txBody>
      </p:sp>
      <p:sp>
        <p:nvSpPr>
          <p:cNvPr id="2055" name="Line 18"/>
          <p:cNvSpPr>
            <a:spLocks noChangeShapeType="1"/>
          </p:cNvSpPr>
          <p:nvPr/>
        </p:nvSpPr>
        <p:spPr bwMode="auto">
          <a:xfrm>
            <a:off x="468313" y="6308725"/>
            <a:ext cx="8207375" cy="0"/>
          </a:xfrm>
          <a:prstGeom prst="line">
            <a:avLst/>
          </a:prstGeom>
          <a:noFill/>
          <a:ln w="57150">
            <a:solidFill>
              <a:schemeClr val="tx1"/>
            </a:solidFill>
            <a:round/>
            <a:headEnd/>
            <a:tailEnd/>
          </a:ln>
        </p:spPr>
        <p:txBody>
          <a:bodyPr/>
          <a:lstStyle/>
          <a:p>
            <a:endParaRPr lang="ja-JP" altLang="en-US"/>
          </a:p>
        </p:txBody>
      </p:sp>
      <p:grpSp>
        <p:nvGrpSpPr>
          <p:cNvPr id="3" name="Group 19"/>
          <p:cNvGrpSpPr>
            <a:grpSpLocks/>
          </p:cNvGrpSpPr>
          <p:nvPr/>
        </p:nvGrpSpPr>
        <p:grpSpPr bwMode="auto">
          <a:xfrm>
            <a:off x="3619500" y="4138613"/>
            <a:ext cx="500063" cy="2011362"/>
            <a:chOff x="2280" y="2607"/>
            <a:chExt cx="315" cy="1267"/>
          </a:xfrm>
        </p:grpSpPr>
        <p:sp>
          <p:nvSpPr>
            <p:cNvPr id="2085" name="AutoShape 20"/>
            <p:cNvSpPr>
              <a:spLocks noChangeArrowheads="1"/>
            </p:cNvSpPr>
            <p:nvPr/>
          </p:nvSpPr>
          <p:spPr bwMode="auto">
            <a:xfrm rot="9897673">
              <a:off x="2373" y="3616"/>
              <a:ext cx="222" cy="258"/>
            </a:xfrm>
            <a:prstGeom prst="triangle">
              <a:avLst>
                <a:gd name="adj" fmla="val 50000"/>
              </a:avLst>
            </a:prstGeom>
            <a:solidFill>
              <a:srgbClr val="FFFF00"/>
            </a:solidFill>
            <a:ln w="9525">
              <a:noFill/>
              <a:miter lim="800000"/>
              <a:headEnd/>
              <a:tailEnd/>
            </a:ln>
          </p:spPr>
          <p:txBody>
            <a:bodyPr wrap="none" anchor="ctr"/>
            <a:lstStyle/>
            <a:p>
              <a:endParaRPr lang="ja-JP" altLang="en-US"/>
            </a:p>
          </p:txBody>
        </p:sp>
        <p:sp>
          <p:nvSpPr>
            <p:cNvPr id="2086" name="AutoShape 21"/>
            <p:cNvSpPr>
              <a:spLocks noChangeArrowheads="1"/>
            </p:cNvSpPr>
            <p:nvPr/>
          </p:nvSpPr>
          <p:spPr bwMode="auto">
            <a:xfrm rot="9897673" flipH="1" flipV="1">
              <a:off x="2280" y="2607"/>
              <a:ext cx="78" cy="1030"/>
            </a:xfrm>
            <a:prstGeom prst="triangle">
              <a:avLst>
                <a:gd name="adj" fmla="val 50000"/>
              </a:avLst>
            </a:prstGeom>
            <a:solidFill>
              <a:srgbClr val="FFFF00"/>
            </a:solidFill>
            <a:ln w="9525">
              <a:noFill/>
              <a:miter lim="800000"/>
              <a:headEnd/>
              <a:tailEnd/>
            </a:ln>
          </p:spPr>
          <p:txBody>
            <a:bodyPr wrap="none" anchor="ctr"/>
            <a:lstStyle/>
            <a:p>
              <a:endParaRPr lang="ja-JP" altLang="en-US"/>
            </a:p>
          </p:txBody>
        </p:sp>
      </p:grpSp>
      <p:sp>
        <p:nvSpPr>
          <p:cNvPr id="101398" name="Oval 22"/>
          <p:cNvSpPr>
            <a:spLocks noChangeArrowheads="1"/>
          </p:cNvSpPr>
          <p:nvPr/>
        </p:nvSpPr>
        <p:spPr bwMode="auto">
          <a:xfrm>
            <a:off x="3348038" y="4022725"/>
            <a:ext cx="269875" cy="269875"/>
          </a:xfrm>
          <a:prstGeom prst="ellipse">
            <a:avLst/>
          </a:prstGeom>
          <a:solidFill>
            <a:schemeClr val="accent1"/>
          </a:solidFill>
          <a:ln w="9525">
            <a:solidFill>
              <a:schemeClr val="tx1"/>
            </a:solidFill>
            <a:round/>
            <a:headEnd/>
            <a:tailEnd/>
          </a:ln>
        </p:spPr>
        <p:txBody>
          <a:bodyPr wrap="none" anchor="ctr"/>
          <a:lstStyle/>
          <a:p>
            <a:pPr algn="ctr"/>
            <a:r>
              <a:rPr lang="en-US" altLang="ja-JP" sz="1800" b="0">
                <a:latin typeface="Arial" charset="0"/>
              </a:rPr>
              <a:t>e</a:t>
            </a:r>
            <a:r>
              <a:rPr lang="en-US" altLang="ja-JP" sz="1800" b="0" baseline="30000">
                <a:latin typeface="Arial" charset="0"/>
              </a:rPr>
              <a:t>-</a:t>
            </a:r>
          </a:p>
        </p:txBody>
      </p:sp>
      <p:sp>
        <p:nvSpPr>
          <p:cNvPr id="101399" name="Oval 23"/>
          <p:cNvSpPr>
            <a:spLocks noChangeArrowheads="1"/>
          </p:cNvSpPr>
          <p:nvPr/>
        </p:nvSpPr>
        <p:spPr bwMode="auto">
          <a:xfrm>
            <a:off x="3635375" y="4383088"/>
            <a:ext cx="269875" cy="269875"/>
          </a:xfrm>
          <a:prstGeom prst="ellipse">
            <a:avLst/>
          </a:prstGeom>
          <a:solidFill>
            <a:srgbClr val="FF0066"/>
          </a:solidFill>
          <a:ln w="9525">
            <a:solidFill>
              <a:schemeClr val="tx1"/>
            </a:solidFill>
            <a:round/>
            <a:headEnd/>
            <a:tailEnd/>
          </a:ln>
        </p:spPr>
        <p:txBody>
          <a:bodyPr wrap="none" anchor="ctr"/>
          <a:lstStyle/>
          <a:p>
            <a:pPr algn="ctr"/>
            <a:r>
              <a:rPr lang="en-US" altLang="ja-JP" sz="1800" b="0">
                <a:latin typeface="Arial" charset="0"/>
              </a:rPr>
              <a:t>e</a:t>
            </a:r>
            <a:r>
              <a:rPr lang="en-US" altLang="ja-JP" sz="1800" b="0" baseline="30000">
                <a:latin typeface="Arial" charset="0"/>
              </a:rPr>
              <a:t>-</a:t>
            </a:r>
          </a:p>
        </p:txBody>
      </p:sp>
      <p:sp>
        <p:nvSpPr>
          <p:cNvPr id="101400" name="Oval 24"/>
          <p:cNvSpPr>
            <a:spLocks noChangeArrowheads="1"/>
          </p:cNvSpPr>
          <p:nvPr/>
        </p:nvSpPr>
        <p:spPr bwMode="auto">
          <a:xfrm>
            <a:off x="3132138" y="4392613"/>
            <a:ext cx="404812" cy="404812"/>
          </a:xfrm>
          <a:prstGeom prst="ellipse">
            <a:avLst/>
          </a:prstGeom>
          <a:solidFill>
            <a:srgbClr val="FF0066"/>
          </a:solidFill>
          <a:ln w="9525">
            <a:solidFill>
              <a:schemeClr val="tx1"/>
            </a:solidFill>
            <a:round/>
            <a:headEnd/>
            <a:tailEnd/>
          </a:ln>
        </p:spPr>
        <p:txBody>
          <a:bodyPr wrap="none" anchor="ctr"/>
          <a:lstStyle/>
          <a:p>
            <a:pPr algn="ctr"/>
            <a:r>
              <a:rPr lang="en-US" altLang="ja-JP" sz="1800" b="0">
                <a:latin typeface="Arial" charset="0"/>
              </a:rPr>
              <a:t>Ar</a:t>
            </a:r>
            <a:r>
              <a:rPr lang="en-US" altLang="ja-JP" sz="1800" b="0" baseline="30000">
                <a:latin typeface="Arial" charset="0"/>
              </a:rPr>
              <a:t>+</a:t>
            </a:r>
          </a:p>
        </p:txBody>
      </p:sp>
      <p:sp>
        <p:nvSpPr>
          <p:cNvPr id="101401" name="Oval 25"/>
          <p:cNvSpPr>
            <a:spLocks noChangeArrowheads="1"/>
          </p:cNvSpPr>
          <p:nvPr/>
        </p:nvSpPr>
        <p:spPr bwMode="auto">
          <a:xfrm>
            <a:off x="3725863" y="4814888"/>
            <a:ext cx="269875" cy="269875"/>
          </a:xfrm>
          <a:prstGeom prst="ellipse">
            <a:avLst/>
          </a:prstGeom>
          <a:solidFill>
            <a:srgbClr val="FF0066"/>
          </a:solidFill>
          <a:ln w="9525">
            <a:solidFill>
              <a:schemeClr val="tx1"/>
            </a:solidFill>
            <a:round/>
            <a:headEnd/>
            <a:tailEnd/>
          </a:ln>
        </p:spPr>
        <p:txBody>
          <a:bodyPr wrap="none" anchor="ctr"/>
          <a:lstStyle/>
          <a:p>
            <a:pPr algn="ctr"/>
            <a:r>
              <a:rPr lang="en-US" altLang="ja-JP" sz="1800" b="0">
                <a:latin typeface="Arial" charset="0"/>
              </a:rPr>
              <a:t>e</a:t>
            </a:r>
            <a:r>
              <a:rPr lang="en-US" altLang="ja-JP" sz="1800" b="0" baseline="30000">
                <a:latin typeface="Arial" charset="0"/>
              </a:rPr>
              <a:t>-</a:t>
            </a:r>
          </a:p>
        </p:txBody>
      </p:sp>
      <p:sp>
        <p:nvSpPr>
          <p:cNvPr id="101402" name="Oval 26"/>
          <p:cNvSpPr>
            <a:spLocks noChangeArrowheads="1"/>
          </p:cNvSpPr>
          <p:nvPr/>
        </p:nvSpPr>
        <p:spPr bwMode="auto">
          <a:xfrm>
            <a:off x="3222625" y="4824413"/>
            <a:ext cx="404813" cy="404812"/>
          </a:xfrm>
          <a:prstGeom prst="ellipse">
            <a:avLst/>
          </a:prstGeom>
          <a:solidFill>
            <a:srgbClr val="FF0066"/>
          </a:solidFill>
          <a:ln w="9525">
            <a:solidFill>
              <a:schemeClr val="tx1"/>
            </a:solidFill>
            <a:round/>
            <a:headEnd/>
            <a:tailEnd/>
          </a:ln>
        </p:spPr>
        <p:txBody>
          <a:bodyPr wrap="none" anchor="ctr"/>
          <a:lstStyle/>
          <a:p>
            <a:pPr algn="ctr"/>
            <a:r>
              <a:rPr lang="en-US" altLang="ja-JP" sz="1800" b="0">
                <a:latin typeface="Arial" charset="0"/>
              </a:rPr>
              <a:t>Ar</a:t>
            </a:r>
            <a:r>
              <a:rPr lang="en-US" altLang="ja-JP" sz="1800" b="0" baseline="30000">
                <a:latin typeface="Arial" charset="0"/>
              </a:rPr>
              <a:t>+</a:t>
            </a:r>
          </a:p>
        </p:txBody>
      </p:sp>
      <p:sp>
        <p:nvSpPr>
          <p:cNvPr id="101403" name="Oval 27"/>
          <p:cNvSpPr>
            <a:spLocks noChangeArrowheads="1"/>
          </p:cNvSpPr>
          <p:nvPr/>
        </p:nvSpPr>
        <p:spPr bwMode="auto">
          <a:xfrm>
            <a:off x="3851275" y="5246688"/>
            <a:ext cx="269875" cy="269875"/>
          </a:xfrm>
          <a:prstGeom prst="ellipse">
            <a:avLst/>
          </a:prstGeom>
          <a:solidFill>
            <a:srgbClr val="FF0066"/>
          </a:solidFill>
          <a:ln w="9525">
            <a:solidFill>
              <a:schemeClr val="tx1"/>
            </a:solidFill>
            <a:round/>
            <a:headEnd/>
            <a:tailEnd/>
          </a:ln>
        </p:spPr>
        <p:txBody>
          <a:bodyPr wrap="none" anchor="ctr"/>
          <a:lstStyle/>
          <a:p>
            <a:pPr algn="ctr"/>
            <a:r>
              <a:rPr lang="en-US" altLang="ja-JP" sz="1800" b="0">
                <a:latin typeface="Arial" charset="0"/>
              </a:rPr>
              <a:t>e</a:t>
            </a:r>
            <a:r>
              <a:rPr lang="en-US" altLang="ja-JP" sz="1800" b="0" baseline="30000">
                <a:latin typeface="Arial" charset="0"/>
              </a:rPr>
              <a:t>-</a:t>
            </a:r>
          </a:p>
        </p:txBody>
      </p:sp>
      <p:sp>
        <p:nvSpPr>
          <p:cNvPr id="101404" name="Oval 28"/>
          <p:cNvSpPr>
            <a:spLocks noChangeArrowheads="1"/>
          </p:cNvSpPr>
          <p:nvPr/>
        </p:nvSpPr>
        <p:spPr bwMode="auto">
          <a:xfrm>
            <a:off x="3348038" y="5256213"/>
            <a:ext cx="404812" cy="404812"/>
          </a:xfrm>
          <a:prstGeom prst="ellipse">
            <a:avLst/>
          </a:prstGeom>
          <a:solidFill>
            <a:srgbClr val="FF0066"/>
          </a:solidFill>
          <a:ln w="9525">
            <a:solidFill>
              <a:schemeClr val="tx1"/>
            </a:solidFill>
            <a:round/>
            <a:headEnd/>
            <a:tailEnd/>
          </a:ln>
        </p:spPr>
        <p:txBody>
          <a:bodyPr wrap="none" anchor="ctr"/>
          <a:lstStyle/>
          <a:p>
            <a:pPr algn="ctr"/>
            <a:r>
              <a:rPr lang="en-US" altLang="ja-JP" sz="1800" b="0">
                <a:latin typeface="Arial" charset="0"/>
              </a:rPr>
              <a:t>Ar</a:t>
            </a:r>
            <a:r>
              <a:rPr lang="en-US" altLang="ja-JP" sz="1800" b="0" baseline="30000">
                <a:latin typeface="Arial" charset="0"/>
              </a:rPr>
              <a:t>+</a:t>
            </a:r>
          </a:p>
        </p:txBody>
      </p:sp>
      <p:grpSp>
        <p:nvGrpSpPr>
          <p:cNvPr id="4" name="Group 29"/>
          <p:cNvGrpSpPr>
            <a:grpSpLocks/>
          </p:cNvGrpSpPr>
          <p:nvPr/>
        </p:nvGrpSpPr>
        <p:grpSpPr bwMode="auto">
          <a:xfrm>
            <a:off x="2536825" y="4486275"/>
            <a:ext cx="838200" cy="1730375"/>
            <a:chOff x="1598" y="2826"/>
            <a:chExt cx="528" cy="1090"/>
          </a:xfrm>
        </p:grpSpPr>
        <p:sp>
          <p:nvSpPr>
            <p:cNvPr id="2083" name="AutoShape 30"/>
            <p:cNvSpPr>
              <a:spLocks noChangeArrowheads="1"/>
            </p:cNvSpPr>
            <p:nvPr/>
          </p:nvSpPr>
          <p:spPr bwMode="auto">
            <a:xfrm rot="9042949">
              <a:off x="1773" y="3650"/>
              <a:ext cx="353" cy="266"/>
            </a:xfrm>
            <a:prstGeom prst="triangle">
              <a:avLst>
                <a:gd name="adj" fmla="val 50000"/>
              </a:avLst>
            </a:prstGeom>
            <a:solidFill>
              <a:srgbClr val="FFFF00"/>
            </a:solidFill>
            <a:ln w="9525">
              <a:noFill/>
              <a:miter lim="800000"/>
              <a:headEnd/>
              <a:tailEnd/>
            </a:ln>
          </p:spPr>
          <p:txBody>
            <a:bodyPr wrap="none" anchor="ctr"/>
            <a:lstStyle/>
            <a:p>
              <a:endParaRPr lang="ja-JP" altLang="en-US"/>
            </a:p>
          </p:txBody>
        </p:sp>
        <p:sp>
          <p:nvSpPr>
            <p:cNvPr id="2084" name="AutoShape 31"/>
            <p:cNvSpPr>
              <a:spLocks noChangeArrowheads="1"/>
            </p:cNvSpPr>
            <p:nvPr/>
          </p:nvSpPr>
          <p:spPr bwMode="auto">
            <a:xfrm rot="9042949" flipH="1" flipV="1">
              <a:off x="1598" y="2826"/>
              <a:ext cx="125" cy="902"/>
            </a:xfrm>
            <a:prstGeom prst="triangle">
              <a:avLst>
                <a:gd name="adj" fmla="val 50000"/>
              </a:avLst>
            </a:prstGeom>
            <a:solidFill>
              <a:srgbClr val="FFFF00"/>
            </a:solidFill>
            <a:ln w="9525">
              <a:noFill/>
              <a:miter lim="800000"/>
              <a:headEnd/>
              <a:tailEnd/>
            </a:ln>
          </p:spPr>
          <p:txBody>
            <a:bodyPr wrap="none" anchor="ctr"/>
            <a:lstStyle/>
            <a:p>
              <a:endParaRPr lang="ja-JP" altLang="en-US"/>
            </a:p>
          </p:txBody>
        </p:sp>
      </p:grpSp>
      <p:sp>
        <p:nvSpPr>
          <p:cNvPr id="101408" name="Oval 32"/>
          <p:cNvSpPr>
            <a:spLocks noChangeArrowheads="1"/>
          </p:cNvSpPr>
          <p:nvPr/>
        </p:nvSpPr>
        <p:spPr bwMode="auto">
          <a:xfrm>
            <a:off x="2147888" y="4456113"/>
            <a:ext cx="269875" cy="269875"/>
          </a:xfrm>
          <a:prstGeom prst="ellipse">
            <a:avLst/>
          </a:prstGeom>
          <a:solidFill>
            <a:schemeClr val="accent1"/>
          </a:solidFill>
          <a:ln w="9525">
            <a:solidFill>
              <a:schemeClr val="tx1"/>
            </a:solidFill>
            <a:round/>
            <a:headEnd/>
            <a:tailEnd/>
          </a:ln>
        </p:spPr>
        <p:txBody>
          <a:bodyPr wrap="none" anchor="ctr"/>
          <a:lstStyle/>
          <a:p>
            <a:pPr algn="ctr"/>
            <a:r>
              <a:rPr lang="en-US" altLang="ja-JP" sz="1800" b="0">
                <a:latin typeface="Arial" charset="0"/>
              </a:rPr>
              <a:t>e</a:t>
            </a:r>
            <a:r>
              <a:rPr lang="en-US" altLang="ja-JP" sz="1800" b="0" baseline="30000">
                <a:latin typeface="Arial" charset="0"/>
              </a:rPr>
              <a:t>-</a:t>
            </a:r>
          </a:p>
        </p:txBody>
      </p:sp>
      <p:sp>
        <p:nvSpPr>
          <p:cNvPr id="101409" name="Oval 33"/>
          <p:cNvSpPr>
            <a:spLocks noChangeArrowheads="1"/>
          </p:cNvSpPr>
          <p:nvPr/>
        </p:nvSpPr>
        <p:spPr bwMode="auto">
          <a:xfrm>
            <a:off x="2709863" y="5067300"/>
            <a:ext cx="269875" cy="269875"/>
          </a:xfrm>
          <a:prstGeom prst="ellipse">
            <a:avLst/>
          </a:prstGeom>
          <a:solidFill>
            <a:srgbClr val="FF0066"/>
          </a:solidFill>
          <a:ln w="9525">
            <a:solidFill>
              <a:schemeClr val="tx1"/>
            </a:solidFill>
            <a:round/>
            <a:headEnd/>
            <a:tailEnd/>
          </a:ln>
        </p:spPr>
        <p:txBody>
          <a:bodyPr wrap="none" anchor="ctr"/>
          <a:lstStyle/>
          <a:p>
            <a:pPr algn="ctr"/>
            <a:r>
              <a:rPr lang="en-US" altLang="ja-JP" sz="1800" b="0">
                <a:latin typeface="Arial" charset="0"/>
              </a:rPr>
              <a:t>e</a:t>
            </a:r>
            <a:r>
              <a:rPr lang="en-US" altLang="ja-JP" sz="1800" b="0" baseline="30000">
                <a:latin typeface="Arial" charset="0"/>
              </a:rPr>
              <a:t>-</a:t>
            </a:r>
          </a:p>
        </p:txBody>
      </p:sp>
      <p:sp>
        <p:nvSpPr>
          <p:cNvPr id="101410" name="Oval 34"/>
          <p:cNvSpPr>
            <a:spLocks noChangeArrowheads="1"/>
          </p:cNvSpPr>
          <p:nvPr/>
        </p:nvSpPr>
        <p:spPr bwMode="auto">
          <a:xfrm>
            <a:off x="2206625" y="5165725"/>
            <a:ext cx="404813" cy="404813"/>
          </a:xfrm>
          <a:prstGeom prst="ellipse">
            <a:avLst/>
          </a:prstGeom>
          <a:solidFill>
            <a:srgbClr val="FF0066"/>
          </a:solidFill>
          <a:ln w="9525">
            <a:solidFill>
              <a:schemeClr val="tx1"/>
            </a:solidFill>
            <a:round/>
            <a:headEnd/>
            <a:tailEnd/>
          </a:ln>
        </p:spPr>
        <p:txBody>
          <a:bodyPr wrap="none" anchor="ctr"/>
          <a:lstStyle/>
          <a:p>
            <a:pPr algn="ctr"/>
            <a:r>
              <a:rPr lang="en-US" altLang="ja-JP" sz="1800" b="0">
                <a:latin typeface="Arial" charset="0"/>
              </a:rPr>
              <a:t>Ar</a:t>
            </a:r>
            <a:r>
              <a:rPr lang="en-US" altLang="ja-JP" sz="1800" b="0" baseline="30000">
                <a:latin typeface="Arial" charset="0"/>
              </a:rPr>
              <a:t>+</a:t>
            </a:r>
          </a:p>
        </p:txBody>
      </p:sp>
      <p:sp>
        <p:nvSpPr>
          <p:cNvPr id="101411" name="Oval 35"/>
          <p:cNvSpPr>
            <a:spLocks noChangeArrowheads="1"/>
          </p:cNvSpPr>
          <p:nvPr/>
        </p:nvSpPr>
        <p:spPr bwMode="auto">
          <a:xfrm>
            <a:off x="2493963" y="4668838"/>
            <a:ext cx="269875" cy="269875"/>
          </a:xfrm>
          <a:prstGeom prst="ellipse">
            <a:avLst/>
          </a:prstGeom>
          <a:solidFill>
            <a:srgbClr val="FF0066"/>
          </a:solidFill>
          <a:ln w="9525">
            <a:solidFill>
              <a:schemeClr val="tx1"/>
            </a:solidFill>
            <a:round/>
            <a:headEnd/>
            <a:tailEnd/>
          </a:ln>
        </p:spPr>
        <p:txBody>
          <a:bodyPr wrap="none" anchor="ctr"/>
          <a:lstStyle/>
          <a:p>
            <a:pPr algn="ctr"/>
            <a:r>
              <a:rPr lang="en-US" altLang="ja-JP" sz="1800" b="0">
                <a:latin typeface="Arial" charset="0"/>
              </a:rPr>
              <a:t>e</a:t>
            </a:r>
            <a:r>
              <a:rPr lang="en-US" altLang="ja-JP" sz="1800" b="0" baseline="30000">
                <a:latin typeface="Arial" charset="0"/>
              </a:rPr>
              <a:t>-</a:t>
            </a:r>
          </a:p>
        </p:txBody>
      </p:sp>
      <p:sp>
        <p:nvSpPr>
          <p:cNvPr id="101412" name="Oval 36"/>
          <p:cNvSpPr>
            <a:spLocks noChangeArrowheads="1"/>
          </p:cNvSpPr>
          <p:nvPr/>
        </p:nvSpPr>
        <p:spPr bwMode="auto">
          <a:xfrm>
            <a:off x="1990725" y="4767263"/>
            <a:ext cx="404813" cy="404812"/>
          </a:xfrm>
          <a:prstGeom prst="ellipse">
            <a:avLst/>
          </a:prstGeom>
          <a:solidFill>
            <a:srgbClr val="FF0066"/>
          </a:solidFill>
          <a:ln w="9525">
            <a:solidFill>
              <a:schemeClr val="tx1"/>
            </a:solidFill>
            <a:round/>
            <a:headEnd/>
            <a:tailEnd/>
          </a:ln>
        </p:spPr>
        <p:txBody>
          <a:bodyPr wrap="none" anchor="ctr"/>
          <a:lstStyle/>
          <a:p>
            <a:pPr algn="ctr"/>
            <a:r>
              <a:rPr lang="en-US" altLang="ja-JP" sz="1800" b="0">
                <a:latin typeface="Arial" charset="0"/>
              </a:rPr>
              <a:t>Ar</a:t>
            </a:r>
            <a:r>
              <a:rPr lang="en-US" altLang="ja-JP" sz="1800" b="0" baseline="30000">
                <a:latin typeface="Arial" charset="0"/>
              </a:rPr>
              <a:t>+</a:t>
            </a:r>
          </a:p>
        </p:txBody>
      </p:sp>
      <p:grpSp>
        <p:nvGrpSpPr>
          <p:cNvPr id="5" name="Group 37"/>
          <p:cNvGrpSpPr>
            <a:grpSpLocks/>
          </p:cNvGrpSpPr>
          <p:nvPr/>
        </p:nvGrpSpPr>
        <p:grpSpPr bwMode="auto">
          <a:xfrm>
            <a:off x="6238875" y="4425950"/>
            <a:ext cx="2843213" cy="1092200"/>
            <a:chOff x="3787" y="2450"/>
            <a:chExt cx="1791" cy="688"/>
          </a:xfrm>
        </p:grpSpPr>
        <p:sp>
          <p:nvSpPr>
            <p:cNvPr id="2079" name="Oval 38"/>
            <p:cNvSpPr>
              <a:spLocks noChangeArrowheads="1"/>
            </p:cNvSpPr>
            <p:nvPr/>
          </p:nvSpPr>
          <p:spPr bwMode="auto">
            <a:xfrm>
              <a:off x="3787" y="2530"/>
              <a:ext cx="170" cy="170"/>
            </a:xfrm>
            <a:prstGeom prst="ellipse">
              <a:avLst/>
            </a:prstGeom>
            <a:solidFill>
              <a:schemeClr val="accent1"/>
            </a:solidFill>
            <a:ln w="9525">
              <a:solidFill>
                <a:schemeClr val="tx1"/>
              </a:solidFill>
              <a:round/>
              <a:headEnd/>
              <a:tailEnd/>
            </a:ln>
          </p:spPr>
          <p:txBody>
            <a:bodyPr wrap="none" anchor="ctr"/>
            <a:lstStyle/>
            <a:p>
              <a:pPr algn="ctr"/>
              <a:r>
                <a:rPr lang="en-US" altLang="ja-JP" sz="1800" b="0">
                  <a:latin typeface="Arial" charset="0"/>
                </a:rPr>
                <a:t>e</a:t>
              </a:r>
              <a:r>
                <a:rPr lang="en-US" altLang="ja-JP" sz="1800" b="0" baseline="30000">
                  <a:latin typeface="Arial" charset="0"/>
                </a:rPr>
                <a:t>-</a:t>
              </a:r>
            </a:p>
          </p:txBody>
        </p:sp>
        <p:sp>
          <p:nvSpPr>
            <p:cNvPr id="2080" name="Text Box 39"/>
            <p:cNvSpPr txBox="1">
              <a:spLocks noChangeArrowheads="1"/>
            </p:cNvSpPr>
            <p:nvPr/>
          </p:nvSpPr>
          <p:spPr bwMode="auto">
            <a:xfrm>
              <a:off x="4047" y="2450"/>
              <a:ext cx="888" cy="288"/>
            </a:xfrm>
            <a:prstGeom prst="rect">
              <a:avLst/>
            </a:prstGeom>
            <a:noFill/>
            <a:ln w="9525">
              <a:noFill/>
              <a:miter lim="800000"/>
              <a:headEnd/>
              <a:tailEnd/>
            </a:ln>
          </p:spPr>
          <p:txBody>
            <a:bodyPr wrap="none">
              <a:spAutoFit/>
            </a:bodyPr>
            <a:lstStyle/>
            <a:p>
              <a:r>
                <a:rPr lang="ja-JP" altLang="en-US">
                  <a:solidFill>
                    <a:srgbClr val="17B535"/>
                  </a:solidFill>
                  <a:latin typeface="Arial" charset="0"/>
                </a:rPr>
                <a:t>一次電子</a:t>
              </a:r>
            </a:p>
          </p:txBody>
        </p:sp>
        <p:sp>
          <p:nvSpPr>
            <p:cNvPr id="2081" name="Oval 40"/>
            <p:cNvSpPr>
              <a:spLocks noChangeArrowheads="1"/>
            </p:cNvSpPr>
            <p:nvPr/>
          </p:nvSpPr>
          <p:spPr bwMode="auto">
            <a:xfrm>
              <a:off x="3787" y="2776"/>
              <a:ext cx="170" cy="170"/>
            </a:xfrm>
            <a:prstGeom prst="ellipse">
              <a:avLst/>
            </a:prstGeom>
            <a:solidFill>
              <a:srgbClr val="FF0066"/>
            </a:solidFill>
            <a:ln w="9525">
              <a:solidFill>
                <a:schemeClr val="tx1"/>
              </a:solidFill>
              <a:round/>
              <a:headEnd/>
              <a:tailEnd/>
            </a:ln>
          </p:spPr>
          <p:txBody>
            <a:bodyPr wrap="none" anchor="ctr"/>
            <a:lstStyle/>
            <a:p>
              <a:pPr algn="ctr"/>
              <a:r>
                <a:rPr lang="en-US" altLang="ja-JP" sz="1800" b="0">
                  <a:latin typeface="Arial" charset="0"/>
                </a:rPr>
                <a:t>e</a:t>
              </a:r>
              <a:r>
                <a:rPr lang="en-US" altLang="ja-JP" sz="1800" b="0" baseline="30000">
                  <a:latin typeface="Arial" charset="0"/>
                </a:rPr>
                <a:t>-</a:t>
              </a:r>
            </a:p>
          </p:txBody>
        </p:sp>
        <p:sp>
          <p:nvSpPr>
            <p:cNvPr id="2082" name="Text Box 41"/>
            <p:cNvSpPr txBox="1">
              <a:spLocks noChangeArrowheads="1"/>
            </p:cNvSpPr>
            <p:nvPr/>
          </p:nvSpPr>
          <p:spPr bwMode="auto">
            <a:xfrm>
              <a:off x="4047" y="2696"/>
              <a:ext cx="1531" cy="442"/>
            </a:xfrm>
            <a:prstGeom prst="rect">
              <a:avLst/>
            </a:prstGeom>
            <a:noFill/>
            <a:ln w="9525">
              <a:noFill/>
              <a:miter lim="800000"/>
              <a:headEnd/>
              <a:tailEnd/>
            </a:ln>
          </p:spPr>
          <p:txBody>
            <a:bodyPr wrap="none">
              <a:spAutoFit/>
            </a:bodyPr>
            <a:lstStyle/>
            <a:p>
              <a:r>
                <a:rPr lang="ja-JP" altLang="en-US">
                  <a:solidFill>
                    <a:srgbClr val="988C34"/>
                  </a:solidFill>
                  <a:latin typeface="Arial" charset="0"/>
                </a:rPr>
                <a:t>二次電子</a:t>
              </a:r>
            </a:p>
            <a:p>
              <a:r>
                <a:rPr lang="ja-JP" altLang="en-US" sz="1600">
                  <a:solidFill>
                    <a:srgbClr val="988C34"/>
                  </a:solidFill>
                  <a:latin typeface="Arial" charset="0"/>
                </a:rPr>
                <a:t>（一次電子の</a:t>
              </a:r>
              <a:r>
                <a:rPr lang="en-US" altLang="ja-JP" sz="1600">
                  <a:solidFill>
                    <a:srgbClr val="988C34"/>
                  </a:solidFill>
                  <a:latin typeface="Arial" charset="0"/>
                </a:rPr>
                <a:t>10</a:t>
              </a:r>
              <a:r>
                <a:rPr lang="en-US" altLang="ja-JP" sz="1600" baseline="30000">
                  <a:solidFill>
                    <a:srgbClr val="988C34"/>
                  </a:solidFill>
                  <a:latin typeface="Arial" charset="0"/>
                </a:rPr>
                <a:t>4</a:t>
              </a:r>
              <a:r>
                <a:rPr lang="ja-JP" altLang="en-US" sz="1600">
                  <a:solidFill>
                    <a:srgbClr val="988C34"/>
                  </a:solidFill>
                  <a:latin typeface="Arial" charset="0"/>
                </a:rPr>
                <a:t>～</a:t>
              </a:r>
              <a:r>
                <a:rPr lang="en-US" altLang="ja-JP" sz="1600">
                  <a:solidFill>
                    <a:srgbClr val="988C34"/>
                  </a:solidFill>
                  <a:latin typeface="Arial" charset="0"/>
                </a:rPr>
                <a:t>10</a:t>
              </a:r>
              <a:r>
                <a:rPr lang="en-US" altLang="ja-JP" sz="1600" baseline="30000">
                  <a:solidFill>
                    <a:srgbClr val="988C34"/>
                  </a:solidFill>
                  <a:latin typeface="Arial" charset="0"/>
                </a:rPr>
                <a:t>6</a:t>
              </a:r>
              <a:r>
                <a:rPr lang="ja-JP" altLang="en-US" sz="1600">
                  <a:solidFill>
                    <a:srgbClr val="988C34"/>
                  </a:solidFill>
                  <a:latin typeface="Arial" charset="0"/>
                </a:rPr>
                <a:t>倍）</a:t>
              </a:r>
            </a:p>
          </p:txBody>
        </p:sp>
      </p:grpSp>
      <p:sp>
        <p:nvSpPr>
          <p:cNvPr id="2071" name="Text Box 42"/>
          <p:cNvSpPr txBox="1">
            <a:spLocks noChangeArrowheads="1"/>
          </p:cNvSpPr>
          <p:nvPr/>
        </p:nvSpPr>
        <p:spPr bwMode="auto">
          <a:xfrm>
            <a:off x="179512" y="5805264"/>
            <a:ext cx="1800200" cy="400110"/>
          </a:xfrm>
          <a:prstGeom prst="rect">
            <a:avLst/>
          </a:prstGeom>
          <a:noFill/>
          <a:ln w="9525">
            <a:noFill/>
            <a:miter lim="800000"/>
            <a:headEnd/>
            <a:tailEnd/>
          </a:ln>
        </p:spPr>
        <p:txBody>
          <a:bodyPr wrap="square">
            <a:spAutoFit/>
          </a:bodyPr>
          <a:lstStyle/>
          <a:p>
            <a:pPr>
              <a:spcBef>
                <a:spcPct val="50000"/>
              </a:spcBef>
            </a:pPr>
            <a:r>
              <a:rPr lang="ja-JP" altLang="en-US" sz="2000" b="0" dirty="0">
                <a:solidFill>
                  <a:srgbClr val="FFFFFF"/>
                </a:solidFill>
                <a:latin typeface="Arial" charset="0"/>
              </a:rPr>
              <a:t>陽極</a:t>
            </a:r>
            <a:r>
              <a:rPr lang="ja-JP" altLang="en-US" sz="1600" b="0" dirty="0">
                <a:solidFill>
                  <a:srgbClr val="FFFFFF"/>
                </a:solidFill>
                <a:latin typeface="Arial" charset="0"/>
              </a:rPr>
              <a:t>（アノード）</a:t>
            </a:r>
          </a:p>
        </p:txBody>
      </p:sp>
      <p:sp>
        <p:nvSpPr>
          <p:cNvPr id="2072" name="Text Box 43"/>
          <p:cNvSpPr txBox="1">
            <a:spLocks noChangeArrowheads="1"/>
          </p:cNvSpPr>
          <p:nvPr/>
        </p:nvSpPr>
        <p:spPr bwMode="auto">
          <a:xfrm>
            <a:off x="395536" y="3861048"/>
            <a:ext cx="1980029" cy="400110"/>
          </a:xfrm>
          <a:prstGeom prst="rect">
            <a:avLst/>
          </a:prstGeom>
          <a:noFill/>
          <a:ln w="9525">
            <a:noFill/>
            <a:miter lim="800000"/>
            <a:headEnd/>
            <a:tailEnd/>
          </a:ln>
        </p:spPr>
        <p:txBody>
          <a:bodyPr wrap="none">
            <a:spAutoFit/>
          </a:bodyPr>
          <a:lstStyle/>
          <a:p>
            <a:r>
              <a:rPr lang="ja-JP" altLang="en-US" sz="2000" b="0" dirty="0">
                <a:solidFill>
                  <a:srgbClr val="FFFFFF"/>
                </a:solidFill>
                <a:latin typeface="Arial" charset="0"/>
              </a:rPr>
              <a:t>陽極付近の様子</a:t>
            </a:r>
          </a:p>
        </p:txBody>
      </p:sp>
      <p:sp>
        <p:nvSpPr>
          <p:cNvPr id="101424" name="Text Box 48"/>
          <p:cNvSpPr txBox="1">
            <a:spLocks noChangeArrowheads="1"/>
          </p:cNvSpPr>
          <p:nvPr/>
        </p:nvSpPr>
        <p:spPr bwMode="auto">
          <a:xfrm>
            <a:off x="185738" y="4821238"/>
            <a:ext cx="1854200" cy="519112"/>
          </a:xfrm>
          <a:prstGeom prst="rect">
            <a:avLst/>
          </a:prstGeom>
          <a:noFill/>
          <a:ln w="9525">
            <a:noFill/>
            <a:miter lim="800000"/>
            <a:headEnd/>
            <a:tailEnd/>
          </a:ln>
        </p:spPr>
        <p:txBody>
          <a:bodyPr>
            <a:spAutoFit/>
          </a:bodyPr>
          <a:lstStyle/>
          <a:p>
            <a:pPr algn="ctr"/>
            <a:r>
              <a:rPr lang="ja-JP" altLang="en-US" sz="2800" dirty="0">
                <a:solidFill>
                  <a:srgbClr val="FF0066"/>
                </a:solidFill>
                <a:latin typeface="Arial" charset="0"/>
              </a:rPr>
              <a:t>電子雪崩</a:t>
            </a:r>
          </a:p>
        </p:txBody>
      </p:sp>
      <p:sp>
        <p:nvSpPr>
          <p:cNvPr id="101425" name="Oval 49"/>
          <p:cNvSpPr>
            <a:spLocks noChangeArrowheads="1"/>
          </p:cNvSpPr>
          <p:nvPr/>
        </p:nvSpPr>
        <p:spPr bwMode="auto">
          <a:xfrm>
            <a:off x="2936875" y="5461000"/>
            <a:ext cx="269875" cy="269875"/>
          </a:xfrm>
          <a:prstGeom prst="ellipse">
            <a:avLst/>
          </a:prstGeom>
          <a:solidFill>
            <a:srgbClr val="FF0066"/>
          </a:solidFill>
          <a:ln w="9525">
            <a:solidFill>
              <a:schemeClr val="tx1"/>
            </a:solidFill>
            <a:round/>
            <a:headEnd/>
            <a:tailEnd/>
          </a:ln>
        </p:spPr>
        <p:txBody>
          <a:bodyPr wrap="none" anchor="ctr"/>
          <a:lstStyle/>
          <a:p>
            <a:pPr algn="ctr"/>
            <a:r>
              <a:rPr lang="en-US" altLang="ja-JP" sz="1800" b="0">
                <a:latin typeface="Arial" charset="0"/>
              </a:rPr>
              <a:t>e</a:t>
            </a:r>
            <a:r>
              <a:rPr lang="en-US" altLang="ja-JP" sz="1800" b="0" baseline="30000">
                <a:latin typeface="Arial" charset="0"/>
              </a:rPr>
              <a:t>-</a:t>
            </a:r>
          </a:p>
        </p:txBody>
      </p:sp>
      <p:sp>
        <p:nvSpPr>
          <p:cNvPr id="101426" name="Oval 50"/>
          <p:cNvSpPr>
            <a:spLocks noChangeArrowheads="1"/>
          </p:cNvSpPr>
          <p:nvPr/>
        </p:nvSpPr>
        <p:spPr bwMode="auto">
          <a:xfrm>
            <a:off x="2433638" y="5559425"/>
            <a:ext cx="404812" cy="404813"/>
          </a:xfrm>
          <a:prstGeom prst="ellipse">
            <a:avLst/>
          </a:prstGeom>
          <a:solidFill>
            <a:srgbClr val="FF0066"/>
          </a:solidFill>
          <a:ln w="9525">
            <a:solidFill>
              <a:schemeClr val="tx1"/>
            </a:solidFill>
            <a:round/>
            <a:headEnd/>
            <a:tailEnd/>
          </a:ln>
        </p:spPr>
        <p:txBody>
          <a:bodyPr wrap="none" anchor="ctr"/>
          <a:lstStyle/>
          <a:p>
            <a:pPr algn="ctr"/>
            <a:r>
              <a:rPr lang="en-US" altLang="ja-JP" sz="1800" b="0">
                <a:latin typeface="Arial" charset="0"/>
              </a:rPr>
              <a:t>Ar</a:t>
            </a:r>
            <a:r>
              <a:rPr lang="en-US" altLang="ja-JP" sz="1800" b="0" baseline="30000">
                <a:latin typeface="Arial" charset="0"/>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1.66667E-6 -2.59259E-6 L 0.06285 0.31482 " pathEditMode="relative" ptsTypes="AA">
                                      <p:cBhvr>
                                        <p:cTn id="6" dur="1000" fill="hold"/>
                                        <p:tgtEl>
                                          <p:spTgt spid="101398"/>
                                        </p:tgtEl>
                                        <p:attrNameLst>
                                          <p:attrName>ppt_x</p:attrName>
                                          <p:attrName>ppt_y</p:attrName>
                                        </p:attrNameLst>
                                      </p:cBhvr>
                                    </p:animMotion>
                                  </p:childTnLst>
                                </p:cTn>
                              </p:par>
                              <p:par>
                                <p:cTn id="7" presetID="18" presetClass="entr" presetSubtype="6" fill="hold"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strips(downRight)">
                                      <p:cBhvr>
                                        <p:cTn id="9" dur="1000"/>
                                        <p:tgtEl>
                                          <p:spTgt spid="3"/>
                                        </p:tgtEl>
                                      </p:cBhvr>
                                    </p:animEffect>
                                  </p:childTnLst>
                                </p:cTn>
                              </p:par>
                              <p:par>
                                <p:cTn id="10" presetID="0" presetClass="path" presetSubtype="0" accel="50000" decel="50000" fill="hold" grpId="0" nodeType="withEffect">
                                  <p:stCondLst>
                                    <p:cond delay="0"/>
                                  </p:stCondLst>
                                  <p:childTnLst>
                                    <p:animMotion origin="layout" path="M -2.77778E-6 4.83811E-6 L 0.10886 0.25115 " pathEditMode="relative" rAng="0" ptsTypes="AA">
                                      <p:cBhvr>
                                        <p:cTn id="11" dur="1000" fill="hold"/>
                                        <p:tgtEl>
                                          <p:spTgt spid="101408"/>
                                        </p:tgtEl>
                                        <p:attrNameLst>
                                          <p:attrName>ppt_x</p:attrName>
                                          <p:attrName>ppt_y</p:attrName>
                                        </p:attrNameLst>
                                      </p:cBhvr>
                                      <p:rCtr x="54" y="126"/>
                                    </p:animMotion>
                                  </p:childTnLst>
                                </p:cTn>
                              </p:par>
                              <p:par>
                                <p:cTn id="12" presetID="18" presetClass="entr" presetSubtype="6" fill="hold"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strips(downRight)">
                                      <p:cBhvr>
                                        <p:cTn id="14" dur="1000"/>
                                        <p:tgtEl>
                                          <p:spTgt spid="4"/>
                                        </p:tgtEl>
                                      </p:cBhvr>
                                    </p:animEffect>
                                  </p:childTnLst>
                                </p:cTn>
                              </p:par>
                              <p:par>
                                <p:cTn id="15" presetID="4" presetClass="entr" presetSubtype="32" fill="hold" grpId="0" nodeType="withEffect">
                                  <p:stCondLst>
                                    <p:cond delay="0"/>
                                  </p:stCondLst>
                                  <p:childTnLst>
                                    <p:set>
                                      <p:cBhvr>
                                        <p:cTn id="16" dur="1" fill="hold">
                                          <p:stCondLst>
                                            <p:cond delay="0"/>
                                          </p:stCondLst>
                                        </p:cTn>
                                        <p:tgtEl>
                                          <p:spTgt spid="101400"/>
                                        </p:tgtEl>
                                        <p:attrNameLst>
                                          <p:attrName>style.visibility</p:attrName>
                                        </p:attrNameLst>
                                      </p:cBhvr>
                                      <p:to>
                                        <p:strVal val="visible"/>
                                      </p:to>
                                    </p:set>
                                    <p:animEffect transition="in" filter="box(out)">
                                      <p:cBhvr>
                                        <p:cTn id="17" dur="500"/>
                                        <p:tgtEl>
                                          <p:spTgt spid="101400"/>
                                        </p:tgtEl>
                                      </p:cBhvr>
                                    </p:animEffect>
                                  </p:childTnLst>
                                </p:cTn>
                              </p:par>
                              <p:par>
                                <p:cTn id="18" presetID="4" presetClass="entr" presetSubtype="32" fill="hold" grpId="0" nodeType="withEffect">
                                  <p:stCondLst>
                                    <p:cond delay="0"/>
                                  </p:stCondLst>
                                  <p:childTnLst>
                                    <p:set>
                                      <p:cBhvr>
                                        <p:cTn id="19" dur="1" fill="hold">
                                          <p:stCondLst>
                                            <p:cond delay="0"/>
                                          </p:stCondLst>
                                        </p:cTn>
                                        <p:tgtEl>
                                          <p:spTgt spid="101399"/>
                                        </p:tgtEl>
                                        <p:attrNameLst>
                                          <p:attrName>style.visibility</p:attrName>
                                        </p:attrNameLst>
                                      </p:cBhvr>
                                      <p:to>
                                        <p:strVal val="visible"/>
                                      </p:to>
                                    </p:set>
                                    <p:animEffect transition="in" filter="box(out)">
                                      <p:cBhvr>
                                        <p:cTn id="20" dur="500"/>
                                        <p:tgtEl>
                                          <p:spTgt spid="101399"/>
                                        </p:tgtEl>
                                      </p:cBhvr>
                                    </p:animEffect>
                                  </p:childTnLst>
                                </p:cTn>
                              </p:par>
                              <p:par>
                                <p:cTn id="21" presetID="4" presetClass="entr" presetSubtype="32" fill="hold" grpId="0" nodeType="withEffect">
                                  <p:stCondLst>
                                    <p:cond delay="200"/>
                                  </p:stCondLst>
                                  <p:childTnLst>
                                    <p:set>
                                      <p:cBhvr>
                                        <p:cTn id="22" dur="1" fill="hold">
                                          <p:stCondLst>
                                            <p:cond delay="0"/>
                                          </p:stCondLst>
                                        </p:cTn>
                                        <p:tgtEl>
                                          <p:spTgt spid="101402"/>
                                        </p:tgtEl>
                                        <p:attrNameLst>
                                          <p:attrName>style.visibility</p:attrName>
                                        </p:attrNameLst>
                                      </p:cBhvr>
                                      <p:to>
                                        <p:strVal val="visible"/>
                                      </p:to>
                                    </p:set>
                                    <p:animEffect transition="in" filter="box(out)">
                                      <p:cBhvr>
                                        <p:cTn id="23" dur="500"/>
                                        <p:tgtEl>
                                          <p:spTgt spid="101402"/>
                                        </p:tgtEl>
                                      </p:cBhvr>
                                    </p:animEffect>
                                  </p:childTnLst>
                                </p:cTn>
                              </p:par>
                              <p:par>
                                <p:cTn id="24" presetID="4" presetClass="entr" presetSubtype="32" fill="hold" grpId="0" nodeType="withEffect">
                                  <p:stCondLst>
                                    <p:cond delay="200"/>
                                  </p:stCondLst>
                                  <p:childTnLst>
                                    <p:set>
                                      <p:cBhvr>
                                        <p:cTn id="25" dur="1" fill="hold">
                                          <p:stCondLst>
                                            <p:cond delay="0"/>
                                          </p:stCondLst>
                                        </p:cTn>
                                        <p:tgtEl>
                                          <p:spTgt spid="101401"/>
                                        </p:tgtEl>
                                        <p:attrNameLst>
                                          <p:attrName>style.visibility</p:attrName>
                                        </p:attrNameLst>
                                      </p:cBhvr>
                                      <p:to>
                                        <p:strVal val="visible"/>
                                      </p:to>
                                    </p:set>
                                    <p:animEffect transition="in" filter="box(out)">
                                      <p:cBhvr>
                                        <p:cTn id="26" dur="500"/>
                                        <p:tgtEl>
                                          <p:spTgt spid="101401"/>
                                        </p:tgtEl>
                                      </p:cBhvr>
                                    </p:animEffect>
                                  </p:childTnLst>
                                </p:cTn>
                              </p:par>
                              <p:par>
                                <p:cTn id="27" presetID="4" presetClass="entr" presetSubtype="32" fill="hold" grpId="0" nodeType="withEffect">
                                  <p:stCondLst>
                                    <p:cond delay="400"/>
                                  </p:stCondLst>
                                  <p:childTnLst>
                                    <p:set>
                                      <p:cBhvr>
                                        <p:cTn id="28" dur="1" fill="hold">
                                          <p:stCondLst>
                                            <p:cond delay="0"/>
                                          </p:stCondLst>
                                        </p:cTn>
                                        <p:tgtEl>
                                          <p:spTgt spid="101404"/>
                                        </p:tgtEl>
                                        <p:attrNameLst>
                                          <p:attrName>style.visibility</p:attrName>
                                        </p:attrNameLst>
                                      </p:cBhvr>
                                      <p:to>
                                        <p:strVal val="visible"/>
                                      </p:to>
                                    </p:set>
                                    <p:animEffect transition="in" filter="box(out)">
                                      <p:cBhvr>
                                        <p:cTn id="29" dur="500"/>
                                        <p:tgtEl>
                                          <p:spTgt spid="101404"/>
                                        </p:tgtEl>
                                      </p:cBhvr>
                                    </p:animEffect>
                                  </p:childTnLst>
                                </p:cTn>
                              </p:par>
                              <p:par>
                                <p:cTn id="30" presetID="4" presetClass="entr" presetSubtype="32" fill="hold" grpId="0" nodeType="withEffect">
                                  <p:stCondLst>
                                    <p:cond delay="400"/>
                                  </p:stCondLst>
                                  <p:childTnLst>
                                    <p:set>
                                      <p:cBhvr>
                                        <p:cTn id="31" dur="1" fill="hold">
                                          <p:stCondLst>
                                            <p:cond delay="0"/>
                                          </p:stCondLst>
                                        </p:cTn>
                                        <p:tgtEl>
                                          <p:spTgt spid="101403"/>
                                        </p:tgtEl>
                                        <p:attrNameLst>
                                          <p:attrName>style.visibility</p:attrName>
                                        </p:attrNameLst>
                                      </p:cBhvr>
                                      <p:to>
                                        <p:strVal val="visible"/>
                                      </p:to>
                                    </p:set>
                                    <p:animEffect transition="in" filter="box(out)">
                                      <p:cBhvr>
                                        <p:cTn id="32" dur="500"/>
                                        <p:tgtEl>
                                          <p:spTgt spid="101403"/>
                                        </p:tgtEl>
                                      </p:cBhvr>
                                    </p:animEffect>
                                  </p:childTnLst>
                                </p:cTn>
                              </p:par>
                              <p:par>
                                <p:cTn id="33" presetID="4" presetClass="entr" presetSubtype="32" fill="hold" grpId="0" nodeType="withEffect">
                                  <p:stCondLst>
                                    <p:cond delay="0"/>
                                  </p:stCondLst>
                                  <p:childTnLst>
                                    <p:set>
                                      <p:cBhvr>
                                        <p:cTn id="34" dur="1" fill="hold">
                                          <p:stCondLst>
                                            <p:cond delay="0"/>
                                          </p:stCondLst>
                                        </p:cTn>
                                        <p:tgtEl>
                                          <p:spTgt spid="101412"/>
                                        </p:tgtEl>
                                        <p:attrNameLst>
                                          <p:attrName>style.visibility</p:attrName>
                                        </p:attrNameLst>
                                      </p:cBhvr>
                                      <p:to>
                                        <p:strVal val="visible"/>
                                      </p:to>
                                    </p:set>
                                    <p:animEffect transition="in" filter="box(out)">
                                      <p:cBhvr>
                                        <p:cTn id="35" dur="500"/>
                                        <p:tgtEl>
                                          <p:spTgt spid="101412"/>
                                        </p:tgtEl>
                                      </p:cBhvr>
                                    </p:animEffect>
                                  </p:childTnLst>
                                </p:cTn>
                              </p:par>
                              <p:par>
                                <p:cTn id="36" presetID="4" presetClass="entr" presetSubtype="32" fill="hold" grpId="0" nodeType="withEffect">
                                  <p:stCondLst>
                                    <p:cond delay="0"/>
                                  </p:stCondLst>
                                  <p:childTnLst>
                                    <p:set>
                                      <p:cBhvr>
                                        <p:cTn id="37" dur="1" fill="hold">
                                          <p:stCondLst>
                                            <p:cond delay="0"/>
                                          </p:stCondLst>
                                        </p:cTn>
                                        <p:tgtEl>
                                          <p:spTgt spid="101411"/>
                                        </p:tgtEl>
                                        <p:attrNameLst>
                                          <p:attrName>style.visibility</p:attrName>
                                        </p:attrNameLst>
                                      </p:cBhvr>
                                      <p:to>
                                        <p:strVal val="visible"/>
                                      </p:to>
                                    </p:set>
                                    <p:animEffect transition="in" filter="box(out)">
                                      <p:cBhvr>
                                        <p:cTn id="38" dur="500"/>
                                        <p:tgtEl>
                                          <p:spTgt spid="101411"/>
                                        </p:tgtEl>
                                      </p:cBhvr>
                                    </p:animEffect>
                                  </p:childTnLst>
                                </p:cTn>
                              </p:par>
                              <p:par>
                                <p:cTn id="39" presetID="4" presetClass="entr" presetSubtype="32" fill="hold" grpId="0" nodeType="withEffect">
                                  <p:stCondLst>
                                    <p:cond delay="200"/>
                                  </p:stCondLst>
                                  <p:childTnLst>
                                    <p:set>
                                      <p:cBhvr>
                                        <p:cTn id="40" dur="1" fill="hold">
                                          <p:stCondLst>
                                            <p:cond delay="0"/>
                                          </p:stCondLst>
                                        </p:cTn>
                                        <p:tgtEl>
                                          <p:spTgt spid="101410"/>
                                        </p:tgtEl>
                                        <p:attrNameLst>
                                          <p:attrName>style.visibility</p:attrName>
                                        </p:attrNameLst>
                                      </p:cBhvr>
                                      <p:to>
                                        <p:strVal val="visible"/>
                                      </p:to>
                                    </p:set>
                                    <p:animEffect transition="in" filter="box(out)">
                                      <p:cBhvr>
                                        <p:cTn id="41" dur="500"/>
                                        <p:tgtEl>
                                          <p:spTgt spid="101410"/>
                                        </p:tgtEl>
                                      </p:cBhvr>
                                    </p:animEffect>
                                  </p:childTnLst>
                                </p:cTn>
                              </p:par>
                              <p:par>
                                <p:cTn id="42" presetID="4" presetClass="entr" presetSubtype="32" fill="hold" grpId="0" nodeType="withEffect">
                                  <p:stCondLst>
                                    <p:cond delay="200"/>
                                  </p:stCondLst>
                                  <p:childTnLst>
                                    <p:set>
                                      <p:cBhvr>
                                        <p:cTn id="43" dur="1" fill="hold">
                                          <p:stCondLst>
                                            <p:cond delay="0"/>
                                          </p:stCondLst>
                                        </p:cTn>
                                        <p:tgtEl>
                                          <p:spTgt spid="101409"/>
                                        </p:tgtEl>
                                        <p:attrNameLst>
                                          <p:attrName>style.visibility</p:attrName>
                                        </p:attrNameLst>
                                      </p:cBhvr>
                                      <p:to>
                                        <p:strVal val="visible"/>
                                      </p:to>
                                    </p:set>
                                    <p:animEffect transition="in" filter="box(out)">
                                      <p:cBhvr>
                                        <p:cTn id="44" dur="500"/>
                                        <p:tgtEl>
                                          <p:spTgt spid="101409"/>
                                        </p:tgtEl>
                                      </p:cBhvr>
                                    </p:animEffect>
                                  </p:childTnLst>
                                </p:cTn>
                              </p:par>
                              <p:par>
                                <p:cTn id="45" presetID="4" presetClass="entr" presetSubtype="32" fill="hold" grpId="0" nodeType="withEffect">
                                  <p:stCondLst>
                                    <p:cond delay="600"/>
                                  </p:stCondLst>
                                  <p:childTnLst>
                                    <p:set>
                                      <p:cBhvr>
                                        <p:cTn id="46" dur="1" fill="hold">
                                          <p:stCondLst>
                                            <p:cond delay="0"/>
                                          </p:stCondLst>
                                        </p:cTn>
                                        <p:tgtEl>
                                          <p:spTgt spid="101426"/>
                                        </p:tgtEl>
                                        <p:attrNameLst>
                                          <p:attrName>style.visibility</p:attrName>
                                        </p:attrNameLst>
                                      </p:cBhvr>
                                      <p:to>
                                        <p:strVal val="visible"/>
                                      </p:to>
                                    </p:set>
                                    <p:animEffect transition="in" filter="box(out)">
                                      <p:cBhvr>
                                        <p:cTn id="47" dur="500"/>
                                        <p:tgtEl>
                                          <p:spTgt spid="101426"/>
                                        </p:tgtEl>
                                      </p:cBhvr>
                                    </p:animEffect>
                                  </p:childTnLst>
                                </p:cTn>
                              </p:par>
                              <p:par>
                                <p:cTn id="48" presetID="4" presetClass="entr" presetSubtype="32" fill="hold" grpId="0" nodeType="withEffect">
                                  <p:stCondLst>
                                    <p:cond delay="600"/>
                                  </p:stCondLst>
                                  <p:childTnLst>
                                    <p:set>
                                      <p:cBhvr>
                                        <p:cTn id="49" dur="1" fill="hold">
                                          <p:stCondLst>
                                            <p:cond delay="0"/>
                                          </p:stCondLst>
                                        </p:cTn>
                                        <p:tgtEl>
                                          <p:spTgt spid="101425"/>
                                        </p:tgtEl>
                                        <p:attrNameLst>
                                          <p:attrName>style.visibility</p:attrName>
                                        </p:attrNameLst>
                                      </p:cBhvr>
                                      <p:to>
                                        <p:strVal val="visible"/>
                                      </p:to>
                                    </p:set>
                                    <p:animEffect transition="in" filter="box(out)">
                                      <p:cBhvr>
                                        <p:cTn id="50" dur="500"/>
                                        <p:tgtEl>
                                          <p:spTgt spid="101425"/>
                                        </p:tgtEl>
                                      </p:cBhvr>
                                    </p:animEffect>
                                  </p:childTnLst>
                                </p:cTn>
                              </p:par>
                            </p:childTnLst>
                          </p:cTn>
                        </p:par>
                      </p:childTnLst>
                    </p:cTn>
                  </p:par>
                  <p:par>
                    <p:cTn id="51" fill="hold">
                      <p:stCondLst>
                        <p:cond delay="indefinite"/>
                      </p:stCondLst>
                      <p:childTnLst>
                        <p:par>
                          <p:cTn id="52" fill="hold">
                            <p:stCondLst>
                              <p:cond delay="0"/>
                            </p:stCondLst>
                            <p:childTnLst>
                              <p:par>
                                <p:cTn id="53" presetID="5" presetClass="entr" presetSubtype="10" fill="hold" grpId="0" nodeType="clickEffect">
                                  <p:stCondLst>
                                    <p:cond delay="0"/>
                                  </p:stCondLst>
                                  <p:childTnLst>
                                    <p:set>
                                      <p:cBhvr>
                                        <p:cTn id="54" dur="1" fill="hold">
                                          <p:stCondLst>
                                            <p:cond delay="0"/>
                                          </p:stCondLst>
                                        </p:cTn>
                                        <p:tgtEl>
                                          <p:spTgt spid="101424"/>
                                        </p:tgtEl>
                                        <p:attrNameLst>
                                          <p:attrName>style.visibility</p:attrName>
                                        </p:attrNameLst>
                                      </p:cBhvr>
                                      <p:to>
                                        <p:strVal val="visible"/>
                                      </p:to>
                                    </p:set>
                                    <p:animEffect transition="in" filter="checkerboard(across)">
                                      <p:cBhvr>
                                        <p:cTn id="55" dur="500"/>
                                        <p:tgtEl>
                                          <p:spTgt spid="1014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98" grpId="0" animBg="1"/>
      <p:bldP spid="101399" grpId="0" animBg="1"/>
      <p:bldP spid="101400" grpId="0" animBg="1"/>
      <p:bldP spid="101401" grpId="0" animBg="1"/>
      <p:bldP spid="101402" grpId="0" animBg="1"/>
      <p:bldP spid="101403" grpId="0" animBg="1"/>
      <p:bldP spid="101404" grpId="0" animBg="1"/>
      <p:bldP spid="101408" grpId="0" animBg="1"/>
      <p:bldP spid="101409" grpId="0" animBg="1"/>
      <p:bldP spid="101410" grpId="0" animBg="1"/>
      <p:bldP spid="101411" grpId="0" animBg="1"/>
      <p:bldP spid="101412" grpId="0" animBg="1"/>
      <p:bldP spid="101424" grpId="0"/>
      <p:bldP spid="101425" grpId="0" animBg="1"/>
      <p:bldP spid="10142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0" y="0"/>
            <a:ext cx="2808312" cy="1143000"/>
          </a:xfrm>
        </p:spPr>
        <p:txBody>
          <a:bodyPr>
            <a:normAutofit/>
          </a:bodyPr>
          <a:lstStyle/>
          <a:p>
            <a:pPr eaLnBrk="1" hangingPunct="1"/>
            <a:r>
              <a:rPr lang="ja-JP" altLang="en-US" sz="6600" dirty="0" smtClean="0"/>
              <a:t>内容</a:t>
            </a:r>
          </a:p>
        </p:txBody>
      </p:sp>
      <p:sp>
        <p:nvSpPr>
          <p:cNvPr id="14339" name="Rectangle 3"/>
          <p:cNvSpPr>
            <a:spLocks noGrp="1" noChangeArrowheads="1"/>
          </p:cNvSpPr>
          <p:nvPr>
            <p:ph type="body" idx="1"/>
          </p:nvPr>
        </p:nvSpPr>
        <p:spPr>
          <a:xfrm>
            <a:off x="611560" y="1844823"/>
            <a:ext cx="3707904" cy="4062682"/>
          </a:xfrm>
        </p:spPr>
        <p:txBody>
          <a:bodyPr>
            <a:normAutofit/>
          </a:bodyPr>
          <a:lstStyle/>
          <a:p>
            <a:r>
              <a:rPr lang="ja-JP" altLang="en-US" sz="2400" dirty="0" smtClean="0"/>
              <a:t>比例計数管の製作</a:t>
            </a:r>
          </a:p>
          <a:p>
            <a:r>
              <a:rPr lang="ja-JP" altLang="en-US" sz="2400" dirty="0" smtClean="0"/>
              <a:t>整形回路の製作</a:t>
            </a:r>
          </a:p>
          <a:p>
            <a:r>
              <a:rPr lang="ja-JP" altLang="en-US" sz="2400" dirty="0" smtClean="0"/>
              <a:t>放射線の測定</a:t>
            </a:r>
          </a:p>
          <a:p>
            <a:pPr lvl="1"/>
            <a:r>
              <a:rPr lang="en-US" altLang="ja-JP" sz="2000" dirty="0" smtClean="0"/>
              <a:t>X</a:t>
            </a:r>
            <a:r>
              <a:rPr lang="ja-JP" altLang="en-US" sz="2000" dirty="0" smtClean="0"/>
              <a:t>線の観測</a:t>
            </a:r>
          </a:p>
          <a:p>
            <a:pPr lvl="1"/>
            <a:r>
              <a:rPr lang="en-US" altLang="ja-JP" sz="2000" dirty="0" smtClean="0"/>
              <a:t>β</a:t>
            </a:r>
            <a:r>
              <a:rPr lang="ja-JP" altLang="en-US" sz="2000" dirty="0" smtClean="0"/>
              <a:t>線の観測</a:t>
            </a:r>
          </a:p>
          <a:p>
            <a:pPr lvl="1"/>
            <a:r>
              <a:rPr lang="ja-JP" altLang="en-US" sz="2000" dirty="0" smtClean="0"/>
              <a:t>宇宙線の観測</a:t>
            </a:r>
          </a:p>
          <a:p>
            <a:r>
              <a:rPr lang="ja-JP" altLang="en-US" sz="2400" dirty="0" smtClean="0"/>
              <a:t>観測データの</a:t>
            </a:r>
            <a:r>
              <a:rPr lang="ja-JP" altLang="en-US" sz="2400" dirty="0" smtClean="0"/>
              <a:t>解析</a:t>
            </a:r>
            <a:endParaRPr lang="en-US" altLang="ja-JP" sz="2400" dirty="0" smtClean="0"/>
          </a:p>
          <a:p>
            <a:r>
              <a:rPr lang="ja-JP" altLang="en-US" sz="2400" dirty="0" smtClean="0"/>
              <a:t>プレゼンテーション</a:t>
            </a:r>
          </a:p>
        </p:txBody>
      </p:sp>
      <p:pic>
        <p:nvPicPr>
          <p:cNvPr id="14340" name="Picture 5" descr="DSCF1021"/>
          <p:cNvPicPr>
            <a:picLocks noChangeAspect="1" noChangeArrowheads="1"/>
          </p:cNvPicPr>
          <p:nvPr/>
        </p:nvPicPr>
        <p:blipFill>
          <a:blip r:embed="rId3" cstate="print">
            <a:lum bright="10000"/>
          </a:blip>
          <a:srcRect/>
          <a:stretch>
            <a:fillRect/>
          </a:stretch>
        </p:blipFill>
        <p:spPr bwMode="auto">
          <a:xfrm>
            <a:off x="4644008" y="2492896"/>
            <a:ext cx="3841750" cy="2881312"/>
          </a:xfrm>
          <a:prstGeom prst="rect">
            <a:avLst/>
          </a:prstGeom>
          <a:noFill/>
          <a:ln w="9525">
            <a:noFill/>
            <a:miter lim="800000"/>
            <a:headEnd/>
            <a:tailEnd/>
          </a:ln>
        </p:spPr>
      </p:pic>
      <p:sp>
        <p:nvSpPr>
          <p:cNvPr id="14341" name="Line 6"/>
          <p:cNvSpPr>
            <a:spLocks noChangeShapeType="1"/>
          </p:cNvSpPr>
          <p:nvPr/>
        </p:nvSpPr>
        <p:spPr bwMode="auto">
          <a:xfrm flipH="1">
            <a:off x="6320408" y="2569096"/>
            <a:ext cx="593725" cy="2651125"/>
          </a:xfrm>
          <a:prstGeom prst="line">
            <a:avLst/>
          </a:prstGeom>
          <a:noFill/>
          <a:ln w="76200">
            <a:solidFill>
              <a:srgbClr val="FF0000"/>
            </a:solidFill>
            <a:round/>
            <a:headEnd/>
            <a:tailEnd type="triangle" w="med" len="med"/>
          </a:ln>
        </p:spPr>
        <p:txBody>
          <a:bodyPr/>
          <a:lstStyle/>
          <a:p>
            <a:endParaRPr lang="ja-JP" altLang="en-US"/>
          </a:p>
        </p:txBody>
      </p:sp>
      <p:sp>
        <p:nvSpPr>
          <p:cNvPr id="14342" name="Text Box 7"/>
          <p:cNvSpPr txBox="1">
            <a:spLocks noChangeArrowheads="1"/>
          </p:cNvSpPr>
          <p:nvPr/>
        </p:nvSpPr>
        <p:spPr bwMode="auto">
          <a:xfrm>
            <a:off x="6444208" y="1916832"/>
            <a:ext cx="1997663" cy="369332"/>
          </a:xfrm>
          <a:prstGeom prst="rect">
            <a:avLst/>
          </a:prstGeom>
          <a:noFill/>
          <a:ln w="9525">
            <a:noFill/>
            <a:miter lim="800000"/>
            <a:headEnd/>
            <a:tailEnd/>
          </a:ln>
        </p:spPr>
        <p:txBody>
          <a:bodyPr wrap="none">
            <a:spAutoFit/>
          </a:bodyPr>
          <a:lstStyle/>
          <a:p>
            <a:r>
              <a:rPr lang="ja-JP" altLang="en-US" dirty="0">
                <a:solidFill>
                  <a:schemeClr val="bg1"/>
                </a:solidFill>
              </a:rPr>
              <a:t>宇宙線を同時計測</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539552" y="1124744"/>
            <a:ext cx="8136904" cy="4647426"/>
          </a:xfrm>
          <a:prstGeom prst="rect">
            <a:avLst/>
          </a:prstGeom>
        </p:spPr>
        <p:txBody>
          <a:bodyPr wrap="square">
            <a:spAutoFit/>
          </a:bodyPr>
          <a:lstStyle/>
          <a:p>
            <a:pPr lvl="0"/>
            <a:r>
              <a:rPr lang="ja-JP" altLang="en-US" sz="4000" dirty="0" smtClean="0">
                <a:solidFill>
                  <a:prstClr val="white"/>
                </a:solidFill>
                <a:latin typeface="HG丸ｺﾞｼｯｸM-PRO" pitchFamily="50" charset="-128"/>
                <a:ea typeface="HG丸ｺﾞｼｯｸM-PRO" pitchFamily="50" charset="-128"/>
              </a:rPr>
              <a:t>核力を理解したい</a:t>
            </a:r>
            <a:endParaRPr lang="en-US" altLang="ja-JP" sz="4000" dirty="0" smtClean="0">
              <a:solidFill>
                <a:prstClr val="white"/>
              </a:solidFill>
              <a:latin typeface="HG丸ｺﾞｼｯｸM-PRO" pitchFamily="50" charset="-128"/>
              <a:ea typeface="HG丸ｺﾞｼｯｸM-PRO" pitchFamily="50" charset="-128"/>
            </a:endParaRPr>
          </a:p>
          <a:p>
            <a:pPr lvl="0"/>
            <a:endParaRPr lang="en-US" altLang="ja-JP" sz="4000" dirty="0" smtClean="0">
              <a:solidFill>
                <a:prstClr val="white"/>
              </a:solidFill>
              <a:latin typeface="HG丸ｺﾞｼｯｸM-PRO" pitchFamily="50" charset="-128"/>
              <a:ea typeface="HG丸ｺﾞｼｯｸM-PRO" pitchFamily="50" charset="-128"/>
            </a:endParaRPr>
          </a:p>
          <a:p>
            <a:pPr marL="896938" lvl="0"/>
            <a:r>
              <a:rPr lang="en-US" altLang="ja-JP" sz="2800" dirty="0" smtClean="0">
                <a:solidFill>
                  <a:prstClr val="white"/>
                </a:solidFill>
                <a:latin typeface="HG丸ｺﾞｼｯｸM-PRO" pitchFamily="50" charset="-128"/>
                <a:ea typeface="HG丸ｺﾞｼｯｸM-PRO" pitchFamily="50" charset="-128"/>
              </a:rPr>
              <a:t>	</a:t>
            </a:r>
            <a:r>
              <a:rPr lang="ja-JP" altLang="en-US" sz="2800" dirty="0" smtClean="0">
                <a:solidFill>
                  <a:prstClr val="white"/>
                </a:solidFill>
                <a:latin typeface="HG丸ｺﾞｼｯｸM-PRO" pitchFamily="50" charset="-128"/>
                <a:ea typeface="HG丸ｺﾞｼｯｸM-PRO" pitchFamily="50" charset="-128"/>
              </a:rPr>
              <a:t>第一原理 </a:t>
            </a:r>
            <a:r>
              <a:rPr lang="en-US" altLang="ja-JP" sz="2800" dirty="0" smtClean="0">
                <a:solidFill>
                  <a:prstClr val="white"/>
                </a:solidFill>
                <a:latin typeface="HG丸ｺﾞｼｯｸM-PRO" pitchFamily="50" charset="-128"/>
                <a:ea typeface="HG丸ｺﾞｼｯｸM-PRO" pitchFamily="50" charset="-128"/>
              </a:rPr>
              <a:t>= </a:t>
            </a:r>
            <a:r>
              <a:rPr lang="ja-JP" altLang="en-US" sz="2800" dirty="0" smtClean="0">
                <a:solidFill>
                  <a:prstClr val="white"/>
                </a:solidFill>
                <a:latin typeface="HG丸ｺﾞｼｯｸM-PRO" pitchFamily="50" charset="-128"/>
                <a:ea typeface="HG丸ｺﾞｼｯｸM-PRO" pitchFamily="50" charset="-128"/>
              </a:rPr>
              <a:t>量子色力学（</a:t>
            </a:r>
            <a:r>
              <a:rPr lang="en-US" altLang="ja-JP" sz="2800" dirty="0" smtClean="0">
                <a:solidFill>
                  <a:prstClr val="white"/>
                </a:solidFill>
                <a:latin typeface="HG丸ｺﾞｼｯｸM-PRO" pitchFamily="50" charset="-128"/>
                <a:ea typeface="HG丸ｺﾞｼｯｸM-PRO" pitchFamily="50" charset="-128"/>
              </a:rPr>
              <a:t>QCD)</a:t>
            </a:r>
            <a:r>
              <a:rPr lang="ja-JP" altLang="en-US" sz="2800" dirty="0" smtClean="0">
                <a:solidFill>
                  <a:prstClr val="white"/>
                </a:solidFill>
                <a:latin typeface="HG丸ｺﾞｼｯｸM-PRO" pitchFamily="50" charset="-128"/>
                <a:ea typeface="HG丸ｺﾞｼｯｸM-PRO" pitchFamily="50" charset="-128"/>
              </a:rPr>
              <a:t>は、非摂動領域（我々の世界）を直接計算出来ない</a:t>
            </a:r>
            <a:endParaRPr lang="en-US" altLang="ja-JP" sz="2800" dirty="0" smtClean="0">
              <a:solidFill>
                <a:prstClr val="white"/>
              </a:solidFill>
              <a:latin typeface="HG丸ｺﾞｼｯｸM-PRO" pitchFamily="50" charset="-128"/>
              <a:ea typeface="HG丸ｺﾞｼｯｸM-PRO" pitchFamily="50" charset="-128"/>
            </a:endParaRPr>
          </a:p>
          <a:p>
            <a:pPr lvl="0"/>
            <a:endParaRPr lang="en-US" altLang="ja-JP" sz="4000" dirty="0" smtClean="0">
              <a:solidFill>
                <a:prstClr val="white"/>
              </a:solidFill>
              <a:latin typeface="HG丸ｺﾞｼｯｸM-PRO" pitchFamily="50" charset="-128"/>
              <a:ea typeface="HG丸ｺﾞｼｯｸM-PRO" pitchFamily="50" charset="-128"/>
            </a:endParaRPr>
          </a:p>
          <a:p>
            <a:pPr lvl="0"/>
            <a:r>
              <a:rPr lang="ja-JP" altLang="en-US" sz="4000" dirty="0" smtClean="0">
                <a:solidFill>
                  <a:prstClr val="white"/>
                </a:solidFill>
                <a:latin typeface="HG丸ｺﾞｼｯｸM-PRO" pitchFamily="50" charset="-128"/>
                <a:ea typeface="HG丸ｺﾞｼｯｸM-PRO" pitchFamily="50" charset="-128"/>
              </a:rPr>
              <a:t>多種多様な原子核・ハドロンの</a:t>
            </a:r>
            <a:endParaRPr lang="en-US" altLang="ja-JP" sz="4000" dirty="0" smtClean="0">
              <a:solidFill>
                <a:prstClr val="white"/>
              </a:solidFill>
              <a:latin typeface="HG丸ｺﾞｼｯｸM-PRO" pitchFamily="50" charset="-128"/>
              <a:ea typeface="HG丸ｺﾞｼｯｸM-PRO" pitchFamily="50" charset="-128"/>
            </a:endParaRPr>
          </a:p>
          <a:p>
            <a:pPr lvl="0"/>
            <a:r>
              <a:rPr lang="ja-JP" altLang="en-US" sz="4000" dirty="0" smtClean="0">
                <a:solidFill>
                  <a:prstClr val="white"/>
                </a:solidFill>
                <a:latin typeface="HG丸ｺﾞｼｯｸM-PRO" pitchFamily="50" charset="-128"/>
                <a:ea typeface="HG丸ｺﾞｼｯｸM-PRO" pitchFamily="50" charset="-128"/>
              </a:rPr>
              <a:t>相互作用をどう理解するか？</a:t>
            </a:r>
            <a:endParaRPr lang="en-US" altLang="ja-JP" sz="4000" dirty="0" smtClean="0">
              <a:solidFill>
                <a:prstClr val="white"/>
              </a:solidFill>
              <a:latin typeface="HG丸ｺﾞｼｯｸM-PRO" pitchFamily="50" charset="-128"/>
              <a:ea typeface="HG丸ｺﾞｼｯｸM-PRO" pitchFamily="50" charset="-128"/>
            </a:endParaRPr>
          </a:p>
          <a:p>
            <a:pPr lvl="0"/>
            <a:endParaRPr lang="en-US" altLang="ja-JP" sz="4000" dirty="0" smtClean="0">
              <a:solidFill>
                <a:prstClr val="white"/>
              </a:solidFill>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nuclear_phys_frontier-2"/>
          <p:cNvPicPr>
            <a:picLocks noChangeAspect="1" noChangeArrowheads="1"/>
          </p:cNvPicPr>
          <p:nvPr/>
        </p:nvPicPr>
        <p:blipFill>
          <a:blip r:embed="rId2" cstate="print"/>
          <a:srcRect l="-3747" t="-5050" r="-3176" b="-3538"/>
          <a:stretch>
            <a:fillRect/>
          </a:stretch>
        </p:blipFill>
        <p:spPr bwMode="auto">
          <a:xfrm>
            <a:off x="827584" y="404664"/>
            <a:ext cx="7272808" cy="6192688"/>
          </a:xfrm>
          <a:prstGeom prst="rect">
            <a:avLst/>
          </a:prstGeom>
          <a:solidFill>
            <a:srgbClr val="000F2E"/>
          </a:solidFill>
          <a:effectLst>
            <a:softEdge rad="127000"/>
          </a:effectLst>
        </p:spPr>
      </p:pic>
      <p:sp>
        <p:nvSpPr>
          <p:cNvPr id="3" name="Rectangle 9"/>
          <p:cNvSpPr>
            <a:spLocks noChangeArrowheads="1"/>
          </p:cNvSpPr>
          <p:nvPr/>
        </p:nvSpPr>
        <p:spPr bwMode="auto">
          <a:xfrm>
            <a:off x="1115616" y="1340768"/>
            <a:ext cx="3240360" cy="2016224"/>
          </a:xfrm>
          <a:prstGeom prst="rect">
            <a:avLst/>
          </a:prstGeom>
          <a:noFill/>
          <a:ln w="38100">
            <a:solidFill>
              <a:srgbClr val="FF00FF"/>
            </a:solidFill>
            <a:miter lim="800000"/>
            <a:headEnd/>
            <a:tailEnd/>
          </a:ln>
          <a:effectLst/>
        </p:spPr>
        <p:txBody>
          <a:bodyPr wrap="none" anchor="ctr"/>
          <a:lstStyle/>
          <a:p>
            <a:endParaRPr lang="ja-JP" altLang="en-US"/>
          </a:p>
        </p:txBody>
      </p:sp>
      <p:sp>
        <p:nvSpPr>
          <p:cNvPr id="4" name="Rectangle 10"/>
          <p:cNvSpPr>
            <a:spLocks noChangeArrowheads="1"/>
          </p:cNvSpPr>
          <p:nvPr/>
        </p:nvSpPr>
        <p:spPr bwMode="auto">
          <a:xfrm>
            <a:off x="4572001" y="1340768"/>
            <a:ext cx="3240360" cy="2016224"/>
          </a:xfrm>
          <a:prstGeom prst="rect">
            <a:avLst/>
          </a:prstGeom>
          <a:noFill/>
          <a:ln w="38100">
            <a:solidFill>
              <a:srgbClr val="6699FF"/>
            </a:solidFill>
            <a:miter lim="800000"/>
            <a:headEnd/>
            <a:tailEnd/>
          </a:ln>
          <a:effectLst/>
        </p:spPr>
        <p:txBody>
          <a:bodyPr wrap="none" anchor="ctr"/>
          <a:lstStyle/>
          <a:p>
            <a:endParaRPr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3995936" y="0"/>
            <a:ext cx="4801314" cy="707886"/>
          </a:xfrm>
          <a:prstGeom prst="rect">
            <a:avLst/>
          </a:prstGeom>
        </p:spPr>
        <p:txBody>
          <a:bodyPr wrap="none">
            <a:spAutoFit/>
          </a:bodyPr>
          <a:lstStyle/>
          <a:p>
            <a:pPr lvl="0"/>
            <a:r>
              <a:rPr lang="ja-JP" altLang="en-US" sz="4000" dirty="0" smtClean="0">
                <a:solidFill>
                  <a:prstClr val="white"/>
                </a:solidFill>
                <a:latin typeface="HG丸ｺﾞｼｯｸM-PRO" pitchFamily="50" charset="-128"/>
                <a:ea typeface="HG丸ｺﾞｼｯｸM-PRO" pitchFamily="50" charset="-128"/>
              </a:rPr>
              <a:t>多様な原子核の世界</a:t>
            </a:r>
            <a:endParaRPr lang="en-US" altLang="ja-JP" sz="4000" dirty="0">
              <a:solidFill>
                <a:prstClr val="white"/>
              </a:solidFill>
              <a:latin typeface="HG丸ｺﾞｼｯｸM-PRO" pitchFamily="50" charset="-128"/>
              <a:ea typeface="HG丸ｺﾞｼｯｸM-PRO" pitchFamily="50" charset="-128"/>
            </a:endParaRPr>
          </a:p>
        </p:txBody>
      </p:sp>
      <p:sp>
        <p:nvSpPr>
          <p:cNvPr id="5" name="Rectangle 2"/>
          <p:cNvSpPr txBox="1">
            <a:spLocks noChangeArrowheads="1"/>
          </p:cNvSpPr>
          <p:nvPr/>
        </p:nvSpPr>
        <p:spPr>
          <a:xfrm>
            <a:off x="7559824" y="2276872"/>
            <a:ext cx="1584176" cy="504056"/>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2400" b="0" i="0" u="none" strike="noStrike" kern="1200" cap="none" spc="0" normalizeH="0" baseline="0" noProof="0" dirty="0" smtClean="0">
                <a:ln>
                  <a:noFill/>
                </a:ln>
                <a:solidFill>
                  <a:schemeClr val="bg1"/>
                </a:solidFill>
                <a:effectLst/>
                <a:uLnTx/>
                <a:uFillTx/>
                <a:latin typeface="HG丸ｺﾞｼｯｸM-PRO" pitchFamily="50" charset="-128"/>
                <a:ea typeface="HG丸ｺﾞｼｯｸM-PRO" pitchFamily="50" charset="-128"/>
                <a:cs typeface="+mj-cs"/>
              </a:rPr>
              <a:t>核図表</a:t>
            </a:r>
          </a:p>
        </p:txBody>
      </p:sp>
      <p:pic>
        <p:nvPicPr>
          <p:cNvPr id="6" name="Picture 5" descr="nc"/>
          <p:cNvPicPr>
            <a:picLocks noChangeAspect="1" noChangeArrowheads="1"/>
          </p:cNvPicPr>
          <p:nvPr/>
        </p:nvPicPr>
        <p:blipFill>
          <a:blip r:embed="rId2" cstate="print">
            <a:clrChange>
              <a:clrFrom>
                <a:srgbClr val="FFFFFF"/>
              </a:clrFrom>
              <a:clrTo>
                <a:srgbClr val="FFFFFF">
                  <a:alpha val="0"/>
                </a:srgbClr>
              </a:clrTo>
            </a:clrChange>
          </a:blip>
          <a:srcRect l="6369" t="5242" r="29945" b="2959"/>
          <a:stretch>
            <a:fillRect/>
          </a:stretch>
        </p:blipFill>
        <p:spPr bwMode="auto">
          <a:xfrm>
            <a:off x="1893888" y="692696"/>
            <a:ext cx="6397625" cy="5763667"/>
          </a:xfrm>
          <a:prstGeom prst="rect">
            <a:avLst/>
          </a:prstGeom>
          <a:noFill/>
        </p:spPr>
      </p:pic>
      <p:sp>
        <p:nvSpPr>
          <p:cNvPr id="7" name="Line 6"/>
          <p:cNvSpPr>
            <a:spLocks noChangeShapeType="1"/>
          </p:cNvSpPr>
          <p:nvPr/>
        </p:nvSpPr>
        <p:spPr bwMode="auto">
          <a:xfrm flipV="1">
            <a:off x="2241550" y="5876925"/>
            <a:ext cx="1622425" cy="647700"/>
          </a:xfrm>
          <a:prstGeom prst="line">
            <a:avLst/>
          </a:prstGeom>
          <a:noFill/>
          <a:ln w="28575">
            <a:solidFill>
              <a:srgbClr val="777777"/>
            </a:solidFill>
            <a:round/>
            <a:headEnd/>
            <a:tailEnd type="triangle" w="med" len="med"/>
          </a:ln>
          <a:effectLst/>
        </p:spPr>
        <p:txBody>
          <a:bodyPr/>
          <a:lstStyle/>
          <a:p>
            <a:endParaRPr lang="ja-JP" altLang="en-US"/>
          </a:p>
        </p:txBody>
      </p:sp>
      <p:sp>
        <p:nvSpPr>
          <p:cNvPr id="8" name="Line 7"/>
          <p:cNvSpPr>
            <a:spLocks noChangeShapeType="1"/>
          </p:cNvSpPr>
          <p:nvPr/>
        </p:nvSpPr>
        <p:spPr bwMode="auto">
          <a:xfrm flipH="1" flipV="1">
            <a:off x="1631950" y="5245100"/>
            <a:ext cx="604838" cy="1273175"/>
          </a:xfrm>
          <a:prstGeom prst="line">
            <a:avLst/>
          </a:prstGeom>
          <a:noFill/>
          <a:ln w="28575">
            <a:solidFill>
              <a:srgbClr val="777777"/>
            </a:solidFill>
            <a:round/>
            <a:headEnd/>
            <a:tailEnd type="triangle" w="med" len="med"/>
          </a:ln>
          <a:effectLst/>
        </p:spPr>
        <p:txBody>
          <a:bodyPr/>
          <a:lstStyle/>
          <a:p>
            <a:endParaRPr lang="ja-JP" altLang="en-US"/>
          </a:p>
        </p:txBody>
      </p:sp>
      <p:sp>
        <p:nvSpPr>
          <p:cNvPr id="9" name="Line 8"/>
          <p:cNvSpPr>
            <a:spLocks noChangeShapeType="1"/>
          </p:cNvSpPr>
          <p:nvPr/>
        </p:nvSpPr>
        <p:spPr bwMode="auto">
          <a:xfrm flipH="1" flipV="1">
            <a:off x="1533525" y="4113213"/>
            <a:ext cx="709613" cy="2420937"/>
          </a:xfrm>
          <a:prstGeom prst="line">
            <a:avLst/>
          </a:prstGeom>
          <a:noFill/>
          <a:ln w="28575">
            <a:solidFill>
              <a:srgbClr val="777777"/>
            </a:solidFill>
            <a:round/>
            <a:headEnd/>
            <a:tailEnd type="triangle" w="med" len="med"/>
          </a:ln>
          <a:effectLst/>
        </p:spPr>
        <p:txBody>
          <a:bodyPr/>
          <a:lstStyle/>
          <a:p>
            <a:endParaRPr lang="ja-JP" altLang="en-US"/>
          </a:p>
        </p:txBody>
      </p:sp>
      <p:sp>
        <p:nvSpPr>
          <p:cNvPr id="10" name="Line 12"/>
          <p:cNvSpPr>
            <a:spLocks noChangeShapeType="1"/>
          </p:cNvSpPr>
          <p:nvPr/>
        </p:nvSpPr>
        <p:spPr bwMode="auto">
          <a:xfrm flipH="1" flipV="1">
            <a:off x="1533525" y="4113213"/>
            <a:ext cx="709613" cy="2420937"/>
          </a:xfrm>
          <a:prstGeom prst="line">
            <a:avLst/>
          </a:prstGeom>
          <a:noFill/>
          <a:ln w="12700">
            <a:solidFill>
              <a:schemeClr val="tx1"/>
            </a:solidFill>
            <a:round/>
            <a:headEnd/>
            <a:tailEnd type="triangle" w="med" len="med"/>
          </a:ln>
          <a:effectLst/>
        </p:spPr>
        <p:txBody>
          <a:bodyPr/>
          <a:lstStyle/>
          <a:p>
            <a:endParaRPr lang="ja-JP" altLang="en-US"/>
          </a:p>
        </p:txBody>
      </p:sp>
      <p:sp>
        <p:nvSpPr>
          <p:cNvPr id="11" name="Line 13"/>
          <p:cNvSpPr>
            <a:spLocks noChangeShapeType="1"/>
          </p:cNvSpPr>
          <p:nvPr/>
        </p:nvSpPr>
        <p:spPr bwMode="auto">
          <a:xfrm flipV="1">
            <a:off x="2239963" y="5878513"/>
            <a:ext cx="1622425" cy="647700"/>
          </a:xfrm>
          <a:prstGeom prst="line">
            <a:avLst/>
          </a:prstGeom>
          <a:noFill/>
          <a:ln w="9525">
            <a:solidFill>
              <a:schemeClr val="tx1"/>
            </a:solidFill>
            <a:round/>
            <a:headEnd/>
            <a:tailEnd type="triangle" w="med" len="med"/>
          </a:ln>
          <a:effectLst/>
        </p:spPr>
        <p:txBody>
          <a:bodyPr/>
          <a:lstStyle/>
          <a:p>
            <a:endParaRPr lang="ja-JP" altLang="en-US"/>
          </a:p>
        </p:txBody>
      </p:sp>
      <p:sp>
        <p:nvSpPr>
          <p:cNvPr id="12" name="Line 14"/>
          <p:cNvSpPr>
            <a:spLocks noChangeShapeType="1"/>
          </p:cNvSpPr>
          <p:nvPr/>
        </p:nvSpPr>
        <p:spPr bwMode="auto">
          <a:xfrm flipH="1" flipV="1">
            <a:off x="1633538" y="5251450"/>
            <a:ext cx="604837" cy="1273175"/>
          </a:xfrm>
          <a:prstGeom prst="line">
            <a:avLst/>
          </a:prstGeom>
          <a:noFill/>
          <a:ln w="9525">
            <a:solidFill>
              <a:schemeClr val="tx1"/>
            </a:solidFill>
            <a:round/>
            <a:headEnd/>
            <a:tailEnd type="triangle" w="med" len="med"/>
          </a:ln>
          <a:effectLst/>
        </p:spPr>
        <p:txBody>
          <a:bodyPr/>
          <a:lstStyle/>
          <a:p>
            <a:endParaRPr lang="ja-JP" altLang="en-US"/>
          </a:p>
        </p:txBody>
      </p:sp>
      <p:sp>
        <p:nvSpPr>
          <p:cNvPr id="13" name="Text Box 15"/>
          <p:cNvSpPr txBox="1">
            <a:spLocks noChangeArrowheads="1"/>
          </p:cNvSpPr>
          <p:nvPr/>
        </p:nvSpPr>
        <p:spPr bwMode="auto">
          <a:xfrm rot="20272440">
            <a:off x="4686300" y="4554538"/>
            <a:ext cx="2317750" cy="517525"/>
          </a:xfrm>
          <a:prstGeom prst="rect">
            <a:avLst/>
          </a:prstGeom>
          <a:noFill/>
          <a:ln w="9525">
            <a:noFill/>
            <a:miter lim="800000"/>
            <a:headEnd/>
            <a:tailEnd/>
          </a:ln>
          <a:effectLst/>
        </p:spPr>
        <p:txBody>
          <a:bodyPr wrap="none">
            <a:spAutoFit/>
          </a:bodyPr>
          <a:lstStyle/>
          <a:p>
            <a:r>
              <a:rPr lang="en-US" altLang="ja-JP" sz="1400" b="0">
                <a:solidFill>
                  <a:srgbClr val="CC3300"/>
                </a:solidFill>
                <a:effectLst>
                  <a:outerShdw blurRad="38100" dist="38100" dir="2700000" algn="tl">
                    <a:srgbClr val="C0C0C0"/>
                  </a:outerShdw>
                </a:effectLst>
                <a:latin typeface="HG丸ｺﾞｼｯｸM-PRO" pitchFamily="50" charset="-128"/>
                <a:ea typeface="HG丸ｺﾞｼｯｸM-PRO" pitchFamily="50" charset="-128"/>
              </a:rPr>
              <a:t>S</a:t>
            </a:r>
            <a:r>
              <a:rPr lang="ja-JP" altLang="en-US" sz="1400" b="0">
                <a:solidFill>
                  <a:srgbClr val="CC3300"/>
                </a:solidFill>
                <a:effectLst>
                  <a:outerShdw blurRad="38100" dist="38100" dir="2700000" algn="tl">
                    <a:srgbClr val="C0C0C0"/>
                  </a:outerShdw>
                </a:effectLst>
                <a:latin typeface="HG丸ｺﾞｼｯｸM-PRO" pitchFamily="50" charset="-128"/>
                <a:ea typeface="HG丸ｺﾞｼｯｸM-PRO" pitchFamily="50" charset="-128"/>
              </a:rPr>
              <a:t>クォークを含み</a:t>
            </a:r>
          </a:p>
          <a:p>
            <a:r>
              <a:rPr lang="ja-JP" altLang="en-US" sz="1400" b="0">
                <a:solidFill>
                  <a:srgbClr val="CC3300"/>
                </a:solidFill>
                <a:effectLst>
                  <a:outerShdw blurRad="38100" dist="38100" dir="2700000" algn="tl">
                    <a:srgbClr val="C0C0C0"/>
                  </a:outerShdw>
                </a:effectLst>
                <a:latin typeface="HG丸ｺﾞｼｯｸM-PRO" pitchFamily="50" charset="-128"/>
                <a:ea typeface="HG丸ｺﾞｼｯｸM-PRO" pitchFamily="50" charset="-128"/>
              </a:rPr>
              <a:t>三次元に拡張された核図表</a:t>
            </a:r>
          </a:p>
        </p:txBody>
      </p:sp>
      <p:sp>
        <p:nvSpPr>
          <p:cNvPr id="14" name="Text Box 17"/>
          <p:cNvSpPr txBox="1">
            <a:spLocks noChangeArrowheads="1"/>
          </p:cNvSpPr>
          <p:nvPr/>
        </p:nvSpPr>
        <p:spPr bwMode="auto">
          <a:xfrm rot="20388852">
            <a:off x="2917825" y="6137275"/>
            <a:ext cx="1403350" cy="457200"/>
          </a:xfrm>
          <a:prstGeom prst="rect">
            <a:avLst/>
          </a:prstGeom>
          <a:noFill/>
          <a:ln w="9525">
            <a:noFill/>
            <a:miter lim="800000"/>
            <a:headEnd/>
            <a:tailEnd/>
          </a:ln>
          <a:effectLst/>
        </p:spPr>
        <p:txBody>
          <a:bodyPr wrap="none">
            <a:spAutoFit/>
          </a:bodyPr>
          <a:lstStyle/>
          <a:p>
            <a:r>
              <a:rPr lang="ja-JP" altLang="en-US">
                <a:solidFill>
                  <a:schemeClr val="accent2"/>
                </a:solidFill>
              </a:rPr>
              <a:t>中性子数</a:t>
            </a:r>
          </a:p>
        </p:txBody>
      </p:sp>
      <p:sp>
        <p:nvSpPr>
          <p:cNvPr id="15" name="Text Box 18"/>
          <p:cNvSpPr txBox="1">
            <a:spLocks noChangeArrowheads="1"/>
          </p:cNvSpPr>
          <p:nvPr/>
        </p:nvSpPr>
        <p:spPr bwMode="auto">
          <a:xfrm rot="3776046">
            <a:off x="1106488" y="5851525"/>
            <a:ext cx="1098550" cy="457200"/>
          </a:xfrm>
          <a:prstGeom prst="rect">
            <a:avLst/>
          </a:prstGeom>
          <a:noFill/>
          <a:ln w="9525">
            <a:noFill/>
            <a:miter lim="800000"/>
            <a:headEnd/>
            <a:tailEnd/>
          </a:ln>
          <a:effectLst/>
        </p:spPr>
        <p:txBody>
          <a:bodyPr wrap="none">
            <a:spAutoFit/>
          </a:bodyPr>
          <a:lstStyle/>
          <a:p>
            <a:r>
              <a:rPr lang="ja-JP" altLang="en-US">
                <a:solidFill>
                  <a:schemeClr val="accent2"/>
                </a:solidFill>
              </a:rPr>
              <a:t>陽子数</a:t>
            </a:r>
          </a:p>
        </p:txBody>
      </p:sp>
      <p:sp>
        <p:nvSpPr>
          <p:cNvPr id="16" name="Text Box 19"/>
          <p:cNvSpPr txBox="1">
            <a:spLocks noChangeArrowheads="1"/>
          </p:cNvSpPr>
          <p:nvPr/>
        </p:nvSpPr>
        <p:spPr bwMode="auto">
          <a:xfrm rot="4456060">
            <a:off x="5556" y="3804444"/>
            <a:ext cx="2319338" cy="457200"/>
          </a:xfrm>
          <a:prstGeom prst="rect">
            <a:avLst/>
          </a:prstGeom>
          <a:noFill/>
          <a:ln w="9525">
            <a:noFill/>
            <a:miter lim="800000"/>
            <a:headEnd/>
            <a:tailEnd/>
          </a:ln>
          <a:effectLst/>
        </p:spPr>
        <p:txBody>
          <a:bodyPr wrap="none">
            <a:spAutoFit/>
          </a:bodyPr>
          <a:lstStyle/>
          <a:p>
            <a:r>
              <a:rPr lang="ja-JP" altLang="en-US">
                <a:solidFill>
                  <a:srgbClr val="FF00FF"/>
                </a:solidFill>
              </a:rPr>
              <a:t>ストレンジネス数</a:t>
            </a:r>
          </a:p>
        </p:txBody>
      </p:sp>
      <p:sp>
        <p:nvSpPr>
          <p:cNvPr id="17" name="Text Box 20"/>
          <p:cNvSpPr txBox="1">
            <a:spLocks noChangeArrowheads="1"/>
          </p:cNvSpPr>
          <p:nvPr/>
        </p:nvSpPr>
        <p:spPr bwMode="auto">
          <a:xfrm>
            <a:off x="6300192" y="3284984"/>
            <a:ext cx="2526803" cy="923330"/>
          </a:xfrm>
          <a:prstGeom prst="rect">
            <a:avLst/>
          </a:prstGeom>
          <a:noFill/>
          <a:ln w="9525">
            <a:noFill/>
            <a:miter lim="800000"/>
            <a:headEnd/>
            <a:tailEnd/>
          </a:ln>
          <a:effectLst/>
        </p:spPr>
        <p:txBody>
          <a:bodyPr wrap="square">
            <a:spAutoFit/>
          </a:bodyPr>
          <a:lstStyle/>
          <a:p>
            <a:r>
              <a:rPr lang="ja-JP" altLang="en-US" dirty="0">
                <a:solidFill>
                  <a:schemeClr val="bg1"/>
                </a:solidFill>
              </a:rPr>
              <a:t>陽子・中性子の</a:t>
            </a:r>
          </a:p>
          <a:p>
            <a:r>
              <a:rPr lang="ja-JP" altLang="en-US" dirty="0">
                <a:solidFill>
                  <a:schemeClr val="bg1"/>
                </a:solidFill>
              </a:rPr>
              <a:t>複雑な多体系</a:t>
            </a:r>
          </a:p>
          <a:p>
            <a:r>
              <a:rPr lang="ja-JP" altLang="en-US" dirty="0">
                <a:solidFill>
                  <a:schemeClr val="bg1"/>
                </a:solidFill>
              </a:rPr>
              <a:t>（</a:t>
            </a:r>
            <a:r>
              <a:rPr lang="en-US" altLang="ja-JP" dirty="0">
                <a:solidFill>
                  <a:schemeClr val="bg1"/>
                </a:solidFill>
              </a:rPr>
              <a:t>u, d</a:t>
            </a:r>
            <a:r>
              <a:rPr lang="ja-JP" altLang="en-US" dirty="0">
                <a:solidFill>
                  <a:schemeClr val="bg1"/>
                </a:solidFill>
              </a:rPr>
              <a:t>クォークの物理）</a:t>
            </a:r>
          </a:p>
        </p:txBody>
      </p:sp>
      <p:sp>
        <p:nvSpPr>
          <p:cNvPr id="18" name="Text Box 21"/>
          <p:cNvSpPr txBox="1">
            <a:spLocks noChangeArrowheads="1"/>
          </p:cNvSpPr>
          <p:nvPr/>
        </p:nvSpPr>
        <p:spPr bwMode="auto">
          <a:xfrm>
            <a:off x="323528" y="548680"/>
            <a:ext cx="4859337" cy="954107"/>
          </a:xfrm>
          <a:prstGeom prst="rect">
            <a:avLst/>
          </a:prstGeom>
          <a:noFill/>
          <a:ln w="9525">
            <a:noFill/>
            <a:miter lim="800000"/>
            <a:headEnd/>
            <a:tailEnd/>
          </a:ln>
          <a:effectLst/>
        </p:spPr>
        <p:txBody>
          <a:bodyPr>
            <a:spAutoFit/>
          </a:bodyPr>
          <a:lstStyle/>
          <a:p>
            <a:r>
              <a:rPr lang="ja-JP" altLang="en-US" dirty="0">
                <a:solidFill>
                  <a:srgbClr val="FFFFCC"/>
                </a:solidFill>
              </a:rPr>
              <a:t>陽子・中性子そして</a:t>
            </a:r>
            <a:r>
              <a:rPr lang="ja-JP" altLang="en-US" sz="2000" dirty="0">
                <a:solidFill>
                  <a:srgbClr val="FFC000"/>
                </a:solidFill>
              </a:rPr>
              <a:t>ハイペロン</a:t>
            </a:r>
            <a:endParaRPr lang="ja-JP" altLang="en-US" dirty="0">
              <a:solidFill>
                <a:srgbClr val="FFC000"/>
              </a:solidFill>
            </a:endParaRPr>
          </a:p>
          <a:p>
            <a:r>
              <a:rPr lang="ja-JP" altLang="en-US" dirty="0">
                <a:solidFill>
                  <a:srgbClr val="FFFFCC"/>
                </a:solidFill>
              </a:rPr>
              <a:t>の多体系</a:t>
            </a:r>
          </a:p>
          <a:p>
            <a:r>
              <a:rPr lang="ja-JP" altLang="en-US" dirty="0">
                <a:solidFill>
                  <a:srgbClr val="FFFFCC"/>
                </a:solidFill>
              </a:rPr>
              <a:t>（</a:t>
            </a:r>
            <a:r>
              <a:rPr lang="en-US" altLang="ja-JP" dirty="0">
                <a:solidFill>
                  <a:srgbClr val="FFFFCC"/>
                </a:solidFill>
              </a:rPr>
              <a:t>u, d, s </a:t>
            </a:r>
            <a:r>
              <a:rPr lang="ja-JP" altLang="en-US" dirty="0">
                <a:solidFill>
                  <a:srgbClr val="FFFFCC"/>
                </a:solidFill>
              </a:rPr>
              <a:t>クォークの物理）</a:t>
            </a:r>
          </a:p>
        </p:txBody>
      </p:sp>
      <p:pic>
        <p:nvPicPr>
          <p:cNvPr id="19" name="Picture 23" descr="中性子過剰核"/>
          <p:cNvPicPr>
            <a:picLocks noChangeAspect="1" noChangeArrowheads="1"/>
          </p:cNvPicPr>
          <p:nvPr/>
        </p:nvPicPr>
        <p:blipFill>
          <a:blip r:embed="rId3" cstate="print"/>
          <a:srcRect/>
          <a:stretch>
            <a:fillRect/>
          </a:stretch>
        </p:blipFill>
        <p:spPr bwMode="auto">
          <a:xfrm>
            <a:off x="6951663" y="4665663"/>
            <a:ext cx="2192337" cy="2192337"/>
          </a:xfrm>
          <a:prstGeom prst="ellipse">
            <a:avLst/>
          </a:prstGeom>
          <a:ln>
            <a:noFill/>
          </a:ln>
          <a:effectLst>
            <a:softEdge rad="112500"/>
          </a:effectLst>
        </p:spPr>
      </p:pic>
      <p:pic>
        <p:nvPicPr>
          <p:cNvPr id="20" name="Picture 24" descr="ハイパー核"/>
          <p:cNvPicPr>
            <a:picLocks noChangeAspect="1" noChangeArrowheads="1"/>
          </p:cNvPicPr>
          <p:nvPr/>
        </p:nvPicPr>
        <p:blipFill>
          <a:blip r:embed="rId4" cstate="print"/>
          <a:srcRect/>
          <a:stretch>
            <a:fillRect/>
          </a:stretch>
        </p:blipFill>
        <p:spPr bwMode="auto">
          <a:xfrm>
            <a:off x="2065338" y="1508125"/>
            <a:ext cx="2157412" cy="2157413"/>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ox(i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ox(in)">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linds(horizontal)">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box(in)">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box(in)">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box(in)">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box(in)">
                                      <p:cBhvr>
                                        <p:cTn id="3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395536" y="332656"/>
            <a:ext cx="8136904" cy="4278094"/>
          </a:xfrm>
          <a:prstGeom prst="rect">
            <a:avLst/>
          </a:prstGeom>
        </p:spPr>
        <p:txBody>
          <a:bodyPr wrap="square">
            <a:spAutoFit/>
          </a:bodyPr>
          <a:lstStyle/>
          <a:p>
            <a:pPr lvl="0"/>
            <a:r>
              <a:rPr lang="ja-JP" altLang="en-US" sz="3200" dirty="0" smtClean="0">
                <a:solidFill>
                  <a:prstClr val="white"/>
                </a:solidFill>
                <a:latin typeface="HG丸ｺﾞｼｯｸM-PRO" pitchFamily="50" charset="-128"/>
                <a:ea typeface="HG丸ｺﾞｼｯｸM-PRO" pitchFamily="50" charset="-128"/>
              </a:rPr>
              <a:t>原子核物理研究室</a:t>
            </a:r>
            <a:endParaRPr lang="en-US" altLang="ja-JP" sz="3200" dirty="0" smtClean="0">
              <a:solidFill>
                <a:prstClr val="white"/>
              </a:solidFill>
              <a:latin typeface="HG丸ｺﾞｼｯｸM-PRO" pitchFamily="50" charset="-128"/>
              <a:ea typeface="HG丸ｺﾞｼｯｸM-PRO" pitchFamily="50" charset="-128"/>
            </a:endParaRPr>
          </a:p>
          <a:p>
            <a:pPr lvl="0"/>
            <a:endParaRPr lang="en-US" altLang="ja-JP" sz="4000" dirty="0" smtClean="0">
              <a:solidFill>
                <a:prstClr val="white"/>
              </a:solidFill>
              <a:latin typeface="HG丸ｺﾞｼｯｸM-PRO" pitchFamily="50" charset="-128"/>
              <a:ea typeface="HG丸ｺﾞｼｯｸM-PRO" pitchFamily="50" charset="-128"/>
            </a:endParaRPr>
          </a:p>
          <a:p>
            <a:pPr lvl="0"/>
            <a:r>
              <a:rPr lang="en-US" altLang="ja-JP" sz="4000" dirty="0" smtClean="0">
                <a:solidFill>
                  <a:prstClr val="white"/>
                </a:solidFill>
                <a:latin typeface="HG丸ｺﾞｼｯｸM-PRO" pitchFamily="50" charset="-128"/>
                <a:ea typeface="HG丸ｺﾞｼｯｸM-PRO" pitchFamily="50" charset="-128"/>
              </a:rPr>
              <a:t>	</a:t>
            </a:r>
            <a:r>
              <a:rPr lang="ja-JP" altLang="en-US" sz="4000" dirty="0" smtClean="0">
                <a:solidFill>
                  <a:prstClr val="white"/>
                </a:solidFill>
                <a:latin typeface="HG丸ｺﾞｼｯｸM-PRO" pitchFamily="50" charset="-128"/>
                <a:ea typeface="HG丸ｺﾞｼｯｸM-PRO" pitchFamily="50" charset="-128"/>
              </a:rPr>
              <a:t>ストレンジネス核物理</a:t>
            </a:r>
            <a:endParaRPr lang="en-US" altLang="ja-JP" sz="4000" dirty="0" smtClean="0">
              <a:solidFill>
                <a:prstClr val="white"/>
              </a:solidFill>
              <a:latin typeface="HG丸ｺﾞｼｯｸM-PRO" pitchFamily="50" charset="-128"/>
              <a:ea typeface="HG丸ｺﾞｼｯｸM-PRO" pitchFamily="50" charset="-128"/>
            </a:endParaRPr>
          </a:p>
          <a:p>
            <a:pPr lvl="0"/>
            <a:endParaRPr lang="en-US" altLang="ja-JP" sz="4000" dirty="0" smtClean="0">
              <a:solidFill>
                <a:prstClr val="white"/>
              </a:solidFill>
              <a:latin typeface="HG丸ｺﾞｼｯｸM-PRO" pitchFamily="50" charset="-128"/>
              <a:ea typeface="HG丸ｺﾞｼｯｸM-PRO" pitchFamily="50" charset="-128"/>
            </a:endParaRPr>
          </a:p>
          <a:p>
            <a:pPr lvl="0"/>
            <a:endParaRPr lang="en-US" altLang="ja-JP" sz="4000" dirty="0" smtClean="0">
              <a:solidFill>
                <a:prstClr val="white"/>
              </a:solidFill>
              <a:latin typeface="HG丸ｺﾞｼｯｸM-PRO" pitchFamily="50" charset="-128"/>
              <a:ea typeface="HG丸ｺﾞｼｯｸM-PRO" pitchFamily="50" charset="-128"/>
            </a:endParaRPr>
          </a:p>
          <a:p>
            <a:pPr lvl="0"/>
            <a:endParaRPr lang="en-US" altLang="ja-JP" sz="4000" dirty="0" smtClean="0">
              <a:solidFill>
                <a:prstClr val="white"/>
              </a:solidFill>
              <a:latin typeface="HG丸ｺﾞｼｯｸM-PRO" pitchFamily="50" charset="-128"/>
              <a:ea typeface="HG丸ｺﾞｼｯｸM-PRO" pitchFamily="50" charset="-128"/>
            </a:endParaRPr>
          </a:p>
          <a:p>
            <a:pPr lvl="0"/>
            <a:r>
              <a:rPr lang="en-US" altLang="ja-JP" sz="4000" dirty="0" smtClean="0">
                <a:solidFill>
                  <a:prstClr val="white"/>
                </a:solidFill>
                <a:latin typeface="HG丸ｺﾞｼｯｸM-PRO" pitchFamily="50" charset="-128"/>
                <a:ea typeface="HG丸ｺﾞｼｯｸM-PRO" pitchFamily="50" charset="-128"/>
              </a:rPr>
              <a:t>	</a:t>
            </a:r>
            <a:r>
              <a:rPr lang="ja-JP" altLang="en-US" sz="4000" dirty="0" smtClean="0">
                <a:solidFill>
                  <a:prstClr val="white"/>
                </a:solidFill>
                <a:latin typeface="HG丸ｺﾞｼｯｸM-PRO" pitchFamily="50" charset="-128"/>
                <a:ea typeface="HG丸ｺﾞｼｯｸM-PRO" pitchFamily="50" charset="-128"/>
              </a:rPr>
              <a:t>エキゾティック核物理</a:t>
            </a:r>
            <a:endParaRPr lang="en-US" altLang="ja-JP" sz="4000" dirty="0" smtClean="0">
              <a:solidFill>
                <a:prstClr val="white"/>
              </a:solidFill>
              <a:latin typeface="HG丸ｺﾞｼｯｸM-PRO" pitchFamily="50" charset="-128"/>
              <a:ea typeface="HG丸ｺﾞｼｯｸM-PRO" pitchFamily="50" charset="-128"/>
            </a:endParaRPr>
          </a:p>
        </p:txBody>
      </p:sp>
      <p:sp>
        <p:nvSpPr>
          <p:cNvPr id="4" name="正方形/長方形 3"/>
          <p:cNvSpPr/>
          <p:nvPr/>
        </p:nvSpPr>
        <p:spPr>
          <a:xfrm>
            <a:off x="2627784" y="2348880"/>
            <a:ext cx="5365104" cy="3539430"/>
          </a:xfrm>
          <a:prstGeom prst="rect">
            <a:avLst/>
          </a:prstGeom>
        </p:spPr>
        <p:txBody>
          <a:bodyPr wrap="square">
            <a:spAutoFit/>
          </a:bodyPr>
          <a:lstStyle/>
          <a:p>
            <a:pPr lvl="0"/>
            <a:r>
              <a:rPr lang="ja-JP" altLang="en-US" sz="3200" dirty="0" smtClean="0">
                <a:solidFill>
                  <a:prstClr val="white"/>
                </a:solidFill>
                <a:latin typeface="HG丸ｺﾞｼｯｸM-PRO" pitchFamily="50" charset="-128"/>
                <a:ea typeface="HG丸ｺﾞｼｯｸM-PRO" pitchFamily="50" charset="-128"/>
              </a:rPr>
              <a:t>ハイパー原子核</a:t>
            </a:r>
            <a:endParaRPr lang="en-US" altLang="ja-JP" sz="3200" dirty="0" smtClean="0">
              <a:solidFill>
                <a:prstClr val="white"/>
              </a:solidFill>
              <a:latin typeface="HG丸ｺﾞｼｯｸM-PRO" pitchFamily="50" charset="-128"/>
              <a:ea typeface="HG丸ｺﾞｼｯｸM-PRO" pitchFamily="50" charset="-128"/>
            </a:endParaRPr>
          </a:p>
          <a:p>
            <a:pPr lvl="0"/>
            <a:r>
              <a:rPr lang="ja-JP" altLang="en-US" sz="3200" dirty="0" smtClean="0">
                <a:solidFill>
                  <a:prstClr val="white"/>
                </a:solidFill>
                <a:latin typeface="HG丸ｺﾞｼｯｸM-PRO" pitchFamily="50" charset="-128"/>
                <a:ea typeface="HG丸ｺﾞｼｯｸM-PRO" pitchFamily="50" charset="-128"/>
              </a:rPr>
              <a:t>ストレンジネス生成</a:t>
            </a:r>
            <a:endParaRPr lang="en-US" altLang="ja-JP" sz="3200" dirty="0" smtClean="0">
              <a:solidFill>
                <a:prstClr val="white"/>
              </a:solidFill>
              <a:latin typeface="HG丸ｺﾞｼｯｸM-PRO" pitchFamily="50" charset="-128"/>
              <a:ea typeface="HG丸ｺﾞｼｯｸM-PRO" pitchFamily="50" charset="-128"/>
            </a:endParaRPr>
          </a:p>
          <a:p>
            <a:pPr lvl="0"/>
            <a:endParaRPr lang="en-US" altLang="ja-JP" sz="3200" dirty="0" smtClean="0">
              <a:solidFill>
                <a:prstClr val="white"/>
              </a:solidFill>
              <a:latin typeface="HG丸ｺﾞｼｯｸM-PRO" pitchFamily="50" charset="-128"/>
              <a:ea typeface="HG丸ｺﾞｼｯｸM-PRO" pitchFamily="50" charset="-128"/>
            </a:endParaRPr>
          </a:p>
          <a:p>
            <a:pPr lvl="0"/>
            <a:endParaRPr lang="en-US" altLang="ja-JP" sz="3200" dirty="0" smtClean="0">
              <a:solidFill>
                <a:prstClr val="white"/>
              </a:solidFill>
              <a:latin typeface="HG丸ｺﾞｼｯｸM-PRO" pitchFamily="50" charset="-128"/>
              <a:ea typeface="HG丸ｺﾞｼｯｸM-PRO" pitchFamily="50" charset="-128"/>
            </a:endParaRPr>
          </a:p>
          <a:p>
            <a:pPr lvl="0"/>
            <a:endParaRPr lang="en-US" altLang="ja-JP" sz="3200" dirty="0" smtClean="0">
              <a:solidFill>
                <a:prstClr val="white"/>
              </a:solidFill>
              <a:latin typeface="HG丸ｺﾞｼｯｸM-PRO" pitchFamily="50" charset="-128"/>
              <a:ea typeface="HG丸ｺﾞｼｯｸM-PRO" pitchFamily="50" charset="-128"/>
            </a:endParaRPr>
          </a:p>
          <a:p>
            <a:pPr lvl="0"/>
            <a:r>
              <a:rPr lang="ja-JP" altLang="en-US" sz="3200" dirty="0" smtClean="0">
                <a:solidFill>
                  <a:prstClr val="white"/>
                </a:solidFill>
                <a:latin typeface="HG丸ｺﾞｼｯｸM-PRO" pitchFamily="50" charset="-128"/>
                <a:ea typeface="HG丸ｺﾞｼｯｸM-PRO" pitchFamily="50" charset="-128"/>
              </a:rPr>
              <a:t>不安定核</a:t>
            </a:r>
            <a:endParaRPr lang="en-US" altLang="ja-JP" sz="3200" dirty="0" smtClean="0">
              <a:solidFill>
                <a:prstClr val="white"/>
              </a:solidFill>
              <a:latin typeface="HG丸ｺﾞｼｯｸM-PRO" pitchFamily="50" charset="-128"/>
              <a:ea typeface="HG丸ｺﾞｼｯｸM-PRO" pitchFamily="50" charset="-128"/>
            </a:endParaRPr>
          </a:p>
          <a:p>
            <a:pPr lvl="0"/>
            <a:r>
              <a:rPr lang="ja-JP" altLang="en-US" sz="3200" dirty="0" smtClean="0">
                <a:solidFill>
                  <a:prstClr val="white"/>
                </a:solidFill>
                <a:latin typeface="HG丸ｺﾞｼｯｸM-PRO" pitchFamily="50" charset="-128"/>
                <a:ea typeface="HG丸ｺﾞｼｯｸM-PRO" pitchFamily="50" charset="-128"/>
              </a:rPr>
              <a:t>三体力</a:t>
            </a:r>
            <a:endParaRPr lang="en-US" altLang="ja-JP" sz="3200" dirty="0" smtClean="0">
              <a:solidFill>
                <a:prstClr val="white"/>
              </a:solidFill>
              <a:latin typeface="HG丸ｺﾞｼｯｸM-PRO" pitchFamily="50" charset="-128"/>
              <a:ea typeface="HG丸ｺﾞｼｯｸM-PRO" pitchFamily="50" charset="-128"/>
            </a:endParaRPr>
          </a:p>
        </p:txBody>
      </p:sp>
      <p:grpSp>
        <p:nvGrpSpPr>
          <p:cNvPr id="5" name="グループ化 4"/>
          <p:cNvGrpSpPr/>
          <p:nvPr/>
        </p:nvGrpSpPr>
        <p:grpSpPr>
          <a:xfrm>
            <a:off x="5811951" y="4202949"/>
            <a:ext cx="2974861" cy="2454017"/>
            <a:chOff x="837468" y="692696"/>
            <a:chExt cx="7454045" cy="6148976"/>
          </a:xfrm>
        </p:grpSpPr>
        <p:pic>
          <p:nvPicPr>
            <p:cNvPr id="6" name="Picture 5" descr="nc"/>
            <p:cNvPicPr>
              <a:picLocks noChangeAspect="1" noChangeArrowheads="1"/>
            </p:cNvPicPr>
            <p:nvPr/>
          </p:nvPicPr>
          <p:blipFill>
            <a:blip r:embed="rId2" cstate="print">
              <a:clrChange>
                <a:clrFrom>
                  <a:srgbClr val="FFFFFF"/>
                </a:clrFrom>
                <a:clrTo>
                  <a:srgbClr val="FFFFFF">
                    <a:alpha val="0"/>
                  </a:srgbClr>
                </a:clrTo>
              </a:clrChange>
            </a:blip>
            <a:srcRect l="6369" t="5242" r="29945" b="2959"/>
            <a:stretch>
              <a:fillRect/>
            </a:stretch>
          </p:blipFill>
          <p:spPr bwMode="auto">
            <a:xfrm>
              <a:off x="1893888" y="692696"/>
              <a:ext cx="6397625" cy="5763667"/>
            </a:xfrm>
            <a:prstGeom prst="rect">
              <a:avLst/>
            </a:prstGeom>
            <a:noFill/>
          </p:spPr>
        </p:pic>
        <p:sp>
          <p:nvSpPr>
            <p:cNvPr id="7" name="Line 6"/>
            <p:cNvSpPr>
              <a:spLocks noChangeShapeType="1"/>
            </p:cNvSpPr>
            <p:nvPr/>
          </p:nvSpPr>
          <p:spPr bwMode="auto">
            <a:xfrm flipV="1">
              <a:off x="2241550" y="5876925"/>
              <a:ext cx="1622425" cy="647700"/>
            </a:xfrm>
            <a:prstGeom prst="line">
              <a:avLst/>
            </a:prstGeom>
            <a:noFill/>
            <a:ln w="28575">
              <a:solidFill>
                <a:srgbClr val="777777"/>
              </a:solidFill>
              <a:round/>
              <a:headEnd/>
              <a:tailEnd type="triangle" w="med" len="med"/>
            </a:ln>
            <a:effectLst/>
          </p:spPr>
          <p:txBody>
            <a:bodyPr/>
            <a:lstStyle/>
            <a:p>
              <a:endParaRPr lang="ja-JP" altLang="en-US" sz="1100"/>
            </a:p>
          </p:txBody>
        </p:sp>
        <p:sp>
          <p:nvSpPr>
            <p:cNvPr id="8" name="Line 7"/>
            <p:cNvSpPr>
              <a:spLocks noChangeShapeType="1"/>
            </p:cNvSpPr>
            <p:nvPr/>
          </p:nvSpPr>
          <p:spPr bwMode="auto">
            <a:xfrm flipH="1" flipV="1">
              <a:off x="1631950" y="5245100"/>
              <a:ext cx="604838" cy="1273175"/>
            </a:xfrm>
            <a:prstGeom prst="line">
              <a:avLst/>
            </a:prstGeom>
            <a:noFill/>
            <a:ln w="28575">
              <a:solidFill>
                <a:srgbClr val="777777"/>
              </a:solidFill>
              <a:round/>
              <a:headEnd/>
              <a:tailEnd type="triangle" w="med" len="med"/>
            </a:ln>
            <a:effectLst/>
          </p:spPr>
          <p:txBody>
            <a:bodyPr/>
            <a:lstStyle/>
            <a:p>
              <a:endParaRPr lang="ja-JP" altLang="en-US" sz="1100"/>
            </a:p>
          </p:txBody>
        </p:sp>
        <p:sp>
          <p:nvSpPr>
            <p:cNvPr id="9" name="Line 8"/>
            <p:cNvSpPr>
              <a:spLocks noChangeShapeType="1"/>
            </p:cNvSpPr>
            <p:nvPr/>
          </p:nvSpPr>
          <p:spPr bwMode="auto">
            <a:xfrm flipH="1" flipV="1">
              <a:off x="1533525" y="4113213"/>
              <a:ext cx="709613" cy="2420937"/>
            </a:xfrm>
            <a:prstGeom prst="line">
              <a:avLst/>
            </a:prstGeom>
            <a:noFill/>
            <a:ln w="28575">
              <a:solidFill>
                <a:srgbClr val="777777"/>
              </a:solidFill>
              <a:round/>
              <a:headEnd/>
              <a:tailEnd type="triangle" w="med" len="med"/>
            </a:ln>
            <a:effectLst/>
          </p:spPr>
          <p:txBody>
            <a:bodyPr/>
            <a:lstStyle/>
            <a:p>
              <a:endParaRPr lang="ja-JP" altLang="en-US" sz="1100"/>
            </a:p>
          </p:txBody>
        </p:sp>
        <p:sp>
          <p:nvSpPr>
            <p:cNvPr id="10" name="Line 12"/>
            <p:cNvSpPr>
              <a:spLocks noChangeShapeType="1"/>
            </p:cNvSpPr>
            <p:nvPr/>
          </p:nvSpPr>
          <p:spPr bwMode="auto">
            <a:xfrm flipH="1" flipV="1">
              <a:off x="1533525" y="4113213"/>
              <a:ext cx="709613" cy="2420937"/>
            </a:xfrm>
            <a:prstGeom prst="line">
              <a:avLst/>
            </a:prstGeom>
            <a:noFill/>
            <a:ln w="12700">
              <a:solidFill>
                <a:schemeClr val="tx1"/>
              </a:solidFill>
              <a:round/>
              <a:headEnd/>
              <a:tailEnd type="triangle" w="med" len="med"/>
            </a:ln>
            <a:effectLst/>
          </p:spPr>
          <p:txBody>
            <a:bodyPr/>
            <a:lstStyle/>
            <a:p>
              <a:endParaRPr lang="ja-JP" altLang="en-US" sz="1100"/>
            </a:p>
          </p:txBody>
        </p:sp>
        <p:sp>
          <p:nvSpPr>
            <p:cNvPr id="11" name="Line 13"/>
            <p:cNvSpPr>
              <a:spLocks noChangeShapeType="1"/>
            </p:cNvSpPr>
            <p:nvPr/>
          </p:nvSpPr>
          <p:spPr bwMode="auto">
            <a:xfrm flipV="1">
              <a:off x="2239963" y="5878513"/>
              <a:ext cx="1622425" cy="647700"/>
            </a:xfrm>
            <a:prstGeom prst="line">
              <a:avLst/>
            </a:prstGeom>
            <a:noFill/>
            <a:ln w="9525">
              <a:solidFill>
                <a:schemeClr val="tx1"/>
              </a:solidFill>
              <a:round/>
              <a:headEnd/>
              <a:tailEnd type="triangle" w="med" len="med"/>
            </a:ln>
            <a:effectLst/>
          </p:spPr>
          <p:txBody>
            <a:bodyPr/>
            <a:lstStyle/>
            <a:p>
              <a:endParaRPr lang="ja-JP" altLang="en-US" sz="1100"/>
            </a:p>
          </p:txBody>
        </p:sp>
        <p:sp>
          <p:nvSpPr>
            <p:cNvPr id="12" name="Line 14"/>
            <p:cNvSpPr>
              <a:spLocks noChangeShapeType="1"/>
            </p:cNvSpPr>
            <p:nvPr/>
          </p:nvSpPr>
          <p:spPr bwMode="auto">
            <a:xfrm flipH="1" flipV="1">
              <a:off x="1633538" y="5251450"/>
              <a:ext cx="604837" cy="1273175"/>
            </a:xfrm>
            <a:prstGeom prst="line">
              <a:avLst/>
            </a:prstGeom>
            <a:noFill/>
            <a:ln w="9525">
              <a:solidFill>
                <a:schemeClr val="tx1"/>
              </a:solidFill>
              <a:round/>
              <a:headEnd/>
              <a:tailEnd type="triangle" w="med" len="med"/>
            </a:ln>
            <a:effectLst/>
          </p:spPr>
          <p:txBody>
            <a:bodyPr/>
            <a:lstStyle/>
            <a:p>
              <a:endParaRPr lang="ja-JP" altLang="en-US" sz="1100"/>
            </a:p>
          </p:txBody>
        </p:sp>
        <p:sp>
          <p:nvSpPr>
            <p:cNvPr id="13" name="Text Box 17"/>
            <p:cNvSpPr txBox="1">
              <a:spLocks noChangeArrowheads="1"/>
            </p:cNvSpPr>
            <p:nvPr/>
          </p:nvSpPr>
          <p:spPr bwMode="auto">
            <a:xfrm rot="20388852">
              <a:off x="2681221" y="6038117"/>
              <a:ext cx="1876560" cy="655510"/>
            </a:xfrm>
            <a:prstGeom prst="rect">
              <a:avLst/>
            </a:prstGeom>
            <a:noFill/>
            <a:ln w="9525">
              <a:noFill/>
              <a:miter lim="800000"/>
              <a:headEnd/>
              <a:tailEnd/>
            </a:ln>
            <a:effectLst/>
          </p:spPr>
          <p:txBody>
            <a:bodyPr wrap="none">
              <a:spAutoFit/>
            </a:bodyPr>
            <a:lstStyle/>
            <a:p>
              <a:r>
                <a:rPr lang="ja-JP" altLang="en-US" sz="1100">
                  <a:solidFill>
                    <a:schemeClr val="accent2"/>
                  </a:solidFill>
                </a:rPr>
                <a:t>中性子数</a:t>
              </a:r>
            </a:p>
          </p:txBody>
        </p:sp>
        <p:sp>
          <p:nvSpPr>
            <p:cNvPr id="14" name="Text Box 18"/>
            <p:cNvSpPr txBox="1">
              <a:spLocks noChangeArrowheads="1"/>
            </p:cNvSpPr>
            <p:nvPr/>
          </p:nvSpPr>
          <p:spPr bwMode="auto">
            <a:xfrm rot="3776046">
              <a:off x="894214" y="5752367"/>
              <a:ext cx="1523099" cy="655511"/>
            </a:xfrm>
            <a:prstGeom prst="rect">
              <a:avLst/>
            </a:prstGeom>
            <a:noFill/>
            <a:ln w="9525">
              <a:noFill/>
              <a:miter lim="800000"/>
              <a:headEnd/>
              <a:tailEnd/>
            </a:ln>
            <a:effectLst/>
          </p:spPr>
          <p:txBody>
            <a:bodyPr wrap="none">
              <a:spAutoFit/>
            </a:bodyPr>
            <a:lstStyle/>
            <a:p>
              <a:r>
                <a:rPr lang="ja-JP" altLang="en-US" sz="1100">
                  <a:solidFill>
                    <a:schemeClr val="accent2"/>
                  </a:solidFill>
                </a:rPr>
                <a:t>陽子数</a:t>
              </a:r>
            </a:p>
          </p:txBody>
        </p:sp>
        <p:sp>
          <p:nvSpPr>
            <p:cNvPr id="15" name="Text Box 19"/>
            <p:cNvSpPr txBox="1">
              <a:spLocks noChangeArrowheads="1"/>
            </p:cNvSpPr>
            <p:nvPr/>
          </p:nvSpPr>
          <p:spPr bwMode="auto">
            <a:xfrm rot="4456060">
              <a:off x="-301240" y="3705285"/>
              <a:ext cx="2932928" cy="655511"/>
            </a:xfrm>
            <a:prstGeom prst="rect">
              <a:avLst/>
            </a:prstGeom>
            <a:noFill/>
            <a:ln w="9525">
              <a:noFill/>
              <a:miter lim="800000"/>
              <a:headEnd/>
              <a:tailEnd/>
            </a:ln>
            <a:effectLst/>
          </p:spPr>
          <p:txBody>
            <a:bodyPr wrap="none">
              <a:spAutoFit/>
            </a:bodyPr>
            <a:lstStyle/>
            <a:p>
              <a:r>
                <a:rPr lang="ja-JP" altLang="en-US" sz="1100">
                  <a:solidFill>
                    <a:srgbClr val="FF00FF"/>
                  </a:solidFill>
                </a:rPr>
                <a:t>ストレンジネス数</a:t>
              </a:r>
            </a:p>
          </p:txBody>
        </p:sp>
      </p:gr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539552" y="908720"/>
            <a:ext cx="8136904" cy="4616648"/>
          </a:xfrm>
          <a:prstGeom prst="rect">
            <a:avLst/>
          </a:prstGeom>
        </p:spPr>
        <p:txBody>
          <a:bodyPr wrap="square">
            <a:spAutoFit/>
          </a:bodyPr>
          <a:lstStyle/>
          <a:p>
            <a:pPr lvl="0" algn="ctr"/>
            <a:r>
              <a:rPr lang="ja-JP" altLang="en-US" sz="6600" dirty="0" smtClean="0">
                <a:solidFill>
                  <a:prstClr val="white"/>
                </a:solidFill>
                <a:latin typeface="HG丸ｺﾞｼｯｸM-PRO" pitchFamily="50" charset="-128"/>
                <a:ea typeface="HG丸ｺﾞｼｯｸM-PRO" pitchFamily="50" charset="-128"/>
              </a:rPr>
              <a:t>量子多体系の世界</a:t>
            </a:r>
            <a:endParaRPr lang="en-US" altLang="ja-JP" sz="6600" dirty="0" smtClean="0">
              <a:solidFill>
                <a:prstClr val="white"/>
              </a:solidFill>
              <a:latin typeface="HG丸ｺﾞｼｯｸM-PRO" pitchFamily="50" charset="-128"/>
              <a:ea typeface="HG丸ｺﾞｼｯｸM-PRO" pitchFamily="50" charset="-128"/>
            </a:endParaRPr>
          </a:p>
          <a:p>
            <a:pPr lvl="0" algn="ctr"/>
            <a:endParaRPr lang="en-US" altLang="ja-JP" sz="3600" dirty="0" smtClean="0">
              <a:solidFill>
                <a:prstClr val="white"/>
              </a:solidFill>
              <a:latin typeface="HG丸ｺﾞｼｯｸM-PRO" pitchFamily="50" charset="-128"/>
              <a:ea typeface="HG丸ｺﾞｼｯｸM-PRO" pitchFamily="50" charset="-128"/>
            </a:endParaRPr>
          </a:p>
          <a:p>
            <a:pPr lvl="0" algn="ctr"/>
            <a:r>
              <a:rPr lang="ja-JP" altLang="en-US" sz="2800" dirty="0" smtClean="0">
                <a:solidFill>
                  <a:prstClr val="white"/>
                </a:solidFill>
                <a:latin typeface="HG丸ｺﾞｼｯｸM-PRO" pitchFamily="50" charset="-128"/>
                <a:ea typeface="HG丸ｺﾞｼｯｸM-PRO" pitchFamily="50" charset="-128"/>
              </a:rPr>
              <a:t>素粒子物理よりは多少物性に近いかも</a:t>
            </a:r>
            <a:endParaRPr lang="en-US" altLang="ja-JP" sz="2800" dirty="0" smtClean="0">
              <a:solidFill>
                <a:prstClr val="white"/>
              </a:solidFill>
              <a:latin typeface="HG丸ｺﾞｼｯｸM-PRO" pitchFamily="50" charset="-128"/>
              <a:ea typeface="HG丸ｺﾞｼｯｸM-PRO" pitchFamily="50" charset="-128"/>
            </a:endParaRPr>
          </a:p>
          <a:p>
            <a:pPr lvl="0" algn="ctr"/>
            <a:endParaRPr lang="en-US" altLang="ja-JP" sz="3200" dirty="0" smtClean="0">
              <a:solidFill>
                <a:prstClr val="white"/>
              </a:solidFill>
              <a:latin typeface="HG丸ｺﾞｼｯｸM-PRO" pitchFamily="50" charset="-128"/>
              <a:ea typeface="HG丸ｺﾞｼｯｸM-PRO" pitchFamily="50" charset="-128"/>
            </a:endParaRPr>
          </a:p>
          <a:p>
            <a:pPr lvl="0" algn="ctr"/>
            <a:r>
              <a:rPr lang="ja-JP" altLang="en-US" sz="3200" dirty="0" smtClean="0">
                <a:solidFill>
                  <a:prstClr val="white"/>
                </a:solidFill>
                <a:latin typeface="HG丸ｺﾞｼｯｸM-PRO" pitchFamily="50" charset="-128"/>
                <a:ea typeface="HG丸ｺﾞｼｯｸM-PRO" pitchFamily="50" charset="-128"/>
              </a:rPr>
              <a:t>ただし、</a:t>
            </a:r>
            <a:endParaRPr lang="en-US" altLang="ja-JP" sz="3200" dirty="0" smtClean="0">
              <a:solidFill>
                <a:prstClr val="white"/>
              </a:solidFill>
              <a:latin typeface="HG丸ｺﾞｼｯｸM-PRO" pitchFamily="50" charset="-128"/>
              <a:ea typeface="HG丸ｺﾞｼｯｸM-PRO" pitchFamily="50" charset="-128"/>
            </a:endParaRPr>
          </a:p>
          <a:p>
            <a:pPr lvl="0" algn="ctr"/>
            <a:r>
              <a:rPr lang="ja-JP" altLang="en-US" sz="3200" dirty="0" smtClean="0">
                <a:solidFill>
                  <a:prstClr val="white"/>
                </a:solidFill>
                <a:latin typeface="HG丸ｺﾞｼｯｸM-PRO" pitchFamily="50" charset="-128"/>
                <a:ea typeface="HG丸ｺﾞｼｯｸM-PRO" pitchFamily="50" charset="-128"/>
              </a:rPr>
              <a:t>少数多体系＝統計力学の適用範囲外</a:t>
            </a:r>
            <a:endParaRPr lang="en-US" altLang="ja-JP" sz="3200" dirty="0" smtClean="0">
              <a:solidFill>
                <a:prstClr val="white"/>
              </a:solidFill>
              <a:latin typeface="HG丸ｺﾞｼｯｸM-PRO" pitchFamily="50" charset="-128"/>
              <a:ea typeface="HG丸ｺﾞｼｯｸM-PRO" pitchFamily="50" charset="-128"/>
            </a:endParaRPr>
          </a:p>
          <a:p>
            <a:pPr lvl="0" algn="ctr"/>
            <a:endParaRPr lang="en-US" altLang="ja-JP" sz="3200" dirty="0" smtClean="0">
              <a:solidFill>
                <a:prstClr val="white"/>
              </a:solidFill>
              <a:latin typeface="HG丸ｺﾞｼｯｸM-PRO" pitchFamily="50" charset="-128"/>
              <a:ea typeface="HG丸ｺﾞｼｯｸM-PRO" pitchFamily="50" charset="-128"/>
            </a:endParaRPr>
          </a:p>
          <a:p>
            <a:pPr lvl="0" algn="ctr"/>
            <a:r>
              <a:rPr lang="ja-JP" altLang="en-US" sz="3200" dirty="0" smtClean="0">
                <a:solidFill>
                  <a:prstClr val="white"/>
                </a:solidFill>
                <a:latin typeface="HG丸ｺﾞｼｯｸM-PRO" pitchFamily="50" charset="-128"/>
                <a:ea typeface="HG丸ｺﾞｼｯｸM-PRO" pitchFamily="50" charset="-128"/>
              </a:rPr>
              <a:t>難しく、おもしろい</a:t>
            </a:r>
            <a:endParaRPr lang="en-US" altLang="ja-JP" sz="3200" dirty="0" smtClean="0">
              <a:solidFill>
                <a:prstClr val="white"/>
              </a:solidFill>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468</TotalTime>
  <Words>1410</Words>
  <Application>Microsoft Office PowerPoint</Application>
  <PresentationFormat>画面に合わせる (4:3)</PresentationFormat>
  <Paragraphs>435</Paragraphs>
  <Slides>42</Slides>
  <Notes>6</Notes>
  <HiddenSlides>0</HiddenSlides>
  <MMClips>0</MMClips>
  <ScaleCrop>false</ScaleCrop>
  <HeadingPairs>
    <vt:vector size="6" baseType="variant">
      <vt:variant>
        <vt:lpstr>テーマ</vt:lpstr>
      </vt:variant>
      <vt:variant>
        <vt:i4>1</vt:i4>
      </vt:variant>
      <vt:variant>
        <vt:lpstr>埋め込まれた OLE サーバー</vt:lpstr>
      </vt:variant>
      <vt:variant>
        <vt:i4>1</vt:i4>
      </vt:variant>
      <vt:variant>
        <vt:lpstr>スライド タイトル</vt:lpstr>
      </vt:variant>
      <vt:variant>
        <vt:i4>42</vt:i4>
      </vt:variant>
    </vt:vector>
  </HeadingPairs>
  <TitlesOfParts>
    <vt:vector size="44" baseType="lpstr">
      <vt:lpstr>Office テーマ</vt:lpstr>
      <vt:lpstr>数式</vt:lpstr>
      <vt:lpstr>２０１１年KEKサマーチャレンジ 素粒子・原子核コース 課題３  ワイヤー一本で素粒子をとらえる  ～素粒子・原子核実験の心臓部分「ワイヤーチェンバー」を作ろう～ </vt:lpstr>
      <vt:lpstr>スライド 2</vt:lpstr>
      <vt:lpstr>スライド 3</vt:lpstr>
      <vt:lpstr>スライド 4</vt:lpstr>
      <vt:lpstr>スライド 5</vt:lpstr>
      <vt:lpstr>スライド 6</vt:lpstr>
      <vt:lpstr>スライド 7</vt:lpstr>
      <vt:lpstr>スライド 8</vt:lpstr>
      <vt:lpstr>スライド 9</vt:lpstr>
      <vt:lpstr>スライド 10</vt:lpstr>
      <vt:lpstr>スライド 11</vt:lpstr>
      <vt:lpstr>スライド 12</vt:lpstr>
      <vt:lpstr>スライド 13</vt:lpstr>
      <vt:lpstr>スライド 14</vt:lpstr>
      <vt:lpstr>スライド 15</vt:lpstr>
      <vt:lpstr>スライド 16</vt:lpstr>
      <vt:lpstr>スライド 17</vt:lpstr>
      <vt:lpstr>スライド 18</vt:lpstr>
      <vt:lpstr>スライド 19</vt:lpstr>
      <vt:lpstr>スライド 20</vt:lpstr>
      <vt:lpstr>スライド 21</vt:lpstr>
      <vt:lpstr>スライド 22</vt:lpstr>
      <vt:lpstr>スライド 23</vt:lpstr>
      <vt:lpstr>スライド 24</vt:lpstr>
      <vt:lpstr>スライド 25</vt:lpstr>
      <vt:lpstr>スライド 26</vt:lpstr>
      <vt:lpstr>スライド 27</vt:lpstr>
      <vt:lpstr>スライド 28</vt:lpstr>
      <vt:lpstr>スライド 29</vt:lpstr>
      <vt:lpstr>スライド 30</vt:lpstr>
      <vt:lpstr>スライド 31</vt:lpstr>
      <vt:lpstr>スライド 32</vt:lpstr>
      <vt:lpstr>スライド 33</vt:lpstr>
      <vt:lpstr>スライド 34</vt:lpstr>
      <vt:lpstr>スライド 35</vt:lpstr>
      <vt:lpstr>スライド 36</vt:lpstr>
      <vt:lpstr>実験装置</vt:lpstr>
      <vt:lpstr>スライド 38</vt:lpstr>
      <vt:lpstr>比例計数管の原理</vt:lpstr>
      <vt:lpstr>比例計数管中での現象</vt:lpstr>
      <vt:lpstr>比例計数管中での現象</vt:lpstr>
      <vt:lpstr>内容</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物理学実験３　原子核物理研究室  ワイヤー一本でX線や素粒子を検出しよう  ～ワイヤーチェンバーを手作りして素粒子・原子核実験を体験～ </dc:title>
  <dc:creator>Kaneta</dc:creator>
  <cp:lastModifiedBy>Kaneta</cp:lastModifiedBy>
  <cp:revision>65</cp:revision>
  <dcterms:created xsi:type="dcterms:W3CDTF">2010-10-01T11:19:37Z</dcterms:created>
  <dcterms:modified xsi:type="dcterms:W3CDTF">2011-08-14T02:56:36Z</dcterms:modified>
</cp:coreProperties>
</file>