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Default Extension="xlsx" ContentType="application/vnd.openxmlformats-officedocument.spreadsheetml.sheet"/>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5"/>
  </p:notesMasterIdLst>
  <p:handoutMasterIdLst>
    <p:handoutMasterId r:id="rId126"/>
  </p:handoutMasterIdLst>
  <p:sldIdLst>
    <p:sldId id="256" r:id="rId2"/>
    <p:sldId id="274" r:id="rId3"/>
    <p:sldId id="257" r:id="rId4"/>
    <p:sldId id="261" r:id="rId5"/>
    <p:sldId id="317" r:id="rId6"/>
    <p:sldId id="264" r:id="rId7"/>
    <p:sldId id="268" r:id="rId8"/>
    <p:sldId id="269" r:id="rId9"/>
    <p:sldId id="270" r:id="rId10"/>
    <p:sldId id="272" r:id="rId11"/>
    <p:sldId id="273" r:id="rId12"/>
    <p:sldId id="265" r:id="rId13"/>
    <p:sldId id="318" r:id="rId14"/>
    <p:sldId id="369" r:id="rId15"/>
    <p:sldId id="370" r:id="rId16"/>
    <p:sldId id="379" r:id="rId17"/>
    <p:sldId id="371" r:id="rId18"/>
    <p:sldId id="275" r:id="rId19"/>
    <p:sldId id="263" r:id="rId20"/>
    <p:sldId id="260" r:id="rId21"/>
    <p:sldId id="262" r:id="rId22"/>
    <p:sldId id="276" r:id="rId23"/>
    <p:sldId id="277" r:id="rId24"/>
    <p:sldId id="278" r:id="rId25"/>
    <p:sldId id="279" r:id="rId26"/>
    <p:sldId id="280" r:id="rId27"/>
    <p:sldId id="281" r:id="rId28"/>
    <p:sldId id="282" r:id="rId29"/>
    <p:sldId id="283" r:id="rId30"/>
    <p:sldId id="285" r:id="rId31"/>
    <p:sldId id="366" r:id="rId32"/>
    <p:sldId id="286" r:id="rId33"/>
    <p:sldId id="284" r:id="rId34"/>
    <p:sldId id="368" r:id="rId35"/>
    <p:sldId id="372" r:id="rId36"/>
    <p:sldId id="288" r:id="rId37"/>
    <p:sldId id="338" r:id="rId38"/>
    <p:sldId id="351" r:id="rId39"/>
    <p:sldId id="385" r:id="rId40"/>
    <p:sldId id="373" r:id="rId41"/>
    <p:sldId id="374" r:id="rId42"/>
    <p:sldId id="375" r:id="rId43"/>
    <p:sldId id="382" r:id="rId44"/>
    <p:sldId id="380" r:id="rId45"/>
    <p:sldId id="381" r:id="rId46"/>
    <p:sldId id="383" r:id="rId47"/>
    <p:sldId id="384" r:id="rId48"/>
    <p:sldId id="367" r:id="rId49"/>
    <p:sldId id="258" r:id="rId50"/>
    <p:sldId id="287" r:id="rId51"/>
    <p:sldId id="316" r:id="rId52"/>
    <p:sldId id="309" r:id="rId53"/>
    <p:sldId id="290" r:id="rId54"/>
    <p:sldId id="301" r:id="rId55"/>
    <p:sldId id="291" r:id="rId56"/>
    <p:sldId id="292" r:id="rId57"/>
    <p:sldId id="293" r:id="rId58"/>
    <p:sldId id="294" r:id="rId59"/>
    <p:sldId id="295" r:id="rId60"/>
    <p:sldId id="296" r:id="rId61"/>
    <p:sldId id="298" r:id="rId62"/>
    <p:sldId id="307" r:id="rId63"/>
    <p:sldId id="308" r:id="rId64"/>
    <p:sldId id="315" r:id="rId65"/>
    <p:sldId id="310" r:id="rId66"/>
    <p:sldId id="299" r:id="rId67"/>
    <p:sldId id="300" r:id="rId68"/>
    <p:sldId id="311" r:id="rId69"/>
    <p:sldId id="302" r:id="rId70"/>
    <p:sldId id="314" r:id="rId71"/>
    <p:sldId id="312" r:id="rId72"/>
    <p:sldId id="304" r:id="rId73"/>
    <p:sldId id="313" r:id="rId74"/>
    <p:sldId id="352" r:id="rId75"/>
    <p:sldId id="353" r:id="rId76"/>
    <p:sldId id="259" r:id="rId77"/>
    <p:sldId id="303" r:id="rId78"/>
    <p:sldId id="319" r:id="rId79"/>
    <p:sldId id="321" r:id="rId80"/>
    <p:sldId id="358" r:id="rId81"/>
    <p:sldId id="322" r:id="rId82"/>
    <p:sldId id="320" r:id="rId83"/>
    <p:sldId id="323" r:id="rId84"/>
    <p:sldId id="305" r:id="rId85"/>
    <p:sldId id="326" r:id="rId86"/>
    <p:sldId id="324" r:id="rId87"/>
    <p:sldId id="325" r:id="rId88"/>
    <p:sldId id="376" r:id="rId89"/>
    <p:sldId id="377" r:id="rId90"/>
    <p:sldId id="378" r:id="rId91"/>
    <p:sldId id="327" r:id="rId92"/>
    <p:sldId id="332" r:id="rId93"/>
    <p:sldId id="306" r:id="rId94"/>
    <p:sldId id="330" r:id="rId95"/>
    <p:sldId id="331" r:id="rId96"/>
    <p:sldId id="329" r:id="rId97"/>
    <p:sldId id="334" r:id="rId98"/>
    <p:sldId id="333" r:id="rId99"/>
    <p:sldId id="335" r:id="rId100"/>
    <p:sldId id="337" r:id="rId101"/>
    <p:sldId id="336" r:id="rId102"/>
    <p:sldId id="328" r:id="rId103"/>
    <p:sldId id="341" r:id="rId104"/>
    <p:sldId id="364" r:id="rId105"/>
    <p:sldId id="360" r:id="rId106"/>
    <p:sldId id="361" r:id="rId107"/>
    <p:sldId id="362" r:id="rId108"/>
    <p:sldId id="365" r:id="rId109"/>
    <p:sldId id="363" r:id="rId110"/>
    <p:sldId id="359" r:id="rId111"/>
    <p:sldId id="355" r:id="rId112"/>
    <p:sldId id="339" r:id="rId113"/>
    <p:sldId id="347" r:id="rId114"/>
    <p:sldId id="348" r:id="rId115"/>
    <p:sldId id="349" r:id="rId116"/>
    <p:sldId id="342" r:id="rId117"/>
    <p:sldId id="356" r:id="rId118"/>
    <p:sldId id="343" r:id="rId119"/>
    <p:sldId id="357" r:id="rId120"/>
    <p:sldId id="344" r:id="rId121"/>
    <p:sldId id="345" r:id="rId122"/>
    <p:sldId id="346" r:id="rId123"/>
    <p:sldId id="354" r:id="rId12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00"/>
    <a:srgbClr val="B08600"/>
    <a:srgbClr val="FFFFCC"/>
    <a:srgbClr val="F0F0F0"/>
    <a:srgbClr val="D9D9D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20" autoAdjust="0"/>
    <p:restoredTop sz="94660"/>
  </p:normalViewPr>
  <p:slideViewPr>
    <p:cSldViewPr snapToGrid="0">
      <p:cViewPr>
        <p:scale>
          <a:sx n="100" d="100"/>
          <a:sy n="100" d="100"/>
        </p:scale>
        <p:origin x="-252" y="-228"/>
      </p:cViewPr>
      <p:guideLst>
        <p:guide orient="horz" pos="2160"/>
        <p:guide pos="2880"/>
      </p:guideLst>
    </p:cSldViewPr>
  </p:slideViewPr>
  <p:notesTextViewPr>
    <p:cViewPr>
      <p:scale>
        <a:sx n="100" d="100"/>
        <a:sy n="100" d="100"/>
      </p:scale>
      <p:origin x="0" y="0"/>
    </p:cViewPr>
  </p:notesTextViewPr>
  <p:sorterViewPr>
    <p:cViewPr>
      <p:scale>
        <a:sx n="50" d="100"/>
        <a:sy n="50" d="100"/>
      </p:scale>
      <p:origin x="0" y="300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______2.xlsx"/></Relationships>
</file>

<file path=ppt/charts/chart1.xml><?xml version="1.0" encoding="utf-8"?>
<c:chartSpace xmlns:c="http://schemas.openxmlformats.org/drawingml/2006/chart" xmlns:a="http://schemas.openxmlformats.org/drawingml/2006/main" xmlns:r="http://schemas.openxmlformats.org/officeDocument/2006/relationships">
  <c:lang val="ja-JP"/>
  <c:chart>
    <c:autoTitleDeleted val="1"/>
    <c:plotArea>
      <c:layout/>
      <c:scatterChart>
        <c:scatterStyle val="smoothMarker"/>
        <c:ser>
          <c:idx val="0"/>
          <c:order val="0"/>
          <c:tx>
            <c:strRef>
              <c:f>Sheet1!$B$1</c:f>
              <c:strCache>
                <c:ptCount val="1"/>
                <c:pt idx="0">
                  <c:v>系列 1</c:v>
                </c:pt>
              </c:strCache>
            </c:strRef>
          </c:tx>
          <c:marker>
            <c:symbol val="none"/>
          </c:marker>
          <c:xVal>
            <c:numRef>
              <c:f>Sheet1!$A$2:$A$42</c:f>
              <c:numCache>
                <c:formatCode>General</c:formatCode>
                <c:ptCount val="41"/>
                <c:pt idx="0">
                  <c:v>0</c:v>
                </c:pt>
                <c:pt idx="1">
                  <c:v>0.2</c:v>
                </c:pt>
                <c:pt idx="2">
                  <c:v>0.4</c:v>
                </c:pt>
                <c:pt idx="3">
                  <c:v>0.60000000000000053</c:v>
                </c:pt>
                <c:pt idx="4">
                  <c:v>0.8</c:v>
                </c:pt>
                <c:pt idx="5">
                  <c:v>1</c:v>
                </c:pt>
                <c:pt idx="6">
                  <c:v>1.2</c:v>
                </c:pt>
                <c:pt idx="7">
                  <c:v>1.4</c:v>
                </c:pt>
                <c:pt idx="8">
                  <c:v>1.599999999999999</c:v>
                </c:pt>
                <c:pt idx="9">
                  <c:v>1.7999999999999998</c:v>
                </c:pt>
                <c:pt idx="10">
                  <c:v>1.9999999999999984</c:v>
                </c:pt>
                <c:pt idx="11">
                  <c:v>2.1999999999999997</c:v>
                </c:pt>
                <c:pt idx="12">
                  <c:v>2.4</c:v>
                </c:pt>
                <c:pt idx="13">
                  <c:v>2.6</c:v>
                </c:pt>
                <c:pt idx="14">
                  <c:v>2.8000000000000003</c:v>
                </c:pt>
                <c:pt idx="15">
                  <c:v>3.0000000000000004</c:v>
                </c:pt>
                <c:pt idx="16">
                  <c:v>3.2000000000000006</c:v>
                </c:pt>
                <c:pt idx="17">
                  <c:v>3.4000000000000008</c:v>
                </c:pt>
                <c:pt idx="18">
                  <c:v>3.600000000000001</c:v>
                </c:pt>
                <c:pt idx="19">
                  <c:v>3.8000000000000007</c:v>
                </c:pt>
                <c:pt idx="20">
                  <c:v>4.0000000000000009</c:v>
                </c:pt>
                <c:pt idx="21">
                  <c:v>4.2000000000000011</c:v>
                </c:pt>
                <c:pt idx="22">
                  <c:v>4.4000000000000012</c:v>
                </c:pt>
                <c:pt idx="23">
                  <c:v>4.6000000000000005</c:v>
                </c:pt>
                <c:pt idx="24">
                  <c:v>4.8000000000000016</c:v>
                </c:pt>
                <c:pt idx="25">
                  <c:v>5.0000000000000018</c:v>
                </c:pt>
                <c:pt idx="26">
                  <c:v>5.200000000000002</c:v>
                </c:pt>
                <c:pt idx="27">
                  <c:v>5.4000000000000021</c:v>
                </c:pt>
                <c:pt idx="28">
                  <c:v>5.6000000000000005</c:v>
                </c:pt>
                <c:pt idx="29">
                  <c:v>5.8000000000000025</c:v>
                </c:pt>
                <c:pt idx="30">
                  <c:v>6.0000000000000027</c:v>
                </c:pt>
                <c:pt idx="31">
                  <c:v>6.2000000000000028</c:v>
                </c:pt>
                <c:pt idx="32">
                  <c:v>6.400000000000003</c:v>
                </c:pt>
                <c:pt idx="33">
                  <c:v>6.6000000000000005</c:v>
                </c:pt>
                <c:pt idx="34">
                  <c:v>6.8000000000000025</c:v>
                </c:pt>
                <c:pt idx="35">
                  <c:v>7.0000000000000036</c:v>
                </c:pt>
                <c:pt idx="36">
                  <c:v>7.2000000000000037</c:v>
                </c:pt>
                <c:pt idx="37">
                  <c:v>7.4000000000000039</c:v>
                </c:pt>
                <c:pt idx="38">
                  <c:v>7.6000000000000041</c:v>
                </c:pt>
                <c:pt idx="39">
                  <c:v>7.8000000000000043</c:v>
                </c:pt>
                <c:pt idx="40">
                  <c:v>8.0000000000000036</c:v>
                </c:pt>
              </c:numCache>
            </c:numRef>
          </c:xVal>
          <c:yVal>
            <c:numRef>
              <c:f>Sheet1!$B$2:$B$42</c:f>
              <c:numCache>
                <c:formatCode>General</c:formatCode>
                <c:ptCount val="41"/>
                <c:pt idx="0">
                  <c:v>100</c:v>
                </c:pt>
                <c:pt idx="1">
                  <c:v>87.055056321950588</c:v>
                </c:pt>
                <c:pt idx="2">
                  <c:v>75.785828312179845</c:v>
                </c:pt>
                <c:pt idx="3">
                  <c:v>65.975395521225039</c:v>
                </c:pt>
                <c:pt idx="4">
                  <c:v>57.434917729632119</c:v>
                </c:pt>
                <c:pt idx="5">
                  <c:v>49.99999997799727</c:v>
                </c:pt>
                <c:pt idx="6">
                  <c:v>43.527528141820859</c:v>
                </c:pt>
                <c:pt idx="7">
                  <c:v>37.892914139415055</c:v>
                </c:pt>
                <c:pt idx="8">
                  <c:v>32.987697746096075</c:v>
                </c:pt>
                <c:pt idx="9">
                  <c:v>28.717458852178833</c:v>
                </c:pt>
                <c:pt idx="10">
                  <c:v>24.999999977997259</c:v>
                </c:pt>
                <c:pt idx="11">
                  <c:v>21.763764061333156</c:v>
                </c:pt>
                <c:pt idx="12">
                  <c:v>18.946457061370026</c:v>
                </c:pt>
                <c:pt idx="13">
                  <c:v>16.493848865789872</c:v>
                </c:pt>
                <c:pt idx="14">
                  <c:v>14.358729419770786</c:v>
                </c:pt>
                <c:pt idx="15">
                  <c:v>12.49999998349795</c:v>
                </c:pt>
                <c:pt idx="16">
                  <c:v>10.881882025877962</c:v>
                </c:pt>
                <c:pt idx="17">
                  <c:v>9.473228526516273</c:v>
                </c:pt>
                <c:pt idx="18">
                  <c:v>8.2469244292658228</c:v>
                </c:pt>
                <c:pt idx="19">
                  <c:v>7.1793647067260737</c:v>
                </c:pt>
                <c:pt idx="20">
                  <c:v>6.2499999889986357</c:v>
                </c:pt>
                <c:pt idx="21">
                  <c:v>5.4409410105446696</c:v>
                </c:pt>
                <c:pt idx="22">
                  <c:v>4.7366142611737674</c:v>
                </c:pt>
                <c:pt idx="23">
                  <c:v>4.1234622128183673</c:v>
                </c:pt>
                <c:pt idx="24">
                  <c:v>3.5896823517833805</c:v>
                </c:pt>
                <c:pt idx="25">
                  <c:v>3.1249999931241401</c:v>
                </c:pt>
                <c:pt idx="26">
                  <c:v>2.7204705040751751</c:v>
                </c:pt>
                <c:pt idx="27">
                  <c:v>2.3683071295446969</c:v>
                </c:pt>
                <c:pt idx="28">
                  <c:v>2.0617311055019099</c:v>
                </c:pt>
                <c:pt idx="29">
                  <c:v>1.7948411751018611</c:v>
                </c:pt>
                <c:pt idx="30">
                  <c:v>1.5624999958744843</c:v>
                </c:pt>
                <c:pt idx="31">
                  <c:v>1.3602352514390086</c:v>
                </c:pt>
                <c:pt idx="32">
                  <c:v>1.1841535642512577</c:v>
                </c:pt>
                <c:pt idx="33">
                  <c:v>1.0308655522973158</c:v>
                </c:pt>
                <c:pt idx="34">
                  <c:v>0.89742058715601569</c:v>
                </c:pt>
                <c:pt idx="35">
                  <c:v>0.78124999759345004</c:v>
                </c:pt>
                <c:pt idx="36">
                  <c:v>0.68011762542021503</c:v>
                </c:pt>
                <c:pt idx="37">
                  <c:v>0.59207678186508106</c:v>
                </c:pt>
                <c:pt idx="38">
                  <c:v>0.51543277592183845</c:v>
                </c:pt>
                <c:pt idx="39">
                  <c:v>0.44871029338055091</c:v>
                </c:pt>
                <c:pt idx="40">
                  <c:v>0.3906249986248288</c:v>
                </c:pt>
              </c:numCache>
            </c:numRef>
          </c:yVal>
          <c:smooth val="1"/>
        </c:ser>
        <c:dLbls/>
        <c:axId val="84474880"/>
        <c:axId val="84534016"/>
      </c:scatterChart>
      <c:valAx>
        <c:axId val="84474880"/>
        <c:scaling>
          <c:orientation val="minMax"/>
        </c:scaling>
        <c:axPos val="b"/>
        <c:numFmt formatCode="General" sourceLinked="1"/>
        <c:tickLblPos val="nextTo"/>
        <c:crossAx val="84534016"/>
        <c:crosses val="autoZero"/>
        <c:crossBetween val="midCat"/>
        <c:majorUnit val="1"/>
      </c:valAx>
      <c:valAx>
        <c:axId val="84534016"/>
        <c:scaling>
          <c:orientation val="minMax"/>
        </c:scaling>
        <c:axPos val="l"/>
        <c:majorGridlines/>
        <c:numFmt formatCode="General" sourceLinked="1"/>
        <c:tickLblPos val="nextTo"/>
        <c:crossAx val="84474880"/>
        <c:crosses val="autoZero"/>
        <c:crossBetween val="midCat"/>
      </c:valAx>
    </c:plotArea>
    <c:plotVisOnly val="1"/>
    <c:dispBlanksAs val="gap"/>
  </c:chart>
  <c:txPr>
    <a:bodyPr/>
    <a:lstStyle/>
    <a:p>
      <a:pPr>
        <a:defRPr sz="1800"/>
      </a:pPr>
      <a:endParaRPr lang="ja-JP"/>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ja-JP"/>
  <c:style val="11"/>
  <c:chart>
    <c:title>
      <c:tx>
        <c:rich>
          <a:bodyPr/>
          <a:lstStyle/>
          <a:p>
            <a:pPr>
              <a:defRPr>
                <a:solidFill>
                  <a:srgbClr val="A50021"/>
                </a:solidFill>
              </a:defRPr>
            </a:pPr>
            <a:r>
              <a:rPr lang="ja-JP" altLang="en-US" sz="1400" dirty="0">
                <a:solidFill>
                  <a:srgbClr val="A50021"/>
                </a:solidFill>
              </a:rPr>
              <a:t>自然放射線による年間実効線量の世界平均的な値（国連科学委員会の推定）</a:t>
            </a:r>
          </a:p>
        </c:rich>
      </c:tx>
      <c:layout>
        <c:manualLayout>
          <c:xMode val="edge"/>
          <c:yMode val="edge"/>
          <c:x val="0.19065167856440593"/>
          <c:y val="3.8141338205220011E-2"/>
        </c:manualLayout>
      </c:layout>
    </c:title>
    <c:plotArea>
      <c:layout>
        <c:manualLayout>
          <c:layoutTarget val="inner"/>
          <c:xMode val="edge"/>
          <c:yMode val="edge"/>
          <c:x val="0.35963451590046802"/>
          <c:y val="0.30492351132360107"/>
          <c:w val="0.32306313045697654"/>
          <c:h val="0.6387738932962258"/>
        </c:manualLayout>
      </c:layout>
      <c:pieChart>
        <c:varyColors val="1"/>
        <c:ser>
          <c:idx val="0"/>
          <c:order val="0"/>
          <c:tx>
            <c:strRef>
              <c:f>Sheet1!$B$1</c:f>
              <c:strCache>
                <c:ptCount val="1"/>
                <c:pt idx="0">
                  <c:v>自然放射線による年間実効線量の世界平均的な値（国連科学委員会の推定）</c:v>
                </c:pt>
              </c:strCache>
            </c:strRef>
          </c:tx>
          <c:explosion val="25"/>
          <c:dLbls>
            <c:dLbl>
              <c:idx val="0"/>
              <c:layout>
                <c:manualLayout>
                  <c:x val="6.5244747487174265E-2"/>
                  <c:y val="-6.6090393248486881E-2"/>
                </c:manualLayout>
              </c:layout>
              <c:spPr/>
              <c:txPr>
                <a:bodyPr/>
                <a:lstStyle/>
                <a:p>
                  <a:pPr>
                    <a:defRPr sz="1400"/>
                  </a:pPr>
                  <a:endParaRPr lang="ja-JP"/>
                </a:p>
              </c:txPr>
              <c:showCatName val="1"/>
            </c:dLbl>
            <c:dLbl>
              <c:idx val="1"/>
              <c:layout>
                <c:manualLayout>
                  <c:x val="5.2457043535316314E-2"/>
                  <c:y val="-9.3100766581491023E-2"/>
                </c:manualLayout>
              </c:layout>
              <c:spPr/>
              <c:txPr>
                <a:bodyPr/>
                <a:lstStyle/>
                <a:p>
                  <a:pPr>
                    <a:defRPr sz="1400"/>
                  </a:pPr>
                  <a:endParaRPr lang="ja-JP"/>
                </a:p>
              </c:txPr>
              <c:showCatName val="1"/>
            </c:dLbl>
            <c:dLbl>
              <c:idx val="2"/>
              <c:layout>
                <c:manualLayout>
                  <c:x val="-6.3254123725974457E-2"/>
                  <c:y val="-0.27112316738469433"/>
                </c:manualLayout>
              </c:layout>
              <c:spPr/>
              <c:txPr>
                <a:bodyPr/>
                <a:lstStyle/>
                <a:p>
                  <a:pPr>
                    <a:defRPr sz="1400"/>
                  </a:pPr>
                  <a:endParaRPr lang="ja-JP"/>
                </a:p>
              </c:txPr>
              <c:showCatName val="1"/>
            </c:dLbl>
            <c:dLbl>
              <c:idx val="3"/>
              <c:layout>
                <c:manualLayout>
                  <c:x val="-4.8508523996841343E-2"/>
                  <c:y val="-4.1923068218757513E-2"/>
                </c:manualLayout>
              </c:layout>
              <c:tx>
                <c:rich>
                  <a:bodyPr/>
                  <a:lstStyle/>
                  <a:p>
                    <a:pPr>
                      <a:defRPr sz="1400"/>
                    </a:pPr>
                    <a:r>
                      <a:rPr lang="zh-CN" altLang="en-US" sz="1400" dirty="0"/>
                      <a:t>食品</a:t>
                    </a:r>
                    <a:r>
                      <a:rPr lang="zh-CN" altLang="en-US" sz="1400" dirty="0" smtClean="0"/>
                      <a:t>摂取</a:t>
                    </a:r>
                    <a:endParaRPr lang="en-US" altLang="zh-CN" sz="1400" dirty="0" smtClean="0"/>
                  </a:p>
                  <a:p>
                    <a:pPr>
                      <a:defRPr sz="1400"/>
                    </a:pPr>
                    <a:r>
                      <a:rPr lang="zh-CN" altLang="en-US" sz="1400" dirty="0" smtClean="0"/>
                      <a:t>（</a:t>
                    </a:r>
                    <a:r>
                      <a:rPr lang="zh-CN" altLang="en-US" sz="1400" dirty="0"/>
                      <a:t>内部被曝）</a:t>
                    </a:r>
                  </a:p>
                </c:rich>
              </c:tx>
              <c:spPr/>
              <c:showCatName val="1"/>
            </c:dLbl>
            <c:showCatName val="1"/>
            <c:showLeaderLines val="1"/>
          </c:dLbls>
          <c:cat>
            <c:strRef>
              <c:f>Sheet1!$A$2:$A$5</c:f>
              <c:strCache>
                <c:ptCount val="4"/>
                <c:pt idx="0">
                  <c:v>宇宙線（外部被曝）</c:v>
                </c:pt>
                <c:pt idx="1">
                  <c:v>大地からの放射線（屋内及び屋外での外部被曝）</c:v>
                </c:pt>
                <c:pt idx="2">
                  <c:v>ラドンなどの吸引（内部被曝）</c:v>
                </c:pt>
                <c:pt idx="3">
                  <c:v>食品摂取（内部被曝）</c:v>
                </c:pt>
              </c:strCache>
            </c:strRef>
          </c:cat>
          <c:val>
            <c:numRef>
              <c:f>Sheet1!$B$2:$B$5</c:f>
              <c:numCache>
                <c:formatCode>General</c:formatCode>
                <c:ptCount val="4"/>
                <c:pt idx="0">
                  <c:v>0.39000000000000024</c:v>
                </c:pt>
                <c:pt idx="1">
                  <c:v>0.4800000000000002</c:v>
                </c:pt>
                <c:pt idx="2">
                  <c:v>1.26</c:v>
                </c:pt>
                <c:pt idx="3">
                  <c:v>0.2900000000000002</c:v>
                </c:pt>
              </c:numCache>
            </c:numRef>
          </c:val>
        </c:ser>
        <c:dLbls>
          <c:showCatName val="1"/>
        </c:dLbls>
        <c:firstSliceAng val="0"/>
      </c:pieChart>
    </c:plotArea>
    <c:plotVisOnly val="1"/>
    <c:dispBlanksAs val="zero"/>
  </c:chart>
  <c:txPr>
    <a:bodyPr/>
    <a:lstStyle/>
    <a:p>
      <a:pPr>
        <a:defRPr sz="1800"/>
      </a:pPr>
      <a:endParaRPr lang="ja-JP"/>
    </a:p>
  </c:txPr>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3713"/>
          </a:xfrm>
          <a:prstGeom prst="rect">
            <a:avLst/>
          </a:prstGeom>
        </p:spPr>
        <p:txBody>
          <a:bodyPr vert="horz" lIns="91426" tIns="45713" rIns="91426" bIns="4571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3713"/>
          </a:xfrm>
          <a:prstGeom prst="rect">
            <a:avLst/>
          </a:prstGeom>
        </p:spPr>
        <p:txBody>
          <a:bodyPr vert="horz" lIns="91426" tIns="45713" rIns="91426" bIns="45713" rtlCol="0"/>
          <a:lstStyle>
            <a:lvl1pPr algn="r">
              <a:defRPr sz="1200"/>
            </a:lvl1pPr>
          </a:lstStyle>
          <a:p>
            <a:fld id="{F12238E2-D7F2-48EC-B25C-0E07124099C9}" type="datetimeFigureOut">
              <a:rPr kumimoji="1" lang="ja-JP" altLang="en-US" smtClean="0"/>
              <a:pPr/>
              <a:t>2011/8/9</a:t>
            </a:fld>
            <a:endParaRPr kumimoji="1" lang="ja-JP" altLang="en-US"/>
          </a:p>
        </p:txBody>
      </p:sp>
      <p:sp>
        <p:nvSpPr>
          <p:cNvPr id="4" name="フッター プレースホルダー 3"/>
          <p:cNvSpPr>
            <a:spLocks noGrp="1"/>
          </p:cNvSpPr>
          <p:nvPr>
            <p:ph type="ftr" sz="quarter" idx="2"/>
          </p:nvPr>
        </p:nvSpPr>
        <p:spPr>
          <a:xfrm>
            <a:off x="1" y="9371013"/>
            <a:ext cx="2919413" cy="493712"/>
          </a:xfrm>
          <a:prstGeom prst="rect">
            <a:avLst/>
          </a:prstGeom>
        </p:spPr>
        <p:txBody>
          <a:bodyPr vert="horz" lIns="91426" tIns="45713" rIns="91426" bIns="45713"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26" tIns="45713" rIns="91426" bIns="45713" rtlCol="0" anchor="b"/>
          <a:lstStyle>
            <a:lvl1pPr algn="r">
              <a:defRPr sz="1200"/>
            </a:lvl1pPr>
          </a:lstStyle>
          <a:p>
            <a:fld id="{09D30C72-4E05-4204-B757-092C075481FA}" type="slidenum">
              <a:rPr kumimoji="1" lang="ja-JP" altLang="en-US" smtClean="0"/>
              <a:pPr/>
              <a:t>&lt;#&gt;</a:t>
            </a:fld>
            <a:endParaRPr kumimoji="1" lang="ja-JP" altLang="en-US"/>
          </a:p>
        </p:txBody>
      </p:sp>
    </p:spTree>
    <p:extLst>
      <p:ext uri="{BB962C8B-B14F-4D97-AF65-F5344CB8AC3E}">
        <p14:creationId xmlns:p14="http://schemas.microsoft.com/office/powerpoint/2010/main" xmlns="" val="173755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316"/>
          </a:xfrm>
          <a:prstGeom prst="rect">
            <a:avLst/>
          </a:prstGeom>
        </p:spPr>
        <p:txBody>
          <a:bodyPr vert="horz" lIns="91426" tIns="45713" rIns="91426" bIns="45713" rtlCol="0"/>
          <a:lstStyle>
            <a:lvl1pPr algn="l">
              <a:defRPr sz="1200"/>
            </a:lvl1pPr>
          </a:lstStyle>
          <a:p>
            <a:endParaRPr kumimoji="1" lang="ja-JP" altLang="en-US" dirty="0"/>
          </a:p>
        </p:txBody>
      </p:sp>
      <p:sp>
        <p:nvSpPr>
          <p:cNvPr id="3" name="日付プレースホルダ 2"/>
          <p:cNvSpPr>
            <a:spLocks noGrp="1"/>
          </p:cNvSpPr>
          <p:nvPr>
            <p:ph type="dt" idx="1"/>
          </p:nvPr>
        </p:nvSpPr>
        <p:spPr>
          <a:xfrm>
            <a:off x="3815373" y="0"/>
            <a:ext cx="2918831" cy="493316"/>
          </a:xfrm>
          <a:prstGeom prst="rect">
            <a:avLst/>
          </a:prstGeom>
        </p:spPr>
        <p:txBody>
          <a:bodyPr vert="horz" lIns="91426" tIns="45713" rIns="91426" bIns="45713" rtlCol="0"/>
          <a:lstStyle>
            <a:lvl1pPr algn="r">
              <a:defRPr sz="1200"/>
            </a:lvl1pPr>
          </a:lstStyle>
          <a:p>
            <a:fld id="{0F707806-7586-4D6C-A275-F5BC46CA09DC}" type="datetimeFigureOut">
              <a:rPr kumimoji="1" lang="ja-JP" altLang="en-US" smtClean="0"/>
              <a:pPr/>
              <a:t>2011/8/9</a:t>
            </a:fld>
            <a:endParaRPr kumimoji="1" lang="ja-JP" altLang="en-US" dirty="0"/>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26" tIns="45713" rIns="91426" bIns="45713" rtlCol="0" anchor="ctr"/>
          <a:lstStyle/>
          <a:p>
            <a:endParaRPr lang="ja-JP" altLang="en-US" dirty="0"/>
          </a:p>
        </p:txBody>
      </p:sp>
      <p:sp>
        <p:nvSpPr>
          <p:cNvPr id="5" name="ノート プレースホルダ 4"/>
          <p:cNvSpPr>
            <a:spLocks noGrp="1"/>
          </p:cNvSpPr>
          <p:nvPr>
            <p:ph type="body" sz="quarter" idx="3"/>
          </p:nvPr>
        </p:nvSpPr>
        <p:spPr>
          <a:xfrm>
            <a:off x="673577" y="4686500"/>
            <a:ext cx="5388610" cy="4439841"/>
          </a:xfrm>
          <a:prstGeom prst="rect">
            <a:avLst/>
          </a:prstGeom>
        </p:spPr>
        <p:txBody>
          <a:bodyPr vert="horz" lIns="91426" tIns="45713" rIns="91426" bIns="45713"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371285"/>
            <a:ext cx="2918831" cy="493316"/>
          </a:xfrm>
          <a:prstGeom prst="rect">
            <a:avLst/>
          </a:prstGeom>
        </p:spPr>
        <p:txBody>
          <a:bodyPr vert="horz" lIns="91426" tIns="45713" rIns="91426" bIns="45713" rtlCol="0" anchor="b"/>
          <a:lstStyle>
            <a:lvl1pPr algn="l">
              <a:defRPr sz="1200"/>
            </a:lvl1pPr>
          </a:lstStyle>
          <a:p>
            <a:endParaRPr kumimoji="1" lang="ja-JP" altLang="en-US" dirty="0"/>
          </a:p>
        </p:txBody>
      </p:sp>
      <p:sp>
        <p:nvSpPr>
          <p:cNvPr id="7" name="スライド番号プレースホルダ 6"/>
          <p:cNvSpPr>
            <a:spLocks noGrp="1"/>
          </p:cNvSpPr>
          <p:nvPr>
            <p:ph type="sldNum" sz="quarter" idx="5"/>
          </p:nvPr>
        </p:nvSpPr>
        <p:spPr>
          <a:xfrm>
            <a:off x="3815373" y="9371285"/>
            <a:ext cx="2918831" cy="493316"/>
          </a:xfrm>
          <a:prstGeom prst="rect">
            <a:avLst/>
          </a:prstGeom>
        </p:spPr>
        <p:txBody>
          <a:bodyPr vert="horz" lIns="91426" tIns="45713" rIns="91426" bIns="45713" rtlCol="0" anchor="b"/>
          <a:lstStyle>
            <a:lvl1pPr algn="r">
              <a:defRPr sz="1200"/>
            </a:lvl1pPr>
          </a:lstStyle>
          <a:p>
            <a:fld id="{87C94169-F964-4D69-8CCC-0D95314D1EC9}" type="slidenum">
              <a:rPr kumimoji="1" lang="ja-JP" altLang="en-US" smtClean="0"/>
              <a:pPr/>
              <a:t>&lt;#&gt;</a:t>
            </a:fld>
            <a:endParaRPr kumimoji="1" lang="ja-JP" altLang="en-US" dirty="0"/>
          </a:p>
        </p:txBody>
      </p:sp>
    </p:spTree>
    <p:extLst>
      <p:ext uri="{BB962C8B-B14F-4D97-AF65-F5344CB8AC3E}">
        <p14:creationId xmlns:p14="http://schemas.microsoft.com/office/powerpoint/2010/main" xmlns="" val="28255530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A3BFDAB-8118-4583-AD43-8774452DE8A2}" type="slidenum">
              <a:rPr kumimoji="1" lang="ja-JP" altLang="en-US" smtClean="0"/>
              <a:pPr/>
              <a:t>11</a:t>
            </a:fld>
            <a:endParaRPr kumimoji="1" lang="ja-JP"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07ACE0-7904-4285-9ED4-EDE5C2A12147}" type="slidenum">
              <a:rPr lang="en-US" altLang="ja-JP"/>
              <a:pPr/>
              <a:t>115</a:t>
            </a:fld>
            <a:endParaRPr lang="en-US" altLang="ja-JP" dirty="0"/>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793661-19A2-45B7-AB87-6B14B9736EAB}" type="slidenum">
              <a:rPr lang="en-US" altLang="ja-JP"/>
              <a:pPr/>
              <a:t>116</a:t>
            </a:fld>
            <a:endParaRPr lang="en-US" altLang="ja-JP" dirty="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F56B75-05CF-480F-92F7-614FCD11F7E3}" type="slidenum">
              <a:rPr lang="en-US" altLang="ja-JP"/>
              <a:pPr/>
              <a:t>118</a:t>
            </a:fld>
            <a:endParaRPr lang="en-US" altLang="ja-JP" dirty="0"/>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D3EE3C-C661-4416-B710-BAE950DC4579}" type="slidenum">
              <a:rPr lang="en-US" altLang="ja-JP"/>
              <a:pPr/>
              <a:t>120</a:t>
            </a:fld>
            <a:endParaRPr lang="en-US" altLang="ja-JP" dirty="0"/>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BBD118-7C2C-483D-AD1F-9C7AC8F0637D}" type="slidenum">
              <a:rPr lang="en-US" altLang="ja-JP"/>
              <a:pPr/>
              <a:t>121</a:t>
            </a:fld>
            <a:endParaRPr lang="en-US" altLang="ja-JP" dirty="0"/>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A381D6-4780-484F-A4D4-889F8F70A3D5}" type="slidenum">
              <a:rPr lang="en-US" altLang="ja-JP"/>
              <a:pPr/>
              <a:t>122</a:t>
            </a:fld>
            <a:endParaRPr lang="en-US" altLang="ja-JP" dirty="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7C94169-F964-4D69-8CCC-0D95314D1EC9}" type="slidenum">
              <a:rPr kumimoji="1" lang="ja-JP" altLang="en-US" smtClean="0"/>
              <a:pPr/>
              <a:t>22</a:t>
            </a:fld>
            <a:endParaRPr kumimoji="1" lang="ja-JP"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D55512-BC04-470B-9C4F-AA81B8C78ECA}" type="slidenum">
              <a:rPr lang="en-US" altLang="ja-JP"/>
              <a:pPr/>
              <a:t>37</a:t>
            </a:fld>
            <a:endParaRPr lang="en-US" altLang="ja-JP"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BD7FB-5330-4B73-895C-0933826CA99A}" type="slidenum">
              <a:rPr lang="en-US" altLang="ja-JP"/>
              <a:pPr/>
              <a:t>94</a:t>
            </a:fld>
            <a:endParaRPr lang="en-US" altLang="ja-JP" dirty="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6B437A-0779-42E3-BBDC-926878AC7CB0}" type="slidenum">
              <a:rPr lang="en-US" altLang="ja-JP"/>
              <a:pPr/>
              <a:t>95</a:t>
            </a:fld>
            <a:endParaRPr lang="en-US" altLang="ja-JP" dirty="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9E561B-2D1D-4D68-B91D-4442E693D6D0}" type="slidenum">
              <a:rPr lang="en-US" altLang="ja-JP"/>
              <a:pPr/>
              <a:t>97</a:t>
            </a:fld>
            <a:endParaRPr lang="en-US" altLang="ja-JP" dirty="0"/>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663030-E020-440C-BBFA-0B68368A6226}" type="slidenum">
              <a:rPr lang="en-US" altLang="ja-JP"/>
              <a:pPr/>
              <a:t>108</a:t>
            </a:fld>
            <a:endParaRPr lang="en-US" altLang="ja-JP"/>
          </a:p>
        </p:txBody>
      </p:sp>
      <p:sp>
        <p:nvSpPr>
          <p:cNvPr id="30722" name="Rectangle 2"/>
          <p:cNvSpPr>
            <a:spLocks noGrp="1" noRot="1" noChangeAspect="1" noChangeArrowheads="1" noTextEdit="1"/>
          </p:cNvSpPr>
          <p:nvPr>
            <p:ph type="sldImg"/>
          </p:nvPr>
        </p:nvSpPr>
        <p:spPr bwMode="auto">
          <a:xfrm>
            <a:off x="863600" y="704850"/>
            <a:ext cx="5018088" cy="3763963"/>
          </a:xfrm>
          <a:prstGeom prst="rect">
            <a:avLst/>
          </a:prstGeom>
          <a:solidFill>
            <a:srgbClr val="FFFFFF"/>
          </a:solidFill>
          <a:ln>
            <a:solidFill>
              <a:srgbClr val="000000"/>
            </a:solidFill>
            <a:miter lim="800000"/>
            <a:headEnd/>
            <a:tailEnd/>
          </a:ln>
        </p:spPr>
      </p:sp>
      <p:sp>
        <p:nvSpPr>
          <p:cNvPr id="30723" name="Rectangle 3"/>
          <p:cNvSpPr>
            <a:spLocks noGrp="1" noChangeArrowheads="1"/>
          </p:cNvSpPr>
          <p:nvPr>
            <p:ph type="body" idx="1"/>
          </p:nvPr>
        </p:nvSpPr>
        <p:spPr bwMode="auto">
          <a:xfrm>
            <a:off x="913271" y="4703709"/>
            <a:ext cx="4918572" cy="4392067"/>
          </a:xfrm>
          <a:prstGeom prst="rect">
            <a:avLst/>
          </a:prstGeom>
          <a:solidFill>
            <a:srgbClr val="FFFFFF"/>
          </a:solidFill>
          <a:ln>
            <a:solidFill>
              <a:srgbClr val="000000"/>
            </a:solidFill>
            <a:miter lim="800000"/>
            <a:headEnd/>
            <a:tailEnd/>
          </a:ln>
        </p:spPr>
        <p:txBody>
          <a:bodyPr lIns="89746" tIns="44873" rIns="89746" bIns="44873"/>
          <a:lstStyle/>
          <a:p>
            <a:r>
              <a:rPr lang="en-US" altLang="ja-JP"/>
              <a:t>00:01:35 (75s)</a:t>
            </a:r>
          </a:p>
          <a:p>
            <a:r>
              <a:rPr lang="en-US" altLang="ja-JP"/>
              <a:t>This is PHENIX.</a:t>
            </a:r>
          </a:p>
          <a:p>
            <a:r>
              <a:rPr lang="en-US" altLang="ja-JP"/>
              <a:t>The picture is taken in the last collaboration meeting.</a:t>
            </a:r>
          </a:p>
          <a:p>
            <a:r>
              <a:rPr lang="en-US" altLang="ja-JP"/>
              <a:t>The detail description of detectors is as the following.</a:t>
            </a:r>
          </a:p>
          <a:p>
            <a:r>
              <a:rPr lang="en-US" altLang="ja-JP"/>
              <a:t>Collision vertex and centrality are defined by Beam-Beam counter and Zero Degree Calorimeters in forward direction.</a:t>
            </a:r>
          </a:p>
          <a:p>
            <a:r>
              <a:rPr lang="en-US" altLang="ja-JP"/>
              <a:t>The tracks are found as a straight line from drift chambers and pad chambers that are out of magnetic field.</a:t>
            </a:r>
          </a:p>
          <a:p>
            <a:r>
              <a:rPr lang="en-US" altLang="ja-JP"/>
              <a:t>Hadron PID is done with Time-of-Flight with high resolution TOF detector and EMCal.</a:t>
            </a:r>
          </a:p>
          <a:p>
            <a:r>
              <a:rPr lang="en-US" altLang="ja-JP"/>
              <a:t>The Cherenkov light and Energy over momentum information are used for electron identification.</a:t>
            </a:r>
          </a:p>
          <a:p>
            <a:r>
              <a:rPr lang="en-US" altLang="ja-JP"/>
              <a:t>The photon is identified in two type of EMCal, Lead scintillator and lead glass.</a:t>
            </a:r>
          </a:p>
          <a:p>
            <a:r>
              <a:rPr lang="en-US" altLang="ja-JP"/>
              <a:t>And the forward muon is recorded in the two kind of muon  detector, Tracker and ID.</a:t>
            </a:r>
          </a:p>
          <a:p>
            <a:r>
              <a:rPr lang="en-US" altLang="ja-JP"/>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CF2746-F119-4572-8D3E-522495F3D686}" type="slidenum">
              <a:rPr lang="en-US" altLang="ja-JP"/>
              <a:pPr/>
              <a:t>113</a:t>
            </a:fld>
            <a:endParaRPr lang="en-US" altLang="ja-JP" dirty="0"/>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ja-JP" altLang="ja-JP"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796C5C-32DC-4A59-815A-B74308A95B1A}" type="slidenum">
              <a:rPr lang="en-US" altLang="ja-JP"/>
              <a:pPr/>
              <a:t>114</a:t>
            </a:fld>
            <a:endParaRPr lang="en-US" altLang="ja-JP" dirty="0"/>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ja-JP" altLang="ja-JP"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20835" name="Rectangle 3"/>
          <p:cNvSpPr>
            <a:spLocks noGrp="1" noChangeArrowheads="1"/>
          </p:cNvSpPr>
          <p:nvPr>
            <p:ph type="ctrTitle"/>
          </p:nvPr>
        </p:nvSpPr>
        <p:spPr>
          <a:xfrm>
            <a:off x="762000" y="2159000"/>
            <a:ext cx="7772400" cy="1470025"/>
          </a:xfrm>
        </p:spPr>
        <p:txBody>
          <a:bodyPr/>
          <a:lstStyle>
            <a:lvl1pPr>
              <a:defRPr>
                <a:latin typeface="HG丸ｺﾞｼｯｸM-PRO" pitchFamily="50" charset="-128"/>
                <a:ea typeface="HG丸ｺﾞｼｯｸM-PRO" pitchFamily="50" charset="-128"/>
              </a:defRPr>
            </a:lvl1pPr>
          </a:lstStyle>
          <a:p>
            <a:r>
              <a:rPr lang="ja-JP" altLang="en-US" dirty="0" smtClean="0"/>
              <a:t>マスタ タイトルの書式設定</a:t>
            </a:r>
            <a:endParaRPr lang="ja-JP" altLang="en-US" dirty="0"/>
          </a:p>
        </p:txBody>
      </p:sp>
      <p:sp>
        <p:nvSpPr>
          <p:cNvPr id="120836" name="Rectangle 4"/>
          <p:cNvSpPr>
            <a:spLocks noGrp="1" noChangeArrowheads="1"/>
          </p:cNvSpPr>
          <p:nvPr>
            <p:ph type="subTitle" idx="1"/>
          </p:nvPr>
        </p:nvSpPr>
        <p:spPr>
          <a:xfrm>
            <a:off x="1397000" y="4419600"/>
            <a:ext cx="6400800" cy="1752600"/>
          </a:xfrm>
        </p:spPr>
        <p:txBody>
          <a:bodyPr/>
          <a:lstStyle>
            <a:lvl1pPr marL="0" indent="0" algn="ctr">
              <a:buFontTx/>
              <a:buNone/>
              <a:defRPr>
                <a:latin typeface="HG丸ｺﾞｼｯｸM-PRO" pitchFamily="50" charset="-128"/>
                <a:ea typeface="HG丸ｺﾞｼｯｸM-PRO" pitchFamily="50" charset="-128"/>
              </a:defRPr>
            </a:lvl1pPr>
          </a:lstStyle>
          <a:p>
            <a:r>
              <a:rPr lang="ja-JP" altLang="en-US" dirty="0" smtClean="0"/>
              <a:t>マスタ サブタイトルの書式設定</a:t>
            </a:r>
            <a:endParaRPr lang="ja-JP" alt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フッター プレースホルダ 3"/>
          <p:cNvSpPr>
            <a:spLocks noGrp="1"/>
          </p:cNvSpPr>
          <p:nvPr>
            <p:ph type="ftr" sz="quarter" idx="10"/>
          </p:nvPr>
        </p:nvSpPr>
        <p:spPr>
          <a:xfrm>
            <a:off x="285719" y="6629400"/>
            <a:ext cx="6153181" cy="228600"/>
          </a:xfrm>
        </p:spPr>
        <p:txBody>
          <a:bodyPr/>
          <a:lstStyle>
            <a:lvl1pPr>
              <a:defRPr sz="1000"/>
            </a:lvl1pPr>
          </a:lstStyle>
          <a:p>
            <a:r>
              <a:rPr lang="en-US" altLang="ja-JP" smtClean="0"/>
              <a:t>2011/8/8-9  </a:t>
            </a:r>
            <a:r>
              <a:rPr lang="ja-JP" altLang="en-US" smtClean="0"/>
              <a:t>教員免許更新講習 「放射線計測と素粒子・原子核の実験的研究」</a:t>
            </a:r>
            <a:endParaRPr lang="ja-JP" altLang="en-US" dirty="0"/>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58000" y="0"/>
            <a:ext cx="2286000" cy="5410200"/>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0" y="0"/>
            <a:ext cx="6705600" cy="5410200"/>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フッター プレースホルダ 3"/>
          <p:cNvSpPr>
            <a:spLocks noGrp="1"/>
          </p:cNvSpPr>
          <p:nvPr>
            <p:ph type="ftr" sz="quarter" idx="10"/>
          </p:nvPr>
        </p:nvSpPr>
        <p:spPr>
          <a:xfrm>
            <a:off x="285719" y="6629400"/>
            <a:ext cx="4600605" cy="228600"/>
          </a:xfrm>
        </p:spPr>
        <p:txBody>
          <a:bodyPr/>
          <a:lstStyle>
            <a:lvl1pPr>
              <a:defRPr sz="1000"/>
            </a:lvl1pPr>
          </a:lstStyle>
          <a:p>
            <a:r>
              <a:rPr lang="en-US" altLang="ja-JP" smtClean="0"/>
              <a:t>2011/8/8-9  </a:t>
            </a:r>
            <a:r>
              <a:rPr lang="ja-JP" altLang="en-US" smtClean="0"/>
              <a:t>教員免許更新講習 「放射線計測と素粒子・原子核の実験的研究」</a:t>
            </a:r>
            <a:endParaRPr lang="ja-JP" altLang="en-US" dirty="0"/>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158" y="1000108"/>
            <a:ext cx="8429684" cy="5357850"/>
          </a:xfrm>
        </p:spPr>
        <p:txBody>
          <a:bodyPr/>
          <a:lstStyle>
            <a:lvl1pPr>
              <a:defRPr sz="2400"/>
            </a:lvl1pPr>
            <a:lvl2pPr>
              <a:defRPr sz="2000"/>
            </a:lvl2pPr>
            <a:lvl3pPr>
              <a:defRPr sz="1800"/>
            </a:lvl3pPr>
            <a:lvl4pPr>
              <a:defRPr sz="1600"/>
            </a:lvl4pPr>
            <a:lvl5pPr>
              <a:defRPr sz="1600"/>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フッター プレースホルダ 3"/>
          <p:cNvSpPr>
            <a:spLocks noGrp="1"/>
          </p:cNvSpPr>
          <p:nvPr>
            <p:ph type="ftr" sz="quarter" idx="10"/>
          </p:nvPr>
        </p:nvSpPr>
        <p:spPr>
          <a:xfrm>
            <a:off x="285720" y="6629400"/>
            <a:ext cx="4714908" cy="228600"/>
          </a:xfrm>
        </p:spPr>
        <p:txBody>
          <a:bodyPr/>
          <a:lstStyle>
            <a:lvl1pPr>
              <a:defRPr sz="1000"/>
            </a:lvl1p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2714620"/>
            <a:ext cx="7772400" cy="3643338"/>
          </a:xfrm>
        </p:spPr>
        <p:txBody>
          <a:bodyPr anchor="t"/>
          <a:lstStyle>
            <a:lvl1pPr algn="l">
              <a:defRPr sz="4800" b="1" cap="all">
                <a:latin typeface="HG丸ｺﾞｼｯｸM-PRO" pitchFamily="50" charset="-128"/>
                <a:ea typeface="HG丸ｺﾞｼｯｸM-PRO" pitchFamily="50" charset="-128"/>
              </a:defRPr>
            </a:lvl1pPr>
          </a:lstStyle>
          <a:p>
            <a:r>
              <a:rPr lang="ja-JP" altLang="en-US" dirty="0" smtClean="0"/>
              <a:t>マスタ タイトルの書式設定</a:t>
            </a:r>
            <a:endParaRPr lang="ja-JP" altLang="en-US" dirty="0"/>
          </a:p>
        </p:txBody>
      </p:sp>
      <p:sp>
        <p:nvSpPr>
          <p:cNvPr id="3" name="テキスト プレースホルダ 2"/>
          <p:cNvSpPr>
            <a:spLocks noGrp="1"/>
          </p:cNvSpPr>
          <p:nvPr>
            <p:ph type="body" idx="1"/>
          </p:nvPr>
        </p:nvSpPr>
        <p:spPr>
          <a:xfrm>
            <a:off x="722313" y="1214422"/>
            <a:ext cx="7772400" cy="1500187"/>
          </a:xfrm>
        </p:spPr>
        <p:txBody>
          <a:bodyPr anchor="b"/>
          <a:lstStyle>
            <a:lvl1pPr marL="0" indent="0">
              <a:buNone/>
              <a:defRPr sz="16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フッター プレースホルダ 3"/>
          <p:cNvSpPr>
            <a:spLocks noGrp="1"/>
          </p:cNvSpPr>
          <p:nvPr>
            <p:ph type="ftr" sz="quarter" idx="10"/>
          </p:nvPr>
        </p:nvSpPr>
        <p:spPr>
          <a:xfrm>
            <a:off x="285720" y="6629400"/>
            <a:ext cx="5857916" cy="228600"/>
          </a:xfrm>
        </p:spPr>
        <p:txBody>
          <a:bodyPr/>
          <a:lstStyle>
            <a:lvl1pPr>
              <a:defRPr sz="1000"/>
            </a:lvl1pPr>
          </a:lstStyle>
          <a:p>
            <a:r>
              <a:rPr lang="en-US" altLang="ja-JP" smtClean="0"/>
              <a:t>2011/8/8-9  </a:t>
            </a:r>
            <a:r>
              <a:rPr lang="ja-JP" altLang="en-US" smtClean="0"/>
              <a:t>教員免許更新講習 「放射線計測と素粒子・原子核の実験的研究」</a:t>
            </a:r>
            <a:endParaRPr lang="ja-JP" altLang="en-US" dirty="0"/>
          </a:p>
        </p:txBody>
      </p:sp>
      <p:sp>
        <p:nvSpPr>
          <p:cNvPr id="5" name="スライド番号プレースホルダ 4"/>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762000" y="1295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724400" y="1295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フッター プレースホルダ 4"/>
          <p:cNvSpPr>
            <a:spLocks noGrp="1"/>
          </p:cNvSpPr>
          <p:nvPr>
            <p:ph type="ftr" sz="quarter" idx="10"/>
          </p:nvPr>
        </p:nvSpPr>
        <p:spPr>
          <a:xfrm>
            <a:off x="285719" y="6629400"/>
            <a:ext cx="5610255" cy="228600"/>
          </a:xfrm>
        </p:spPr>
        <p:txBody>
          <a:bodyPr/>
          <a:lstStyle>
            <a:lvl1pPr>
              <a:defRPr/>
            </a:lvl1p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フッター プレースホルダ 6"/>
          <p:cNvSpPr>
            <a:spLocks noGrp="1"/>
          </p:cNvSpPr>
          <p:nvPr>
            <p:ph type="ftr" sz="quarter" idx="10"/>
          </p:nvPr>
        </p:nvSpPr>
        <p:spPr/>
        <p:txBody>
          <a:bodyPr/>
          <a:lstStyle>
            <a:lvl1pPr>
              <a:defRPr/>
            </a:lvl1p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8" name="スライド番号プレースホルダ 7"/>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フッター プレースホルダ 2"/>
          <p:cNvSpPr>
            <a:spLocks noGrp="1"/>
          </p:cNvSpPr>
          <p:nvPr>
            <p:ph type="ftr" sz="quarter" idx="10"/>
          </p:nvPr>
        </p:nvSpPr>
        <p:spPr>
          <a:xfrm>
            <a:off x="285720" y="6629400"/>
            <a:ext cx="5000660" cy="228600"/>
          </a:xfrm>
        </p:spPr>
        <p:txBody>
          <a:bodyPr/>
          <a:lstStyle>
            <a:lvl1pPr>
              <a:defRPr sz="1000"/>
            </a:lvl1pPr>
          </a:lstStyle>
          <a:p>
            <a:r>
              <a:rPr lang="en-US" altLang="ja-JP" dirty="0" smtClean="0"/>
              <a:t>2011/8/8-9  </a:t>
            </a:r>
            <a:r>
              <a:rPr lang="ja-JP" altLang="en-US" dirty="0" smtClean="0"/>
              <a:t>教員免許更新講習 「放射線計測と素粒子・原子核の実験的研究」</a:t>
            </a:r>
            <a:endParaRPr lang="ja-JP" altLang="en-US" dirty="0"/>
          </a:p>
        </p:txBody>
      </p:sp>
      <p:sp>
        <p:nvSpPr>
          <p:cNvPr id="4" name="スライド番号プレースホルダ 3"/>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フッター プレースホルダ 1"/>
          <p:cNvSpPr>
            <a:spLocks noGrp="1"/>
          </p:cNvSpPr>
          <p:nvPr>
            <p:ph type="ftr" sz="quarter" idx="10"/>
          </p:nvPr>
        </p:nvSpPr>
        <p:spPr>
          <a:xfrm>
            <a:off x="285720" y="6629400"/>
            <a:ext cx="5810280" cy="228600"/>
          </a:xfrm>
        </p:spPr>
        <p:txBody>
          <a:bodyPr/>
          <a:lstStyle>
            <a:lvl1pPr>
              <a:defRPr sz="1000"/>
            </a:lvl1pPr>
          </a:lstStyle>
          <a:p>
            <a:r>
              <a:rPr lang="en-US" altLang="ja-JP" smtClean="0"/>
              <a:t>2011/8/8-9  </a:t>
            </a:r>
            <a:r>
              <a:rPr lang="ja-JP" altLang="en-US" smtClean="0"/>
              <a:t>教員免許更新講習 「放射線計測と素粒子・原子核の実験的研究」</a:t>
            </a:r>
            <a:endParaRPr lang="ja-JP" altLang="en-US" dirty="0"/>
          </a:p>
        </p:txBody>
      </p:sp>
      <p:sp>
        <p:nvSpPr>
          <p:cNvPr id="3" name="スライド番号プレースホルダ 2"/>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フッター プレースホルダ 4"/>
          <p:cNvSpPr>
            <a:spLocks noGrp="1"/>
          </p:cNvSpPr>
          <p:nvPr>
            <p:ph type="ftr" sz="quarter" idx="10"/>
          </p:nvPr>
        </p:nvSpPr>
        <p:spPr>
          <a:xfrm>
            <a:off x="285720" y="6629400"/>
            <a:ext cx="4895880" cy="228600"/>
          </a:xfrm>
        </p:spPr>
        <p:txBody>
          <a:bodyPr/>
          <a:lstStyle>
            <a:lvl1pPr>
              <a:defRPr sz="1000"/>
            </a:lvl1pPr>
          </a:lstStyle>
          <a:p>
            <a:r>
              <a:rPr lang="en-US" altLang="ja-JP" smtClean="0"/>
              <a:t>2011/8/8-9  </a:t>
            </a:r>
            <a:r>
              <a:rPr lang="ja-JP" altLang="en-US" smtClean="0"/>
              <a:t>教員免許更新講習 「放射線計測と素粒子・原子核の実験的研究」</a:t>
            </a:r>
            <a:endParaRPr lang="ja-JP" altLang="en-US" dirty="0"/>
          </a:p>
        </p:txBody>
      </p:sp>
      <p:sp>
        <p:nvSpPr>
          <p:cNvPr id="6" name="スライド番号プレースホルダ 5"/>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smtClean="0"/>
              <a:t>アイコンをクリックして図を追加</a:t>
            </a:r>
            <a:endParaRPr lang="ja-JP" altLang="en-US"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フッター プレースホルダ 4"/>
          <p:cNvSpPr>
            <a:spLocks noGrp="1"/>
          </p:cNvSpPr>
          <p:nvPr>
            <p:ph type="ftr" sz="quarter" idx="10"/>
          </p:nvPr>
        </p:nvSpPr>
        <p:spPr>
          <a:xfrm>
            <a:off x="285719" y="6629400"/>
            <a:ext cx="4924455" cy="228600"/>
          </a:xfrm>
        </p:spPr>
        <p:txBody>
          <a:bodyPr/>
          <a:lstStyle>
            <a:lvl1pPr>
              <a:defRPr sz="1000"/>
            </a:lvl1pPr>
          </a:lstStyle>
          <a:p>
            <a:r>
              <a:rPr lang="en-US" altLang="ja-JP" smtClean="0"/>
              <a:t>2011/8/8-9  </a:t>
            </a:r>
            <a:r>
              <a:rPr lang="ja-JP" altLang="en-US" smtClean="0"/>
              <a:t>教員免許更新講習 「放射線計測と素粒子・原子核の実験的研究」</a:t>
            </a:r>
            <a:endParaRPr lang="ja-JP" altLang="en-US" dirty="0"/>
          </a:p>
        </p:txBody>
      </p:sp>
      <p:sp>
        <p:nvSpPr>
          <p:cNvPr id="6" name="スライド番号プレースホルダ 5"/>
          <p:cNvSpPr>
            <a:spLocks noGrp="1"/>
          </p:cNvSpPr>
          <p:nvPr>
            <p:ph type="sldNum" sz="quarter" idx="11"/>
          </p:nvPr>
        </p:nvSpPr>
        <p:spPr/>
        <p:txBody>
          <a:bodyPr/>
          <a:lstStyle>
            <a:lvl1pPr>
              <a:defRPr/>
            </a:lvl1pPr>
          </a:lstStyle>
          <a:p>
            <a:fld id="{55CFD74C-03E1-485F-870A-CC1588619E65}" type="slidenum">
              <a:rPr kumimoji="1" lang="ja-JP" altLang="en-US" smtClean="0"/>
              <a:pPr/>
              <a:t>&lt;#&gt;</a:t>
            </a:fld>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bwMode="auto">
          <a:xfrm>
            <a:off x="0" y="0"/>
            <a:ext cx="91440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19811" name="Rectangle 3"/>
          <p:cNvSpPr>
            <a:spLocks noGrp="1" noChangeArrowheads="1"/>
          </p:cNvSpPr>
          <p:nvPr>
            <p:ph type="body" idx="1"/>
          </p:nvPr>
        </p:nvSpPr>
        <p:spPr bwMode="auto">
          <a:xfrm>
            <a:off x="762000" y="12954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19812" name="Rectangle 4"/>
          <p:cNvSpPr>
            <a:spLocks noGrp="1" noChangeArrowheads="1"/>
          </p:cNvSpPr>
          <p:nvPr>
            <p:ph type="ftr" sz="quarter" idx="3"/>
          </p:nvPr>
        </p:nvSpPr>
        <p:spPr bwMode="auto">
          <a:xfrm>
            <a:off x="285720" y="6629400"/>
            <a:ext cx="2667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66CC"/>
                </a:solidFill>
                <a:latin typeface="Berlin Sans FB" pitchFamily="34" charset="0"/>
              </a:defRPr>
            </a:lvl1p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119813" name="Rectangle 5"/>
          <p:cNvSpPr>
            <a:spLocks noGrp="1" noChangeArrowheads="1"/>
          </p:cNvSpPr>
          <p:nvPr>
            <p:ph type="sldNum" sz="quarter" idx="4"/>
          </p:nvPr>
        </p:nvSpPr>
        <p:spPr bwMode="auto">
          <a:xfrm>
            <a:off x="8575675" y="6519863"/>
            <a:ext cx="568325" cy="338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a:latin typeface="Arial" charset="0"/>
              </a:defRPr>
            </a:lvl1pPr>
          </a:lstStyle>
          <a:p>
            <a:fld id="{55CFD74C-03E1-485F-870A-CC1588619E65}" type="slidenum">
              <a:rPr kumimoji="1" lang="ja-JP" altLang="en-US" smtClean="0"/>
              <a:pPr/>
              <a:t>&lt;#&gt;</a:t>
            </a:fld>
            <a:endParaRPr kumimoji="1" lang="ja-JP" altLang="en-US" dirty="0"/>
          </a:p>
        </p:txBody>
      </p:sp>
      <p:pic>
        <p:nvPicPr>
          <p:cNvPr id="119814" name="Picture 6" descr="yokikotowokiku"/>
          <p:cNvPicPr>
            <a:picLocks noChangeAspect="1" noChangeArrowheads="1"/>
          </p:cNvPicPr>
          <p:nvPr/>
        </p:nvPicPr>
        <p:blipFill>
          <a:blip r:embed="rId13" cstate="print"/>
          <a:srcRect/>
          <a:stretch>
            <a:fillRect/>
          </a:stretch>
        </p:blipFill>
        <p:spPr bwMode="auto">
          <a:xfrm>
            <a:off x="228600" y="703263"/>
            <a:ext cx="7189788" cy="179387"/>
          </a:xfrm>
          <a:prstGeom prst="rect">
            <a:avLst/>
          </a:prstGeom>
          <a:noFill/>
          <a:ln w="9525">
            <a:noFill/>
            <a:miter lim="800000"/>
            <a:headEnd/>
            <a:tailEnd/>
          </a:ln>
        </p:spPr>
      </p:pic>
      <p:pic>
        <p:nvPicPr>
          <p:cNvPr id="119815" name="Picture 7" descr="yokikotowokiku"/>
          <p:cNvPicPr>
            <a:picLocks noChangeAspect="1" noChangeArrowheads="1"/>
          </p:cNvPicPr>
          <p:nvPr/>
        </p:nvPicPr>
        <p:blipFill>
          <a:blip r:embed="rId13" cstate="print"/>
          <a:srcRect r="9418"/>
          <a:stretch>
            <a:fillRect/>
          </a:stretch>
        </p:blipFill>
        <p:spPr bwMode="auto">
          <a:xfrm>
            <a:off x="4257675" y="792163"/>
            <a:ext cx="4886325" cy="134937"/>
          </a:xfrm>
          <a:prstGeom prst="rect">
            <a:avLst/>
          </a:prstGeom>
          <a:noFill/>
          <a:ln w="9525">
            <a:noFill/>
            <a:miter lim="800000"/>
            <a:headEnd/>
            <a:tailEnd/>
          </a:ln>
        </p:spPr>
      </p:pic>
      <p:grpSp>
        <p:nvGrpSpPr>
          <p:cNvPr id="2" name="Group 8"/>
          <p:cNvGrpSpPr>
            <a:grpSpLocks noChangeAspect="1"/>
          </p:cNvGrpSpPr>
          <p:nvPr/>
        </p:nvGrpSpPr>
        <p:grpSpPr bwMode="auto">
          <a:xfrm>
            <a:off x="28575" y="6238875"/>
            <a:ext cx="173038" cy="619125"/>
            <a:chOff x="18" y="2496"/>
            <a:chExt cx="438" cy="1566"/>
          </a:xfrm>
        </p:grpSpPr>
        <p:pic>
          <p:nvPicPr>
            <p:cNvPr id="119817" name="Picture 9" descr="footnote"/>
            <p:cNvPicPr>
              <a:picLocks noChangeAspect="1" noChangeArrowheads="1"/>
            </p:cNvPicPr>
            <p:nvPr userDrawn="1"/>
          </p:nvPicPr>
          <p:blipFill>
            <a:blip r:embed="rId14" cstate="print"/>
            <a:srcRect l="14253" t="10527" r="81566"/>
            <a:stretch>
              <a:fillRect/>
            </a:stretch>
          </p:blipFill>
          <p:spPr bwMode="auto">
            <a:xfrm>
              <a:off x="72" y="3654"/>
              <a:ext cx="366" cy="408"/>
            </a:xfrm>
            <a:prstGeom prst="rect">
              <a:avLst/>
            </a:prstGeom>
            <a:noFill/>
            <a:ln w="9525">
              <a:noFill/>
              <a:miter lim="800000"/>
              <a:headEnd/>
              <a:tailEnd/>
            </a:ln>
          </p:spPr>
        </p:pic>
        <p:pic>
          <p:nvPicPr>
            <p:cNvPr id="119818" name="Picture 10" descr="footnote"/>
            <p:cNvPicPr>
              <a:picLocks noChangeAspect="1" noChangeArrowheads="1"/>
            </p:cNvPicPr>
            <p:nvPr userDrawn="1"/>
          </p:nvPicPr>
          <p:blipFill>
            <a:blip r:embed="rId14" cstate="print"/>
            <a:srcRect l="9320" t="10527" r="85747"/>
            <a:stretch>
              <a:fillRect/>
            </a:stretch>
          </p:blipFill>
          <p:spPr bwMode="auto">
            <a:xfrm>
              <a:off x="24" y="3240"/>
              <a:ext cx="432" cy="408"/>
            </a:xfrm>
            <a:prstGeom prst="rect">
              <a:avLst/>
            </a:prstGeom>
            <a:noFill/>
            <a:ln w="9525">
              <a:noFill/>
              <a:miter lim="800000"/>
              <a:headEnd/>
              <a:tailEnd/>
            </a:ln>
          </p:spPr>
        </p:pic>
        <p:pic>
          <p:nvPicPr>
            <p:cNvPr id="119819" name="Picture 11" descr="footnote"/>
            <p:cNvPicPr>
              <a:picLocks noChangeAspect="1" noChangeArrowheads="1"/>
            </p:cNvPicPr>
            <p:nvPr userDrawn="1"/>
          </p:nvPicPr>
          <p:blipFill>
            <a:blip r:embed="rId14" cstate="print"/>
            <a:srcRect l="4935" t="21053" r="90680"/>
            <a:stretch>
              <a:fillRect/>
            </a:stretch>
          </p:blipFill>
          <p:spPr bwMode="auto">
            <a:xfrm>
              <a:off x="42" y="2898"/>
              <a:ext cx="384" cy="360"/>
            </a:xfrm>
            <a:prstGeom prst="rect">
              <a:avLst/>
            </a:prstGeom>
            <a:noFill/>
            <a:ln w="9525">
              <a:noFill/>
              <a:miter lim="800000"/>
              <a:headEnd/>
              <a:tailEnd/>
            </a:ln>
          </p:spPr>
        </p:pic>
        <p:pic>
          <p:nvPicPr>
            <p:cNvPr id="119820" name="Picture 12" descr="footnote"/>
            <p:cNvPicPr>
              <a:picLocks noChangeAspect="1" noChangeArrowheads="1"/>
            </p:cNvPicPr>
            <p:nvPr/>
          </p:nvPicPr>
          <p:blipFill>
            <a:blip r:embed="rId14" cstate="print"/>
            <a:srcRect r="95065"/>
            <a:stretch>
              <a:fillRect/>
            </a:stretch>
          </p:blipFill>
          <p:spPr bwMode="auto">
            <a:xfrm>
              <a:off x="18" y="2496"/>
              <a:ext cx="432" cy="456"/>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dt="0"/>
  <p:txStyles>
    <p:titleStyle>
      <a:lvl1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2pPr>
      <a:lvl3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3pPr>
      <a:lvl4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4pPr>
      <a:lvl5pPr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5pPr>
      <a:lvl6pPr marL="4572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6pPr>
      <a:lvl7pPr marL="9144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7pPr>
      <a:lvl8pPr marL="13716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8pPr>
      <a:lvl9pPr marL="1828800" algn="ctr" rtl="0" eaLnBrk="1" fontAlgn="base" hangingPunct="1">
        <a:spcBef>
          <a:spcPct val="0"/>
        </a:spcBef>
        <a:spcAft>
          <a:spcPct val="0"/>
        </a:spcAft>
        <a:defRPr kumimoji="1" sz="4400">
          <a:solidFill>
            <a:srgbClr val="FF9933"/>
          </a:solidFill>
          <a:effectLst>
            <a:outerShdw blurRad="38100" dist="38100" dir="2700000" algn="tl">
              <a:srgbClr val="C0C0C0"/>
            </a:outerShdw>
          </a:effectLst>
          <a:latin typeface="Comic Sans MS" pitchFamily="66" charset="0"/>
          <a:ea typeface="ＭＳ Ｐゴシック" charset="-128"/>
        </a:defRPr>
      </a:lvl9pPr>
    </p:titleStyle>
    <p:bodyStyle>
      <a:lvl1pPr marL="342900" indent="-342900" algn="l" rtl="0" eaLnBrk="1" fontAlgn="base" hangingPunct="1">
        <a:spcBef>
          <a:spcPct val="20000"/>
        </a:spcBef>
        <a:spcAft>
          <a:spcPct val="0"/>
        </a:spcAft>
        <a:buChar char="•"/>
        <a:defRPr kumimoji="1" sz="3200">
          <a:solidFill>
            <a:srgbClr val="009900"/>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accent2"/>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a:solidFill>
            <a:schemeClr val="tx1"/>
          </a:solidFill>
          <a:latin typeface="+mn-lt"/>
          <a:ea typeface="+mn-ea"/>
        </a:defRPr>
      </a:lvl5pPr>
      <a:lvl6pPr marL="2514600" indent="-228600" algn="l" rtl="0" eaLnBrk="1" fontAlgn="base" hangingPunct="1">
        <a:spcBef>
          <a:spcPct val="20000"/>
        </a:spcBef>
        <a:spcAft>
          <a:spcPct val="0"/>
        </a:spcAft>
        <a:buChar char="»"/>
        <a:defRPr kumimoji="1">
          <a:solidFill>
            <a:schemeClr val="tx1"/>
          </a:solidFill>
          <a:latin typeface="+mn-lt"/>
          <a:ea typeface="+mn-ea"/>
        </a:defRPr>
      </a:lvl6pPr>
      <a:lvl7pPr marL="2971800" indent="-228600" algn="l" rtl="0" eaLnBrk="1" fontAlgn="base" hangingPunct="1">
        <a:spcBef>
          <a:spcPct val="20000"/>
        </a:spcBef>
        <a:spcAft>
          <a:spcPct val="0"/>
        </a:spcAft>
        <a:buChar char="»"/>
        <a:defRPr kumimoji="1">
          <a:solidFill>
            <a:schemeClr val="tx1"/>
          </a:solidFill>
          <a:latin typeface="+mn-lt"/>
          <a:ea typeface="+mn-ea"/>
        </a:defRPr>
      </a:lvl7pPr>
      <a:lvl8pPr marL="3429000" indent="-228600" algn="l" rtl="0" eaLnBrk="1" fontAlgn="base" hangingPunct="1">
        <a:spcBef>
          <a:spcPct val="20000"/>
        </a:spcBef>
        <a:spcAft>
          <a:spcPct val="0"/>
        </a:spcAft>
        <a:buChar char="»"/>
        <a:defRPr kumimoji="1">
          <a:solidFill>
            <a:schemeClr val="tx1"/>
          </a:solidFill>
          <a:latin typeface="+mn-lt"/>
          <a:ea typeface="+mn-ea"/>
        </a:defRPr>
      </a:lvl8pPr>
      <a:lvl9pPr marL="3886200" indent="-228600" algn="l" rtl="0" eaLnBrk="1" fontAlgn="base" hangingPunct="1">
        <a:spcBef>
          <a:spcPct val="20000"/>
        </a:spcBef>
        <a:spcAft>
          <a:spcPct val="0"/>
        </a:spcAft>
        <a:buChar char="»"/>
        <a:defRPr kumimoji="1">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0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0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10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g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11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86.jpeg"/><Relationship Id="rId4" Type="http://schemas.openxmlformats.org/officeDocument/2006/relationships/image" Target="../media/image85.jpeg"/></Relationships>
</file>

<file path=ppt/slides/_rels/slide11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89.png"/><Relationship Id="rId4" Type="http://schemas.openxmlformats.org/officeDocument/2006/relationships/image" Target="../media/image88.png"/></Relationships>
</file>

<file path=ppt/slides/_rels/slide1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11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jpeg"/><Relationship Id="rId4" Type="http://schemas.openxmlformats.org/officeDocument/2006/relationships/image" Target="../media/image93.jpeg"/></Relationships>
</file>

<file path=ppt/slides/_rels/slide11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119.xml.rels><?xml version="1.0" encoding="UTF-8" standalone="yes"?>
<Relationships xmlns="http://schemas.openxmlformats.org/package/2006/relationships"><Relationship Id="rId3" Type="http://schemas.openxmlformats.org/officeDocument/2006/relationships/image" Target="../media/image102.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12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08.png"/><Relationship Id="rId4" Type="http://schemas.openxmlformats.org/officeDocument/2006/relationships/image" Target="../media/image107.png"/></Relationships>
</file>

<file path=ppt/slides/_rels/slide12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10.jpe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6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9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9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0"/>
            <a:ext cx="9144000" cy="3714750"/>
          </a:xfrm>
        </p:spPr>
        <p:txBody>
          <a:bodyPr>
            <a:noAutofit/>
          </a:bodyPr>
          <a:lstStyle/>
          <a:p>
            <a:r>
              <a:rPr kumimoji="1" lang="ja-JP" altLang="en-US" sz="5400" dirty="0" smtClean="0">
                <a:latin typeface="+mj-ea"/>
                <a:ea typeface="+mj-ea"/>
              </a:rPr>
              <a:t>放射線計測と</a:t>
            </a:r>
            <a:r>
              <a:rPr kumimoji="1" lang="en-US" altLang="ja-JP" sz="5400" dirty="0" smtClean="0">
                <a:latin typeface="+mj-ea"/>
                <a:ea typeface="+mj-ea"/>
              </a:rPr>
              <a:t/>
            </a:r>
            <a:br>
              <a:rPr kumimoji="1" lang="en-US" altLang="ja-JP" sz="5400" dirty="0" smtClean="0">
                <a:latin typeface="+mj-ea"/>
                <a:ea typeface="+mj-ea"/>
              </a:rPr>
            </a:br>
            <a:r>
              <a:rPr lang="ja-JP" altLang="en-US" sz="5400" dirty="0" smtClean="0">
                <a:latin typeface="+mj-ea"/>
                <a:ea typeface="+mj-ea"/>
              </a:rPr>
              <a:t>素粒子・原子核の実験的研究</a:t>
            </a:r>
            <a:r>
              <a:rPr lang="en-US" altLang="ja-JP" dirty="0" smtClean="0">
                <a:latin typeface="+mj-ea"/>
                <a:ea typeface="+mj-ea"/>
              </a:rPr>
              <a:t/>
            </a:r>
            <a:br>
              <a:rPr lang="en-US" altLang="ja-JP" dirty="0" smtClean="0">
                <a:latin typeface="+mj-ea"/>
                <a:ea typeface="+mj-ea"/>
              </a:rPr>
            </a:br>
            <a:r>
              <a:rPr lang="en-US" altLang="ja-JP" dirty="0" smtClean="0">
                <a:latin typeface="+mj-ea"/>
                <a:ea typeface="+mj-ea"/>
              </a:rPr>
              <a:t/>
            </a:r>
            <a:br>
              <a:rPr lang="en-US" altLang="ja-JP" dirty="0" smtClean="0">
                <a:latin typeface="+mj-ea"/>
                <a:ea typeface="+mj-ea"/>
              </a:rPr>
            </a:br>
            <a:r>
              <a:rPr lang="ja-JP" altLang="en-US" sz="3200" dirty="0" smtClean="0">
                <a:latin typeface="+mj-ea"/>
                <a:ea typeface="+mj-ea"/>
              </a:rPr>
              <a:t>教員免許状更新講習</a:t>
            </a:r>
            <a:endParaRPr kumimoji="1" lang="ja-JP" altLang="en-US" dirty="0">
              <a:latin typeface="+mj-ea"/>
              <a:ea typeface="+mj-ea"/>
            </a:endParaRPr>
          </a:p>
        </p:txBody>
      </p:sp>
      <p:sp>
        <p:nvSpPr>
          <p:cNvPr id="3" name="サブタイトル 2"/>
          <p:cNvSpPr>
            <a:spLocks noGrp="1"/>
          </p:cNvSpPr>
          <p:nvPr>
            <p:ph type="subTitle" idx="1"/>
          </p:nvPr>
        </p:nvSpPr>
        <p:spPr>
          <a:xfrm>
            <a:off x="0" y="4086234"/>
            <a:ext cx="9144000" cy="1785950"/>
          </a:xfrm>
        </p:spPr>
        <p:txBody>
          <a:bodyPr/>
          <a:lstStyle/>
          <a:p>
            <a:r>
              <a:rPr kumimoji="1" lang="ja-JP" altLang="en-US" sz="5400" dirty="0" smtClean="0"/>
              <a:t>金田 雅司</a:t>
            </a:r>
            <a:endParaRPr kumimoji="1" lang="en-US" altLang="ja-JP" sz="5400" dirty="0" smtClean="0"/>
          </a:p>
          <a:p>
            <a:r>
              <a:rPr kumimoji="1" lang="ja-JP" altLang="en-US" sz="2800" dirty="0" smtClean="0"/>
              <a:t>東北大学大学院理学研究科物理学専攻</a:t>
            </a:r>
            <a:endParaRPr kumimoji="1" lang="en-US" altLang="ja-JP" sz="2800" dirty="0" smtClean="0"/>
          </a:p>
          <a:p>
            <a:r>
              <a:rPr lang="en-US" altLang="ja-JP" sz="2000" dirty="0" smtClean="0">
                <a:latin typeface="Courier" pitchFamily="49" charset="0"/>
              </a:rPr>
              <a:t>URL: http://lambda.phys.tohoku.ac.jp/~kaneta</a:t>
            </a:r>
          </a:p>
          <a:p>
            <a:r>
              <a:rPr kumimoji="1" lang="en-US" altLang="ja-JP" sz="2000" dirty="0" smtClean="0">
                <a:latin typeface="Courier" pitchFamily="49" charset="0"/>
              </a:rPr>
              <a:t>e-mail: kaneta@lambda.phys.tohoku.ac.jp</a:t>
            </a:r>
          </a:p>
          <a:p>
            <a:r>
              <a:rPr lang="en-US" altLang="ja-JP" sz="2000" dirty="0" smtClean="0">
                <a:latin typeface="Courier" pitchFamily="49" charset="0"/>
              </a:rPr>
              <a:t>twitter: @Kaneta</a:t>
            </a:r>
            <a:endParaRPr kumimoji="1" lang="ja-JP" altLang="en-US" sz="2000" dirty="0">
              <a:latin typeface="Courier" pitchFamily="49"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bwMode="auto">
          <a:xfrm>
            <a:off x="6318422" y="1598141"/>
            <a:ext cx="2529016" cy="922637"/>
          </a:xfrm>
          <a:prstGeom prst="roundRect">
            <a:avLst/>
          </a:prstGeom>
          <a:blipFill dpi="0" rotWithShape="1">
            <a:blip r:embed="rId3" cstate="print">
              <a:alphaModFix amt="61000"/>
            </a:blip>
            <a:srcRect/>
            <a:tile tx="0" ty="0" sx="100000" sy="100000" flip="none" algn="tl"/>
          </a:blip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kumimoji="1" lang="en-US" altLang="ja-JP" dirty="0" smtClean="0"/>
              <a:t>Units</a:t>
            </a:r>
            <a:endParaRPr kumimoji="1" lang="ja-JP" altLang="en-US" dirty="0"/>
          </a:p>
        </p:txBody>
      </p:sp>
      <p:sp>
        <p:nvSpPr>
          <p:cNvPr id="3" name="コンテンツ プレースホルダ 2"/>
          <p:cNvSpPr>
            <a:spLocks noGrp="1"/>
          </p:cNvSpPr>
          <p:nvPr>
            <p:ph idx="1"/>
          </p:nvPr>
        </p:nvSpPr>
        <p:spPr>
          <a:xfrm>
            <a:off x="500034" y="1071546"/>
            <a:ext cx="7772400" cy="3929090"/>
          </a:xfrm>
        </p:spPr>
        <p:txBody>
          <a:bodyPr/>
          <a:lstStyle/>
          <a:p>
            <a:r>
              <a:rPr kumimoji="1" lang="ja-JP" altLang="en-US" sz="2400" dirty="0" smtClean="0"/>
              <a:t>素粒子・原子核物理でよく用いられる単位</a:t>
            </a:r>
            <a:endParaRPr kumimoji="1" lang="en-US" altLang="ja-JP" sz="2400" dirty="0" smtClean="0"/>
          </a:p>
          <a:p>
            <a:pPr lvl="1"/>
            <a:r>
              <a:rPr lang="ja-JP" altLang="en-US" sz="1800" dirty="0" smtClean="0"/>
              <a:t>エネルギー</a:t>
            </a:r>
            <a:r>
              <a:rPr lang="en-US" altLang="ja-JP" sz="1800" dirty="0" smtClean="0"/>
              <a:t>: MeV, GeV</a:t>
            </a:r>
          </a:p>
          <a:p>
            <a:pPr lvl="2"/>
            <a:r>
              <a:rPr kumimoji="1" lang="en-US" altLang="ja-JP" sz="1600" dirty="0" smtClean="0"/>
              <a:t>1 [GeV] =1.6×10</a:t>
            </a:r>
            <a:r>
              <a:rPr kumimoji="1" lang="en-US" altLang="ja-JP" sz="1600" baseline="30000" dirty="0" smtClean="0"/>
              <a:t>-10</a:t>
            </a:r>
            <a:r>
              <a:rPr kumimoji="1" lang="en-US" altLang="ja-JP" sz="1600" dirty="0" smtClean="0"/>
              <a:t> [J]</a:t>
            </a:r>
          </a:p>
          <a:p>
            <a:pPr lvl="1"/>
            <a:r>
              <a:rPr lang="ja-JP" altLang="en-US" sz="1800" dirty="0" smtClean="0"/>
              <a:t>長さ</a:t>
            </a:r>
            <a:r>
              <a:rPr lang="en-US" altLang="ja-JP" sz="1800" dirty="0" smtClean="0"/>
              <a:t>: fm</a:t>
            </a:r>
          </a:p>
          <a:p>
            <a:pPr lvl="2"/>
            <a:r>
              <a:rPr kumimoji="1" lang="en-US" altLang="ja-JP" sz="1600" dirty="0" smtClean="0"/>
              <a:t>1 [fm] = 10</a:t>
            </a:r>
            <a:r>
              <a:rPr kumimoji="1" lang="en-US" altLang="ja-JP" sz="1600" baseline="30000" dirty="0" smtClean="0"/>
              <a:t>-13</a:t>
            </a:r>
            <a:r>
              <a:rPr kumimoji="1" lang="en-US" altLang="ja-JP" sz="1600" dirty="0" smtClean="0"/>
              <a:t> [cm]</a:t>
            </a:r>
          </a:p>
          <a:p>
            <a:pPr lvl="1"/>
            <a:r>
              <a:rPr kumimoji="1" lang="ja-JP" altLang="en-US" sz="1800" dirty="0" smtClean="0"/>
              <a:t>断面積</a:t>
            </a:r>
            <a:r>
              <a:rPr kumimoji="1" lang="en-US" altLang="ja-JP" sz="1800" dirty="0" smtClean="0"/>
              <a:t>: barn</a:t>
            </a:r>
          </a:p>
          <a:p>
            <a:pPr lvl="2"/>
            <a:r>
              <a:rPr lang="en-US" altLang="ja-JP" sz="1600" dirty="0" smtClean="0"/>
              <a:t>1[barn] = 10</a:t>
            </a:r>
            <a:r>
              <a:rPr lang="en-US" altLang="ja-JP" sz="1600" baseline="30000" dirty="0" smtClean="0"/>
              <a:t>-24</a:t>
            </a:r>
            <a:r>
              <a:rPr lang="en-US" altLang="ja-JP" sz="1600" dirty="0" smtClean="0"/>
              <a:t> [cm</a:t>
            </a:r>
            <a:r>
              <a:rPr lang="en-US" altLang="ja-JP" sz="1600" baseline="30000" dirty="0" smtClean="0"/>
              <a:t>2</a:t>
            </a:r>
            <a:r>
              <a:rPr lang="en-US" altLang="ja-JP" sz="1600" dirty="0" smtClean="0"/>
              <a:t>]=100</a:t>
            </a:r>
            <a:r>
              <a:rPr lang="ja-JP" altLang="en-US" sz="1600" dirty="0"/>
              <a:t> </a:t>
            </a:r>
            <a:r>
              <a:rPr lang="en-US" altLang="ja-JP" sz="1600" dirty="0" smtClean="0"/>
              <a:t>[fm</a:t>
            </a:r>
            <a:r>
              <a:rPr lang="en-US" altLang="ja-JP" sz="1600" baseline="30000" dirty="0" smtClean="0"/>
              <a:t>2</a:t>
            </a:r>
            <a:r>
              <a:rPr lang="en-US" altLang="ja-JP" sz="1600" dirty="0" smtClean="0"/>
              <a:t>]</a:t>
            </a:r>
            <a:endParaRPr kumimoji="1" lang="en-US" altLang="ja-JP" sz="1600" dirty="0" smtClean="0"/>
          </a:p>
          <a:p>
            <a:r>
              <a:rPr lang="ja-JP" altLang="en-US" sz="2400" dirty="0" smtClean="0"/>
              <a:t>使用</a:t>
            </a:r>
            <a:r>
              <a:rPr lang="ja-JP" altLang="en-US" sz="2400" dirty="0"/>
              <a:t>例</a:t>
            </a:r>
            <a:endParaRPr kumimoji="1" lang="en-US" altLang="ja-JP" sz="2400" dirty="0" smtClean="0"/>
          </a:p>
          <a:p>
            <a:pPr lvl="2"/>
            <a:r>
              <a:rPr lang="ja-JP" altLang="en-US" sz="1600" dirty="0" smtClean="0"/>
              <a:t>陽子</a:t>
            </a:r>
            <a:endParaRPr lang="en-US" altLang="ja-JP" sz="1600" dirty="0" smtClean="0"/>
          </a:p>
          <a:p>
            <a:pPr lvl="3"/>
            <a:r>
              <a:rPr lang="ja-JP" altLang="en-US" sz="1400" dirty="0" smtClean="0"/>
              <a:t>質量 </a:t>
            </a:r>
            <a:r>
              <a:rPr lang="en-US" altLang="ja-JP" sz="1400" dirty="0" smtClean="0"/>
              <a:t>0.938 GeV/</a:t>
            </a:r>
            <a:r>
              <a:rPr lang="en-US" altLang="ja-JP" sz="1400" i="1" dirty="0" smtClean="0"/>
              <a:t>c</a:t>
            </a:r>
            <a:r>
              <a:rPr lang="en-US" altLang="ja-JP" sz="1400" baseline="30000" dirty="0" smtClean="0"/>
              <a:t>2</a:t>
            </a:r>
            <a:r>
              <a:rPr lang="en-US" altLang="ja-JP" sz="1400" dirty="0" smtClean="0"/>
              <a:t>, </a:t>
            </a:r>
            <a:r>
              <a:rPr lang="ja-JP" altLang="en-US" sz="1400" dirty="0" smtClean="0"/>
              <a:t>電荷半径 約</a:t>
            </a:r>
            <a:r>
              <a:rPr lang="en-US" altLang="ja-JP" sz="1400" dirty="0" smtClean="0"/>
              <a:t>0.9 fm</a:t>
            </a:r>
          </a:p>
          <a:p>
            <a:pPr lvl="2"/>
            <a:r>
              <a:rPr kumimoji="1" lang="ja-JP" altLang="en-US" sz="1600" dirty="0" smtClean="0"/>
              <a:t>不確定性</a:t>
            </a:r>
            <a:r>
              <a:rPr kumimoji="1" lang="ja-JP" altLang="en-US" sz="1600" dirty="0"/>
              <a:t>関係</a:t>
            </a:r>
            <a:endParaRPr kumimoji="1" lang="en-US" altLang="ja-JP" sz="1600" dirty="0" smtClean="0"/>
          </a:p>
        </p:txBody>
      </p:sp>
      <p:sp>
        <p:nvSpPr>
          <p:cNvPr id="4" name="スライド番号プレースホルダ 3"/>
          <p:cNvSpPr>
            <a:spLocks noGrp="1"/>
          </p:cNvSpPr>
          <p:nvPr>
            <p:ph type="sldNum" sz="quarter" idx="11"/>
          </p:nvPr>
        </p:nvSpPr>
        <p:spPr/>
        <p:txBody>
          <a:bodyPr/>
          <a:lstStyle/>
          <a:p>
            <a:fld id="{76DD8038-9E69-4AB8-9DC1-6808DA11E662}" type="slidenum">
              <a:rPr kumimoji="1" lang="ja-JP" altLang="en-US" smtClean="0"/>
              <a:pPr/>
              <a:t>10</a:t>
            </a:fld>
            <a:endParaRPr kumimoji="1" lang="ja-JP" altLang="en-US" dirty="0"/>
          </a:p>
        </p:txBody>
      </p:sp>
      <p:graphicFrame>
        <p:nvGraphicFramePr>
          <p:cNvPr id="7" name="オブジェクト 6"/>
          <p:cNvGraphicFramePr>
            <a:graphicFrameLocks noChangeAspect="1"/>
          </p:cNvGraphicFramePr>
          <p:nvPr/>
        </p:nvGraphicFramePr>
        <p:xfrm>
          <a:off x="2130422" y="4714884"/>
          <a:ext cx="3071812" cy="1074737"/>
        </p:xfrm>
        <a:graphic>
          <a:graphicData uri="http://schemas.openxmlformats.org/presentationml/2006/ole">
            <p:oleObj spid="_x0000_s3119" name="数式" r:id="rId4" imgW="1815312" imgH="634725" progId="Equation.3">
              <p:embed/>
            </p:oleObj>
          </a:graphicData>
        </a:graphic>
      </p:graphicFrame>
      <p:graphicFrame>
        <p:nvGraphicFramePr>
          <p:cNvPr id="48131" name="Object 3"/>
          <p:cNvGraphicFramePr>
            <a:graphicFrameLocks noChangeAspect="1"/>
          </p:cNvGraphicFramePr>
          <p:nvPr/>
        </p:nvGraphicFramePr>
        <p:xfrm>
          <a:off x="5559446" y="5214950"/>
          <a:ext cx="2084388" cy="344488"/>
        </p:xfrm>
        <a:graphic>
          <a:graphicData uri="http://schemas.openxmlformats.org/presentationml/2006/ole">
            <p:oleObj spid="_x0000_s3120" name="数式" r:id="rId5" imgW="1231366" imgH="203112" progId="Equation.3">
              <p:embed/>
            </p:oleObj>
          </a:graphicData>
        </a:graphic>
      </p:graphicFrame>
      <p:graphicFrame>
        <p:nvGraphicFramePr>
          <p:cNvPr id="48132" name="Object 4"/>
          <p:cNvGraphicFramePr>
            <a:graphicFrameLocks noChangeAspect="1"/>
          </p:cNvGraphicFramePr>
          <p:nvPr/>
        </p:nvGraphicFramePr>
        <p:xfrm>
          <a:off x="2317784" y="6000768"/>
          <a:ext cx="5027612" cy="344488"/>
        </p:xfrm>
        <a:graphic>
          <a:graphicData uri="http://schemas.openxmlformats.org/presentationml/2006/ole">
            <p:oleObj spid="_x0000_s3121" name="数式" r:id="rId6" imgW="2971800" imgH="203200" progId="Equation.3">
              <p:embed/>
            </p:oleObj>
          </a:graphicData>
        </a:graphic>
      </p:graphicFrame>
      <p:sp>
        <p:nvSpPr>
          <p:cNvPr id="8" name="フッター プレースホルダ 7"/>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テキスト ボックス 4"/>
          <p:cNvSpPr txBox="1"/>
          <p:nvPr/>
        </p:nvSpPr>
        <p:spPr>
          <a:xfrm>
            <a:off x="6503147" y="1704800"/>
            <a:ext cx="2159566" cy="738664"/>
          </a:xfrm>
          <a:prstGeom prst="rect">
            <a:avLst/>
          </a:prstGeom>
          <a:noFill/>
        </p:spPr>
        <p:txBody>
          <a:bodyPr wrap="none" rtlCol="0">
            <a:spAutoFit/>
          </a:bodyPr>
          <a:lstStyle/>
          <a:p>
            <a:r>
              <a:rPr lang="ja-JP" altLang="en-US" sz="1400" dirty="0">
                <a:latin typeface="HG丸ｺﾞｼｯｸM-PRO" pitchFamily="50" charset="-128"/>
                <a:ea typeface="HG丸ｺﾞｼｯｸM-PRO" pitchFamily="50" charset="-128"/>
              </a:rPr>
              <a:t>室温</a:t>
            </a:r>
            <a:r>
              <a:rPr lang="en-US" altLang="ja-JP" sz="1400" dirty="0">
                <a:latin typeface="HG丸ｺﾞｼｯｸM-PRO" pitchFamily="50" charset="-128"/>
                <a:ea typeface="HG丸ｺﾞｼｯｸM-PRO" pitchFamily="50" charset="-128"/>
              </a:rPr>
              <a:t>(300 K) </a:t>
            </a:r>
            <a:r>
              <a:rPr lang="ja-JP" altLang="en-US" sz="1400" dirty="0" smtClean="0">
                <a:latin typeface="HG丸ｺﾞｼｯｸM-PRO" pitchFamily="50" charset="-128"/>
                <a:ea typeface="HG丸ｺﾞｼｯｸM-PRO" pitchFamily="50" charset="-128"/>
              </a:rPr>
              <a:t>の気体の</a:t>
            </a:r>
            <a:endParaRPr lang="en-US" altLang="ja-JP" sz="1400" dirty="0" smtClean="0">
              <a:latin typeface="HG丸ｺﾞｼｯｸM-PRO" pitchFamily="50" charset="-128"/>
              <a:ea typeface="HG丸ｺﾞｼｯｸM-PRO" pitchFamily="50" charset="-128"/>
            </a:endParaRPr>
          </a:p>
          <a:p>
            <a:r>
              <a:rPr lang="ja-JP" altLang="en-US" sz="1400" dirty="0" smtClean="0">
                <a:latin typeface="HG丸ｺﾞｼｯｸM-PRO" pitchFamily="50" charset="-128"/>
                <a:ea typeface="HG丸ｺﾞｼｯｸM-PRO" pitchFamily="50" charset="-128"/>
              </a:rPr>
              <a:t>粒子の運動エネルギーは</a:t>
            </a:r>
            <a:endParaRPr lang="en-US" altLang="ja-JP" sz="1400" dirty="0" smtClean="0">
              <a:latin typeface="HG丸ｺﾞｼｯｸM-PRO" pitchFamily="50" charset="-128"/>
              <a:ea typeface="HG丸ｺﾞｼｯｸM-PRO" pitchFamily="50" charset="-128"/>
            </a:endParaRPr>
          </a:p>
          <a:p>
            <a:r>
              <a:rPr lang="ja-JP" altLang="en-US" sz="1400" dirty="0" smtClean="0">
                <a:latin typeface="HG丸ｺﾞｼｯｸM-PRO" pitchFamily="50" charset="-128"/>
                <a:ea typeface="HG丸ｺﾞｼｯｸM-PRO" pitchFamily="50" charset="-128"/>
              </a:rPr>
              <a:t>約</a:t>
            </a:r>
            <a:r>
              <a:rPr lang="en-US" altLang="ja-JP" sz="1400" dirty="0" smtClean="0">
                <a:latin typeface="HG丸ｺﾞｼｯｸM-PRO" pitchFamily="50" charset="-128"/>
                <a:ea typeface="HG丸ｺﾞｼｯｸM-PRO" pitchFamily="50" charset="-128"/>
              </a:rPr>
              <a:t>0.026 </a:t>
            </a:r>
            <a:r>
              <a:rPr lang="en-US" altLang="ja-JP" sz="1400" dirty="0" err="1" smtClean="0">
                <a:latin typeface="HG丸ｺﾞｼｯｸM-PRO" pitchFamily="50" charset="-128"/>
                <a:ea typeface="HG丸ｺﾞｼｯｸM-PRO" pitchFamily="50" charset="-128"/>
              </a:rPr>
              <a:t>eV</a:t>
            </a:r>
            <a:endParaRPr kumimoji="1" lang="ja-JP" altLang="en-US" sz="1400" dirty="0">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ドリフト・チェンバーの例</a:t>
            </a:r>
            <a:endParaRPr kumimoji="1" lang="ja-JP" altLang="en-US" dirty="0"/>
          </a:p>
        </p:txBody>
      </p:sp>
      <p:sp>
        <p:nvSpPr>
          <p:cNvPr id="3" name="コンテンツ プレースホルダ 2"/>
          <p:cNvSpPr>
            <a:spLocks noGrp="1"/>
          </p:cNvSpPr>
          <p:nvPr>
            <p:ph idx="1"/>
          </p:nvPr>
        </p:nvSpPr>
        <p:spPr>
          <a:xfrm>
            <a:off x="413428" y="1014926"/>
            <a:ext cx="6619550" cy="520363"/>
          </a:xfrm>
        </p:spPr>
        <p:txBody>
          <a:bodyPr/>
          <a:lstStyle/>
          <a:p>
            <a:r>
              <a:rPr kumimoji="1" lang="en-US" altLang="ja-JP" dirty="0" smtClean="0"/>
              <a:t>NKS2</a:t>
            </a:r>
            <a:r>
              <a:rPr kumimoji="1" lang="ja-JP" altLang="en-US" dirty="0" smtClean="0"/>
              <a:t>実験で使用しているドリフト・チェンバー</a:t>
            </a:r>
            <a:endParaRPr kumimoji="1"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100</a:t>
            </a:fld>
            <a:endParaRPr kumimoji="1" lang="ja-JP" altLang="en-US" dirty="0"/>
          </a:p>
        </p:txBody>
      </p:sp>
      <p:pic>
        <p:nvPicPr>
          <p:cNvPr id="76802" name="Picture 2" descr="http://lambda.phys.tohoku.ac.jp/~k0/Photos/2006_02_06/DSC06753.JPG"/>
          <p:cNvPicPr>
            <a:picLocks noChangeAspect="1" noChangeArrowheads="1"/>
          </p:cNvPicPr>
          <p:nvPr/>
        </p:nvPicPr>
        <p:blipFill>
          <a:blip r:embed="rId2" cstate="print"/>
          <a:srcRect l="10519" t="4803" b="14313"/>
          <a:stretch>
            <a:fillRect/>
          </a:stretch>
        </p:blipFill>
        <p:spPr bwMode="auto">
          <a:xfrm>
            <a:off x="417690" y="2105378"/>
            <a:ext cx="7010400" cy="4752622"/>
          </a:xfrm>
          <a:prstGeom prst="rect">
            <a:avLst/>
          </a:prstGeom>
          <a:noFill/>
        </p:spPr>
      </p:pic>
      <p:cxnSp>
        <p:nvCxnSpPr>
          <p:cNvPr id="7" name="直線矢印コネクタ 6"/>
          <p:cNvCxnSpPr/>
          <p:nvPr/>
        </p:nvCxnSpPr>
        <p:spPr bwMode="auto">
          <a:xfrm flipV="1">
            <a:off x="609600" y="1952978"/>
            <a:ext cx="6581422" cy="53057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8" name="直線矢印コネクタ 7"/>
          <p:cNvCxnSpPr/>
          <p:nvPr/>
        </p:nvCxnSpPr>
        <p:spPr bwMode="auto">
          <a:xfrm rot="16200000" flipV="1">
            <a:off x="5842001" y="4261555"/>
            <a:ext cx="3194757" cy="112891"/>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sp>
        <p:nvSpPr>
          <p:cNvPr id="13" name="テキスト ボックス 12"/>
          <p:cNvSpPr txBox="1"/>
          <p:nvPr/>
        </p:nvSpPr>
        <p:spPr>
          <a:xfrm rot="21225021">
            <a:off x="4484080" y="1780555"/>
            <a:ext cx="1136850" cy="307777"/>
          </a:xfrm>
          <a:prstGeom prst="rect">
            <a:avLst/>
          </a:prstGeom>
          <a:noFill/>
        </p:spPr>
        <p:txBody>
          <a:bodyPr wrap="none" rtlCol="0">
            <a:spAutoFit/>
          </a:bodyPr>
          <a:lstStyle/>
          <a:p>
            <a:r>
              <a:rPr kumimoji="1" lang="ja-JP" altLang="en-US" sz="1400" dirty="0" smtClean="0"/>
              <a:t>直径 </a:t>
            </a:r>
            <a:r>
              <a:rPr kumimoji="1" lang="en-US" altLang="ja-JP" sz="1400" dirty="0" smtClean="0"/>
              <a:t>1.6 m</a:t>
            </a:r>
            <a:endParaRPr kumimoji="1" lang="ja-JP" altLang="en-US" sz="1400" dirty="0"/>
          </a:p>
        </p:txBody>
      </p:sp>
      <p:sp>
        <p:nvSpPr>
          <p:cNvPr id="14" name="テキスト ボックス 13"/>
          <p:cNvSpPr txBox="1"/>
          <p:nvPr/>
        </p:nvSpPr>
        <p:spPr>
          <a:xfrm rot="5146426">
            <a:off x="7186030" y="4043977"/>
            <a:ext cx="1095172" cy="307777"/>
          </a:xfrm>
          <a:prstGeom prst="rect">
            <a:avLst/>
          </a:prstGeom>
          <a:noFill/>
        </p:spPr>
        <p:txBody>
          <a:bodyPr wrap="none" rtlCol="0">
            <a:spAutoFit/>
          </a:bodyPr>
          <a:lstStyle/>
          <a:p>
            <a:r>
              <a:rPr lang="ja-JP" altLang="en-US" sz="1400" dirty="0" smtClean="0"/>
              <a:t>高さ</a:t>
            </a:r>
            <a:r>
              <a:rPr kumimoji="1" lang="ja-JP" altLang="en-US" sz="1400" dirty="0" smtClean="0"/>
              <a:t> </a:t>
            </a:r>
            <a:r>
              <a:rPr kumimoji="1" lang="en-US" altLang="ja-JP" sz="1400" dirty="0" smtClean="0"/>
              <a:t>0.6 m</a:t>
            </a:r>
            <a:endParaRPr kumimoji="1" lang="ja-JP" altLang="en-US" sz="1400" dirty="0"/>
          </a:p>
        </p:txBody>
      </p:sp>
      <p:sp>
        <p:nvSpPr>
          <p:cNvPr id="15" name="テキスト ボックス 14"/>
          <p:cNvSpPr txBox="1"/>
          <p:nvPr/>
        </p:nvSpPr>
        <p:spPr>
          <a:xfrm>
            <a:off x="0" y="3962404"/>
            <a:ext cx="2180405" cy="584775"/>
          </a:xfrm>
          <a:prstGeom prst="rect">
            <a:avLst/>
          </a:prstGeom>
          <a:solidFill>
            <a:schemeClr val="bg1">
              <a:lumMod val="85000"/>
            </a:schemeClr>
          </a:solidFill>
          <a:effectLst>
            <a:softEdge rad="63500"/>
          </a:effectLst>
        </p:spPr>
        <p:txBody>
          <a:bodyPr wrap="none" rtlCol="0">
            <a:spAutoFit/>
          </a:bodyPr>
          <a:lstStyle/>
          <a:p>
            <a:r>
              <a:rPr lang="ja-JP" altLang="en-US" sz="1600" dirty="0" smtClean="0"/>
              <a:t>フラッシュがワイヤーに</a:t>
            </a:r>
            <a:endParaRPr lang="en-US" altLang="ja-JP" sz="1600" dirty="0" smtClean="0"/>
          </a:p>
          <a:p>
            <a:r>
              <a:rPr lang="ja-JP" altLang="en-US" sz="1600" dirty="0" smtClean="0"/>
              <a:t>反射されて光っている</a:t>
            </a:r>
            <a:endParaRPr kumimoji="1" lang="ja-JP" altLang="en-US" sz="1600" dirty="0"/>
          </a:p>
        </p:txBody>
      </p:sp>
      <p:sp>
        <p:nvSpPr>
          <p:cNvPr id="11" name="フッター プレースホルダ 10"/>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角丸四角形 69"/>
          <p:cNvSpPr/>
          <p:nvPr/>
        </p:nvSpPr>
        <p:spPr bwMode="auto">
          <a:xfrm>
            <a:off x="4643438" y="1180555"/>
            <a:ext cx="4455406" cy="2500330"/>
          </a:xfrm>
          <a:prstGeom prst="roundRect">
            <a:avLst>
              <a:gd name="adj" fmla="val 6428"/>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4" name="角丸四角形 43"/>
          <p:cNvSpPr/>
          <p:nvPr/>
        </p:nvSpPr>
        <p:spPr bwMode="auto">
          <a:xfrm>
            <a:off x="894795" y="4523148"/>
            <a:ext cx="4357718" cy="2000264"/>
          </a:xfrm>
          <a:prstGeom prst="roundRect">
            <a:avLst>
              <a:gd name="adj" fmla="val 6428"/>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kumimoji="1" lang="ja-JP" altLang="en-US" dirty="0" smtClean="0"/>
              <a:t>シンチレーション・カウンター</a:t>
            </a:r>
            <a:endParaRPr kumimoji="1" lang="ja-JP" altLang="en-US" dirty="0"/>
          </a:p>
        </p:txBody>
      </p:sp>
      <p:sp>
        <p:nvSpPr>
          <p:cNvPr id="3" name="コンテンツ プレースホルダ 2"/>
          <p:cNvSpPr>
            <a:spLocks noGrp="1"/>
          </p:cNvSpPr>
          <p:nvPr>
            <p:ph idx="1"/>
          </p:nvPr>
        </p:nvSpPr>
        <p:spPr>
          <a:xfrm>
            <a:off x="368273" y="1127816"/>
            <a:ext cx="3977949" cy="5374584"/>
          </a:xfrm>
        </p:spPr>
        <p:txBody>
          <a:bodyPr/>
          <a:lstStyle/>
          <a:p>
            <a:r>
              <a:rPr kumimoji="1" lang="ja-JP" altLang="en-US" sz="2000" dirty="0" smtClean="0"/>
              <a:t>プラスティック・シンチレーター</a:t>
            </a:r>
            <a:endParaRPr kumimoji="1" lang="en-US" altLang="ja-JP" sz="2000" dirty="0" smtClean="0"/>
          </a:p>
          <a:p>
            <a:pPr lvl="1"/>
            <a:r>
              <a:rPr lang="ja-JP" altLang="en-US" sz="1800" dirty="0" smtClean="0"/>
              <a:t>荷電粒子が通過する際、分子の軌道電子を励起させる</a:t>
            </a:r>
            <a:endParaRPr lang="en-US" altLang="ja-JP" sz="1800" dirty="0" smtClean="0"/>
          </a:p>
          <a:p>
            <a:pPr lvl="1"/>
            <a:r>
              <a:rPr kumimoji="1" lang="ja-JP" altLang="en-US" sz="1800" dirty="0" smtClean="0"/>
              <a:t>励起状態が基底状態に落ちて来るときに可視光から紫外光の光を発生</a:t>
            </a:r>
            <a:endParaRPr kumimoji="1" lang="en-US" altLang="ja-JP" sz="1800" dirty="0" smtClean="0"/>
          </a:p>
          <a:p>
            <a:r>
              <a:rPr lang="ja-JP" altLang="en-US" sz="2000" dirty="0" smtClean="0"/>
              <a:t>光電子増倍管</a:t>
            </a:r>
            <a:r>
              <a:rPr lang="en-US" altLang="ja-JP" sz="2000" dirty="0" smtClean="0"/>
              <a:t>(PMT)</a:t>
            </a:r>
          </a:p>
          <a:p>
            <a:pPr lvl="1"/>
            <a:r>
              <a:rPr kumimoji="1" lang="ja-JP" altLang="en-US" sz="1600" dirty="0" smtClean="0"/>
              <a:t>光を光電効果で電子に変換</a:t>
            </a:r>
            <a:endParaRPr kumimoji="1" lang="en-US" altLang="ja-JP" sz="1600" dirty="0" smtClean="0"/>
          </a:p>
          <a:p>
            <a:pPr lvl="1"/>
            <a:r>
              <a:rPr lang="ja-JP" altLang="en-US" sz="1600" dirty="0" smtClean="0"/>
              <a:t>高電圧をかけた電極に多数回衝突することで電子一つが</a:t>
            </a:r>
            <a:r>
              <a:rPr lang="en-US" altLang="ja-JP" sz="1600" dirty="0" smtClean="0"/>
              <a:t>10</a:t>
            </a:r>
            <a:r>
              <a:rPr lang="en-US" altLang="ja-JP" sz="1600" baseline="30000" dirty="0" smtClean="0"/>
              <a:t>6</a:t>
            </a:r>
            <a:r>
              <a:rPr lang="ja-JP" altLang="en-US" sz="1600" dirty="0" smtClean="0"/>
              <a:t>～</a:t>
            </a:r>
            <a:r>
              <a:rPr lang="en-US" altLang="ja-JP" sz="1600" dirty="0" smtClean="0"/>
              <a:t>10</a:t>
            </a:r>
            <a:r>
              <a:rPr lang="en-US" altLang="ja-JP" sz="1600" baseline="30000" dirty="0" smtClean="0"/>
              <a:t>7</a:t>
            </a:r>
            <a:r>
              <a:rPr lang="ja-JP" altLang="en-US" sz="1600" dirty="0" smtClean="0"/>
              <a:t>程度まで増幅される</a:t>
            </a:r>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101</a:t>
            </a:fld>
            <a:endParaRPr kumimoji="1" lang="ja-JP" altLang="en-US" dirty="0"/>
          </a:p>
        </p:txBody>
      </p:sp>
      <p:sp>
        <p:nvSpPr>
          <p:cNvPr id="5" name="角丸四角形 4"/>
          <p:cNvSpPr/>
          <p:nvPr/>
        </p:nvSpPr>
        <p:spPr bwMode="auto">
          <a:xfrm>
            <a:off x="1452868" y="4862111"/>
            <a:ext cx="3059289" cy="1083734"/>
          </a:xfrm>
          <a:prstGeom prst="roundRect">
            <a:avLst>
              <a:gd name="adj" fmla="val 9139"/>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7" name="直線コネクタ 6"/>
          <p:cNvCxnSpPr/>
          <p:nvPr/>
        </p:nvCxnSpPr>
        <p:spPr bwMode="auto">
          <a:xfrm rot="5400000">
            <a:off x="1062268" y="5403118"/>
            <a:ext cx="866810" cy="0"/>
          </a:xfrm>
          <a:prstGeom prst="line">
            <a:avLst/>
          </a:prstGeom>
          <a:solidFill>
            <a:schemeClr val="accent1"/>
          </a:solidFill>
          <a:ln w="19050" cap="flat" cmpd="sng" algn="ctr">
            <a:solidFill>
              <a:srgbClr val="B08600"/>
            </a:solidFill>
            <a:prstDash val="sysDot"/>
            <a:round/>
            <a:headEnd type="none" w="med" len="med"/>
            <a:tailEnd type="none" w="med" len="med"/>
          </a:ln>
          <a:effectLst/>
        </p:spPr>
      </p:cxnSp>
      <p:cxnSp>
        <p:nvCxnSpPr>
          <p:cNvPr id="9" name="直線コネクタ 8"/>
          <p:cNvCxnSpPr/>
          <p:nvPr/>
        </p:nvCxnSpPr>
        <p:spPr bwMode="auto">
          <a:xfrm rot="5400000">
            <a:off x="1820303" y="4995211"/>
            <a:ext cx="18016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直線コネクタ 9"/>
          <p:cNvCxnSpPr/>
          <p:nvPr/>
        </p:nvCxnSpPr>
        <p:spPr bwMode="auto">
          <a:xfrm rot="5400000">
            <a:off x="1819748" y="5805097"/>
            <a:ext cx="18016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直線コネクタ 10"/>
          <p:cNvCxnSpPr/>
          <p:nvPr/>
        </p:nvCxnSpPr>
        <p:spPr bwMode="auto">
          <a:xfrm rot="5400000">
            <a:off x="1936431" y="5769378"/>
            <a:ext cx="25159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直線コネクタ 12"/>
          <p:cNvCxnSpPr/>
          <p:nvPr/>
        </p:nvCxnSpPr>
        <p:spPr bwMode="auto">
          <a:xfrm rot="5400000">
            <a:off x="1939073" y="5031204"/>
            <a:ext cx="25159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円弧 13"/>
          <p:cNvSpPr/>
          <p:nvPr/>
        </p:nvSpPr>
        <p:spPr bwMode="auto">
          <a:xfrm>
            <a:off x="1901661" y="5187699"/>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5" name="円弧 14"/>
          <p:cNvSpPr/>
          <p:nvPr/>
        </p:nvSpPr>
        <p:spPr bwMode="auto">
          <a:xfrm rot="9937248">
            <a:off x="2180746"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6" name="円弧 15"/>
          <p:cNvSpPr/>
          <p:nvPr/>
        </p:nvSpPr>
        <p:spPr bwMode="auto">
          <a:xfrm rot="18453774">
            <a:off x="2272454"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8" name="円弧 17"/>
          <p:cNvSpPr/>
          <p:nvPr/>
        </p:nvSpPr>
        <p:spPr bwMode="auto">
          <a:xfrm rot="9937248">
            <a:off x="2466499"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9" name="円弧 18"/>
          <p:cNvSpPr/>
          <p:nvPr/>
        </p:nvSpPr>
        <p:spPr bwMode="auto">
          <a:xfrm rot="18453774">
            <a:off x="2554366"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0" name="円弧 19"/>
          <p:cNvSpPr/>
          <p:nvPr/>
        </p:nvSpPr>
        <p:spPr bwMode="auto">
          <a:xfrm rot="9937248">
            <a:off x="2748411"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3" name="円弧 22"/>
          <p:cNvSpPr/>
          <p:nvPr/>
        </p:nvSpPr>
        <p:spPr bwMode="auto">
          <a:xfrm rot="18453774">
            <a:off x="2840118"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4" name="円弧 23"/>
          <p:cNvSpPr/>
          <p:nvPr/>
        </p:nvSpPr>
        <p:spPr bwMode="auto">
          <a:xfrm rot="9937248">
            <a:off x="3034163"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5" name="円弧 24"/>
          <p:cNvSpPr/>
          <p:nvPr/>
        </p:nvSpPr>
        <p:spPr bwMode="auto">
          <a:xfrm rot="18453774">
            <a:off x="3125870" y="5386553"/>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 name="円弧 25"/>
          <p:cNvSpPr/>
          <p:nvPr/>
        </p:nvSpPr>
        <p:spPr bwMode="auto">
          <a:xfrm rot="9937248">
            <a:off x="3319915" y="5262578"/>
            <a:ext cx="428628" cy="357190"/>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7" name="円弧 26"/>
          <p:cNvSpPr/>
          <p:nvPr/>
        </p:nvSpPr>
        <p:spPr bwMode="auto">
          <a:xfrm>
            <a:off x="3428992" y="5429264"/>
            <a:ext cx="311787" cy="250209"/>
          </a:xfrm>
          <a:prstGeom prst="arc">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8" name="フリーフォーム 27"/>
          <p:cNvSpPr/>
          <p:nvPr/>
        </p:nvSpPr>
        <p:spPr bwMode="auto">
          <a:xfrm rot="19741005" flipV="1">
            <a:off x="1486327" y="5384126"/>
            <a:ext cx="840508" cy="139584"/>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9" name="フリーフォーム 28"/>
          <p:cNvSpPr/>
          <p:nvPr/>
        </p:nvSpPr>
        <p:spPr bwMode="auto">
          <a:xfrm rot="5400000" flipV="1">
            <a:off x="2143548" y="5432223"/>
            <a:ext cx="269291"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0" name="フリーフォーム 29"/>
          <p:cNvSpPr/>
          <p:nvPr/>
        </p:nvSpPr>
        <p:spPr bwMode="auto">
          <a:xfrm rot="4097151" flipV="1">
            <a:off x="2198599" y="5431067"/>
            <a:ext cx="269291"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1" name="フリーフォーム 30"/>
          <p:cNvSpPr/>
          <p:nvPr/>
        </p:nvSpPr>
        <p:spPr bwMode="auto">
          <a:xfrm rot="4843553" flipV="1">
            <a:off x="2168067" y="5450906"/>
            <a:ext cx="269291"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2" name="フリーフォーム 31"/>
          <p:cNvSpPr/>
          <p:nvPr/>
        </p:nvSpPr>
        <p:spPr bwMode="auto">
          <a:xfrm rot="5976324" flipV="1">
            <a:off x="2148214" y="5410537"/>
            <a:ext cx="223977" cy="45719"/>
          </a:xfrm>
          <a:custGeom>
            <a:avLst/>
            <a:gdLst>
              <a:gd name="connsiteX0" fmla="*/ 0 w 768232"/>
              <a:gd name="connsiteY0" fmla="*/ 146168 h 146168"/>
              <a:gd name="connsiteX1" fmla="*/ 292336 w 768232"/>
              <a:gd name="connsiteY1" fmla="*/ 47589 h 146168"/>
              <a:gd name="connsiteX2" fmla="*/ 768232 w 768232"/>
              <a:gd name="connsiteY2" fmla="*/ 0 h 146168"/>
            </a:gdLst>
            <a:ahLst/>
            <a:cxnLst>
              <a:cxn ang="0">
                <a:pos x="connsiteX0" y="connsiteY0"/>
              </a:cxn>
              <a:cxn ang="0">
                <a:pos x="connsiteX1" y="connsiteY1"/>
              </a:cxn>
              <a:cxn ang="0">
                <a:pos x="connsiteX2" y="connsiteY2"/>
              </a:cxn>
            </a:cxnLst>
            <a:rect l="l" t="t" r="r" b="b"/>
            <a:pathLst>
              <a:path w="768232" h="146168">
                <a:moveTo>
                  <a:pt x="0" y="146168"/>
                </a:moveTo>
                <a:cubicBezTo>
                  <a:pt x="82148" y="109059"/>
                  <a:pt x="164297" y="71950"/>
                  <a:pt x="292336" y="47589"/>
                </a:cubicBezTo>
                <a:cubicBezTo>
                  <a:pt x="420375" y="23228"/>
                  <a:pt x="594303" y="11614"/>
                  <a:pt x="768232" y="0"/>
                </a:cubicBezTo>
              </a:path>
            </a:pathLst>
          </a:custGeom>
          <a:noFill/>
          <a:ln w="9525" cap="flat" cmpd="sng" algn="ctr">
            <a:solidFill>
              <a:srgbClr val="00B050"/>
            </a:solidFill>
            <a:prstDash val="solid"/>
            <a:round/>
            <a:headEnd type="none" w="sm" len="sm"/>
            <a:tailEnd type="arrow"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3" name="テキスト ボックス 32"/>
          <p:cNvSpPr txBox="1"/>
          <p:nvPr/>
        </p:nvSpPr>
        <p:spPr>
          <a:xfrm>
            <a:off x="2357422" y="4929198"/>
            <a:ext cx="819455" cy="276999"/>
          </a:xfrm>
          <a:prstGeom prst="rect">
            <a:avLst/>
          </a:prstGeom>
          <a:noFill/>
        </p:spPr>
        <p:txBody>
          <a:bodyPr wrap="none" rtlCol="0">
            <a:spAutoFit/>
          </a:bodyPr>
          <a:lstStyle/>
          <a:p>
            <a:r>
              <a:rPr lang="ja-JP" altLang="en-US" sz="1200" dirty="0" smtClean="0"/>
              <a:t>ダイノード</a:t>
            </a:r>
            <a:endParaRPr kumimoji="1" lang="ja-JP" altLang="en-US" sz="1200" dirty="0"/>
          </a:p>
        </p:txBody>
      </p:sp>
      <p:sp>
        <p:nvSpPr>
          <p:cNvPr id="34" name="テキスト ボックス 33"/>
          <p:cNvSpPr txBox="1"/>
          <p:nvPr/>
        </p:nvSpPr>
        <p:spPr>
          <a:xfrm>
            <a:off x="3500430" y="6072206"/>
            <a:ext cx="688009" cy="276999"/>
          </a:xfrm>
          <a:prstGeom prst="rect">
            <a:avLst/>
          </a:prstGeom>
          <a:noFill/>
        </p:spPr>
        <p:txBody>
          <a:bodyPr wrap="none" rtlCol="0">
            <a:spAutoFit/>
          </a:bodyPr>
          <a:lstStyle/>
          <a:p>
            <a:r>
              <a:rPr lang="ja-JP" altLang="en-US" sz="1200" dirty="0" smtClean="0"/>
              <a:t>アノード</a:t>
            </a:r>
            <a:endParaRPr kumimoji="1" lang="ja-JP" altLang="en-US" sz="1200" dirty="0"/>
          </a:p>
        </p:txBody>
      </p:sp>
      <p:cxnSp>
        <p:nvCxnSpPr>
          <p:cNvPr id="36" name="直線矢印コネクタ 35"/>
          <p:cNvCxnSpPr/>
          <p:nvPr/>
        </p:nvCxnSpPr>
        <p:spPr bwMode="auto">
          <a:xfrm rot="10800000">
            <a:off x="1503724" y="5728970"/>
            <a:ext cx="571504" cy="564388"/>
          </a:xfrm>
          <a:prstGeom prst="straightConnector1">
            <a:avLst/>
          </a:prstGeom>
          <a:solidFill>
            <a:schemeClr val="accent1"/>
          </a:solidFill>
          <a:ln w="9525" cap="flat" cmpd="sng" algn="ctr">
            <a:solidFill>
              <a:srgbClr val="FF6600"/>
            </a:solidFill>
            <a:prstDash val="solid"/>
            <a:round/>
            <a:headEnd type="none" w="med" len="med"/>
            <a:tailEnd type="arrow"/>
          </a:ln>
          <a:effectLst/>
        </p:spPr>
      </p:cxnSp>
      <p:cxnSp>
        <p:nvCxnSpPr>
          <p:cNvPr id="40" name="直線矢印コネクタ 39"/>
          <p:cNvCxnSpPr/>
          <p:nvPr/>
        </p:nvCxnSpPr>
        <p:spPr bwMode="auto">
          <a:xfrm rot="16200000" flipV="1">
            <a:off x="3558072" y="5815353"/>
            <a:ext cx="517837" cy="116841"/>
          </a:xfrm>
          <a:prstGeom prst="straightConnector1">
            <a:avLst/>
          </a:prstGeom>
          <a:solidFill>
            <a:schemeClr val="accent1"/>
          </a:solidFill>
          <a:ln w="9525" cap="flat" cmpd="sng" algn="ctr">
            <a:solidFill>
              <a:srgbClr val="FF6600"/>
            </a:solidFill>
            <a:prstDash val="solid"/>
            <a:round/>
            <a:headEnd type="none" w="med" len="med"/>
            <a:tailEnd type="arrow"/>
          </a:ln>
          <a:effectLst/>
        </p:spPr>
      </p:cxnSp>
      <p:sp>
        <p:nvSpPr>
          <p:cNvPr id="43" name="テキスト ボックス 42"/>
          <p:cNvSpPr txBox="1"/>
          <p:nvPr/>
        </p:nvSpPr>
        <p:spPr>
          <a:xfrm>
            <a:off x="2036770" y="6143644"/>
            <a:ext cx="646331" cy="276999"/>
          </a:xfrm>
          <a:prstGeom prst="rect">
            <a:avLst/>
          </a:prstGeom>
          <a:noFill/>
        </p:spPr>
        <p:txBody>
          <a:bodyPr wrap="none" rtlCol="0">
            <a:spAutoFit/>
          </a:bodyPr>
          <a:lstStyle/>
          <a:p>
            <a:r>
              <a:rPr lang="ja-JP" altLang="en-US" sz="1200" dirty="0" smtClean="0"/>
              <a:t>光電面</a:t>
            </a:r>
            <a:endParaRPr kumimoji="1" lang="ja-JP" altLang="en-US" sz="1200" dirty="0"/>
          </a:p>
        </p:txBody>
      </p:sp>
      <p:sp>
        <p:nvSpPr>
          <p:cNvPr id="45" name="フリーフォーム 44"/>
          <p:cNvSpPr/>
          <p:nvPr/>
        </p:nvSpPr>
        <p:spPr bwMode="auto">
          <a:xfrm rot="5400000">
            <a:off x="1196993" y="5435992"/>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6" name="テキスト ボックス 45"/>
          <p:cNvSpPr txBox="1"/>
          <p:nvPr/>
        </p:nvSpPr>
        <p:spPr>
          <a:xfrm>
            <a:off x="984059" y="5311182"/>
            <a:ext cx="338554" cy="276999"/>
          </a:xfrm>
          <a:prstGeom prst="rect">
            <a:avLst/>
          </a:prstGeom>
          <a:noFill/>
        </p:spPr>
        <p:txBody>
          <a:bodyPr wrap="none" rtlCol="0">
            <a:spAutoFit/>
          </a:bodyPr>
          <a:lstStyle/>
          <a:p>
            <a:r>
              <a:rPr lang="ja-JP" altLang="en-US" sz="1200" dirty="0" smtClean="0"/>
              <a:t>光</a:t>
            </a:r>
            <a:endParaRPr kumimoji="1" lang="ja-JP" altLang="en-US" sz="1200" dirty="0"/>
          </a:p>
        </p:txBody>
      </p:sp>
      <p:pic>
        <p:nvPicPr>
          <p:cNvPr id="77825" name="Picture 1" descr="C:\Users\kaneta\Documents\Bluetooth 交換フォルダ\Image614.jpg"/>
          <p:cNvPicPr>
            <a:picLocks noChangeAspect="1" noChangeArrowheads="1"/>
          </p:cNvPicPr>
          <p:nvPr/>
        </p:nvPicPr>
        <p:blipFill>
          <a:blip r:embed="rId2" cstate="print"/>
          <a:srcRect l="4028" t="32715" r="6982" b="43847"/>
          <a:stretch>
            <a:fillRect/>
          </a:stretch>
        </p:blipFill>
        <p:spPr bwMode="auto">
          <a:xfrm>
            <a:off x="4714876" y="1571612"/>
            <a:ext cx="4240021" cy="837535"/>
          </a:xfrm>
          <a:prstGeom prst="rect">
            <a:avLst/>
          </a:prstGeom>
          <a:noFill/>
        </p:spPr>
      </p:pic>
      <p:cxnSp>
        <p:nvCxnSpPr>
          <p:cNvPr id="49" name="直線矢印コネクタ 48"/>
          <p:cNvCxnSpPr/>
          <p:nvPr/>
        </p:nvCxnSpPr>
        <p:spPr bwMode="auto">
          <a:xfrm rot="16200000" flipV="1">
            <a:off x="6572264" y="2071678"/>
            <a:ext cx="500066" cy="35719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51" name="テキスト ボックス 50"/>
          <p:cNvSpPr txBox="1"/>
          <p:nvPr/>
        </p:nvSpPr>
        <p:spPr>
          <a:xfrm>
            <a:off x="6715140" y="2500306"/>
            <a:ext cx="925253" cy="430887"/>
          </a:xfrm>
          <a:prstGeom prst="rect">
            <a:avLst/>
          </a:prstGeom>
          <a:noFill/>
        </p:spPr>
        <p:txBody>
          <a:bodyPr wrap="none" rtlCol="0">
            <a:spAutoFit/>
          </a:bodyPr>
          <a:lstStyle/>
          <a:p>
            <a:r>
              <a:rPr kumimoji="1" lang="ja-JP" altLang="en-US" sz="1100" dirty="0" smtClean="0"/>
              <a:t>プラステック</a:t>
            </a:r>
            <a:endParaRPr kumimoji="1" lang="en-US" altLang="ja-JP" sz="1100" dirty="0" smtClean="0"/>
          </a:p>
          <a:p>
            <a:r>
              <a:rPr kumimoji="1" lang="ja-JP" altLang="en-US" sz="1100" dirty="0" smtClean="0"/>
              <a:t>シンチレータ</a:t>
            </a:r>
            <a:endParaRPr kumimoji="1" lang="ja-JP" altLang="en-US" sz="1100" dirty="0"/>
          </a:p>
        </p:txBody>
      </p:sp>
      <p:sp>
        <p:nvSpPr>
          <p:cNvPr id="53" name="テキスト ボックス 52"/>
          <p:cNvSpPr txBox="1"/>
          <p:nvPr/>
        </p:nvSpPr>
        <p:spPr>
          <a:xfrm>
            <a:off x="4929190" y="2714620"/>
            <a:ext cx="1031051" cy="261610"/>
          </a:xfrm>
          <a:prstGeom prst="rect">
            <a:avLst/>
          </a:prstGeom>
          <a:noFill/>
        </p:spPr>
        <p:txBody>
          <a:bodyPr wrap="none" rtlCol="0">
            <a:spAutoFit/>
          </a:bodyPr>
          <a:lstStyle/>
          <a:p>
            <a:r>
              <a:rPr kumimoji="1" lang="ja-JP" altLang="en-US" sz="1100" dirty="0" smtClean="0"/>
              <a:t>光電子増倍管</a:t>
            </a:r>
            <a:endParaRPr kumimoji="1" lang="ja-JP" altLang="en-US" sz="1100" dirty="0"/>
          </a:p>
        </p:txBody>
      </p:sp>
      <p:cxnSp>
        <p:nvCxnSpPr>
          <p:cNvPr id="54" name="直線矢印コネクタ 53"/>
          <p:cNvCxnSpPr>
            <a:stCxn id="65" idx="0"/>
          </p:cNvCxnSpPr>
          <p:nvPr/>
        </p:nvCxnSpPr>
        <p:spPr bwMode="auto">
          <a:xfrm rot="16200000" flipV="1">
            <a:off x="8009548" y="2421932"/>
            <a:ext cx="642148" cy="8610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57" name="直線矢印コネクタ 56"/>
          <p:cNvCxnSpPr/>
          <p:nvPr/>
        </p:nvCxnSpPr>
        <p:spPr bwMode="auto">
          <a:xfrm rot="5400000" flipH="1" flipV="1">
            <a:off x="4929191" y="2357431"/>
            <a:ext cx="642941" cy="7143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65" name="テキスト ボックス 64"/>
          <p:cNvSpPr txBox="1"/>
          <p:nvPr/>
        </p:nvSpPr>
        <p:spPr>
          <a:xfrm>
            <a:off x="7858148" y="2786058"/>
            <a:ext cx="1031051" cy="261610"/>
          </a:xfrm>
          <a:prstGeom prst="rect">
            <a:avLst/>
          </a:prstGeom>
          <a:noFill/>
        </p:spPr>
        <p:txBody>
          <a:bodyPr wrap="none" rtlCol="0">
            <a:spAutoFit/>
          </a:bodyPr>
          <a:lstStyle/>
          <a:p>
            <a:r>
              <a:rPr kumimoji="1" lang="ja-JP" altLang="en-US" sz="1100" dirty="0" smtClean="0"/>
              <a:t>光電子増倍管</a:t>
            </a:r>
            <a:endParaRPr kumimoji="1" lang="ja-JP" altLang="en-US" sz="1100" dirty="0"/>
          </a:p>
        </p:txBody>
      </p:sp>
      <p:sp>
        <p:nvSpPr>
          <p:cNvPr id="69" name="テキスト ボックス 68"/>
          <p:cNvSpPr txBox="1"/>
          <p:nvPr/>
        </p:nvSpPr>
        <p:spPr>
          <a:xfrm>
            <a:off x="5214942" y="3143248"/>
            <a:ext cx="3256020" cy="430887"/>
          </a:xfrm>
          <a:prstGeom prst="rect">
            <a:avLst/>
          </a:prstGeom>
          <a:noFill/>
        </p:spPr>
        <p:txBody>
          <a:bodyPr wrap="none" rtlCol="0">
            <a:spAutoFit/>
          </a:bodyPr>
          <a:lstStyle/>
          <a:p>
            <a:r>
              <a:rPr lang="ja-JP" altLang="en-US" sz="1100" dirty="0" smtClean="0"/>
              <a:t>外部の光が</a:t>
            </a:r>
            <a:r>
              <a:rPr lang="en-US" altLang="ja-JP" sz="1100" dirty="0" smtClean="0"/>
              <a:t>PMT</a:t>
            </a:r>
            <a:r>
              <a:rPr lang="ja-JP" altLang="en-US" sz="1100" dirty="0" smtClean="0"/>
              <a:t>に入ると大電流が流れてしまうので</a:t>
            </a:r>
            <a:endParaRPr lang="en-US" altLang="ja-JP" sz="1100" dirty="0" smtClean="0"/>
          </a:p>
          <a:p>
            <a:r>
              <a:rPr lang="ja-JP" altLang="en-US" sz="1100" dirty="0" smtClean="0"/>
              <a:t>黒いビニルシートで遮光している</a:t>
            </a:r>
            <a:endParaRPr kumimoji="1" lang="ja-JP" altLang="en-US" sz="1100" dirty="0"/>
          </a:p>
        </p:txBody>
      </p:sp>
      <p:sp>
        <p:nvSpPr>
          <p:cNvPr id="47" name="フッター プレースホルダ 4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粒子識別</a:t>
            </a:r>
            <a:endParaRPr kumimoji="1" lang="ja-JP" altLang="en-US" dirty="0"/>
          </a:p>
        </p:txBody>
      </p:sp>
      <p:sp>
        <p:nvSpPr>
          <p:cNvPr id="3" name="コンテンツ プレースホルダ 2"/>
          <p:cNvSpPr>
            <a:spLocks noGrp="1"/>
          </p:cNvSpPr>
          <p:nvPr>
            <p:ph sz="half" idx="1"/>
          </p:nvPr>
        </p:nvSpPr>
        <p:spPr>
          <a:xfrm>
            <a:off x="1628775" y="1028700"/>
            <a:ext cx="3810000" cy="490526"/>
          </a:xfrm>
        </p:spPr>
        <p:txBody>
          <a:bodyPr/>
          <a:lstStyle/>
          <a:p>
            <a:r>
              <a:rPr kumimoji="1" lang="ja-JP" altLang="en-US" sz="2000" dirty="0" smtClean="0"/>
              <a:t>飛行時間と運動量の相関</a:t>
            </a:r>
            <a:endParaRPr kumimoji="1" lang="ja-JP" altLang="en-US" sz="20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102</a:t>
            </a:fld>
            <a:endParaRPr kumimoji="1" lang="ja-JP" altLang="en-US" dirty="0"/>
          </a:p>
        </p:txBody>
      </p:sp>
      <p:grpSp>
        <p:nvGrpSpPr>
          <p:cNvPr id="17" name="グループ化 16"/>
          <p:cNvGrpSpPr/>
          <p:nvPr/>
        </p:nvGrpSpPr>
        <p:grpSpPr>
          <a:xfrm>
            <a:off x="1528734" y="1519225"/>
            <a:ext cx="5281641" cy="4814957"/>
            <a:chOff x="1223934" y="1519226"/>
            <a:chExt cx="4527553" cy="4127500"/>
          </a:xfrm>
        </p:grpSpPr>
        <p:pic>
          <p:nvPicPr>
            <p:cNvPr id="6" name="Picture 4"/>
            <p:cNvPicPr>
              <a:picLocks noChangeAspect="1" noChangeArrowheads="1"/>
            </p:cNvPicPr>
            <p:nvPr/>
          </p:nvPicPr>
          <p:blipFill>
            <a:blip r:embed="rId2" cstate="print">
              <a:clrChange>
                <a:clrFrom>
                  <a:srgbClr val="FFFFFF"/>
                </a:clrFrom>
                <a:clrTo>
                  <a:srgbClr val="FFFFFF">
                    <a:alpha val="0"/>
                  </a:srgbClr>
                </a:clrTo>
              </a:clrChange>
              <a:lum bright="-24000" contrast="30000"/>
            </a:blip>
            <a:srcRect l="5650"/>
            <a:stretch>
              <a:fillRect/>
            </a:stretch>
          </p:blipFill>
          <p:spPr bwMode="auto">
            <a:xfrm>
              <a:off x="1652562" y="1519226"/>
              <a:ext cx="4098925" cy="4127500"/>
            </a:xfrm>
            <a:prstGeom prst="rect">
              <a:avLst/>
            </a:prstGeom>
            <a:noFill/>
            <a:ln w="9525">
              <a:noFill/>
              <a:miter lim="800000"/>
              <a:headEnd/>
              <a:tailEnd/>
            </a:ln>
            <a:effectLst/>
          </p:spPr>
        </p:pic>
        <p:sp>
          <p:nvSpPr>
            <p:cNvPr id="9" name="Text Box 7"/>
            <p:cNvSpPr txBox="1">
              <a:spLocks noChangeArrowheads="1"/>
            </p:cNvSpPr>
            <p:nvPr/>
          </p:nvSpPr>
          <p:spPr bwMode="auto">
            <a:xfrm rot="16200000">
              <a:off x="-490357" y="3376393"/>
              <a:ext cx="3767136" cy="338554"/>
            </a:xfrm>
            <a:prstGeom prst="rect">
              <a:avLst/>
            </a:prstGeom>
            <a:noFill/>
            <a:ln w="9525">
              <a:noFill/>
              <a:miter lim="800000"/>
              <a:headEnd/>
              <a:tailEnd/>
            </a:ln>
            <a:effectLst/>
          </p:spPr>
          <p:txBody>
            <a:bodyPr wrap="square">
              <a:spAutoFit/>
            </a:bodyPr>
            <a:lstStyle/>
            <a:p>
              <a:r>
                <a:rPr lang="en-US" altLang="ja-JP" sz="1600" dirty="0"/>
                <a:t>charge sign </a:t>
              </a:r>
              <a:r>
                <a:rPr lang="en-US" altLang="ja-JP" sz="1600" dirty="0">
                  <a:sym typeface="Symbol" pitchFamily="18" charset="2"/>
                </a:rPr>
                <a:t> momentum [GeV/</a:t>
              </a:r>
              <a:r>
                <a:rPr lang="en-US" altLang="ja-JP" sz="1600" i="1" dirty="0">
                  <a:sym typeface="Symbol" pitchFamily="18" charset="2"/>
                </a:rPr>
                <a:t>c</a:t>
              </a:r>
              <a:r>
                <a:rPr lang="en-US" altLang="ja-JP" sz="1600" dirty="0">
                  <a:sym typeface="Symbol" pitchFamily="18" charset="2"/>
                </a:rPr>
                <a:t>]</a:t>
              </a:r>
            </a:p>
          </p:txBody>
        </p:sp>
        <p:sp>
          <p:nvSpPr>
            <p:cNvPr id="10" name="Text Box 8"/>
            <p:cNvSpPr txBox="1">
              <a:spLocks noChangeArrowheads="1"/>
            </p:cNvSpPr>
            <p:nvPr/>
          </p:nvSpPr>
          <p:spPr bwMode="auto">
            <a:xfrm>
              <a:off x="4800575" y="3346439"/>
              <a:ext cx="336550" cy="457200"/>
            </a:xfrm>
            <a:prstGeom prst="rect">
              <a:avLst/>
            </a:prstGeom>
            <a:noFill/>
            <a:ln w="9525">
              <a:noFill/>
              <a:miter lim="800000"/>
              <a:headEnd/>
              <a:tailEnd/>
            </a:ln>
            <a:effectLst/>
          </p:spPr>
          <p:txBody>
            <a:bodyPr wrap="none">
              <a:spAutoFit/>
            </a:bodyPr>
            <a:lstStyle/>
            <a:p>
              <a:r>
                <a:rPr lang="en-US" altLang="ja-JP" i="1" dirty="0">
                  <a:solidFill>
                    <a:srgbClr val="FF0000"/>
                  </a:solidFill>
                </a:rPr>
                <a:t>p</a:t>
              </a:r>
            </a:p>
          </p:txBody>
        </p:sp>
        <p:sp>
          <p:nvSpPr>
            <p:cNvPr id="11" name="Text Box 9"/>
            <p:cNvSpPr txBox="1">
              <a:spLocks noChangeArrowheads="1"/>
            </p:cNvSpPr>
            <p:nvPr/>
          </p:nvSpPr>
          <p:spPr bwMode="auto">
            <a:xfrm>
              <a:off x="2008162" y="3373426"/>
              <a:ext cx="461963" cy="457200"/>
            </a:xfrm>
            <a:prstGeom prst="rect">
              <a:avLst/>
            </a:prstGeom>
            <a:noFill/>
            <a:ln w="9525">
              <a:noFill/>
              <a:miter lim="800000"/>
              <a:headEnd/>
              <a:tailEnd/>
            </a:ln>
            <a:effectLst/>
          </p:spPr>
          <p:txBody>
            <a:bodyPr wrap="none">
              <a:spAutoFit/>
            </a:bodyPr>
            <a:lstStyle/>
            <a:p>
              <a:r>
                <a:rPr lang="en-US" altLang="ja-JP" dirty="0">
                  <a:solidFill>
                    <a:srgbClr val="0033CC"/>
                  </a:solidFill>
                  <a:latin typeface="Symbol" pitchFamily="18" charset="2"/>
                </a:rPr>
                <a:t>p</a:t>
              </a:r>
              <a:r>
                <a:rPr lang="en-US" altLang="ja-JP" baseline="30000" dirty="0">
                  <a:solidFill>
                    <a:srgbClr val="0033CC"/>
                  </a:solidFill>
                  <a:latin typeface="Symbol" pitchFamily="18" charset="2"/>
                </a:rPr>
                <a:t>+</a:t>
              </a:r>
            </a:p>
          </p:txBody>
        </p:sp>
        <p:sp>
          <p:nvSpPr>
            <p:cNvPr id="12" name="Text Box 10"/>
            <p:cNvSpPr txBox="1">
              <a:spLocks noChangeArrowheads="1"/>
            </p:cNvSpPr>
            <p:nvPr/>
          </p:nvSpPr>
          <p:spPr bwMode="auto">
            <a:xfrm>
              <a:off x="3257525" y="4541826"/>
              <a:ext cx="461962" cy="457200"/>
            </a:xfrm>
            <a:prstGeom prst="rect">
              <a:avLst/>
            </a:prstGeom>
            <a:noFill/>
            <a:ln w="9525">
              <a:noFill/>
              <a:miter lim="800000"/>
              <a:headEnd/>
              <a:tailEnd/>
            </a:ln>
            <a:effectLst/>
          </p:spPr>
          <p:txBody>
            <a:bodyPr wrap="none">
              <a:spAutoFit/>
            </a:bodyPr>
            <a:lstStyle/>
            <a:p>
              <a:r>
                <a:rPr lang="en-US" altLang="ja-JP" dirty="0">
                  <a:solidFill>
                    <a:srgbClr val="0033CC"/>
                  </a:solidFill>
                  <a:latin typeface="Symbol" pitchFamily="18" charset="2"/>
                </a:rPr>
                <a:t>p</a:t>
              </a:r>
              <a:r>
                <a:rPr lang="en-US" altLang="ja-JP" baseline="30000" dirty="0">
                  <a:solidFill>
                    <a:srgbClr val="0033CC"/>
                  </a:solidFill>
                  <a:latin typeface="Symbol" pitchFamily="18" charset="2"/>
                </a:rPr>
                <a:t>-</a:t>
              </a:r>
            </a:p>
          </p:txBody>
        </p:sp>
        <p:sp>
          <p:nvSpPr>
            <p:cNvPr id="13" name="Line 11"/>
            <p:cNvSpPr>
              <a:spLocks noChangeShapeType="1"/>
            </p:cNvSpPr>
            <p:nvPr/>
          </p:nvSpPr>
          <p:spPr bwMode="auto">
            <a:xfrm flipH="1" flipV="1">
              <a:off x="4433862" y="3068626"/>
              <a:ext cx="373063" cy="447675"/>
            </a:xfrm>
            <a:prstGeom prst="line">
              <a:avLst/>
            </a:prstGeom>
            <a:noFill/>
            <a:ln w="28575">
              <a:solidFill>
                <a:srgbClr val="FF0000"/>
              </a:solidFill>
              <a:round/>
              <a:headEnd/>
              <a:tailEnd type="triangle" w="med" len="med"/>
            </a:ln>
            <a:effectLst/>
          </p:spPr>
          <p:txBody>
            <a:bodyPr/>
            <a:lstStyle/>
            <a:p>
              <a:endParaRPr lang="ja-JP" altLang="en-US" dirty="0"/>
            </a:p>
          </p:txBody>
        </p:sp>
        <p:sp>
          <p:nvSpPr>
            <p:cNvPr id="14" name="Line 12"/>
            <p:cNvSpPr>
              <a:spLocks noChangeShapeType="1"/>
            </p:cNvSpPr>
            <p:nvPr/>
          </p:nvSpPr>
          <p:spPr bwMode="auto">
            <a:xfrm flipV="1">
              <a:off x="2217712" y="3038464"/>
              <a:ext cx="233363" cy="417512"/>
            </a:xfrm>
            <a:prstGeom prst="line">
              <a:avLst/>
            </a:prstGeom>
            <a:noFill/>
            <a:ln w="28575">
              <a:solidFill>
                <a:srgbClr val="0033CC"/>
              </a:solidFill>
              <a:round/>
              <a:headEnd/>
              <a:tailEnd type="triangle" w="med" len="med"/>
            </a:ln>
            <a:effectLst/>
          </p:spPr>
          <p:txBody>
            <a:bodyPr/>
            <a:lstStyle/>
            <a:p>
              <a:endParaRPr lang="ja-JP" altLang="en-US" dirty="0"/>
            </a:p>
          </p:txBody>
        </p:sp>
        <p:sp>
          <p:nvSpPr>
            <p:cNvPr id="15" name="Line 13"/>
            <p:cNvSpPr>
              <a:spLocks noChangeShapeType="1"/>
            </p:cNvSpPr>
            <p:nvPr/>
          </p:nvSpPr>
          <p:spPr bwMode="auto">
            <a:xfrm flipH="1" flipV="1">
              <a:off x="2681262" y="4067164"/>
              <a:ext cx="542925" cy="606425"/>
            </a:xfrm>
            <a:prstGeom prst="line">
              <a:avLst/>
            </a:prstGeom>
            <a:noFill/>
            <a:ln w="28575">
              <a:solidFill>
                <a:srgbClr val="0033CC"/>
              </a:solidFill>
              <a:round/>
              <a:headEnd/>
              <a:tailEnd type="triangle" w="med" len="med"/>
            </a:ln>
            <a:effectLst/>
          </p:spPr>
          <p:txBody>
            <a:bodyPr/>
            <a:lstStyle/>
            <a:p>
              <a:endParaRPr lang="ja-JP" altLang="en-US" dirty="0"/>
            </a:p>
          </p:txBody>
        </p:sp>
      </p:grpSp>
      <p:sp>
        <p:nvSpPr>
          <p:cNvPr id="16" name="フッター プレースホルダ 15"/>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粒子識別</a:t>
            </a:r>
            <a:endParaRPr kumimoji="1" lang="ja-JP" altLang="en-US" dirty="0"/>
          </a:p>
        </p:txBody>
      </p:sp>
      <p:sp>
        <p:nvSpPr>
          <p:cNvPr id="20" name="コンテンツ プレースホルダ 19"/>
          <p:cNvSpPr>
            <a:spLocks noGrp="1"/>
          </p:cNvSpPr>
          <p:nvPr>
            <p:ph sz="half" idx="2"/>
          </p:nvPr>
        </p:nvSpPr>
        <p:spPr>
          <a:xfrm>
            <a:off x="0" y="1142984"/>
            <a:ext cx="6215074" cy="3357586"/>
          </a:xfrm>
        </p:spPr>
        <p:txBody>
          <a:bodyPr/>
          <a:lstStyle/>
          <a:p>
            <a:r>
              <a:rPr lang="ja-JP" altLang="en-US" sz="2400" dirty="0" smtClean="0"/>
              <a:t>崩壊した粒子（娘）から親粒子の再構成</a:t>
            </a:r>
            <a:endParaRPr lang="en-US" altLang="ja-JP" sz="2400" dirty="0" smtClean="0"/>
          </a:p>
          <a:p>
            <a:pPr lvl="1"/>
            <a:r>
              <a:rPr kumimoji="1" lang="ja-JP" altLang="en-US" sz="1800" dirty="0" smtClean="0"/>
              <a:t>娘に対応する粒子</a:t>
            </a:r>
            <a:r>
              <a:rPr lang="ja-JP" altLang="en-US" sz="1800" dirty="0" smtClean="0"/>
              <a:t>の組を探す</a:t>
            </a:r>
            <a:endParaRPr lang="en-US" altLang="ja-JP" sz="1800" dirty="0" smtClean="0"/>
          </a:p>
          <a:p>
            <a:pPr lvl="2"/>
            <a:r>
              <a:rPr lang="ja-JP" altLang="en-US" sz="1400" dirty="0" smtClean="0"/>
              <a:t>飛跡が近いもの</a:t>
            </a:r>
            <a:endParaRPr lang="en-US" altLang="ja-JP" sz="1400" dirty="0" smtClean="0"/>
          </a:p>
          <a:p>
            <a:pPr lvl="1"/>
            <a:r>
              <a:rPr lang="ja-JP" altLang="en-US" sz="1800" dirty="0" smtClean="0"/>
              <a:t>エネルギー・運動量保存則から親粒子の質量を計算</a:t>
            </a:r>
            <a:endParaRPr lang="en-US" altLang="ja-JP" sz="1800" dirty="0" smtClean="0"/>
          </a:p>
          <a:p>
            <a:pPr lvl="2"/>
            <a:r>
              <a:rPr lang="ja-JP" altLang="en-US" sz="1400" dirty="0" smtClean="0"/>
              <a:t>娘粒子の運動量：飛跡から求まっている</a:t>
            </a:r>
            <a:endParaRPr lang="en-US" altLang="ja-JP" sz="1400" dirty="0" smtClean="0"/>
          </a:p>
          <a:p>
            <a:pPr lvl="2"/>
            <a:r>
              <a:rPr lang="ja-JP" altLang="en-US" sz="1400" dirty="0" smtClean="0"/>
              <a:t>娘粒子の質量：粒子識別から知っている</a:t>
            </a:r>
            <a:endParaRPr lang="en-US" altLang="ja-JP" sz="1400" dirty="0" smtClean="0"/>
          </a:p>
          <a:p>
            <a:pPr lvl="1"/>
            <a:r>
              <a:rPr lang="ja-JP" altLang="en-US" sz="1800" dirty="0" smtClean="0"/>
              <a:t>組み合わせが正しい場合</a:t>
            </a:r>
            <a:endParaRPr lang="en-US" altLang="ja-JP" sz="1800" dirty="0" smtClean="0"/>
          </a:p>
          <a:p>
            <a:pPr lvl="2"/>
            <a:r>
              <a:rPr lang="ja-JP" altLang="en-US" sz="1400" dirty="0" smtClean="0"/>
              <a:t>期待されている質量の場所にピークが立つ</a:t>
            </a:r>
            <a:endParaRPr lang="en-US" altLang="ja-JP" sz="1400" dirty="0" smtClean="0"/>
          </a:p>
          <a:p>
            <a:pPr lvl="1"/>
            <a:r>
              <a:rPr lang="ja-JP" altLang="en-US" sz="1800" dirty="0" smtClean="0"/>
              <a:t>間違っている場合</a:t>
            </a:r>
            <a:endParaRPr lang="en-US" altLang="ja-JP" sz="1800" dirty="0" smtClean="0"/>
          </a:p>
          <a:p>
            <a:pPr lvl="2"/>
            <a:r>
              <a:rPr lang="ja-JP" altLang="en-US" sz="1400" dirty="0" smtClean="0"/>
              <a:t>ピークにならず広がった分布になる</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103</a:t>
            </a:fld>
            <a:endParaRPr kumimoji="1" lang="ja-JP" altLang="en-US" dirty="0"/>
          </a:p>
        </p:txBody>
      </p:sp>
      <p:cxnSp>
        <p:nvCxnSpPr>
          <p:cNvPr id="17" name="直線矢印コネクタ 16"/>
          <p:cNvCxnSpPr/>
          <p:nvPr/>
        </p:nvCxnSpPr>
        <p:spPr bwMode="auto">
          <a:xfrm>
            <a:off x="6311157" y="2273463"/>
            <a:ext cx="928694" cy="285752"/>
          </a:xfrm>
          <a:prstGeom prst="straightConnector1">
            <a:avLst/>
          </a:prstGeom>
          <a:solidFill>
            <a:schemeClr val="accent1"/>
          </a:solidFill>
          <a:ln w="19050" cap="flat" cmpd="sng" algn="ctr">
            <a:solidFill>
              <a:srgbClr val="00B050"/>
            </a:solidFill>
            <a:prstDash val="sysDash"/>
            <a:round/>
            <a:headEnd type="none" w="med" len="med"/>
            <a:tailEnd type="arrow"/>
          </a:ln>
          <a:effectLst/>
        </p:spPr>
      </p:cxnSp>
      <p:sp>
        <p:nvSpPr>
          <p:cNvPr id="18" name="円弧 17"/>
          <p:cNvSpPr/>
          <p:nvPr/>
        </p:nvSpPr>
        <p:spPr bwMode="auto">
          <a:xfrm rot="3482109">
            <a:off x="2645751" y="-3009966"/>
            <a:ext cx="6000792" cy="6000792"/>
          </a:xfrm>
          <a:prstGeom prst="arc">
            <a:avLst>
              <a:gd name="adj1" fmla="val 20426945"/>
              <a:gd name="adj2" fmla="val 0"/>
            </a:avLst>
          </a:prstGeom>
          <a:noFill/>
          <a:ln w="28575" cap="flat" cmpd="sng" algn="ctr">
            <a:solidFill>
              <a:srgbClr val="0070C0"/>
            </a:solidFill>
            <a:prstDash val="solid"/>
            <a:round/>
            <a:headEnd type="arrow"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9" name="円弧 18"/>
          <p:cNvSpPr/>
          <p:nvPr/>
        </p:nvSpPr>
        <p:spPr bwMode="auto">
          <a:xfrm rot="18117891" flipV="1">
            <a:off x="3823868" y="2202540"/>
            <a:ext cx="4474889" cy="4474889"/>
          </a:xfrm>
          <a:prstGeom prst="arc">
            <a:avLst>
              <a:gd name="adj1" fmla="val 20426945"/>
              <a:gd name="adj2" fmla="val 0"/>
            </a:avLst>
          </a:prstGeom>
          <a:noFill/>
          <a:ln w="28575" cap="flat" cmpd="sng" algn="ctr">
            <a:solidFill>
              <a:srgbClr val="FF0000"/>
            </a:solidFill>
            <a:prstDash val="solid"/>
            <a:round/>
            <a:headEnd type="arrow"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1" name="テキスト ボックス 20"/>
          <p:cNvSpPr txBox="1"/>
          <p:nvPr/>
        </p:nvSpPr>
        <p:spPr>
          <a:xfrm>
            <a:off x="6264771" y="1950509"/>
            <a:ext cx="343364" cy="369332"/>
          </a:xfrm>
          <a:prstGeom prst="rect">
            <a:avLst/>
          </a:prstGeom>
          <a:noFill/>
        </p:spPr>
        <p:txBody>
          <a:bodyPr wrap="none" rtlCol="0">
            <a:spAutoFit/>
          </a:bodyPr>
          <a:lstStyle/>
          <a:p>
            <a:r>
              <a:rPr lang="en-US" altLang="ja-JP" dirty="0" smtClean="0">
                <a:latin typeface="Symbol" pitchFamily="18" charset="2"/>
              </a:rPr>
              <a:t>L</a:t>
            </a:r>
            <a:endParaRPr kumimoji="1" lang="ja-JP" altLang="en-US" dirty="0">
              <a:latin typeface="Symbol" pitchFamily="18" charset="2"/>
            </a:endParaRPr>
          </a:p>
        </p:txBody>
      </p:sp>
      <p:sp>
        <p:nvSpPr>
          <p:cNvPr id="22" name="テキスト ボックス 21"/>
          <p:cNvSpPr txBox="1"/>
          <p:nvPr/>
        </p:nvSpPr>
        <p:spPr>
          <a:xfrm>
            <a:off x="7836407" y="3022079"/>
            <a:ext cx="311304" cy="369332"/>
          </a:xfrm>
          <a:prstGeom prst="rect">
            <a:avLst/>
          </a:prstGeom>
          <a:noFill/>
        </p:spPr>
        <p:txBody>
          <a:bodyPr wrap="none" rtlCol="0">
            <a:spAutoFit/>
          </a:bodyPr>
          <a:lstStyle/>
          <a:p>
            <a:r>
              <a:rPr lang="en-US" altLang="ja-JP" i="1" dirty="0" smtClean="0">
                <a:latin typeface="Times New Roman" pitchFamily="18" charset="0"/>
                <a:cs typeface="Times New Roman" pitchFamily="18" charset="0"/>
              </a:rPr>
              <a:t>p</a:t>
            </a:r>
            <a:endParaRPr kumimoji="1" lang="ja-JP" altLang="en-US" i="1" baseline="30000" dirty="0">
              <a:latin typeface="Times New Roman" pitchFamily="18" charset="0"/>
              <a:cs typeface="Times New Roman" pitchFamily="18" charset="0"/>
            </a:endParaRPr>
          </a:p>
        </p:txBody>
      </p:sp>
      <p:sp>
        <p:nvSpPr>
          <p:cNvPr id="23" name="テキスト ボックス 22"/>
          <p:cNvSpPr txBox="1"/>
          <p:nvPr/>
        </p:nvSpPr>
        <p:spPr>
          <a:xfrm>
            <a:off x="8122159" y="1736195"/>
            <a:ext cx="381836" cy="369332"/>
          </a:xfrm>
          <a:prstGeom prst="rect">
            <a:avLst/>
          </a:prstGeom>
          <a:noFill/>
        </p:spPr>
        <p:txBody>
          <a:bodyPr wrap="none" rtlCol="0">
            <a:spAutoFit/>
          </a:bodyPr>
          <a:lstStyle/>
          <a:p>
            <a:r>
              <a:rPr lang="en-US" altLang="ja-JP" dirty="0" smtClean="0">
                <a:latin typeface="Symbol" pitchFamily="18" charset="2"/>
              </a:rPr>
              <a:t>p</a:t>
            </a:r>
            <a:r>
              <a:rPr lang="en-US" altLang="ja-JP" i="1" baseline="30000" dirty="0" smtClean="0"/>
              <a:t>-</a:t>
            </a:r>
            <a:endParaRPr kumimoji="1" lang="ja-JP" altLang="en-US" baseline="30000" dirty="0"/>
          </a:p>
        </p:txBody>
      </p:sp>
      <p:grpSp>
        <p:nvGrpSpPr>
          <p:cNvPr id="25" name="Group 16"/>
          <p:cNvGrpSpPr>
            <a:grpSpLocks/>
          </p:cNvGrpSpPr>
          <p:nvPr/>
        </p:nvGrpSpPr>
        <p:grpSpPr bwMode="auto">
          <a:xfrm>
            <a:off x="3027388" y="4286256"/>
            <a:ext cx="5259388" cy="2393950"/>
            <a:chOff x="988" y="2768"/>
            <a:chExt cx="3313" cy="1508"/>
          </a:xfrm>
        </p:grpSpPr>
        <p:pic>
          <p:nvPicPr>
            <p:cNvPr id="26" name="Picture 6"/>
            <p:cNvPicPr>
              <a:picLocks noChangeAspect="1" noChangeArrowheads="1"/>
            </p:cNvPicPr>
            <p:nvPr/>
          </p:nvPicPr>
          <p:blipFill>
            <a:blip r:embed="rId2" cstate="print"/>
            <a:srcRect/>
            <a:stretch>
              <a:fillRect/>
            </a:stretch>
          </p:blipFill>
          <p:spPr bwMode="auto">
            <a:xfrm>
              <a:off x="1158" y="2768"/>
              <a:ext cx="3143" cy="1341"/>
            </a:xfrm>
            <a:prstGeom prst="rect">
              <a:avLst/>
            </a:prstGeom>
            <a:noFill/>
            <a:ln w="9525">
              <a:noFill/>
              <a:miter lim="800000"/>
              <a:headEnd/>
              <a:tailEnd/>
            </a:ln>
            <a:effectLst/>
          </p:spPr>
        </p:pic>
        <p:sp>
          <p:nvSpPr>
            <p:cNvPr id="27" name="Text Box 14"/>
            <p:cNvSpPr txBox="1">
              <a:spLocks noChangeArrowheads="1"/>
            </p:cNvSpPr>
            <p:nvPr/>
          </p:nvSpPr>
          <p:spPr bwMode="auto">
            <a:xfrm>
              <a:off x="1860" y="4045"/>
              <a:ext cx="1963" cy="231"/>
            </a:xfrm>
            <a:prstGeom prst="rect">
              <a:avLst/>
            </a:prstGeom>
            <a:noFill/>
            <a:ln w="9525">
              <a:noFill/>
              <a:miter lim="800000"/>
              <a:headEnd/>
              <a:tailEnd/>
            </a:ln>
            <a:effectLst/>
          </p:spPr>
          <p:txBody>
            <a:bodyPr wrap="none">
              <a:spAutoFit/>
            </a:bodyPr>
            <a:lstStyle/>
            <a:p>
              <a:r>
                <a:rPr lang="en-US" altLang="ja-JP" sz="1800" dirty="0"/>
                <a:t> Invariant mass of </a:t>
              </a:r>
              <a:r>
                <a:rPr lang="en-US" altLang="ja-JP" sz="1800" dirty="0">
                  <a:latin typeface="Symbol" pitchFamily="18" charset="2"/>
                </a:rPr>
                <a:t>p</a:t>
              </a:r>
              <a:r>
                <a:rPr lang="en-US" altLang="ja-JP" sz="1800" baseline="30000" dirty="0"/>
                <a:t>-</a:t>
              </a:r>
              <a:r>
                <a:rPr lang="en-US" altLang="ja-JP" sz="1800" dirty="0"/>
                <a:t> </a:t>
              </a:r>
              <a:r>
                <a:rPr lang="en-US" altLang="ja-JP" sz="1800" i="1" dirty="0"/>
                <a:t>p</a:t>
              </a:r>
              <a:r>
                <a:rPr lang="en-US" altLang="ja-JP" sz="1800" dirty="0"/>
                <a:t> [GeV/</a:t>
              </a:r>
              <a:r>
                <a:rPr lang="en-US" altLang="ja-JP" sz="1800" i="1" dirty="0"/>
                <a:t>c</a:t>
              </a:r>
              <a:r>
                <a:rPr lang="en-US" altLang="ja-JP" sz="1800" baseline="30000" dirty="0"/>
                <a:t>2</a:t>
              </a:r>
              <a:r>
                <a:rPr lang="en-US" altLang="ja-JP" sz="1800" dirty="0"/>
                <a:t>]</a:t>
              </a:r>
            </a:p>
          </p:txBody>
        </p:sp>
        <p:sp>
          <p:nvSpPr>
            <p:cNvPr id="28" name="Text Box 15"/>
            <p:cNvSpPr txBox="1">
              <a:spLocks noChangeArrowheads="1"/>
            </p:cNvSpPr>
            <p:nvPr/>
          </p:nvSpPr>
          <p:spPr bwMode="auto">
            <a:xfrm rot="16200000">
              <a:off x="554" y="3268"/>
              <a:ext cx="1042" cy="174"/>
            </a:xfrm>
            <a:prstGeom prst="rect">
              <a:avLst/>
            </a:prstGeom>
            <a:noFill/>
            <a:ln w="9525">
              <a:noFill/>
              <a:miter lim="800000"/>
              <a:headEnd/>
              <a:tailEnd/>
            </a:ln>
            <a:effectLst/>
          </p:spPr>
          <p:txBody>
            <a:bodyPr>
              <a:spAutoFit/>
            </a:bodyPr>
            <a:lstStyle/>
            <a:p>
              <a:r>
                <a:rPr lang="en-US" altLang="ja-JP" sz="1200" dirty="0"/>
                <a:t>Number of counts</a:t>
              </a:r>
            </a:p>
          </p:txBody>
        </p:sp>
      </p:grpSp>
      <p:cxnSp>
        <p:nvCxnSpPr>
          <p:cNvPr id="30" name="直線矢印コネクタ 29"/>
          <p:cNvCxnSpPr>
            <a:stCxn id="31" idx="1"/>
          </p:cNvCxnSpPr>
          <p:nvPr/>
        </p:nvCxnSpPr>
        <p:spPr bwMode="auto">
          <a:xfrm rot="10800000" flipV="1">
            <a:off x="6206874" y="4011517"/>
            <a:ext cx="1588" cy="27473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1" name="テキスト ボックス 30"/>
          <p:cNvSpPr txBox="1"/>
          <p:nvPr/>
        </p:nvSpPr>
        <p:spPr>
          <a:xfrm>
            <a:off x="6206874" y="3857628"/>
            <a:ext cx="405880" cy="307777"/>
          </a:xfrm>
          <a:prstGeom prst="rect">
            <a:avLst/>
          </a:prstGeom>
          <a:noFill/>
        </p:spPr>
        <p:txBody>
          <a:bodyPr wrap="none" rtlCol="0">
            <a:spAutoFit/>
          </a:bodyPr>
          <a:lstStyle/>
          <a:p>
            <a:r>
              <a:rPr kumimoji="1" lang="en-US" altLang="ja-JP" sz="1400" dirty="0" smtClean="0">
                <a:latin typeface="Times New Roman" pitchFamily="18" charset="0"/>
                <a:cs typeface="Times New Roman" pitchFamily="18" charset="0"/>
              </a:rPr>
              <a:t>m</a:t>
            </a:r>
            <a:r>
              <a:rPr kumimoji="1" lang="en-US" altLang="ja-JP" sz="1400" baseline="-25000" dirty="0" smtClean="0">
                <a:latin typeface="Symbol" pitchFamily="18" charset="2"/>
                <a:cs typeface="Times New Roman" pitchFamily="18" charset="0"/>
              </a:rPr>
              <a:t>L</a:t>
            </a:r>
            <a:endParaRPr kumimoji="1" lang="ja-JP" altLang="en-US" sz="1400" dirty="0"/>
          </a:p>
        </p:txBody>
      </p:sp>
      <p:sp>
        <p:nvSpPr>
          <p:cNvPr id="24" name="フッター プレースホルダ 23"/>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dirty="0" smtClean="0"/>
              <a:t>いくつかの実験及び検出器</a:t>
            </a:r>
            <a:endParaRPr kumimoji="1" lang="ja-JP" altLang="en-US" dirty="0"/>
          </a:p>
        </p:txBody>
      </p:sp>
      <p:sp>
        <p:nvSpPr>
          <p:cNvPr id="8" name="テキスト プレースホルダ 7"/>
          <p:cNvSpPr>
            <a:spLocks noGrp="1"/>
          </p:cNvSpPr>
          <p:nvPr>
            <p:ph type="body" idx="1"/>
          </p:nvPr>
        </p:nvSpPr>
        <p:spPr/>
        <p:txBody>
          <a:bodyPr/>
          <a:lstStyle/>
          <a:p>
            <a:r>
              <a:rPr kumimoji="1" lang="en-US" altLang="ja-JP" dirty="0" smtClean="0"/>
              <a:t>Some experiments and it’s detectors</a:t>
            </a:r>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104</a:t>
            </a:fld>
            <a:endParaRPr kumimoji="1" lang="ja-JP" alt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smtClean="0"/>
              <a:t>J-PARC </a:t>
            </a:r>
            <a:r>
              <a:rPr kumimoji="1" lang="ja-JP" altLang="en-US" dirty="0" smtClean="0"/>
              <a:t>での</a:t>
            </a:r>
            <a:r>
              <a:rPr lang="ja-JP" altLang="en-US" dirty="0" smtClean="0"/>
              <a:t>実験</a:t>
            </a:r>
            <a:endParaRPr kumimoji="1" lang="ja-JP" altLang="en-US" dirty="0"/>
          </a:p>
        </p:txBody>
      </p:sp>
      <p:sp>
        <p:nvSpPr>
          <p:cNvPr id="22" name="コンテンツ プレースホルダ 21"/>
          <p:cNvSpPr>
            <a:spLocks noGrp="1"/>
          </p:cNvSpPr>
          <p:nvPr>
            <p:ph idx="1"/>
          </p:nvPr>
        </p:nvSpPr>
        <p:spPr>
          <a:xfrm>
            <a:off x="4785645" y="5452215"/>
            <a:ext cx="3873010" cy="1068111"/>
          </a:xfrm>
        </p:spPr>
        <p:txBody>
          <a:bodyPr/>
          <a:lstStyle/>
          <a:p>
            <a:r>
              <a:rPr lang="ja-JP" altLang="en-US" sz="1400" dirty="0" smtClean="0"/>
              <a:t>ハイパー核を生成して、その原子核のエネルギー状態を精密に調べることにより、核力の研究を行う</a:t>
            </a:r>
            <a:endParaRPr lang="en-US" altLang="ja-JP" sz="1400" dirty="0" smtClean="0"/>
          </a:p>
          <a:p>
            <a:pPr lvl="1" defTabSz="444500"/>
            <a:r>
              <a:rPr lang="ja-JP" altLang="en-US" sz="1200" dirty="0" smtClean="0"/>
              <a:t>ハイパー核：</a:t>
            </a:r>
            <a:r>
              <a:rPr lang="en-US" altLang="ja-JP" sz="1200" dirty="0" smtClean="0"/>
              <a:t>s</a:t>
            </a:r>
            <a:r>
              <a:rPr lang="ja-JP" altLang="en-US" sz="1200" dirty="0" smtClean="0"/>
              <a:t>クォークを持つバリオン（核子の仲間）が入った状態の原子核</a:t>
            </a:r>
            <a:endParaRPr kumimoji="1" lang="ja-JP" altLang="en-US" sz="1200"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105</a:t>
            </a:fld>
            <a:endParaRPr kumimoji="1" lang="ja-JP" altLang="en-US" dirty="0"/>
          </a:p>
        </p:txBody>
      </p:sp>
      <p:pic>
        <p:nvPicPr>
          <p:cNvPr id="140292" name="Picture 4" descr="http://www.kek.jp/newskek/2009/janfeb/photo/J-PARC50GeV1.jpg"/>
          <p:cNvPicPr>
            <a:picLocks noChangeAspect="1" noChangeArrowheads="1"/>
          </p:cNvPicPr>
          <p:nvPr/>
        </p:nvPicPr>
        <p:blipFill>
          <a:blip r:embed="rId2" cstate="print"/>
          <a:srcRect/>
          <a:stretch>
            <a:fillRect/>
          </a:stretch>
        </p:blipFill>
        <p:spPr bwMode="auto">
          <a:xfrm>
            <a:off x="384118" y="1044575"/>
            <a:ext cx="3718040" cy="5546726"/>
          </a:xfrm>
          <a:prstGeom prst="rect">
            <a:avLst/>
          </a:prstGeom>
          <a:noFill/>
        </p:spPr>
      </p:pic>
      <p:pic>
        <p:nvPicPr>
          <p:cNvPr id="140290" name="Picture 2"/>
          <p:cNvPicPr>
            <a:picLocks noChangeAspect="1" noChangeArrowheads="1"/>
          </p:cNvPicPr>
          <p:nvPr/>
        </p:nvPicPr>
        <p:blipFill>
          <a:blip r:embed="rId3" cstate="print"/>
          <a:srcRect r="45796"/>
          <a:stretch>
            <a:fillRect/>
          </a:stretch>
        </p:blipFill>
        <p:spPr bwMode="auto">
          <a:xfrm>
            <a:off x="4360334" y="954908"/>
            <a:ext cx="3506167" cy="3571875"/>
          </a:xfrm>
          <a:prstGeom prst="rect">
            <a:avLst/>
          </a:prstGeom>
          <a:noFill/>
          <a:ln w="9525">
            <a:noFill/>
            <a:miter lim="800000"/>
            <a:headEnd/>
            <a:tailEnd/>
          </a:ln>
        </p:spPr>
      </p:pic>
      <p:pic>
        <p:nvPicPr>
          <p:cNvPr id="13" name="Picture 2"/>
          <p:cNvPicPr>
            <a:picLocks noChangeAspect="1" noChangeArrowheads="1"/>
          </p:cNvPicPr>
          <p:nvPr/>
        </p:nvPicPr>
        <p:blipFill>
          <a:blip r:embed="rId4" cstate="print"/>
          <a:srcRect l="48593" t="13600"/>
          <a:stretch>
            <a:fillRect/>
          </a:stretch>
        </p:blipFill>
        <p:spPr bwMode="auto">
          <a:xfrm>
            <a:off x="7003448" y="2457450"/>
            <a:ext cx="2083402" cy="1933574"/>
          </a:xfrm>
          <a:prstGeom prst="rect">
            <a:avLst/>
          </a:prstGeom>
          <a:noFill/>
          <a:ln w="9525">
            <a:noFill/>
            <a:miter lim="800000"/>
            <a:headEnd/>
            <a:tailEnd/>
          </a:ln>
        </p:spPr>
      </p:pic>
      <p:cxnSp>
        <p:nvCxnSpPr>
          <p:cNvPr id="15" name="直線コネクタ 14"/>
          <p:cNvCxnSpPr/>
          <p:nvPr/>
        </p:nvCxnSpPr>
        <p:spPr bwMode="auto">
          <a:xfrm rot="10800000">
            <a:off x="6767272" y="3084769"/>
            <a:ext cx="253966" cy="389281"/>
          </a:xfrm>
          <a:prstGeom prst="line">
            <a:avLst/>
          </a:prstGeom>
          <a:solidFill>
            <a:schemeClr val="accent1"/>
          </a:solidFill>
          <a:ln w="28575" cap="flat" cmpd="sng" algn="ctr">
            <a:solidFill>
              <a:schemeClr val="tx1">
                <a:lumMod val="95000"/>
                <a:lumOff val="5000"/>
              </a:schemeClr>
            </a:solidFill>
            <a:prstDash val="solid"/>
            <a:round/>
            <a:headEnd type="none" w="med" len="med"/>
            <a:tailEnd type="none" w="med" len="med"/>
          </a:ln>
          <a:effectLst/>
        </p:spPr>
      </p:cxnSp>
      <p:cxnSp>
        <p:nvCxnSpPr>
          <p:cNvPr id="24" name="直線矢印コネクタ 23"/>
          <p:cNvCxnSpPr/>
          <p:nvPr/>
        </p:nvCxnSpPr>
        <p:spPr bwMode="auto">
          <a:xfrm rot="5400000" flipH="1" flipV="1">
            <a:off x="7302384" y="4063529"/>
            <a:ext cx="589656" cy="427286"/>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27" name="テキスト ボックス 26"/>
          <p:cNvSpPr txBox="1"/>
          <p:nvPr/>
        </p:nvSpPr>
        <p:spPr>
          <a:xfrm>
            <a:off x="7187013" y="4597637"/>
            <a:ext cx="1664238" cy="415498"/>
          </a:xfrm>
          <a:prstGeom prst="rect">
            <a:avLst/>
          </a:prstGeom>
          <a:noFill/>
        </p:spPr>
        <p:txBody>
          <a:bodyPr wrap="none" rtlCol="0">
            <a:spAutoFit/>
          </a:bodyPr>
          <a:lstStyle/>
          <a:p>
            <a:r>
              <a:rPr kumimoji="1" lang="en-US" altLang="ja-JP" sz="1050" dirty="0" err="1" smtClean="0"/>
              <a:t>Ge</a:t>
            </a:r>
            <a:r>
              <a:rPr kumimoji="1" lang="en-US" altLang="ja-JP" sz="1050" dirty="0" smtClean="0"/>
              <a:t> </a:t>
            </a:r>
            <a:r>
              <a:rPr kumimoji="1" lang="ja-JP" altLang="en-US" sz="1050" dirty="0" smtClean="0"/>
              <a:t>半導体検出器群</a:t>
            </a:r>
            <a:endParaRPr kumimoji="1" lang="en-US" altLang="ja-JP" sz="1050" dirty="0" smtClean="0"/>
          </a:p>
          <a:p>
            <a:r>
              <a:rPr lang="en-US" altLang="ja-JP" sz="1050" dirty="0" smtClean="0"/>
              <a:t>γ</a:t>
            </a:r>
            <a:r>
              <a:rPr lang="ja-JP" altLang="en-US" sz="1050" dirty="0" smtClean="0"/>
              <a:t>線を非常に精度良く測定</a:t>
            </a:r>
            <a:endParaRPr kumimoji="1" lang="ja-JP" altLang="en-US" sz="1050"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RHIC at BNL</a:t>
            </a:r>
            <a:endParaRPr kumimoji="1" lang="ja-JP" altLang="en-US" dirty="0"/>
          </a:p>
        </p:txBody>
      </p:sp>
      <p:sp>
        <p:nvSpPr>
          <p:cNvPr id="3" name="コンテンツ プレースホルダ 2"/>
          <p:cNvSpPr>
            <a:spLocks noGrp="1"/>
          </p:cNvSpPr>
          <p:nvPr>
            <p:ph idx="1"/>
          </p:nvPr>
        </p:nvSpPr>
        <p:spPr>
          <a:xfrm>
            <a:off x="428596" y="4572008"/>
            <a:ext cx="4429156" cy="1857388"/>
          </a:xfrm>
        </p:spPr>
        <p:txBody>
          <a:bodyPr/>
          <a:lstStyle/>
          <a:p>
            <a:r>
              <a:rPr lang="en-US" altLang="ja-JP" sz="2000" dirty="0" smtClean="0"/>
              <a:t>Relativistic Heavy Ion Collider</a:t>
            </a:r>
          </a:p>
          <a:p>
            <a:pPr lvl="1"/>
            <a:r>
              <a:rPr lang="ja-JP" altLang="en-US" sz="1200" dirty="0" smtClean="0"/>
              <a:t>最初の重イオン衝突型加速器</a:t>
            </a:r>
          </a:p>
          <a:p>
            <a:r>
              <a:rPr lang="ja-JP" altLang="en-US" sz="2000" dirty="0" smtClean="0"/>
              <a:t>四つの実験</a:t>
            </a:r>
            <a:endParaRPr lang="en-US" altLang="ja-JP" sz="2000" dirty="0" smtClean="0"/>
          </a:p>
          <a:p>
            <a:pPr lvl="1"/>
            <a:r>
              <a:rPr lang="en-US" altLang="ja-JP" sz="1200" dirty="0" smtClean="0"/>
              <a:t>PHENIX, STAR</a:t>
            </a:r>
          </a:p>
          <a:p>
            <a:pPr lvl="2"/>
            <a:r>
              <a:rPr lang="en-US" altLang="ja-JP" sz="1000" dirty="0" smtClean="0"/>
              <a:t>400</a:t>
            </a:r>
            <a:r>
              <a:rPr lang="ja-JP" altLang="en-US" sz="1000" dirty="0" smtClean="0"/>
              <a:t>人以上</a:t>
            </a:r>
            <a:endParaRPr lang="en-US" altLang="ja-JP" sz="1000" dirty="0" smtClean="0"/>
          </a:p>
          <a:p>
            <a:pPr lvl="1"/>
            <a:r>
              <a:rPr lang="en-US" altLang="ja-JP" sz="1200" dirty="0" smtClean="0"/>
              <a:t>PHOBOS, BRAHMS</a:t>
            </a:r>
          </a:p>
          <a:p>
            <a:pPr lvl="2"/>
            <a:r>
              <a:rPr lang="en-US" altLang="ja-JP" sz="1000" dirty="0" smtClean="0"/>
              <a:t>40</a:t>
            </a:r>
            <a:r>
              <a:rPr lang="ja-JP" altLang="en-US" sz="1000" dirty="0" smtClean="0"/>
              <a:t>人程度</a:t>
            </a:r>
            <a:endParaRPr lang="en-US" altLang="ja-JP" sz="1000" dirty="0"/>
          </a:p>
          <a:p>
            <a:pPr lvl="1"/>
            <a:endParaRPr lang="en-US" altLang="ja-JP" sz="1200" dirty="0" smtClean="0"/>
          </a:p>
          <a:p>
            <a:pPr lvl="2"/>
            <a:endParaRPr lang="en-US" altLang="ja-JP" sz="1000" dirty="0" smtClean="0"/>
          </a:p>
        </p:txBody>
      </p:sp>
      <p:sp>
        <p:nvSpPr>
          <p:cNvPr id="4" name="スライド番号プレースホルダ 3"/>
          <p:cNvSpPr>
            <a:spLocks noGrp="1"/>
          </p:cNvSpPr>
          <p:nvPr>
            <p:ph type="sldNum" sz="quarter" idx="11"/>
          </p:nvPr>
        </p:nvSpPr>
        <p:spPr/>
        <p:txBody>
          <a:bodyPr/>
          <a:lstStyle/>
          <a:p>
            <a:fld id="{76DD8038-9E69-4AB8-9DC1-6808DA11E662}" type="slidenum">
              <a:rPr kumimoji="1" lang="ja-JP" altLang="en-US" smtClean="0"/>
              <a:pPr/>
              <a:t>106</a:t>
            </a:fld>
            <a:endParaRPr kumimoji="1" lang="ja-JP" altLang="en-US"/>
          </a:p>
        </p:txBody>
      </p:sp>
      <p:sp>
        <p:nvSpPr>
          <p:cNvPr id="6" name="フッター プレースホルダ 5"/>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a:p>
        </p:txBody>
      </p:sp>
      <p:pic>
        <p:nvPicPr>
          <p:cNvPr id="7" name="Picture 4"/>
          <p:cNvPicPr>
            <a:picLocks noChangeAspect="1" noChangeArrowheads="1"/>
          </p:cNvPicPr>
          <p:nvPr/>
        </p:nvPicPr>
        <p:blipFill>
          <a:blip r:embed="rId2" cstate="print"/>
          <a:srcRect l="9375" t="-1570" r="-325" b="50927"/>
          <a:stretch>
            <a:fillRect/>
          </a:stretch>
        </p:blipFill>
        <p:spPr bwMode="auto">
          <a:xfrm>
            <a:off x="642910" y="928670"/>
            <a:ext cx="7858149" cy="3500462"/>
          </a:xfrm>
          <a:prstGeom prst="rect">
            <a:avLst/>
          </a:prstGeom>
          <a:noFill/>
          <a:ln w="9525">
            <a:noFill/>
            <a:miter lim="800000"/>
            <a:headEnd/>
            <a:tailEnd/>
          </a:ln>
          <a:effectLst/>
        </p:spPr>
      </p:pic>
      <p:sp>
        <p:nvSpPr>
          <p:cNvPr id="12" name="円/楕円 11"/>
          <p:cNvSpPr/>
          <p:nvPr/>
        </p:nvSpPr>
        <p:spPr bwMode="auto">
          <a:xfrm>
            <a:off x="3500430" y="2357430"/>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3" name="円/楕円 12"/>
          <p:cNvSpPr/>
          <p:nvPr/>
        </p:nvSpPr>
        <p:spPr bwMode="auto">
          <a:xfrm>
            <a:off x="1571604" y="1928802"/>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4" name="円/楕円 13"/>
          <p:cNvSpPr/>
          <p:nvPr/>
        </p:nvSpPr>
        <p:spPr bwMode="auto">
          <a:xfrm>
            <a:off x="2571736" y="1357298"/>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5" name="円/楕円 14"/>
          <p:cNvSpPr/>
          <p:nvPr/>
        </p:nvSpPr>
        <p:spPr bwMode="auto">
          <a:xfrm>
            <a:off x="6500826" y="1571612"/>
            <a:ext cx="285752"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6" name="テキスト ボックス 15"/>
          <p:cNvSpPr txBox="1"/>
          <p:nvPr/>
        </p:nvSpPr>
        <p:spPr>
          <a:xfrm>
            <a:off x="714348" y="2071678"/>
            <a:ext cx="1072730" cy="369332"/>
          </a:xfrm>
          <a:prstGeom prst="rect">
            <a:avLst/>
          </a:prstGeom>
          <a:noFill/>
        </p:spPr>
        <p:txBody>
          <a:bodyPr wrap="none" rtlCol="0">
            <a:spAutoFit/>
          </a:bodyPr>
          <a:lstStyle/>
          <a:p>
            <a:r>
              <a:rPr kumimoji="1" lang="en-US" altLang="ja-JP" dirty="0" smtClean="0">
                <a:solidFill>
                  <a:srgbClr val="FFFF00"/>
                </a:solidFill>
              </a:rPr>
              <a:t>PHENIX</a:t>
            </a:r>
            <a:endParaRPr kumimoji="1" lang="ja-JP" altLang="en-US" dirty="0">
              <a:solidFill>
                <a:srgbClr val="FFFF00"/>
              </a:solidFill>
            </a:endParaRPr>
          </a:p>
        </p:txBody>
      </p:sp>
      <p:sp>
        <p:nvSpPr>
          <p:cNvPr id="17" name="テキスト ボックス 16"/>
          <p:cNvSpPr txBox="1"/>
          <p:nvPr/>
        </p:nvSpPr>
        <p:spPr>
          <a:xfrm>
            <a:off x="3571868" y="2500306"/>
            <a:ext cx="788293" cy="369332"/>
          </a:xfrm>
          <a:prstGeom prst="rect">
            <a:avLst/>
          </a:prstGeom>
          <a:noFill/>
        </p:spPr>
        <p:txBody>
          <a:bodyPr wrap="none" rtlCol="0">
            <a:spAutoFit/>
          </a:bodyPr>
          <a:lstStyle/>
          <a:p>
            <a:r>
              <a:rPr lang="en-US" altLang="ja-JP" dirty="0" smtClean="0">
                <a:solidFill>
                  <a:srgbClr val="FFFF00"/>
                </a:solidFill>
              </a:rPr>
              <a:t>STAR</a:t>
            </a:r>
            <a:endParaRPr kumimoji="1" lang="ja-JP" altLang="en-US" dirty="0">
              <a:solidFill>
                <a:srgbClr val="FFFF00"/>
              </a:solidFill>
            </a:endParaRPr>
          </a:p>
        </p:txBody>
      </p:sp>
      <p:sp>
        <p:nvSpPr>
          <p:cNvPr id="18" name="テキスト ボックス 17"/>
          <p:cNvSpPr txBox="1"/>
          <p:nvPr/>
        </p:nvSpPr>
        <p:spPr>
          <a:xfrm>
            <a:off x="6643702" y="1785926"/>
            <a:ext cx="1184940" cy="369332"/>
          </a:xfrm>
          <a:prstGeom prst="rect">
            <a:avLst/>
          </a:prstGeom>
          <a:noFill/>
        </p:spPr>
        <p:txBody>
          <a:bodyPr wrap="none" rtlCol="0">
            <a:spAutoFit/>
          </a:bodyPr>
          <a:lstStyle/>
          <a:p>
            <a:r>
              <a:rPr kumimoji="1" lang="en-US" altLang="ja-JP" dirty="0" smtClean="0">
                <a:solidFill>
                  <a:srgbClr val="FFFF00"/>
                </a:solidFill>
              </a:rPr>
              <a:t>BRAHMS</a:t>
            </a:r>
            <a:endParaRPr kumimoji="1" lang="ja-JP" altLang="en-US" dirty="0">
              <a:solidFill>
                <a:srgbClr val="FFFF00"/>
              </a:solidFill>
            </a:endParaRPr>
          </a:p>
        </p:txBody>
      </p:sp>
      <p:sp>
        <p:nvSpPr>
          <p:cNvPr id="19" name="テキスト ボックス 18"/>
          <p:cNvSpPr txBox="1"/>
          <p:nvPr/>
        </p:nvSpPr>
        <p:spPr>
          <a:xfrm>
            <a:off x="1428728" y="1071546"/>
            <a:ext cx="1175322" cy="369332"/>
          </a:xfrm>
          <a:prstGeom prst="rect">
            <a:avLst/>
          </a:prstGeom>
          <a:noFill/>
        </p:spPr>
        <p:txBody>
          <a:bodyPr wrap="none" rtlCol="0">
            <a:spAutoFit/>
          </a:bodyPr>
          <a:lstStyle/>
          <a:p>
            <a:r>
              <a:rPr kumimoji="1" lang="en-US" altLang="ja-JP" dirty="0" smtClean="0">
                <a:solidFill>
                  <a:srgbClr val="FFFF00"/>
                </a:solidFill>
              </a:rPr>
              <a:t>PHOBOS</a:t>
            </a:r>
            <a:endParaRPr kumimoji="1" lang="ja-JP" altLang="en-US" dirty="0">
              <a:solidFill>
                <a:srgbClr val="FFFF00"/>
              </a:solidFill>
            </a:endParaRPr>
          </a:p>
        </p:txBody>
      </p:sp>
      <p:pic>
        <p:nvPicPr>
          <p:cNvPr id="27652" name="Picture 4"/>
          <p:cNvPicPr>
            <a:picLocks noChangeAspect="1" noChangeArrowheads="1"/>
          </p:cNvPicPr>
          <p:nvPr/>
        </p:nvPicPr>
        <p:blipFill>
          <a:blip r:embed="rId3" cstate="print"/>
          <a:srcRect/>
          <a:stretch>
            <a:fillRect/>
          </a:stretch>
        </p:blipFill>
        <p:spPr bwMode="auto">
          <a:xfrm>
            <a:off x="5056736" y="3071810"/>
            <a:ext cx="4087264" cy="3071834"/>
          </a:xfrm>
          <a:prstGeom prst="rect">
            <a:avLst/>
          </a:prstGeom>
          <a:noFill/>
          <a:ln w="9525">
            <a:noFill/>
            <a:miter lim="800000"/>
            <a:headEnd/>
            <a:tailEnd/>
          </a:ln>
          <a:effectLst/>
        </p:spPr>
      </p:pic>
      <p:sp>
        <p:nvSpPr>
          <p:cNvPr id="21" name="テキスト ボックス 20"/>
          <p:cNvSpPr txBox="1"/>
          <p:nvPr/>
        </p:nvSpPr>
        <p:spPr>
          <a:xfrm>
            <a:off x="5000628" y="6215082"/>
            <a:ext cx="3429144" cy="369332"/>
          </a:xfrm>
          <a:prstGeom prst="rect">
            <a:avLst/>
          </a:prstGeom>
          <a:noFill/>
        </p:spPr>
        <p:txBody>
          <a:bodyPr wrap="none" rtlCol="0">
            <a:spAutoFit/>
          </a:bodyPr>
          <a:lstStyle/>
          <a:p>
            <a:r>
              <a:rPr kumimoji="1" lang="en-US" altLang="ja-JP" dirty="0" smtClean="0"/>
              <a:t>PHENIX </a:t>
            </a:r>
            <a:r>
              <a:rPr kumimoji="1" lang="ja-JP" altLang="en-US" dirty="0" smtClean="0"/>
              <a:t>検出器とコラボレーター</a:t>
            </a:r>
            <a:endParaRPr kumimoji="1" lang="ja-JP" altLang="en-US"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a:p>
        </p:txBody>
      </p:sp>
      <p:sp>
        <p:nvSpPr>
          <p:cNvPr id="5" name="スライド番号プレースホルダ 4"/>
          <p:cNvSpPr>
            <a:spLocks noGrp="1"/>
          </p:cNvSpPr>
          <p:nvPr>
            <p:ph type="sldNum" sz="quarter" idx="11"/>
          </p:nvPr>
        </p:nvSpPr>
        <p:spPr/>
        <p:txBody>
          <a:bodyPr/>
          <a:lstStyle/>
          <a:p>
            <a:fld id="{76DD8038-9E69-4AB8-9DC1-6808DA11E662}" type="slidenum">
              <a:rPr kumimoji="1" lang="ja-JP" altLang="en-US" smtClean="0"/>
              <a:pPr/>
              <a:t>107</a:t>
            </a:fld>
            <a:endParaRPr kumimoji="1" lang="ja-JP" altLang="en-US"/>
          </a:p>
        </p:txBody>
      </p:sp>
      <p:pic>
        <p:nvPicPr>
          <p:cNvPr id="6" name="Picture 4"/>
          <p:cNvPicPr>
            <a:picLocks noChangeAspect="1" noChangeArrowheads="1"/>
          </p:cNvPicPr>
          <p:nvPr/>
        </p:nvPicPr>
        <p:blipFill>
          <a:blip r:embed="rId2" cstate="print"/>
          <a:srcRect/>
          <a:stretch>
            <a:fillRect/>
          </a:stretch>
        </p:blipFill>
        <p:spPr bwMode="auto">
          <a:xfrm>
            <a:off x="0" y="-14287"/>
            <a:ext cx="9144000" cy="687228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 name="フッター プレースホルダ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en-US" altLang="ja-JP"/>
          </a:p>
        </p:txBody>
      </p:sp>
      <p:sp>
        <p:nvSpPr>
          <p:cNvPr id="78" name="スライド番号プレースホルダ 4"/>
          <p:cNvSpPr>
            <a:spLocks noGrp="1"/>
          </p:cNvSpPr>
          <p:nvPr>
            <p:ph type="sldNum" sz="quarter" idx="11"/>
          </p:nvPr>
        </p:nvSpPr>
        <p:spPr/>
        <p:txBody>
          <a:bodyPr/>
          <a:lstStyle/>
          <a:p>
            <a:fld id="{88E462D5-687B-4302-BE5F-9E3DDD75283D}" type="slidenum">
              <a:rPr lang="en-US" altLang="ja-JP"/>
              <a:pPr/>
              <a:t>108</a:t>
            </a:fld>
            <a:endParaRPr lang="en-US" altLang="ja-JP"/>
          </a:p>
        </p:txBody>
      </p:sp>
      <p:sp>
        <p:nvSpPr>
          <p:cNvPr id="29704" name="Rectangle 8"/>
          <p:cNvSpPr>
            <a:spLocks noGrp="1" noChangeArrowheads="1"/>
          </p:cNvSpPr>
          <p:nvPr>
            <p:ph type="title"/>
          </p:nvPr>
        </p:nvSpPr>
        <p:spPr>
          <a:xfrm>
            <a:off x="0" y="-9525"/>
            <a:ext cx="8305800" cy="633368"/>
          </a:xfrm>
        </p:spPr>
        <p:txBody>
          <a:bodyPr/>
          <a:lstStyle/>
          <a:p>
            <a:r>
              <a:rPr lang="en-US" altLang="ja-JP" sz="4800" dirty="0" smtClean="0">
                <a:ea typeface="ＭＳ Ｐゴシック" pitchFamily="50" charset="-128"/>
              </a:rPr>
              <a:t>PHENIX</a:t>
            </a:r>
            <a:r>
              <a:rPr lang="ja-JP" altLang="en-US" sz="4800" dirty="0" smtClean="0">
                <a:ea typeface="ＭＳ Ｐゴシック" pitchFamily="50" charset="-128"/>
              </a:rPr>
              <a:t>実験</a:t>
            </a:r>
            <a:endParaRPr lang="en-US" altLang="ja-JP" sz="4800" dirty="0">
              <a:ea typeface="ＭＳ Ｐゴシック" pitchFamily="50" charset="-128"/>
            </a:endParaRPr>
          </a:p>
        </p:txBody>
      </p:sp>
      <p:pic>
        <p:nvPicPr>
          <p:cNvPr id="29706" name="Picture 10" descr="C:\Documents and Settings\kaneta\My Documents\Physics\Talk_by_MK\2004\2004_09_15_SQM2004\phenix_2002_beam.png"/>
          <p:cNvPicPr>
            <a:picLocks noChangeAspect="1" noChangeArrowheads="1"/>
          </p:cNvPicPr>
          <p:nvPr/>
        </p:nvPicPr>
        <p:blipFill>
          <a:blip r:embed="rId3" cstate="print"/>
          <a:srcRect/>
          <a:stretch>
            <a:fillRect/>
          </a:stretch>
        </p:blipFill>
        <p:spPr bwMode="auto">
          <a:xfrm>
            <a:off x="803275" y="1066800"/>
            <a:ext cx="3311525" cy="2819400"/>
          </a:xfrm>
          <a:prstGeom prst="rect">
            <a:avLst/>
          </a:prstGeom>
          <a:noFill/>
        </p:spPr>
      </p:pic>
      <p:pic>
        <p:nvPicPr>
          <p:cNvPr id="29707" name="Picture 11" descr="C:\Documents and Settings\kaneta\My Documents\Physics\Talk_by_MK\2004\2004_09_15_SQM2004\phenix_2002_side.png"/>
          <p:cNvPicPr>
            <a:picLocks noChangeAspect="1" noChangeArrowheads="1"/>
          </p:cNvPicPr>
          <p:nvPr/>
        </p:nvPicPr>
        <p:blipFill>
          <a:blip r:embed="rId4" cstate="print"/>
          <a:srcRect/>
          <a:stretch>
            <a:fillRect/>
          </a:stretch>
        </p:blipFill>
        <p:spPr bwMode="auto">
          <a:xfrm>
            <a:off x="381000" y="4038600"/>
            <a:ext cx="4191000" cy="2413000"/>
          </a:xfrm>
          <a:prstGeom prst="rect">
            <a:avLst/>
          </a:prstGeom>
          <a:noFill/>
        </p:spPr>
      </p:pic>
      <p:grpSp>
        <p:nvGrpSpPr>
          <p:cNvPr id="3" name="Group 12"/>
          <p:cNvGrpSpPr>
            <a:grpSpLocks/>
          </p:cNvGrpSpPr>
          <p:nvPr/>
        </p:nvGrpSpPr>
        <p:grpSpPr bwMode="auto">
          <a:xfrm>
            <a:off x="381000" y="1066800"/>
            <a:ext cx="8610600" cy="5384800"/>
            <a:chOff x="240" y="672"/>
            <a:chExt cx="5424" cy="3392"/>
          </a:xfrm>
        </p:grpSpPr>
        <p:grpSp>
          <p:nvGrpSpPr>
            <p:cNvPr id="4" name="Group 13"/>
            <p:cNvGrpSpPr>
              <a:grpSpLocks/>
            </p:cNvGrpSpPr>
            <p:nvPr/>
          </p:nvGrpSpPr>
          <p:grpSpPr bwMode="auto">
            <a:xfrm>
              <a:off x="240" y="672"/>
              <a:ext cx="2640" cy="3392"/>
              <a:chOff x="240" y="672"/>
              <a:chExt cx="2640" cy="3392"/>
            </a:xfrm>
          </p:grpSpPr>
          <p:pic>
            <p:nvPicPr>
              <p:cNvPr id="29710" name="Picture 14" descr="C:\Documents and Settings\kaneta\My Documents\Physics\Talk_by_MK\2004\2004_09_15_SQM2004\phenix_2002_side_centrality.png"/>
              <p:cNvPicPr>
                <a:picLocks noChangeAspect="1" noChangeArrowheads="1"/>
              </p:cNvPicPr>
              <p:nvPr/>
            </p:nvPicPr>
            <p:blipFill>
              <a:blip r:embed="rId5" cstate="print"/>
              <a:srcRect/>
              <a:stretch>
                <a:fillRect/>
              </a:stretch>
            </p:blipFill>
            <p:spPr bwMode="auto">
              <a:xfrm>
                <a:off x="240" y="2544"/>
                <a:ext cx="2640" cy="1520"/>
              </a:xfrm>
              <a:prstGeom prst="rect">
                <a:avLst/>
              </a:prstGeom>
              <a:noFill/>
            </p:spPr>
          </p:pic>
          <p:pic>
            <p:nvPicPr>
              <p:cNvPr id="29711" name="Picture 15" descr="C:\Documents and Settings\kaneta\My Documents\Physics\Talk_by_MK\2004\2004_09_15_SQM2004\phenix_2002_beam_centrality.png"/>
              <p:cNvPicPr>
                <a:picLocks noChangeAspect="1" noChangeArrowheads="1"/>
              </p:cNvPicPr>
              <p:nvPr/>
            </p:nvPicPr>
            <p:blipFill>
              <a:blip r:embed="rId6" cstate="print"/>
              <a:srcRect/>
              <a:stretch>
                <a:fillRect/>
              </a:stretch>
            </p:blipFill>
            <p:spPr bwMode="auto">
              <a:xfrm>
                <a:off x="506" y="672"/>
                <a:ext cx="2086" cy="1776"/>
              </a:xfrm>
              <a:prstGeom prst="rect">
                <a:avLst/>
              </a:prstGeom>
              <a:noFill/>
            </p:spPr>
          </p:pic>
        </p:grpSp>
        <p:sp>
          <p:nvSpPr>
            <p:cNvPr id="29712" name="Rectangle 16"/>
            <p:cNvSpPr>
              <a:spLocks noChangeArrowheads="1"/>
            </p:cNvSpPr>
            <p:nvPr/>
          </p:nvSpPr>
          <p:spPr bwMode="auto">
            <a:xfrm>
              <a:off x="2880" y="672"/>
              <a:ext cx="2784" cy="528"/>
            </a:xfrm>
            <a:prstGeom prst="rect">
              <a:avLst/>
            </a:prstGeom>
            <a:noFill/>
            <a:ln w="9525">
              <a:noFill/>
              <a:miter lim="800000"/>
              <a:headEnd/>
              <a:tailEnd/>
            </a:ln>
            <a:effectLst/>
          </p:spPr>
          <p:txBody>
            <a:bodyPr/>
            <a:lstStyle/>
            <a:p>
              <a:pPr marL="190500" indent="-190500">
                <a:lnSpc>
                  <a:spcPct val="90000"/>
                </a:lnSpc>
                <a:spcBef>
                  <a:spcPct val="20000"/>
                </a:spcBef>
                <a:buFontTx/>
                <a:buChar char="•"/>
                <a:tabLst>
                  <a:tab pos="190500" algn="l"/>
                  <a:tab pos="571500" algn="l"/>
                </a:tabLst>
              </a:pPr>
              <a:r>
                <a:rPr lang="ja-JP" altLang="en-US" sz="1800">
                  <a:solidFill>
                    <a:srgbClr val="009900"/>
                  </a:solidFill>
                  <a:latin typeface="Verdana" pitchFamily="34" charset="0"/>
                  <a:ea typeface="ＭＳ Ｐゴシック" pitchFamily="50" charset="-128"/>
                </a:rPr>
                <a:t>衝突点、中心衝突度</a:t>
              </a:r>
            </a:p>
            <a:p>
              <a:pPr marL="571500" lvl="1" indent="-190500">
                <a:lnSpc>
                  <a:spcPct val="90000"/>
                </a:lnSpc>
                <a:spcBef>
                  <a:spcPct val="20000"/>
                </a:spcBef>
                <a:buFontTx/>
                <a:buChar char="–"/>
                <a:tabLst>
                  <a:tab pos="190500" algn="l"/>
                  <a:tab pos="571500" algn="l"/>
                </a:tabLst>
              </a:pPr>
              <a:r>
                <a:rPr lang="en-US" altLang="ja-JP" sz="1400">
                  <a:solidFill>
                    <a:srgbClr val="0066CC"/>
                  </a:solidFill>
                  <a:latin typeface="Verdana" pitchFamily="34" charset="0"/>
                  <a:ea typeface="ＭＳ Ｐゴシック" pitchFamily="50" charset="-128"/>
                </a:rPr>
                <a:t>Beam-Beam Counters (BBC)</a:t>
              </a:r>
            </a:p>
            <a:p>
              <a:pPr marL="571500" lvl="1" indent="-190500">
                <a:lnSpc>
                  <a:spcPct val="90000"/>
                </a:lnSpc>
                <a:spcBef>
                  <a:spcPct val="20000"/>
                </a:spcBef>
                <a:buFontTx/>
                <a:buChar char="–"/>
                <a:tabLst>
                  <a:tab pos="190500" algn="l"/>
                  <a:tab pos="571500" algn="l"/>
                </a:tabLst>
              </a:pPr>
              <a:r>
                <a:rPr lang="en-US" altLang="ja-JP" sz="1400">
                  <a:solidFill>
                    <a:srgbClr val="0066CC"/>
                  </a:solidFill>
                  <a:latin typeface="Verdana" pitchFamily="34" charset="0"/>
                  <a:ea typeface="ＭＳ Ｐゴシック" pitchFamily="50" charset="-128"/>
                </a:rPr>
                <a:t>Zero Degree Calorimeters (ZDC)</a:t>
              </a:r>
            </a:p>
          </p:txBody>
        </p:sp>
      </p:grpSp>
      <p:grpSp>
        <p:nvGrpSpPr>
          <p:cNvPr id="5" name="Group 17"/>
          <p:cNvGrpSpPr>
            <a:grpSpLocks/>
          </p:cNvGrpSpPr>
          <p:nvPr/>
        </p:nvGrpSpPr>
        <p:grpSpPr bwMode="auto">
          <a:xfrm>
            <a:off x="381000" y="1066800"/>
            <a:ext cx="8763000" cy="5384800"/>
            <a:chOff x="240" y="672"/>
            <a:chExt cx="5520" cy="3392"/>
          </a:xfrm>
        </p:grpSpPr>
        <p:sp>
          <p:nvSpPr>
            <p:cNvPr id="29714" name="Rectangle 18"/>
            <p:cNvSpPr>
              <a:spLocks noChangeArrowheads="1"/>
            </p:cNvSpPr>
            <p:nvPr/>
          </p:nvSpPr>
          <p:spPr bwMode="auto">
            <a:xfrm>
              <a:off x="2880" y="1200"/>
              <a:ext cx="2880" cy="528"/>
            </a:xfrm>
            <a:prstGeom prst="rect">
              <a:avLst/>
            </a:prstGeom>
            <a:noFill/>
            <a:ln w="9525">
              <a:noFill/>
              <a:miter lim="800000"/>
              <a:headEnd/>
              <a:tailEnd/>
            </a:ln>
            <a:effectLst/>
          </p:spPr>
          <p:txBody>
            <a:bodyPr/>
            <a:lstStyle/>
            <a:p>
              <a:pPr marL="190500" indent="-190500">
                <a:lnSpc>
                  <a:spcPct val="90000"/>
                </a:lnSpc>
                <a:spcBef>
                  <a:spcPct val="20000"/>
                </a:spcBef>
                <a:buFontTx/>
                <a:buChar char="•"/>
              </a:pPr>
              <a:r>
                <a:rPr lang="ja-JP" altLang="en-US" sz="1800">
                  <a:solidFill>
                    <a:srgbClr val="009900"/>
                  </a:solidFill>
                  <a:latin typeface="Verdana" pitchFamily="34" charset="0"/>
                  <a:ea typeface="ＭＳ Ｐゴシック" pitchFamily="50" charset="-128"/>
                </a:rPr>
                <a:t>荷電粒子の軌跡検出</a:t>
              </a:r>
            </a:p>
            <a:p>
              <a:pPr marL="66675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Drift Chambers (DC)</a:t>
              </a:r>
            </a:p>
            <a:p>
              <a:pPr marL="66675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Pad Chambers (PC1, PC2, PC3)</a:t>
              </a:r>
            </a:p>
          </p:txBody>
        </p:sp>
        <p:grpSp>
          <p:nvGrpSpPr>
            <p:cNvPr id="6" name="Group 19"/>
            <p:cNvGrpSpPr>
              <a:grpSpLocks/>
            </p:cNvGrpSpPr>
            <p:nvPr/>
          </p:nvGrpSpPr>
          <p:grpSpPr bwMode="auto">
            <a:xfrm>
              <a:off x="240" y="672"/>
              <a:ext cx="2640" cy="3392"/>
              <a:chOff x="240" y="672"/>
              <a:chExt cx="2640" cy="3392"/>
            </a:xfrm>
          </p:grpSpPr>
          <p:pic>
            <p:nvPicPr>
              <p:cNvPr id="29716" name="Picture 20" descr="C:\Documents and Settings\kaneta\My Documents\Physics\Talk_by_MK\2004\2004_09_15_SQM2004\phenix_2002_beam_tracking.png"/>
              <p:cNvPicPr>
                <a:picLocks noChangeAspect="1" noChangeArrowheads="1"/>
              </p:cNvPicPr>
              <p:nvPr/>
            </p:nvPicPr>
            <p:blipFill>
              <a:blip r:embed="rId7" cstate="print"/>
              <a:srcRect/>
              <a:stretch>
                <a:fillRect/>
              </a:stretch>
            </p:blipFill>
            <p:spPr bwMode="auto">
              <a:xfrm>
                <a:off x="506" y="672"/>
                <a:ext cx="2086" cy="1776"/>
              </a:xfrm>
              <a:prstGeom prst="rect">
                <a:avLst/>
              </a:prstGeom>
              <a:noFill/>
            </p:spPr>
          </p:pic>
          <p:pic>
            <p:nvPicPr>
              <p:cNvPr id="29717" name="Picture 21" descr="C:\Documents and Settings\kaneta\My Documents\Physics\Talk_by_MK\2004\2004_09_15_SQM2004\phenix_2002_side.png"/>
              <p:cNvPicPr>
                <a:picLocks noChangeAspect="1" noChangeArrowheads="1"/>
              </p:cNvPicPr>
              <p:nvPr/>
            </p:nvPicPr>
            <p:blipFill>
              <a:blip r:embed="rId4" cstate="print"/>
              <a:srcRect/>
              <a:stretch>
                <a:fillRect/>
              </a:stretch>
            </p:blipFill>
            <p:spPr bwMode="auto">
              <a:xfrm>
                <a:off x="240" y="2544"/>
                <a:ext cx="2640" cy="1520"/>
              </a:xfrm>
              <a:prstGeom prst="rect">
                <a:avLst/>
              </a:prstGeom>
              <a:noFill/>
            </p:spPr>
          </p:pic>
        </p:grpSp>
      </p:grpSp>
      <p:grpSp>
        <p:nvGrpSpPr>
          <p:cNvPr id="7" name="Group 22"/>
          <p:cNvGrpSpPr>
            <a:grpSpLocks/>
          </p:cNvGrpSpPr>
          <p:nvPr/>
        </p:nvGrpSpPr>
        <p:grpSpPr bwMode="auto">
          <a:xfrm>
            <a:off x="803275" y="1066800"/>
            <a:ext cx="8261350" cy="2819400"/>
            <a:chOff x="506" y="672"/>
            <a:chExt cx="5204" cy="1776"/>
          </a:xfrm>
        </p:grpSpPr>
        <p:sp>
          <p:nvSpPr>
            <p:cNvPr id="29719" name="Rectangle 23"/>
            <p:cNvSpPr>
              <a:spLocks noChangeArrowheads="1"/>
            </p:cNvSpPr>
            <p:nvPr/>
          </p:nvSpPr>
          <p:spPr bwMode="auto">
            <a:xfrm>
              <a:off x="2938" y="1740"/>
              <a:ext cx="2772" cy="612"/>
            </a:xfrm>
            <a:prstGeom prst="rect">
              <a:avLst/>
            </a:prstGeom>
            <a:noFill/>
            <a:ln w="9525">
              <a:noFill/>
              <a:miter lim="800000"/>
              <a:headEnd/>
              <a:tailEnd/>
            </a:ln>
            <a:effectLst/>
          </p:spPr>
          <p:txBody>
            <a:bodyPr lIns="0" tIns="0" rIns="0" bIns="0"/>
            <a:lstStyle/>
            <a:p>
              <a:pPr marL="190500" indent="-190500">
                <a:lnSpc>
                  <a:spcPct val="90000"/>
                </a:lnSpc>
                <a:spcBef>
                  <a:spcPct val="20000"/>
                </a:spcBef>
                <a:buFont typeface="Verdana" pitchFamily="34" charset="0"/>
                <a:buChar char="•"/>
              </a:pPr>
              <a:r>
                <a:rPr lang="en-US" altLang="ja-JP" sz="1800">
                  <a:solidFill>
                    <a:srgbClr val="009900"/>
                  </a:solidFill>
                  <a:latin typeface="Symbol" pitchFamily="18" charset="2"/>
                  <a:ea typeface="ＭＳ Ｐゴシック" pitchFamily="50" charset="-128"/>
                </a:rPr>
                <a:t>p</a:t>
              </a:r>
              <a:r>
                <a:rPr lang="en-US" altLang="ja-JP" sz="1800">
                  <a:solidFill>
                    <a:srgbClr val="009900"/>
                  </a:solidFill>
                  <a:latin typeface="Verdana" pitchFamily="34" charset="0"/>
                  <a:ea typeface="ＭＳ Ｐゴシック" pitchFamily="50" charset="-128"/>
                </a:rPr>
                <a:t>, </a:t>
              </a:r>
              <a:r>
                <a:rPr lang="en-US" altLang="ja-JP" sz="1800" i="1">
                  <a:solidFill>
                    <a:srgbClr val="009900"/>
                  </a:solidFill>
                  <a:latin typeface="Verdana" pitchFamily="34" charset="0"/>
                  <a:ea typeface="ＭＳ Ｐゴシック" pitchFamily="50" charset="-128"/>
                </a:rPr>
                <a:t>K</a:t>
              </a:r>
              <a:r>
                <a:rPr lang="en-US" altLang="ja-JP" sz="1800">
                  <a:solidFill>
                    <a:srgbClr val="009900"/>
                  </a:solidFill>
                  <a:latin typeface="Verdana" pitchFamily="34" charset="0"/>
                  <a:ea typeface="ＭＳ Ｐゴシック" pitchFamily="50" charset="-128"/>
                </a:rPr>
                <a:t>, </a:t>
              </a:r>
              <a:r>
                <a:rPr lang="en-US" altLang="ja-JP" sz="1800" i="1">
                  <a:solidFill>
                    <a:srgbClr val="009900"/>
                  </a:solidFill>
                  <a:latin typeface="Verdana" pitchFamily="34" charset="0"/>
                  <a:ea typeface="ＭＳ Ｐゴシック" pitchFamily="50" charset="-128"/>
                </a:rPr>
                <a:t>p</a:t>
              </a:r>
              <a:r>
                <a:rPr lang="en-US" altLang="ja-JP" sz="1800">
                  <a:solidFill>
                    <a:srgbClr val="009900"/>
                  </a:solidFill>
                  <a:latin typeface="Verdana" pitchFamily="34" charset="0"/>
                  <a:ea typeface="ＭＳ Ｐゴシック" pitchFamily="50" charset="-128"/>
                </a:rPr>
                <a:t>, d, ... </a:t>
              </a:r>
              <a:r>
                <a:rPr lang="ja-JP" altLang="en-US" sz="1800">
                  <a:solidFill>
                    <a:srgbClr val="009900"/>
                  </a:solidFill>
                  <a:latin typeface="Verdana" pitchFamily="34" charset="0"/>
                  <a:ea typeface="ＭＳ Ｐゴシック" pitchFamily="50" charset="-128"/>
                </a:rPr>
                <a:t>飛行時間による粒子識別</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Start timing from BBC</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Stop timing from</a:t>
              </a:r>
            </a:p>
            <a:p>
              <a:pPr marL="876300" lvl="2" indent="-114300">
                <a:lnSpc>
                  <a:spcPct val="90000"/>
                </a:lnSpc>
                <a:spcBef>
                  <a:spcPct val="20000"/>
                </a:spcBef>
              </a:pPr>
              <a:r>
                <a:rPr lang="en-US" altLang="ja-JP" sz="1400">
                  <a:solidFill>
                    <a:srgbClr val="0066CC"/>
                  </a:solidFill>
                  <a:latin typeface="Verdana" pitchFamily="34" charset="0"/>
                  <a:ea typeface="ＭＳ Ｐゴシック" pitchFamily="50" charset="-128"/>
                </a:rPr>
                <a:t>High resolution TOF detectors (TOF)</a:t>
              </a:r>
            </a:p>
          </p:txBody>
        </p:sp>
        <p:pic>
          <p:nvPicPr>
            <p:cNvPr id="29720" name="Picture 24" descr="C:\Documents and Settings\kaneta\My Documents\Physics\Talk_by_MK\2004\2004_09_15_SQM2004\phenix_2002_beam_toftof.png"/>
            <p:cNvPicPr>
              <a:picLocks noChangeAspect="1" noChangeArrowheads="1"/>
            </p:cNvPicPr>
            <p:nvPr/>
          </p:nvPicPr>
          <p:blipFill>
            <a:blip r:embed="rId8" cstate="print"/>
            <a:srcRect/>
            <a:stretch>
              <a:fillRect/>
            </a:stretch>
          </p:blipFill>
          <p:spPr bwMode="auto">
            <a:xfrm>
              <a:off x="506" y="672"/>
              <a:ext cx="2086" cy="1776"/>
            </a:xfrm>
            <a:prstGeom prst="rect">
              <a:avLst/>
            </a:prstGeom>
            <a:noFill/>
          </p:spPr>
        </p:pic>
      </p:grpSp>
      <p:grpSp>
        <p:nvGrpSpPr>
          <p:cNvPr id="8" name="Group 25"/>
          <p:cNvGrpSpPr>
            <a:grpSpLocks/>
          </p:cNvGrpSpPr>
          <p:nvPr/>
        </p:nvGrpSpPr>
        <p:grpSpPr bwMode="auto">
          <a:xfrm>
            <a:off x="803275" y="1066800"/>
            <a:ext cx="8277225" cy="2901950"/>
            <a:chOff x="506" y="672"/>
            <a:chExt cx="5214" cy="1828"/>
          </a:xfrm>
        </p:grpSpPr>
        <p:sp>
          <p:nvSpPr>
            <p:cNvPr id="29722" name="Rectangle 26"/>
            <p:cNvSpPr>
              <a:spLocks noChangeArrowheads="1"/>
            </p:cNvSpPr>
            <p:nvPr/>
          </p:nvSpPr>
          <p:spPr bwMode="auto">
            <a:xfrm>
              <a:off x="2948" y="2374"/>
              <a:ext cx="2772" cy="126"/>
            </a:xfrm>
            <a:prstGeom prst="rect">
              <a:avLst/>
            </a:prstGeom>
            <a:noFill/>
            <a:ln w="9525">
              <a:noFill/>
              <a:miter lim="800000"/>
              <a:headEnd/>
              <a:tailEnd/>
            </a:ln>
            <a:effectLst/>
          </p:spPr>
          <p:txBody>
            <a:bodyPr lIns="0" tIns="0" rIns="0" bIns="0"/>
            <a:lstStyle/>
            <a:p>
              <a:pPr marL="876300" lvl="2" indent="-114300">
                <a:lnSpc>
                  <a:spcPct val="90000"/>
                </a:lnSpc>
                <a:spcBef>
                  <a:spcPct val="20000"/>
                </a:spcBef>
              </a:pPr>
              <a:r>
                <a:rPr lang="en-US" altLang="ja-JP" sz="1400">
                  <a:solidFill>
                    <a:srgbClr val="0066CC"/>
                  </a:solidFill>
                  <a:latin typeface="Verdana" pitchFamily="34" charset="0"/>
                  <a:ea typeface="ＭＳ Ｐゴシック" pitchFamily="50" charset="-128"/>
                </a:rPr>
                <a:t>TOF from Lead Scintillator EMCal (PbSc)</a:t>
              </a:r>
            </a:p>
          </p:txBody>
        </p:sp>
        <p:pic>
          <p:nvPicPr>
            <p:cNvPr id="29723" name="Picture 27" descr="C:\Documents and Settings\kaneta\My Documents\Physics\Talk_by_MK\2004\phenix_2002_beam_emctof.png"/>
            <p:cNvPicPr>
              <a:picLocks noChangeAspect="1" noChangeArrowheads="1"/>
            </p:cNvPicPr>
            <p:nvPr/>
          </p:nvPicPr>
          <p:blipFill>
            <a:blip r:embed="rId9" cstate="print"/>
            <a:srcRect/>
            <a:stretch>
              <a:fillRect/>
            </a:stretch>
          </p:blipFill>
          <p:spPr bwMode="auto">
            <a:xfrm>
              <a:off x="506" y="672"/>
              <a:ext cx="2086" cy="1776"/>
            </a:xfrm>
            <a:prstGeom prst="rect">
              <a:avLst/>
            </a:prstGeom>
            <a:noFill/>
          </p:spPr>
        </p:pic>
      </p:grpSp>
      <p:grpSp>
        <p:nvGrpSpPr>
          <p:cNvPr id="9" name="Group 28"/>
          <p:cNvGrpSpPr>
            <a:grpSpLocks/>
          </p:cNvGrpSpPr>
          <p:nvPr/>
        </p:nvGrpSpPr>
        <p:grpSpPr bwMode="auto">
          <a:xfrm>
            <a:off x="803275" y="1066800"/>
            <a:ext cx="8340725" cy="3733800"/>
            <a:chOff x="506" y="672"/>
            <a:chExt cx="5254" cy="2352"/>
          </a:xfrm>
        </p:grpSpPr>
        <p:sp>
          <p:nvSpPr>
            <p:cNvPr id="29725" name="Rectangle 29"/>
            <p:cNvSpPr>
              <a:spLocks noChangeArrowheads="1"/>
            </p:cNvSpPr>
            <p:nvPr/>
          </p:nvSpPr>
          <p:spPr bwMode="auto">
            <a:xfrm>
              <a:off x="2958" y="2496"/>
              <a:ext cx="2802" cy="528"/>
            </a:xfrm>
            <a:prstGeom prst="rect">
              <a:avLst/>
            </a:prstGeom>
            <a:noFill/>
            <a:ln w="9525">
              <a:noFill/>
              <a:miter lim="800000"/>
              <a:headEnd/>
              <a:tailEnd/>
            </a:ln>
            <a:effectLst/>
          </p:spPr>
          <p:txBody>
            <a:bodyPr/>
            <a:lstStyle/>
            <a:p>
              <a:pPr marL="190500" indent="-190500">
                <a:lnSpc>
                  <a:spcPct val="90000"/>
                </a:lnSpc>
                <a:spcBef>
                  <a:spcPct val="20000"/>
                </a:spcBef>
                <a:buFontTx/>
                <a:buChar char="•"/>
                <a:tabLst>
                  <a:tab pos="571500" algn="l"/>
                </a:tabLst>
              </a:pPr>
              <a:r>
                <a:rPr lang="ja-JP" altLang="en-US" sz="1800">
                  <a:solidFill>
                    <a:srgbClr val="009900"/>
                  </a:solidFill>
                  <a:latin typeface="Verdana" pitchFamily="34" charset="0"/>
                  <a:ea typeface="ＭＳ Ｐゴシック" pitchFamily="50" charset="-128"/>
                </a:rPr>
                <a:t>電子・陽電子の識別</a:t>
              </a:r>
            </a:p>
            <a:p>
              <a:pPr marL="571500" lvl="1" indent="-190500">
                <a:lnSpc>
                  <a:spcPct val="90000"/>
                </a:lnSpc>
                <a:spcBef>
                  <a:spcPct val="20000"/>
                </a:spcBef>
                <a:buFontTx/>
                <a:buChar char="–"/>
                <a:tabLst>
                  <a:tab pos="571500" algn="l"/>
                </a:tabLst>
              </a:pPr>
              <a:r>
                <a:rPr lang="en-US" altLang="ja-JP" sz="1400">
                  <a:solidFill>
                    <a:srgbClr val="0066CC"/>
                  </a:solidFill>
                  <a:latin typeface="Verdana" pitchFamily="34" charset="0"/>
                  <a:ea typeface="ＭＳ Ｐゴシック" pitchFamily="50" charset="-128"/>
                </a:rPr>
                <a:t>Ring Image Cherenkov (RICH) detectors</a:t>
              </a:r>
            </a:p>
            <a:p>
              <a:pPr marL="571500" lvl="1" indent="-190500">
                <a:lnSpc>
                  <a:spcPct val="90000"/>
                </a:lnSpc>
                <a:spcBef>
                  <a:spcPct val="20000"/>
                </a:spcBef>
                <a:buFontTx/>
                <a:buChar char="–"/>
                <a:tabLst>
                  <a:tab pos="571500" algn="l"/>
                </a:tabLst>
              </a:pPr>
              <a:r>
                <a:rPr lang="en-US" altLang="ja-JP" sz="1400">
                  <a:solidFill>
                    <a:srgbClr val="0066CC"/>
                  </a:solidFill>
                  <a:latin typeface="Verdana" pitchFamily="34" charset="0"/>
                  <a:ea typeface="ＭＳ Ｐゴシック" pitchFamily="50" charset="-128"/>
                </a:rPr>
                <a:t>EMCal (PbSc, PbGl)</a:t>
              </a:r>
            </a:p>
          </p:txBody>
        </p:sp>
        <p:pic>
          <p:nvPicPr>
            <p:cNvPr id="29726" name="Picture 30" descr="C:\Documents and Settings\kaneta\My Documents\Physics\Talk_by_MK\2004\2004_09_15_SQM2004\phenix_2002_beam_electron_id_w_PbGl.png"/>
            <p:cNvPicPr>
              <a:picLocks noChangeAspect="1" noChangeArrowheads="1"/>
            </p:cNvPicPr>
            <p:nvPr/>
          </p:nvPicPr>
          <p:blipFill>
            <a:blip r:embed="rId10" cstate="print"/>
            <a:srcRect/>
            <a:stretch>
              <a:fillRect/>
            </a:stretch>
          </p:blipFill>
          <p:spPr bwMode="auto">
            <a:xfrm>
              <a:off x="506" y="672"/>
              <a:ext cx="2086" cy="1776"/>
            </a:xfrm>
            <a:prstGeom prst="rect">
              <a:avLst/>
            </a:prstGeom>
            <a:noFill/>
          </p:spPr>
        </p:pic>
      </p:grpSp>
      <p:grpSp>
        <p:nvGrpSpPr>
          <p:cNvPr id="10" name="Group 31"/>
          <p:cNvGrpSpPr>
            <a:grpSpLocks/>
          </p:cNvGrpSpPr>
          <p:nvPr/>
        </p:nvGrpSpPr>
        <p:grpSpPr bwMode="auto">
          <a:xfrm>
            <a:off x="803275" y="1066800"/>
            <a:ext cx="7807325" cy="4343400"/>
            <a:chOff x="506" y="672"/>
            <a:chExt cx="4918" cy="2736"/>
          </a:xfrm>
        </p:grpSpPr>
        <p:sp>
          <p:nvSpPr>
            <p:cNvPr id="29728" name="Rectangle 32"/>
            <p:cNvSpPr>
              <a:spLocks noChangeArrowheads="1"/>
            </p:cNvSpPr>
            <p:nvPr/>
          </p:nvSpPr>
          <p:spPr bwMode="auto">
            <a:xfrm>
              <a:off x="3120" y="3024"/>
              <a:ext cx="2304" cy="384"/>
            </a:xfrm>
            <a:prstGeom prst="rect">
              <a:avLst/>
            </a:prstGeom>
            <a:noFill/>
            <a:ln w="9525">
              <a:noFill/>
              <a:miter lim="800000"/>
              <a:headEnd/>
              <a:tailEnd/>
            </a:ln>
            <a:effectLst/>
          </p:spPr>
          <p:txBody>
            <a:bodyPr/>
            <a:lstStyle/>
            <a:p>
              <a:pPr marL="190500" indent="-190500">
                <a:lnSpc>
                  <a:spcPct val="90000"/>
                </a:lnSpc>
                <a:spcBef>
                  <a:spcPct val="20000"/>
                </a:spcBef>
                <a:buFontTx/>
                <a:buChar char="•"/>
                <a:tabLst>
                  <a:tab pos="190500" algn="l"/>
                </a:tabLst>
              </a:pPr>
              <a:r>
                <a:rPr lang="ja-JP" altLang="en-US" sz="1800">
                  <a:solidFill>
                    <a:srgbClr val="009900"/>
                  </a:solidFill>
                  <a:latin typeface="Verdana" pitchFamily="34" charset="0"/>
                  <a:ea typeface="ＭＳ Ｐゴシック" pitchFamily="50" charset="-128"/>
                </a:rPr>
                <a:t>光子 (</a:t>
              </a:r>
              <a:r>
                <a:rPr lang="en-US" altLang="ja-JP" sz="1800">
                  <a:solidFill>
                    <a:srgbClr val="009900"/>
                  </a:solidFill>
                  <a:latin typeface="Symbol" pitchFamily="18" charset="2"/>
                  <a:ea typeface="ＭＳ Ｐゴシック" pitchFamily="50" charset="-128"/>
                </a:rPr>
                <a:t>p</a:t>
              </a:r>
              <a:r>
                <a:rPr lang="en-US" altLang="ja-JP" sz="1800" baseline="30000">
                  <a:solidFill>
                    <a:srgbClr val="009900"/>
                  </a:solidFill>
                  <a:latin typeface="Verdana" pitchFamily="34" charset="0"/>
                  <a:ea typeface="ＭＳ Ｐゴシック" pitchFamily="50" charset="-128"/>
                </a:rPr>
                <a:t>0</a:t>
              </a:r>
              <a:r>
                <a:rPr lang="en-US" altLang="ja-JP" sz="1800">
                  <a:solidFill>
                    <a:srgbClr val="009900"/>
                  </a:solidFill>
                  <a:latin typeface="Verdana" pitchFamily="34" charset="0"/>
                  <a:ea typeface="ＭＳ Ｐゴシック" pitchFamily="50" charset="-128"/>
                </a:rPr>
                <a:t>, </a:t>
              </a:r>
              <a:r>
                <a:rPr lang="en-US" altLang="ja-JP" sz="1800">
                  <a:solidFill>
                    <a:srgbClr val="009900"/>
                  </a:solidFill>
                  <a:latin typeface="Symbol" pitchFamily="18" charset="2"/>
                  <a:ea typeface="ＭＳ Ｐゴシック" pitchFamily="50" charset="-128"/>
                </a:rPr>
                <a:t>h</a:t>
              </a:r>
              <a:r>
                <a:rPr lang="en-US" altLang="ja-JP" sz="1800">
                  <a:solidFill>
                    <a:srgbClr val="009900"/>
                  </a:solidFill>
                  <a:latin typeface="Verdana" pitchFamily="34" charset="0"/>
                  <a:ea typeface="ＭＳ Ｐゴシック" pitchFamily="50" charset="-128"/>
                </a:rPr>
                <a:t>, ...)</a:t>
              </a:r>
            </a:p>
            <a:p>
              <a:pPr marL="571500" lvl="1" indent="-190500">
                <a:lnSpc>
                  <a:spcPct val="90000"/>
                </a:lnSpc>
                <a:spcBef>
                  <a:spcPct val="20000"/>
                </a:spcBef>
                <a:buFontTx/>
                <a:buChar char="–"/>
                <a:tabLst>
                  <a:tab pos="190500" algn="l"/>
                </a:tabLst>
              </a:pPr>
              <a:r>
                <a:rPr lang="en-US" altLang="ja-JP" sz="1400">
                  <a:solidFill>
                    <a:srgbClr val="0066CC"/>
                  </a:solidFill>
                  <a:latin typeface="Verdana" pitchFamily="34" charset="0"/>
                  <a:ea typeface="ＭＳ Ｐゴシック" pitchFamily="50" charset="-128"/>
                </a:rPr>
                <a:t>EMCal (PbSc, PbGl)</a:t>
              </a:r>
            </a:p>
          </p:txBody>
        </p:sp>
        <p:pic>
          <p:nvPicPr>
            <p:cNvPr id="29729" name="Picture 33" descr="C:\Documents and Settings\kaneta\My Documents\Physics\Talk_by_MK\2004\2004_09_15_SQM2004\phenix_2002_beam_gamma_id.png"/>
            <p:cNvPicPr>
              <a:picLocks noChangeAspect="1" noChangeArrowheads="1"/>
            </p:cNvPicPr>
            <p:nvPr/>
          </p:nvPicPr>
          <p:blipFill>
            <a:blip r:embed="rId11" cstate="print"/>
            <a:srcRect/>
            <a:stretch>
              <a:fillRect/>
            </a:stretch>
          </p:blipFill>
          <p:spPr bwMode="auto">
            <a:xfrm>
              <a:off x="506" y="672"/>
              <a:ext cx="2086" cy="1776"/>
            </a:xfrm>
            <a:prstGeom prst="rect">
              <a:avLst/>
            </a:prstGeom>
            <a:noFill/>
          </p:spPr>
        </p:pic>
      </p:grpSp>
      <p:grpSp>
        <p:nvGrpSpPr>
          <p:cNvPr id="11" name="Group 34"/>
          <p:cNvGrpSpPr>
            <a:grpSpLocks/>
          </p:cNvGrpSpPr>
          <p:nvPr/>
        </p:nvGrpSpPr>
        <p:grpSpPr bwMode="auto">
          <a:xfrm>
            <a:off x="381000" y="1066800"/>
            <a:ext cx="8534400" cy="5562600"/>
            <a:chOff x="240" y="672"/>
            <a:chExt cx="5376" cy="3504"/>
          </a:xfrm>
        </p:grpSpPr>
        <p:sp>
          <p:nvSpPr>
            <p:cNvPr id="29731" name="Rectangle 35"/>
            <p:cNvSpPr>
              <a:spLocks noChangeArrowheads="1"/>
            </p:cNvSpPr>
            <p:nvPr/>
          </p:nvSpPr>
          <p:spPr bwMode="auto">
            <a:xfrm>
              <a:off x="3216" y="3408"/>
              <a:ext cx="2400" cy="768"/>
            </a:xfrm>
            <a:prstGeom prst="rect">
              <a:avLst/>
            </a:prstGeom>
            <a:noFill/>
            <a:ln w="9525">
              <a:noFill/>
              <a:miter lim="800000"/>
              <a:headEnd/>
              <a:tailEnd/>
            </a:ln>
            <a:effectLst/>
          </p:spPr>
          <p:txBody>
            <a:bodyPr/>
            <a:lstStyle/>
            <a:p>
              <a:pPr marL="190500" indent="-190500">
                <a:lnSpc>
                  <a:spcPct val="90000"/>
                </a:lnSpc>
                <a:spcBef>
                  <a:spcPct val="20000"/>
                </a:spcBef>
                <a:buFontTx/>
                <a:buChar char="•"/>
              </a:pPr>
              <a:r>
                <a:rPr lang="ja-JP" altLang="en-US" sz="1800">
                  <a:solidFill>
                    <a:srgbClr val="009900"/>
                  </a:solidFill>
                  <a:latin typeface="Verdana" pitchFamily="34" charset="0"/>
                  <a:ea typeface="ＭＳ Ｐゴシック" pitchFamily="50" charset="-128"/>
                </a:rPr>
                <a:t>ミューオン</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Muon Tracker (MuTr)</a:t>
              </a:r>
            </a:p>
            <a:p>
              <a:pPr marL="952500" lvl="2" indent="-190500">
                <a:lnSpc>
                  <a:spcPct val="90000"/>
                </a:lnSpc>
                <a:spcBef>
                  <a:spcPct val="20000"/>
                </a:spcBef>
              </a:pPr>
              <a:r>
                <a:rPr lang="en-US" altLang="ja-JP" sz="1200">
                  <a:solidFill>
                    <a:srgbClr val="0066CC"/>
                  </a:solidFill>
                  <a:latin typeface="Verdana" pitchFamily="34" charset="0"/>
                  <a:ea typeface="ＭＳ Ｐゴシック" pitchFamily="50" charset="-128"/>
                </a:rPr>
                <a:t>Cathode-strip readout chamber</a:t>
              </a:r>
            </a:p>
            <a:p>
              <a:pPr marL="571500" lvl="1" indent="-190500">
                <a:lnSpc>
                  <a:spcPct val="90000"/>
                </a:lnSpc>
                <a:spcBef>
                  <a:spcPct val="20000"/>
                </a:spcBef>
                <a:buFontTx/>
                <a:buChar char="–"/>
              </a:pPr>
              <a:r>
                <a:rPr lang="en-US" altLang="ja-JP" sz="1400">
                  <a:solidFill>
                    <a:srgbClr val="0066CC"/>
                  </a:solidFill>
                  <a:latin typeface="Verdana" pitchFamily="34" charset="0"/>
                  <a:ea typeface="ＭＳ Ｐゴシック" pitchFamily="50" charset="-128"/>
                </a:rPr>
                <a:t>Muon Identifier (MuID)</a:t>
              </a:r>
            </a:p>
            <a:p>
              <a:pPr marL="952500" lvl="2" indent="-190500">
                <a:lnSpc>
                  <a:spcPct val="90000"/>
                </a:lnSpc>
                <a:spcBef>
                  <a:spcPct val="20000"/>
                </a:spcBef>
              </a:pPr>
              <a:r>
                <a:rPr lang="en-US" altLang="ja-JP" sz="1200">
                  <a:solidFill>
                    <a:srgbClr val="0066CC"/>
                  </a:solidFill>
                  <a:latin typeface="Verdana" pitchFamily="34" charset="0"/>
                  <a:ea typeface="ＭＳ Ｐゴシック" pitchFamily="50" charset="-128"/>
                </a:rPr>
                <a:t>Streamer (Iarocci) tube and steel</a:t>
              </a:r>
            </a:p>
          </p:txBody>
        </p:sp>
        <p:pic>
          <p:nvPicPr>
            <p:cNvPr id="29732" name="Picture 36" descr="C:\Documents and Settings\kaneta\My Documents\Physics\Talk_by_MK\2004\2004_09_15_SQM2004\phenix_2002_beam.png"/>
            <p:cNvPicPr>
              <a:picLocks noChangeAspect="1" noChangeArrowheads="1"/>
            </p:cNvPicPr>
            <p:nvPr/>
          </p:nvPicPr>
          <p:blipFill>
            <a:blip r:embed="rId3" cstate="print"/>
            <a:srcRect/>
            <a:stretch>
              <a:fillRect/>
            </a:stretch>
          </p:blipFill>
          <p:spPr bwMode="auto">
            <a:xfrm>
              <a:off x="506" y="672"/>
              <a:ext cx="2086" cy="1776"/>
            </a:xfrm>
            <a:prstGeom prst="rect">
              <a:avLst/>
            </a:prstGeom>
            <a:noFill/>
          </p:spPr>
        </p:pic>
        <p:pic>
          <p:nvPicPr>
            <p:cNvPr id="29733" name="Picture 37" descr="C:\Documents and Settings\kaneta\My Documents\Physics\Talk_by_MK\2004\2004_09_15_SQM2004\phenix_2002_side_muon.png"/>
            <p:cNvPicPr>
              <a:picLocks noChangeAspect="1" noChangeArrowheads="1"/>
            </p:cNvPicPr>
            <p:nvPr/>
          </p:nvPicPr>
          <p:blipFill>
            <a:blip r:embed="rId12" cstate="print"/>
            <a:srcRect/>
            <a:stretch>
              <a:fillRect/>
            </a:stretch>
          </p:blipFill>
          <p:spPr bwMode="auto">
            <a:xfrm>
              <a:off x="240" y="2544"/>
              <a:ext cx="2640" cy="1520"/>
            </a:xfrm>
            <a:prstGeom prst="rect">
              <a:avLst/>
            </a:prstGeom>
            <a:noFill/>
          </p:spPr>
        </p:pic>
      </p:grpSp>
      <p:pic>
        <p:nvPicPr>
          <p:cNvPr id="29734" name="Picture 38" descr="C:\Documents and Settings\kaneta\My Documents\Physics\Talk_by_MK\2004\2004_09_15_SQM2004\phenix_2002_side.png"/>
          <p:cNvPicPr>
            <a:picLocks noChangeAspect="1" noChangeArrowheads="1"/>
          </p:cNvPicPr>
          <p:nvPr/>
        </p:nvPicPr>
        <p:blipFill>
          <a:blip r:embed="rId4" cstate="print"/>
          <a:srcRect/>
          <a:stretch>
            <a:fillRect/>
          </a:stretch>
        </p:blipFill>
        <p:spPr bwMode="auto">
          <a:xfrm>
            <a:off x="381000" y="4038600"/>
            <a:ext cx="4191000" cy="2413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11"/>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nodeType="afterEffect">
                                  <p:stCondLst>
                                    <p:cond delay="6000"/>
                                  </p:stCondLst>
                                  <p:childTnLst>
                                    <p:set>
                                      <p:cBhvr>
                                        <p:cTn id="33" dur="1" fill="hold">
                                          <p:stCondLst>
                                            <p:cond delay="499"/>
                                          </p:stCondLst>
                                        </p:cTn>
                                        <p:tgtEl>
                                          <p:spTgt spid="297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ALICE </a:t>
            </a:r>
            <a:r>
              <a:rPr kumimoji="1" lang="ja-JP" altLang="en-US" dirty="0" smtClean="0"/>
              <a:t>実験</a:t>
            </a:r>
            <a:endParaRPr kumimoji="1" lang="ja-JP" altLang="en-US" dirty="0"/>
          </a:p>
        </p:txBody>
      </p:sp>
      <p:sp>
        <p:nvSpPr>
          <p:cNvPr id="3" name="コンテンツ プレースホルダ 2"/>
          <p:cNvSpPr>
            <a:spLocks noGrp="1"/>
          </p:cNvSpPr>
          <p:nvPr>
            <p:ph idx="1"/>
          </p:nvPr>
        </p:nvSpPr>
        <p:spPr>
          <a:xfrm>
            <a:off x="2786050" y="5357826"/>
            <a:ext cx="5929354" cy="1285884"/>
          </a:xfrm>
        </p:spPr>
        <p:txBody>
          <a:bodyPr/>
          <a:lstStyle/>
          <a:p>
            <a:r>
              <a:rPr lang="en-US" altLang="ja-JP" sz="1600" dirty="0" smtClean="0"/>
              <a:t>CERN-LHC</a:t>
            </a:r>
            <a:r>
              <a:rPr lang="ja-JP" altLang="en-US" sz="1600" dirty="0" smtClean="0"/>
              <a:t>でのクォーク・グルーオン・プラズマに関する実験</a:t>
            </a:r>
            <a:endParaRPr lang="en-US" altLang="ja-JP" sz="1600" dirty="0" smtClean="0"/>
          </a:p>
          <a:p>
            <a:pPr lvl="1"/>
            <a:r>
              <a:rPr lang="ja-JP" altLang="en-US" sz="1050" dirty="0" smtClean="0"/>
              <a:t>高エネルギーの重イオン同士を衝突させる</a:t>
            </a:r>
            <a:endParaRPr lang="en-US" altLang="ja-JP" sz="1050" dirty="0" smtClean="0"/>
          </a:p>
          <a:p>
            <a:pPr lvl="1"/>
            <a:r>
              <a:rPr lang="en-US" altLang="ja-JP" sz="1050" dirty="0" smtClean="0"/>
              <a:t>Higgs </a:t>
            </a:r>
            <a:r>
              <a:rPr lang="ja-JP" altLang="en-US" sz="1050" dirty="0" smtClean="0"/>
              <a:t>の発見をメインとする</a:t>
            </a:r>
            <a:r>
              <a:rPr lang="en-US" altLang="ja-JP" sz="1050" dirty="0" smtClean="0"/>
              <a:t>ATLAS, CMS </a:t>
            </a:r>
            <a:r>
              <a:rPr lang="ja-JP" altLang="en-US" sz="1050" dirty="0" smtClean="0"/>
              <a:t>も研究を行うと表明している</a:t>
            </a:r>
            <a:endParaRPr lang="en-US" altLang="ja-JP" sz="1100" dirty="0" smtClean="0"/>
          </a:p>
        </p:txBody>
      </p:sp>
      <p:sp>
        <p:nvSpPr>
          <p:cNvPr id="4" name="スライド番号プレースホルダ 3"/>
          <p:cNvSpPr>
            <a:spLocks noGrp="1"/>
          </p:cNvSpPr>
          <p:nvPr>
            <p:ph type="sldNum" sz="quarter" idx="11"/>
          </p:nvPr>
        </p:nvSpPr>
        <p:spPr/>
        <p:txBody>
          <a:bodyPr/>
          <a:lstStyle/>
          <a:p>
            <a:fld id="{76DD8038-9E69-4AB8-9DC1-6808DA11E662}" type="slidenum">
              <a:rPr kumimoji="1" lang="ja-JP" altLang="en-US" smtClean="0"/>
              <a:pPr/>
              <a:t>109</a:t>
            </a:fld>
            <a:endParaRPr kumimoji="1" lang="ja-JP" altLang="en-US"/>
          </a:p>
        </p:txBody>
      </p:sp>
      <p:sp>
        <p:nvSpPr>
          <p:cNvPr id="6" name="フッター プレースホルダ 5"/>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a:p>
        </p:txBody>
      </p:sp>
      <p:pic>
        <p:nvPicPr>
          <p:cNvPr id="26626" name="Picture 2" descr="http://cern-accelerators-optics.web.cern.ch/cern-accelerators-optics/PSnew.jpg"/>
          <p:cNvPicPr>
            <a:picLocks noChangeAspect="1" noChangeArrowheads="1"/>
          </p:cNvPicPr>
          <p:nvPr/>
        </p:nvPicPr>
        <p:blipFill>
          <a:blip r:embed="rId2" cstate="print"/>
          <a:srcRect/>
          <a:stretch>
            <a:fillRect/>
          </a:stretch>
        </p:blipFill>
        <p:spPr bwMode="auto">
          <a:xfrm>
            <a:off x="142844" y="3143248"/>
            <a:ext cx="2489830" cy="3214686"/>
          </a:xfrm>
          <a:prstGeom prst="rect">
            <a:avLst/>
          </a:prstGeom>
          <a:noFill/>
        </p:spPr>
      </p:pic>
      <p:pic>
        <p:nvPicPr>
          <p:cNvPr id="8" name="Picture 2" descr="http://www.physics.ohio-state.edu/%7Eling/group/cern1.jpg"/>
          <p:cNvPicPr>
            <a:picLocks noChangeAspect="1" noChangeArrowheads="1"/>
          </p:cNvPicPr>
          <p:nvPr/>
        </p:nvPicPr>
        <p:blipFill>
          <a:blip r:embed="rId3" cstate="print"/>
          <a:srcRect t="-1796" r="240" b="1228"/>
          <a:stretch>
            <a:fillRect/>
          </a:stretch>
        </p:blipFill>
        <p:spPr bwMode="auto">
          <a:xfrm>
            <a:off x="4572000" y="1000108"/>
            <a:ext cx="4454159" cy="3071834"/>
          </a:xfrm>
          <a:prstGeom prst="rect">
            <a:avLst/>
          </a:prstGeom>
          <a:noFill/>
        </p:spPr>
      </p:pic>
      <p:pic>
        <p:nvPicPr>
          <p:cNvPr id="26628" name="Picture 4" descr="http://public.web.cern.ch/public/Objects/LHC/alice_setup.gif"/>
          <p:cNvPicPr>
            <a:picLocks noChangeAspect="1" noChangeArrowheads="1"/>
          </p:cNvPicPr>
          <p:nvPr/>
        </p:nvPicPr>
        <p:blipFill>
          <a:blip r:embed="rId4" cstate="print"/>
          <a:srcRect/>
          <a:stretch>
            <a:fillRect/>
          </a:stretch>
        </p:blipFill>
        <p:spPr bwMode="auto">
          <a:xfrm>
            <a:off x="276196" y="904858"/>
            <a:ext cx="4103904" cy="2505092"/>
          </a:xfrm>
          <a:prstGeom prst="rect">
            <a:avLst/>
          </a:prstGeom>
          <a:noFill/>
        </p:spPr>
      </p:pic>
      <p:pic>
        <p:nvPicPr>
          <p:cNvPr id="26630" name="Picture 6" descr="http://alice-project-bestpictures.web.cern.ch/alice-project-bestpictures/ALICE%20seen%20by%20Antonio%20SABA/1/imgLg/a_saba-alicefocus_72dpi.jpg"/>
          <p:cNvPicPr>
            <a:picLocks noChangeAspect="1" noChangeArrowheads="1"/>
          </p:cNvPicPr>
          <p:nvPr/>
        </p:nvPicPr>
        <p:blipFill>
          <a:blip r:embed="rId5" cstate="print"/>
          <a:srcRect/>
          <a:stretch>
            <a:fillRect/>
          </a:stretch>
        </p:blipFill>
        <p:spPr bwMode="auto">
          <a:xfrm>
            <a:off x="2643174" y="2902930"/>
            <a:ext cx="2857520" cy="225174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Natural Units</a:t>
            </a:r>
            <a:endParaRPr kumimoji="1" lang="ja-JP" altLang="en-US" dirty="0"/>
          </a:p>
        </p:txBody>
      </p:sp>
      <p:sp>
        <p:nvSpPr>
          <p:cNvPr id="3" name="コンテンツ プレースホルダ 2"/>
          <p:cNvSpPr>
            <a:spLocks noGrp="1"/>
          </p:cNvSpPr>
          <p:nvPr>
            <p:ph idx="1"/>
          </p:nvPr>
        </p:nvSpPr>
        <p:spPr>
          <a:xfrm>
            <a:off x="514376" y="928670"/>
            <a:ext cx="8129590" cy="5715040"/>
          </a:xfrm>
        </p:spPr>
        <p:txBody>
          <a:bodyPr/>
          <a:lstStyle/>
          <a:p>
            <a:r>
              <a:rPr lang="ja-JP" altLang="en-US" dirty="0"/>
              <a:t>自然単位</a:t>
            </a:r>
            <a:r>
              <a:rPr lang="ja-JP" altLang="en-US" dirty="0" smtClean="0"/>
              <a:t>系</a:t>
            </a:r>
            <a:endParaRPr lang="en-US" altLang="ja-JP" dirty="0" smtClean="0"/>
          </a:p>
          <a:p>
            <a:pPr lvl="1"/>
            <a:r>
              <a:rPr kumimoji="1" lang="en-US" altLang="ja-JP" i="1" dirty="0" smtClean="0"/>
              <a:t>h</a:t>
            </a:r>
            <a:r>
              <a:rPr kumimoji="1" lang="en-US" altLang="ja-JP" dirty="0" smtClean="0"/>
              <a:t>=</a:t>
            </a:r>
            <a:r>
              <a:rPr kumimoji="1" lang="en-US" altLang="ja-JP" i="1" dirty="0" smtClean="0"/>
              <a:t>c</a:t>
            </a:r>
            <a:r>
              <a:rPr kumimoji="1" lang="en-US" altLang="ja-JP" dirty="0" smtClean="0"/>
              <a:t>=</a:t>
            </a:r>
            <a:r>
              <a:rPr kumimoji="1" lang="en-US" altLang="ja-JP" i="1" dirty="0" smtClean="0"/>
              <a:t>k</a:t>
            </a:r>
            <a:r>
              <a:rPr kumimoji="1" lang="en-US" altLang="ja-JP" dirty="0" smtClean="0"/>
              <a:t>=1 </a:t>
            </a:r>
            <a:r>
              <a:rPr kumimoji="1" lang="ja-JP" altLang="en-US" dirty="0" smtClean="0"/>
              <a:t>とすることで表記が煩雑でなくなる</a:t>
            </a:r>
            <a:endParaRPr kumimoji="1" lang="en-US" altLang="ja-JP" dirty="0" smtClean="0"/>
          </a:p>
          <a:p>
            <a:pPr lvl="1"/>
            <a:r>
              <a:rPr lang="ja-JP" altLang="en-US" dirty="0" smtClean="0"/>
              <a:t>運動量、質量、長さ、時間、温度： すべてエネルギーの単位で記述</a:t>
            </a:r>
            <a:endParaRPr lang="en-US" altLang="ja-JP" dirty="0" smtClean="0"/>
          </a:p>
          <a:p>
            <a:pPr lvl="2"/>
            <a:r>
              <a:rPr lang="ja-JP" altLang="en-US" dirty="0" smtClean="0"/>
              <a:t>エネルギーの単位を </a:t>
            </a:r>
            <a:r>
              <a:rPr lang="en-US" altLang="ja-JP" dirty="0" smtClean="0"/>
              <a:t>GeV </a:t>
            </a:r>
            <a:r>
              <a:rPr lang="ja-JP" altLang="en-US" dirty="0" smtClean="0"/>
              <a:t>で表すと</a:t>
            </a:r>
            <a:endParaRPr lang="en-US" altLang="ja-JP" dirty="0" smtClean="0"/>
          </a:p>
          <a:p>
            <a:pPr lvl="2"/>
            <a:endParaRPr lang="en-US" altLang="ja-JP" dirty="0"/>
          </a:p>
          <a:p>
            <a:pPr lvl="2"/>
            <a:endParaRPr lang="en-US" altLang="ja-JP" dirty="0" smtClean="0"/>
          </a:p>
          <a:p>
            <a:pPr lvl="2"/>
            <a:endParaRPr lang="en-US" altLang="ja-JP" dirty="0"/>
          </a:p>
          <a:p>
            <a:pPr lvl="2"/>
            <a:endParaRPr lang="en-US" altLang="ja-JP" dirty="0" smtClean="0"/>
          </a:p>
          <a:p>
            <a:pPr lvl="2"/>
            <a:endParaRPr lang="en-US" altLang="ja-JP" dirty="0"/>
          </a:p>
          <a:p>
            <a:pPr lvl="2"/>
            <a:endParaRPr lang="en-US" altLang="ja-JP" dirty="0" smtClean="0"/>
          </a:p>
          <a:p>
            <a:pPr lvl="2"/>
            <a:endParaRPr lang="en-US" altLang="ja-JP" dirty="0"/>
          </a:p>
          <a:p>
            <a:pPr lvl="1"/>
            <a:endParaRPr lang="en-US" altLang="ja-JP" dirty="0" smtClean="0"/>
          </a:p>
          <a:p>
            <a:pPr lvl="1"/>
            <a:endParaRPr lang="en-US" altLang="ja-JP" dirty="0"/>
          </a:p>
          <a:p>
            <a:pPr lvl="2"/>
            <a:r>
              <a:rPr lang="ja-JP" altLang="en-US" dirty="0" smtClean="0"/>
              <a:t>例</a:t>
            </a:r>
            <a:r>
              <a:rPr lang="en-US" altLang="ja-JP" dirty="0" smtClean="0"/>
              <a:t>: </a:t>
            </a:r>
            <a:r>
              <a:rPr lang="ja-JP" altLang="en-US" dirty="0" smtClean="0"/>
              <a:t>温度 </a:t>
            </a:r>
            <a:r>
              <a:rPr lang="en-US" altLang="ja-JP" dirty="0" smtClean="0"/>
              <a:t>300 [K] </a:t>
            </a:r>
            <a:r>
              <a:rPr lang="en-US" altLang="ja-JP" dirty="0" smtClean="0">
                <a:sym typeface="Symbol"/>
              </a:rPr>
              <a:t></a:t>
            </a:r>
            <a:r>
              <a:rPr lang="en-US" altLang="ja-JP" dirty="0" smtClean="0"/>
              <a:t> 1/38.7 [eV]</a:t>
            </a:r>
          </a:p>
          <a:p>
            <a:pPr lvl="2"/>
            <a:endParaRPr lang="en-US" altLang="ja-JP" sz="1000" dirty="0" smtClean="0"/>
          </a:p>
          <a:p>
            <a:pPr lvl="1"/>
            <a:r>
              <a:rPr lang="ja-JP" altLang="en-US" dirty="0" smtClean="0"/>
              <a:t>値を求める時には、</a:t>
            </a:r>
            <a:r>
              <a:rPr lang="ja-JP" altLang="en-US" dirty="0"/>
              <a:t>　</a:t>
            </a:r>
            <a:r>
              <a:rPr lang="ja-JP" altLang="en-US" dirty="0" smtClean="0"/>
              <a:t> 、</a:t>
            </a:r>
            <a:r>
              <a:rPr lang="en-US" altLang="ja-JP" i="1" dirty="0" smtClean="0">
                <a:solidFill>
                  <a:srgbClr val="000000"/>
                </a:solidFill>
              </a:rPr>
              <a:t>c</a:t>
            </a:r>
            <a:r>
              <a:rPr lang="ja-JP" altLang="en-US" dirty="0" smtClean="0"/>
              <a:t> 、</a:t>
            </a:r>
            <a:r>
              <a:rPr lang="en-US" altLang="ja-JP" i="1" dirty="0" smtClean="0">
                <a:solidFill>
                  <a:schemeClr val="tx1"/>
                </a:solidFill>
              </a:rPr>
              <a:t>k</a:t>
            </a:r>
            <a:r>
              <a:rPr lang="en-US" altLang="ja-JP" dirty="0" smtClean="0"/>
              <a:t> </a:t>
            </a:r>
            <a:r>
              <a:rPr lang="ja-JP" altLang="en-US" dirty="0" smtClean="0"/>
              <a:t>を補う必要がある</a:t>
            </a:r>
            <a:endParaRPr lang="en-US" altLang="ja-JP" dirty="0" smtClean="0"/>
          </a:p>
        </p:txBody>
      </p:sp>
      <p:sp>
        <p:nvSpPr>
          <p:cNvPr id="5" name="スライド番号プレースホルダ 4"/>
          <p:cNvSpPr>
            <a:spLocks noGrp="1"/>
          </p:cNvSpPr>
          <p:nvPr>
            <p:ph type="sldNum" sz="quarter" idx="11"/>
          </p:nvPr>
        </p:nvSpPr>
        <p:spPr/>
        <p:txBody>
          <a:bodyPr/>
          <a:lstStyle/>
          <a:p>
            <a:fld id="{76DD8038-9E69-4AB8-9DC1-6808DA11E662}" type="slidenum">
              <a:rPr kumimoji="1" lang="ja-JP" altLang="en-US" smtClean="0"/>
              <a:pPr/>
              <a:t>11</a:t>
            </a:fld>
            <a:endParaRPr kumimoji="1" lang="ja-JP" altLang="en-US" dirty="0"/>
          </a:p>
        </p:txBody>
      </p:sp>
      <p:cxnSp>
        <p:nvCxnSpPr>
          <p:cNvPr id="7" name="直線コネクタ 6"/>
          <p:cNvCxnSpPr/>
          <p:nvPr/>
        </p:nvCxnSpPr>
        <p:spPr bwMode="auto">
          <a:xfrm>
            <a:off x="1357290" y="1494464"/>
            <a:ext cx="101039" cy="0"/>
          </a:xfrm>
          <a:prstGeom prst="line">
            <a:avLst/>
          </a:prstGeom>
          <a:solidFill>
            <a:schemeClr val="accent1"/>
          </a:solidFill>
          <a:ln w="19050" cap="flat" cmpd="sng" algn="ctr">
            <a:solidFill>
              <a:schemeClr val="accent2"/>
            </a:solidFill>
            <a:prstDash val="solid"/>
            <a:round/>
            <a:headEnd type="none" w="med" len="med"/>
            <a:tailEnd type="none" w="med" len="med"/>
          </a:ln>
          <a:effectLst/>
        </p:spPr>
      </p:cxnSp>
      <p:graphicFrame>
        <p:nvGraphicFramePr>
          <p:cNvPr id="13" name="表 12"/>
          <p:cNvGraphicFramePr>
            <a:graphicFrameLocks noGrp="1"/>
          </p:cNvGraphicFramePr>
          <p:nvPr/>
        </p:nvGraphicFramePr>
        <p:xfrm>
          <a:off x="1371632" y="2500306"/>
          <a:ext cx="6096000" cy="2857519"/>
        </p:xfrm>
        <a:graphic>
          <a:graphicData uri="http://schemas.openxmlformats.org/drawingml/2006/table">
            <a:tbl>
              <a:tblPr firstRow="1" bandRow="1">
                <a:tableStyleId>{5C22544A-7EE6-4342-B048-85BDC9FD1C3A}</a:tableStyleId>
              </a:tblPr>
              <a:tblGrid>
                <a:gridCol w="2032000"/>
                <a:gridCol w="2032000"/>
                <a:gridCol w="2032000"/>
              </a:tblGrid>
              <a:tr h="408217">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dirty="0" smtClean="0"/>
                        <a:t>実際の次元</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dirty="0" smtClean="0"/>
                        <a:t>自然単位系</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運動量</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i="1" dirty="0" smtClean="0"/>
                        <a:t>c</a:t>
                      </a:r>
                      <a:endParaRPr kumimoji="1" lang="ja-JP" altLang="en-US"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質量</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i="1" dirty="0" smtClean="0"/>
                        <a:t>c</a:t>
                      </a:r>
                      <a:r>
                        <a:rPr kumimoji="1" lang="en-US" altLang="ja-JP" baseline="30000" dirty="0" smtClean="0"/>
                        <a:t>2</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長さ</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i="1" baseline="0" dirty="0" smtClean="0"/>
                        <a:t>  </a:t>
                      </a:r>
                      <a:r>
                        <a:rPr kumimoji="1" lang="en-US" altLang="ja-JP" dirty="0" smtClean="0"/>
                        <a:t>c/GeV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baseline="30000" dirty="0" smtClean="0"/>
                        <a:t>-1</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時間</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  /GeV</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baseline="30000" dirty="0" smtClean="0"/>
                        <a:t>-1</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断面積</a:t>
                      </a:r>
                      <a:endParaRPr kumimoji="1" lang="en-US" altLang="ja-JP"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  c)</a:t>
                      </a:r>
                      <a:r>
                        <a:rPr kumimoji="1" lang="en-US" altLang="ja-JP" baseline="30000" dirty="0" smtClean="0"/>
                        <a:t>2</a:t>
                      </a:r>
                      <a:r>
                        <a:rPr kumimoji="1" lang="en-US" altLang="ja-JP" dirty="0" smtClean="0"/>
                        <a:t>/GeV</a:t>
                      </a:r>
                      <a:r>
                        <a:rPr kumimoji="1" lang="en-US" altLang="ja-JP" baseline="30000" dirty="0" smtClean="0"/>
                        <a:t>2</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baseline="0" dirty="0" smtClean="0"/>
                        <a:t>GeV</a:t>
                      </a:r>
                      <a:r>
                        <a:rPr kumimoji="1" lang="en-US" altLang="ja-JP" baseline="30000" dirty="0" smtClean="0"/>
                        <a:t>-2</a:t>
                      </a:r>
                      <a:endParaRPr kumimoji="1" lang="ja-JP" altLang="en-US" baseline="30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8217">
                <a:tc>
                  <a:txBody>
                    <a:bodyPr/>
                    <a:lstStyle/>
                    <a:p>
                      <a:r>
                        <a:rPr kumimoji="1" lang="ja-JP" altLang="en-US" dirty="0" smtClean="0"/>
                        <a:t>温度</a:t>
                      </a:r>
                      <a:endParaRPr kumimoji="1" lang="en-US" altLang="ja-JP"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dirty="0" smtClean="0"/>
                        <a:t>GeV/</a:t>
                      </a:r>
                      <a:r>
                        <a:rPr kumimoji="1" lang="en-US" altLang="ja-JP" i="1" dirty="0" smtClean="0">
                          <a:latin typeface="Times New Roman" pitchFamily="18" charset="0"/>
                          <a:cs typeface="Times New Roman" pitchFamily="18" charset="0"/>
                        </a:rPr>
                        <a:t>k</a:t>
                      </a:r>
                      <a:endParaRPr kumimoji="1" lang="ja-JP" altLang="en-US"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baseline="0" dirty="0" smtClean="0"/>
                        <a:t>GeV</a:t>
                      </a:r>
                      <a:endParaRPr kumimoji="1" lang="ja-JP" altLang="en-US" baseline="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49155" name="Object 3"/>
          <p:cNvGraphicFramePr>
            <a:graphicFrameLocks noChangeAspect="1"/>
          </p:cNvGraphicFramePr>
          <p:nvPr/>
        </p:nvGraphicFramePr>
        <p:xfrm>
          <a:off x="3432692" y="3691699"/>
          <a:ext cx="357189" cy="357190"/>
        </p:xfrm>
        <a:graphic>
          <a:graphicData uri="http://schemas.openxmlformats.org/presentationml/2006/ole">
            <p:oleObj spid="_x0000_s4163" name="数式" r:id="rId4" imgW="126780" imgH="164814" progId="Equation.3">
              <p:embed/>
            </p:oleObj>
          </a:graphicData>
        </a:graphic>
      </p:graphicFrame>
      <p:graphicFrame>
        <p:nvGraphicFramePr>
          <p:cNvPr id="49156" name="Object 4"/>
          <p:cNvGraphicFramePr>
            <a:graphicFrameLocks noChangeAspect="1"/>
          </p:cNvGraphicFramePr>
          <p:nvPr/>
        </p:nvGraphicFramePr>
        <p:xfrm>
          <a:off x="3428992" y="4092680"/>
          <a:ext cx="357187" cy="357187"/>
        </p:xfrm>
        <a:graphic>
          <a:graphicData uri="http://schemas.openxmlformats.org/presentationml/2006/ole">
            <p:oleObj spid="_x0000_s4164" name="数式" r:id="rId5" imgW="126780" imgH="164814" progId="Equation.3">
              <p:embed/>
            </p:oleObj>
          </a:graphicData>
        </a:graphic>
      </p:graphicFrame>
      <p:graphicFrame>
        <p:nvGraphicFramePr>
          <p:cNvPr id="49157" name="Object 5"/>
          <p:cNvGraphicFramePr>
            <a:graphicFrameLocks noChangeAspect="1"/>
          </p:cNvGraphicFramePr>
          <p:nvPr/>
        </p:nvGraphicFramePr>
        <p:xfrm>
          <a:off x="3460325" y="5943619"/>
          <a:ext cx="357187" cy="357187"/>
        </p:xfrm>
        <a:graphic>
          <a:graphicData uri="http://schemas.openxmlformats.org/presentationml/2006/ole">
            <p:oleObj spid="_x0000_s4165" name="数式" r:id="rId6" imgW="126780" imgH="164814" progId="Equation.3">
              <p:embed/>
            </p:oleObj>
          </a:graphicData>
        </a:graphic>
      </p:graphicFrame>
      <p:graphicFrame>
        <p:nvGraphicFramePr>
          <p:cNvPr id="49159" name="Object 7"/>
          <p:cNvGraphicFramePr>
            <a:graphicFrameLocks noChangeAspect="1"/>
          </p:cNvGraphicFramePr>
          <p:nvPr/>
        </p:nvGraphicFramePr>
        <p:xfrm>
          <a:off x="3539797" y="4509199"/>
          <a:ext cx="357187" cy="357187"/>
        </p:xfrm>
        <a:graphic>
          <a:graphicData uri="http://schemas.openxmlformats.org/presentationml/2006/ole">
            <p:oleObj spid="_x0000_s4166" name="数式" r:id="rId7" imgW="126780" imgH="164814" progId="Equation.3">
              <p:embed/>
            </p:oleObj>
          </a:graphicData>
        </a:graphic>
      </p:graphicFrame>
      <p:sp>
        <p:nvSpPr>
          <p:cNvPr id="11" name="フッター プレースホルダ 10"/>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ATLAS </a:t>
            </a:r>
            <a:r>
              <a:rPr kumimoji="1" lang="ja-JP" altLang="en-US" dirty="0" smtClean="0"/>
              <a:t>実験</a:t>
            </a:r>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110</a:t>
            </a:fld>
            <a:endParaRPr kumimoji="1" lang="ja-JP" altLang="en-US" dirty="0"/>
          </a:p>
        </p:txBody>
      </p:sp>
      <p:pic>
        <p:nvPicPr>
          <p:cNvPr id="139270" name="Picture 6" descr="http://mediaarchive.cern.ch/MediaArchive/Photo/Public/2008/0803012/0803012_01/0803012_01-A4-at-144-dpi.jpg"/>
          <p:cNvPicPr>
            <a:picLocks noChangeAspect="1" noChangeArrowheads="1"/>
          </p:cNvPicPr>
          <p:nvPr/>
        </p:nvPicPr>
        <p:blipFill>
          <a:blip r:embed="rId2" cstate="print"/>
          <a:srcRect/>
          <a:stretch>
            <a:fillRect/>
          </a:stretch>
        </p:blipFill>
        <p:spPr bwMode="auto">
          <a:xfrm>
            <a:off x="359127" y="1123495"/>
            <a:ext cx="8461023" cy="5439230"/>
          </a:xfrm>
          <a:prstGeom prst="rect">
            <a:avLst/>
          </a:prstGeom>
          <a:noFill/>
        </p:spPr>
      </p:pic>
      <p:sp>
        <p:nvSpPr>
          <p:cNvPr id="11" name="テキスト ボックス 10"/>
          <p:cNvSpPr txBox="1"/>
          <p:nvPr/>
        </p:nvSpPr>
        <p:spPr>
          <a:xfrm>
            <a:off x="257175" y="1038225"/>
            <a:ext cx="3858749" cy="584775"/>
          </a:xfrm>
          <a:prstGeom prst="rect">
            <a:avLst/>
          </a:prstGeom>
          <a:noFill/>
        </p:spPr>
        <p:txBody>
          <a:bodyPr wrap="none" rtlCol="0">
            <a:spAutoFit/>
          </a:bodyPr>
          <a:lstStyle/>
          <a:p>
            <a:r>
              <a:rPr kumimoji="1" lang="ja-JP" altLang="en-US" sz="1600" dirty="0" smtClean="0"/>
              <a:t>現時点で世界最大の素粒子実験用</a:t>
            </a:r>
            <a:r>
              <a:rPr lang="ja-JP" altLang="en-US" sz="1600" dirty="0" smtClean="0"/>
              <a:t>検出器</a:t>
            </a:r>
            <a:endParaRPr lang="en-US" altLang="ja-JP" sz="1600" dirty="0" smtClean="0"/>
          </a:p>
          <a:p>
            <a:r>
              <a:rPr kumimoji="1" lang="en-US" altLang="ja-JP" sz="1600" dirty="0" smtClean="0"/>
              <a:t>CERN-LHC</a:t>
            </a:r>
            <a:r>
              <a:rPr kumimoji="1" lang="ja-JP" altLang="en-US" sz="1600" dirty="0" smtClean="0"/>
              <a:t>を用いた実験の一つ</a:t>
            </a:r>
            <a:endParaRPr kumimoji="1" lang="ja-JP" altLang="en-US" sz="1600"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検出器のまとめ</a:t>
            </a:r>
            <a:endParaRPr kumimoji="1" lang="ja-JP" altLang="en-US" dirty="0"/>
          </a:p>
        </p:txBody>
      </p:sp>
      <p:sp>
        <p:nvSpPr>
          <p:cNvPr id="7" name="コンテンツ プレースホルダ 6"/>
          <p:cNvSpPr>
            <a:spLocks noGrp="1"/>
          </p:cNvSpPr>
          <p:nvPr>
            <p:ph idx="1"/>
          </p:nvPr>
        </p:nvSpPr>
        <p:spPr>
          <a:xfrm>
            <a:off x="357158" y="1000108"/>
            <a:ext cx="7891897" cy="5357850"/>
          </a:xfrm>
        </p:spPr>
        <p:txBody>
          <a:bodyPr/>
          <a:lstStyle/>
          <a:p>
            <a:r>
              <a:rPr lang="ja-JP" altLang="en-US" dirty="0" smtClean="0"/>
              <a:t>測定したい粒子と物質との相互作用を利用</a:t>
            </a:r>
            <a:endParaRPr lang="en-US" altLang="ja-JP" dirty="0" smtClean="0"/>
          </a:p>
          <a:p>
            <a:pPr lvl="1"/>
            <a:r>
              <a:rPr lang="ja-JP" altLang="en-US" dirty="0" smtClean="0"/>
              <a:t>そのままではシグナルとしては弱いので、増幅させる工夫を行う</a:t>
            </a:r>
            <a:endParaRPr lang="en-US" altLang="ja-JP" dirty="0" smtClean="0"/>
          </a:p>
          <a:p>
            <a:pPr lvl="2"/>
            <a:r>
              <a:rPr lang="ja-JP" altLang="en-US" dirty="0" smtClean="0"/>
              <a:t>検出器そのものに増幅作用があるように作る</a:t>
            </a:r>
            <a:endParaRPr lang="en-US" altLang="ja-JP" dirty="0" smtClean="0"/>
          </a:p>
          <a:p>
            <a:pPr lvl="2"/>
            <a:r>
              <a:rPr lang="ja-JP" altLang="en-US" dirty="0" smtClean="0"/>
              <a:t>外部に電子回路を用意し処理させる</a:t>
            </a:r>
            <a:endParaRPr lang="en-US" altLang="ja-JP" dirty="0" smtClean="0"/>
          </a:p>
          <a:p>
            <a:r>
              <a:rPr lang="ja-JP" altLang="en-US" dirty="0" smtClean="0"/>
              <a:t>測定したい粒子＝測定した物理現象、にあわせて検出器を設計</a:t>
            </a:r>
            <a:endParaRPr lang="en-US" altLang="ja-JP" dirty="0" smtClean="0"/>
          </a:p>
          <a:p>
            <a:pPr lvl="1"/>
            <a:r>
              <a:rPr lang="en-US" altLang="ja-JP" dirty="0" smtClean="0"/>
              <a:t>10</a:t>
            </a:r>
            <a:r>
              <a:rPr lang="ja-JP" altLang="en-US" dirty="0" smtClean="0"/>
              <a:t>人程度で出来る実験もあれば、</a:t>
            </a:r>
            <a:r>
              <a:rPr lang="en-US" altLang="ja-JP" dirty="0" smtClean="0"/>
              <a:t>2000</a:t>
            </a:r>
            <a:r>
              <a:rPr lang="ja-JP" altLang="en-US" dirty="0" smtClean="0"/>
              <a:t>人規模になる実験</a:t>
            </a:r>
            <a:r>
              <a:rPr lang="en-US" altLang="ja-JP" dirty="0" smtClean="0"/>
              <a:t>(ATLAS)</a:t>
            </a:r>
            <a:r>
              <a:rPr lang="ja-JP" altLang="en-US" dirty="0" smtClean="0"/>
              <a:t>もある</a:t>
            </a:r>
            <a:endParaRPr lang="en-US" altLang="ja-JP" dirty="0" smtClean="0"/>
          </a:p>
          <a:p>
            <a:pPr lvl="1"/>
            <a:r>
              <a:rPr lang="ja-JP" altLang="en-US" dirty="0" smtClean="0"/>
              <a:t>どんな巨大な検出器も一つ一つの要素は、粒子と物質との相互作用の原理を応用したもの</a:t>
            </a:r>
            <a:endParaRPr lang="en-US" altLang="ja-JP" dirty="0" smtClean="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111</a:t>
            </a:fld>
            <a:endParaRPr kumimoji="1" lang="ja-JP" altLang="en-US"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工学・医学分野への応用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Application for the Engineering and Medical Fields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112</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24"/>
            <a:ext cx="8229600" cy="668338"/>
          </a:xfrm>
        </p:spPr>
        <p:txBody>
          <a:bodyPr/>
          <a:lstStyle/>
          <a:p>
            <a:r>
              <a:rPr lang="ja-JP" altLang="en-US" sz="4000" dirty="0"/>
              <a:t>工業利用</a:t>
            </a:r>
          </a:p>
        </p:txBody>
      </p:sp>
      <p:sp>
        <p:nvSpPr>
          <p:cNvPr id="80899" name="Rectangle 3"/>
          <p:cNvSpPr>
            <a:spLocks noGrp="1" noChangeArrowheads="1"/>
          </p:cNvSpPr>
          <p:nvPr>
            <p:ph type="body" sz="half" idx="1"/>
          </p:nvPr>
        </p:nvSpPr>
        <p:spPr>
          <a:xfrm>
            <a:off x="247648" y="1214422"/>
            <a:ext cx="4038600" cy="5089545"/>
          </a:xfrm>
        </p:spPr>
        <p:txBody>
          <a:bodyPr/>
          <a:lstStyle/>
          <a:p>
            <a:pPr>
              <a:lnSpc>
                <a:spcPct val="80000"/>
              </a:lnSpc>
            </a:pPr>
            <a:r>
              <a:rPr lang="ja-JP" altLang="en-US" sz="2000" dirty="0"/>
              <a:t>タイヤの加工</a:t>
            </a:r>
          </a:p>
          <a:p>
            <a:pPr>
              <a:lnSpc>
                <a:spcPct val="80000"/>
              </a:lnSpc>
              <a:buFont typeface="Wingdings" pitchFamily="2" charset="2"/>
              <a:buNone/>
            </a:pPr>
            <a:r>
              <a:rPr lang="ja-JP" altLang="en-US" sz="2000" dirty="0"/>
              <a:t>	</a:t>
            </a:r>
          </a:p>
          <a:p>
            <a:pPr>
              <a:lnSpc>
                <a:spcPct val="80000"/>
              </a:lnSpc>
              <a:buFont typeface="Wingdings" pitchFamily="2" charset="2"/>
              <a:buNone/>
            </a:pPr>
            <a:endParaRPr lang="ja-JP" altLang="en-US" sz="2000" dirty="0"/>
          </a:p>
          <a:p>
            <a:pPr>
              <a:lnSpc>
                <a:spcPct val="80000"/>
              </a:lnSpc>
              <a:buFont typeface="Wingdings" pitchFamily="2" charset="2"/>
              <a:buNone/>
            </a:pPr>
            <a:endParaRPr lang="ja-JP" altLang="en-US" sz="2000" dirty="0"/>
          </a:p>
          <a:p>
            <a:pPr>
              <a:lnSpc>
                <a:spcPct val="80000"/>
              </a:lnSpc>
              <a:buFont typeface="Wingdings" pitchFamily="2" charset="2"/>
              <a:buNone/>
            </a:pPr>
            <a:endParaRPr lang="ja-JP" altLang="en-US" sz="2000" dirty="0"/>
          </a:p>
          <a:p>
            <a:pPr>
              <a:lnSpc>
                <a:spcPct val="80000"/>
              </a:lnSpc>
              <a:buFont typeface="Wingdings" pitchFamily="2" charset="2"/>
              <a:buNone/>
            </a:pPr>
            <a:endParaRPr lang="ja-JP" altLang="en-US" sz="2000" dirty="0"/>
          </a:p>
          <a:p>
            <a:pPr>
              <a:lnSpc>
                <a:spcPct val="80000"/>
              </a:lnSpc>
              <a:buFont typeface="Wingdings" pitchFamily="2" charset="2"/>
              <a:buNone/>
            </a:pPr>
            <a:endParaRPr lang="en-US" altLang="ja-JP" sz="2000" dirty="0" smtClean="0"/>
          </a:p>
          <a:p>
            <a:pPr>
              <a:lnSpc>
                <a:spcPct val="80000"/>
              </a:lnSpc>
              <a:buFont typeface="Wingdings" pitchFamily="2" charset="2"/>
              <a:buNone/>
            </a:pPr>
            <a:endParaRPr lang="ja-JP" altLang="en-US" sz="2000" dirty="0"/>
          </a:p>
          <a:p>
            <a:pPr>
              <a:lnSpc>
                <a:spcPct val="80000"/>
              </a:lnSpc>
            </a:pPr>
            <a:r>
              <a:rPr lang="ja-JP" altLang="en-US" sz="2000" dirty="0"/>
              <a:t>ビニール・プラスティック加工</a:t>
            </a:r>
          </a:p>
        </p:txBody>
      </p:sp>
      <p:sp>
        <p:nvSpPr>
          <p:cNvPr id="80909" name="Rectangle 13"/>
          <p:cNvSpPr>
            <a:spLocks noGrp="1" noChangeArrowheads="1"/>
          </p:cNvSpPr>
          <p:nvPr>
            <p:ph type="body" sz="half" idx="2"/>
          </p:nvPr>
        </p:nvSpPr>
        <p:spPr>
          <a:xfrm>
            <a:off x="4648200" y="1268413"/>
            <a:ext cx="4038600" cy="4598987"/>
          </a:xfrm>
        </p:spPr>
        <p:txBody>
          <a:bodyPr/>
          <a:lstStyle/>
          <a:p>
            <a:r>
              <a:rPr lang="ja-JP" altLang="en-US" sz="2000" dirty="0"/>
              <a:t>集積回路</a:t>
            </a:r>
            <a:r>
              <a:rPr lang="en-US" altLang="ja-JP" sz="2000" dirty="0"/>
              <a:t>(</a:t>
            </a:r>
            <a:r>
              <a:rPr lang="ja-JP" altLang="en-US" sz="2000" dirty="0"/>
              <a:t>半導体の加工</a:t>
            </a:r>
            <a:r>
              <a:rPr lang="en-US" altLang="ja-JP" sz="2000" dirty="0"/>
              <a:t>)</a:t>
            </a:r>
          </a:p>
        </p:txBody>
      </p:sp>
      <p:pic>
        <p:nvPicPr>
          <p:cNvPr id="80902" name="Picture 6"/>
          <p:cNvPicPr>
            <a:picLocks noChangeAspect="1" noChangeArrowheads="1"/>
          </p:cNvPicPr>
          <p:nvPr/>
        </p:nvPicPr>
        <p:blipFill>
          <a:blip r:embed="rId3" cstate="print"/>
          <a:srcRect l="6349" t="26433" r="47879" b="5247"/>
          <a:stretch>
            <a:fillRect/>
          </a:stretch>
        </p:blipFill>
        <p:spPr bwMode="auto">
          <a:xfrm>
            <a:off x="4716463" y="1601788"/>
            <a:ext cx="3455987" cy="3683000"/>
          </a:xfrm>
          <a:prstGeom prst="rect">
            <a:avLst/>
          </a:prstGeom>
          <a:noFill/>
          <a:ln w="9525">
            <a:noFill/>
            <a:miter lim="800000"/>
            <a:headEnd/>
            <a:tailEnd/>
          </a:ln>
          <a:effectLst/>
        </p:spPr>
      </p:pic>
      <p:pic>
        <p:nvPicPr>
          <p:cNvPr id="80906" name="Picture 10" descr="use_wire"/>
          <p:cNvPicPr>
            <a:picLocks noChangeAspect="1" noChangeArrowheads="1"/>
          </p:cNvPicPr>
          <p:nvPr/>
        </p:nvPicPr>
        <p:blipFill>
          <a:blip r:embed="rId4" cstate="print"/>
          <a:srcRect/>
          <a:stretch>
            <a:fillRect/>
          </a:stretch>
        </p:blipFill>
        <p:spPr bwMode="auto">
          <a:xfrm>
            <a:off x="185736" y="4146552"/>
            <a:ext cx="2381250" cy="1800225"/>
          </a:xfrm>
          <a:prstGeom prst="rect">
            <a:avLst/>
          </a:prstGeom>
          <a:noFill/>
        </p:spPr>
      </p:pic>
      <p:pic>
        <p:nvPicPr>
          <p:cNvPr id="80908" name="Picture 12" descr="use_tire"/>
          <p:cNvPicPr>
            <a:picLocks noChangeAspect="1" noChangeArrowheads="1"/>
          </p:cNvPicPr>
          <p:nvPr/>
        </p:nvPicPr>
        <p:blipFill>
          <a:blip r:embed="rId5" cstate="print"/>
          <a:srcRect l="9134" r="12267"/>
          <a:stretch>
            <a:fillRect/>
          </a:stretch>
        </p:blipFill>
        <p:spPr bwMode="auto">
          <a:xfrm>
            <a:off x="258761" y="1574784"/>
            <a:ext cx="1871662" cy="1762125"/>
          </a:xfrm>
          <a:prstGeom prst="rect">
            <a:avLst/>
          </a:prstGeom>
          <a:noFill/>
        </p:spPr>
      </p:pic>
      <p:sp>
        <p:nvSpPr>
          <p:cNvPr id="80911" name="Rectangle 15"/>
          <p:cNvSpPr>
            <a:spLocks noChangeArrowheads="1"/>
          </p:cNvSpPr>
          <p:nvPr/>
        </p:nvSpPr>
        <p:spPr bwMode="auto">
          <a:xfrm>
            <a:off x="2201861" y="1563672"/>
            <a:ext cx="1728787" cy="1465262"/>
          </a:xfrm>
          <a:prstGeom prst="rect">
            <a:avLst/>
          </a:prstGeom>
          <a:noFill/>
          <a:ln w="9525">
            <a:noFill/>
            <a:miter lim="800000"/>
            <a:headEnd/>
            <a:tailEnd/>
          </a:ln>
          <a:effectLst/>
        </p:spPr>
        <p:txBody>
          <a:bodyPr>
            <a:spAutoFit/>
          </a:bodyPr>
          <a:lstStyle/>
          <a:p>
            <a:r>
              <a:rPr lang="ja-JP" altLang="en-US" dirty="0"/>
              <a:t>生ゴムは弱い。放射線を当てて</a:t>
            </a:r>
          </a:p>
          <a:p>
            <a:r>
              <a:rPr lang="ja-JP" altLang="en-US" dirty="0"/>
              <a:t>網目上の構造を作る。粘着性を下げる</a:t>
            </a:r>
          </a:p>
        </p:txBody>
      </p:sp>
      <p:sp>
        <p:nvSpPr>
          <p:cNvPr id="80912" name="Text Box 16"/>
          <p:cNvSpPr txBox="1">
            <a:spLocks noChangeArrowheads="1"/>
          </p:cNvSpPr>
          <p:nvPr/>
        </p:nvSpPr>
        <p:spPr bwMode="auto">
          <a:xfrm>
            <a:off x="2843213" y="4200543"/>
            <a:ext cx="1944687" cy="1328738"/>
          </a:xfrm>
          <a:prstGeom prst="rect">
            <a:avLst/>
          </a:prstGeom>
          <a:noFill/>
          <a:ln w="9525">
            <a:noFill/>
            <a:miter lim="800000"/>
            <a:headEnd/>
            <a:tailEnd/>
          </a:ln>
          <a:effectLst/>
        </p:spPr>
        <p:txBody>
          <a:bodyPr>
            <a:spAutoFit/>
          </a:bodyPr>
          <a:lstStyle/>
          <a:p>
            <a:pPr>
              <a:spcBef>
                <a:spcPct val="50000"/>
              </a:spcBef>
            </a:pPr>
            <a:r>
              <a:rPr lang="ja-JP" altLang="en-US" dirty="0"/>
              <a:t>耐熱性を高める。</a:t>
            </a:r>
          </a:p>
          <a:p>
            <a:pPr>
              <a:spcBef>
                <a:spcPct val="50000"/>
              </a:spcBef>
            </a:pPr>
            <a:r>
              <a:rPr lang="ja-JP" altLang="en-US" dirty="0"/>
              <a:t>三味線や琴などの弦用ナイロンの音質改善</a:t>
            </a:r>
          </a:p>
        </p:txBody>
      </p:sp>
      <p:sp>
        <p:nvSpPr>
          <p:cNvPr id="80913" name="Text Box 17"/>
          <p:cNvSpPr txBox="1">
            <a:spLocks noChangeArrowheads="1"/>
          </p:cNvSpPr>
          <p:nvPr/>
        </p:nvSpPr>
        <p:spPr bwMode="auto">
          <a:xfrm>
            <a:off x="4932363" y="5300663"/>
            <a:ext cx="3382962" cy="1054100"/>
          </a:xfrm>
          <a:prstGeom prst="rect">
            <a:avLst/>
          </a:prstGeom>
          <a:noFill/>
          <a:ln w="9525">
            <a:noFill/>
            <a:miter lim="800000"/>
            <a:headEnd/>
            <a:tailEnd/>
          </a:ln>
          <a:effectLst/>
        </p:spPr>
        <p:txBody>
          <a:bodyPr>
            <a:spAutoFit/>
          </a:bodyPr>
          <a:lstStyle/>
          <a:p>
            <a:pPr>
              <a:spcBef>
                <a:spcPct val="50000"/>
              </a:spcBef>
            </a:pPr>
            <a:r>
              <a:rPr lang="ja-JP" altLang="en-US" dirty="0"/>
              <a:t>集積化</a:t>
            </a:r>
          </a:p>
          <a:p>
            <a:pPr>
              <a:spcBef>
                <a:spcPct val="50000"/>
              </a:spcBef>
            </a:pPr>
            <a:r>
              <a:rPr lang="ja-JP" altLang="en-US" dirty="0"/>
              <a:t>細い線を作るため、短波長の光</a:t>
            </a:r>
            <a:r>
              <a:rPr lang="en-US" altLang="ja-JP" dirty="0"/>
              <a:t>(X</a:t>
            </a:r>
            <a:r>
              <a:rPr lang="ja-JP" altLang="en-US" dirty="0"/>
              <a:t>線</a:t>
            </a:r>
            <a:r>
              <a:rPr lang="en-US" altLang="ja-JP" dirty="0"/>
              <a:t>)</a:t>
            </a:r>
            <a:r>
              <a:rPr lang="ja-JP" altLang="en-US" dirty="0"/>
              <a:t>や電子線を用いる</a:t>
            </a:r>
          </a:p>
        </p:txBody>
      </p:sp>
      <p:sp>
        <p:nvSpPr>
          <p:cNvPr id="80914" name="Text Box 18"/>
          <p:cNvSpPr txBox="1">
            <a:spLocks noChangeArrowheads="1"/>
          </p:cNvSpPr>
          <p:nvPr/>
        </p:nvSpPr>
        <p:spPr bwMode="auto">
          <a:xfrm>
            <a:off x="8101013" y="2492375"/>
            <a:ext cx="1657350" cy="366713"/>
          </a:xfrm>
          <a:prstGeom prst="rect">
            <a:avLst/>
          </a:prstGeom>
          <a:noFill/>
          <a:ln w="9525">
            <a:noFill/>
            <a:miter lim="800000"/>
            <a:headEnd/>
            <a:tailEnd/>
          </a:ln>
          <a:effectLst/>
        </p:spPr>
        <p:txBody>
          <a:bodyPr>
            <a:spAutoFit/>
          </a:bodyPr>
          <a:lstStyle/>
          <a:p>
            <a:pPr>
              <a:spcBef>
                <a:spcPct val="50000"/>
              </a:spcBef>
            </a:pPr>
            <a:r>
              <a:rPr lang="ja-JP" altLang="en-US" dirty="0"/>
              <a:t>基板</a:t>
            </a:r>
          </a:p>
        </p:txBody>
      </p:sp>
      <p:sp>
        <p:nvSpPr>
          <p:cNvPr id="80915" name="Text Box 19"/>
          <p:cNvSpPr txBox="1">
            <a:spLocks noChangeArrowheads="1"/>
          </p:cNvSpPr>
          <p:nvPr/>
        </p:nvSpPr>
        <p:spPr bwMode="auto">
          <a:xfrm>
            <a:off x="8027988" y="1844675"/>
            <a:ext cx="1296987" cy="579438"/>
          </a:xfrm>
          <a:prstGeom prst="rect">
            <a:avLst/>
          </a:prstGeom>
          <a:noFill/>
          <a:ln w="9525">
            <a:noFill/>
            <a:miter lim="800000"/>
            <a:headEnd/>
            <a:tailEnd/>
          </a:ln>
          <a:effectLst/>
        </p:spPr>
        <p:txBody>
          <a:bodyPr>
            <a:spAutoFit/>
          </a:bodyPr>
          <a:lstStyle/>
          <a:p>
            <a:pPr>
              <a:spcBef>
                <a:spcPct val="50000"/>
              </a:spcBef>
            </a:pPr>
            <a:r>
              <a:rPr lang="ja-JP" altLang="en-US" dirty="0"/>
              <a:t>レジスト </a:t>
            </a:r>
            <a:r>
              <a:rPr lang="en-US" altLang="ja-JP" sz="1400" dirty="0"/>
              <a:t>(</a:t>
            </a:r>
            <a:r>
              <a:rPr lang="ja-JP" altLang="en-US" sz="1400" dirty="0"/>
              <a:t>フォトマスク</a:t>
            </a:r>
            <a:r>
              <a:rPr lang="en-US" altLang="ja-JP" sz="1400" dirty="0"/>
              <a:t>)</a:t>
            </a:r>
          </a:p>
        </p:txBody>
      </p:sp>
      <p:sp>
        <p:nvSpPr>
          <p:cNvPr id="13" name="スライド番号プレースホルダ 12"/>
          <p:cNvSpPr>
            <a:spLocks noGrp="1"/>
          </p:cNvSpPr>
          <p:nvPr>
            <p:ph type="sldNum" sz="quarter" idx="11"/>
          </p:nvPr>
        </p:nvSpPr>
        <p:spPr/>
        <p:txBody>
          <a:bodyPr/>
          <a:lstStyle/>
          <a:p>
            <a:fld id="{55CFD74C-03E1-485F-870A-CC1588619E65}" type="slidenum">
              <a:rPr kumimoji="1" lang="ja-JP" altLang="en-US" smtClean="0"/>
              <a:pPr/>
              <a:t>113</a:t>
            </a:fld>
            <a:endParaRPr kumimoji="1" lang="ja-JP" altLang="en-US" dirty="0"/>
          </a:p>
        </p:txBody>
      </p:sp>
      <p:sp>
        <p:nvSpPr>
          <p:cNvPr id="14" name="フッター プレースホルダ 13"/>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ja-JP" altLang="en-US" sz="4000" dirty="0"/>
              <a:t>工業利用</a:t>
            </a:r>
          </a:p>
        </p:txBody>
      </p:sp>
      <p:sp>
        <p:nvSpPr>
          <p:cNvPr id="86021" name="Rectangle 5"/>
          <p:cNvSpPr>
            <a:spLocks noGrp="1" noChangeArrowheads="1"/>
          </p:cNvSpPr>
          <p:nvPr>
            <p:ph sz="half" idx="1"/>
          </p:nvPr>
        </p:nvSpPr>
        <p:spPr/>
        <p:txBody>
          <a:bodyPr/>
          <a:lstStyle/>
          <a:p>
            <a:r>
              <a:rPr lang="ja-JP" altLang="en-US" sz="1800" dirty="0" smtClean="0"/>
              <a:t>製品</a:t>
            </a:r>
            <a:r>
              <a:rPr lang="ja-JP" altLang="en-US" sz="1800" dirty="0"/>
              <a:t>の厚さ</a:t>
            </a:r>
            <a:r>
              <a:rPr lang="ja-JP" altLang="en-US" sz="1800" dirty="0" smtClean="0"/>
              <a:t>検査</a:t>
            </a:r>
            <a:endParaRPr lang="en-US" altLang="ja-JP" sz="1800" dirty="0" smtClean="0"/>
          </a:p>
          <a:p>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pPr>
              <a:buFont typeface="Wingdings" pitchFamily="2" charset="2"/>
              <a:buNone/>
            </a:pPr>
            <a:endParaRPr lang="ja-JP" altLang="en-US" sz="1800" dirty="0"/>
          </a:p>
          <a:p>
            <a:r>
              <a:rPr lang="ja-JP" altLang="en-US" sz="1800" dirty="0" smtClean="0"/>
              <a:t>ガラス</a:t>
            </a:r>
            <a:r>
              <a:rPr lang="ja-JP" altLang="en-US" sz="1800" dirty="0"/>
              <a:t>や宝石類の着色</a:t>
            </a:r>
          </a:p>
          <a:p>
            <a:pPr>
              <a:buFont typeface="Wingdings" pitchFamily="2" charset="2"/>
              <a:buNone/>
            </a:pPr>
            <a:endParaRPr lang="en-US" altLang="ja-JP" sz="1800" dirty="0"/>
          </a:p>
        </p:txBody>
      </p:sp>
      <p:sp>
        <p:nvSpPr>
          <p:cNvPr id="86022" name="Rectangle 6"/>
          <p:cNvSpPr>
            <a:spLocks noGrp="1" noChangeArrowheads="1"/>
          </p:cNvSpPr>
          <p:nvPr>
            <p:ph sz="half" idx="2"/>
          </p:nvPr>
        </p:nvSpPr>
        <p:spPr/>
        <p:txBody>
          <a:bodyPr/>
          <a:lstStyle/>
          <a:p>
            <a:r>
              <a:rPr lang="ja-JP" altLang="en-US" sz="2000" b="1" dirty="0"/>
              <a:t>リサイクル（排ガス処理）</a:t>
            </a:r>
          </a:p>
          <a:p>
            <a:endParaRPr lang="ja-JP" altLang="en-US" sz="2000" b="1" dirty="0"/>
          </a:p>
          <a:p>
            <a:endParaRPr lang="ja-JP" altLang="en-US" sz="2000" b="1" dirty="0"/>
          </a:p>
          <a:p>
            <a:endParaRPr lang="ja-JP" altLang="en-US" sz="2000" b="1" dirty="0"/>
          </a:p>
          <a:p>
            <a:endParaRPr lang="ja-JP" altLang="en-US" sz="2000" b="1" dirty="0"/>
          </a:p>
          <a:p>
            <a:endParaRPr lang="en-US" altLang="ja-JP" sz="2000" dirty="0"/>
          </a:p>
        </p:txBody>
      </p:sp>
      <p:pic>
        <p:nvPicPr>
          <p:cNvPr id="86024" name="Picture 8" descr="F03"/>
          <p:cNvPicPr>
            <a:picLocks noChangeAspect="1" noChangeArrowheads="1"/>
          </p:cNvPicPr>
          <p:nvPr/>
        </p:nvPicPr>
        <p:blipFill>
          <a:blip r:embed="rId3" cstate="print"/>
          <a:srcRect/>
          <a:stretch>
            <a:fillRect/>
          </a:stretch>
        </p:blipFill>
        <p:spPr bwMode="auto">
          <a:xfrm>
            <a:off x="928662" y="1785926"/>
            <a:ext cx="3000375" cy="1819275"/>
          </a:xfrm>
          <a:prstGeom prst="rect">
            <a:avLst/>
          </a:prstGeom>
          <a:noFill/>
        </p:spPr>
      </p:pic>
      <p:pic>
        <p:nvPicPr>
          <p:cNvPr id="86026" name="Picture 10" descr="glass"/>
          <p:cNvPicPr>
            <a:picLocks noChangeAspect="1" noChangeArrowheads="1"/>
          </p:cNvPicPr>
          <p:nvPr/>
        </p:nvPicPr>
        <p:blipFill>
          <a:blip r:embed="rId4" cstate="print"/>
          <a:srcRect/>
          <a:stretch>
            <a:fillRect/>
          </a:stretch>
        </p:blipFill>
        <p:spPr bwMode="auto">
          <a:xfrm>
            <a:off x="857224" y="4429132"/>
            <a:ext cx="1914525" cy="2089150"/>
          </a:xfrm>
          <a:prstGeom prst="rect">
            <a:avLst/>
          </a:prstGeom>
          <a:noFill/>
        </p:spPr>
      </p:pic>
      <p:sp>
        <p:nvSpPr>
          <p:cNvPr id="86027" name="Text Box 11"/>
          <p:cNvSpPr txBox="1">
            <a:spLocks noChangeArrowheads="1"/>
          </p:cNvSpPr>
          <p:nvPr/>
        </p:nvSpPr>
        <p:spPr bwMode="auto">
          <a:xfrm>
            <a:off x="2843213" y="4724400"/>
            <a:ext cx="1987550" cy="1465263"/>
          </a:xfrm>
          <a:prstGeom prst="rect">
            <a:avLst/>
          </a:prstGeom>
          <a:noFill/>
          <a:ln w="9525">
            <a:noFill/>
            <a:miter lim="800000"/>
            <a:headEnd/>
            <a:tailEnd/>
          </a:ln>
          <a:effectLst/>
        </p:spPr>
        <p:txBody>
          <a:bodyPr wrap="none">
            <a:spAutoFit/>
          </a:bodyPr>
          <a:lstStyle/>
          <a:p>
            <a:r>
              <a:rPr lang="ja-JP" altLang="en-US" dirty="0"/>
              <a:t>ガラス＋ナトリウム</a:t>
            </a:r>
          </a:p>
          <a:p>
            <a:r>
              <a:rPr lang="ja-JP" altLang="en-US" dirty="0"/>
              <a:t>＋放射線→茶色</a:t>
            </a:r>
          </a:p>
          <a:p>
            <a:endParaRPr lang="ja-JP" altLang="en-US" dirty="0"/>
          </a:p>
          <a:p>
            <a:r>
              <a:rPr lang="ja-JP" altLang="en-US" dirty="0"/>
              <a:t>ガラス＋コバルト</a:t>
            </a:r>
          </a:p>
          <a:p>
            <a:r>
              <a:rPr lang="ja-JP" altLang="en-US" dirty="0"/>
              <a:t>＋放射線→紫</a:t>
            </a:r>
          </a:p>
        </p:txBody>
      </p:sp>
      <p:pic>
        <p:nvPicPr>
          <p:cNvPr id="86034" name="Picture 18" descr="05"/>
          <p:cNvPicPr>
            <a:picLocks noChangeAspect="1" noChangeArrowheads="1"/>
          </p:cNvPicPr>
          <p:nvPr/>
        </p:nvPicPr>
        <p:blipFill>
          <a:blip r:embed="rId5" cstate="print"/>
          <a:srcRect/>
          <a:stretch>
            <a:fillRect/>
          </a:stretch>
        </p:blipFill>
        <p:spPr bwMode="auto">
          <a:xfrm>
            <a:off x="4643438" y="1773238"/>
            <a:ext cx="4329112" cy="2330450"/>
          </a:xfrm>
          <a:prstGeom prst="rect">
            <a:avLst/>
          </a:prstGeom>
          <a:noFill/>
        </p:spPr>
      </p:pic>
      <p:sp>
        <p:nvSpPr>
          <p:cNvPr id="9" name="スライド番号プレースホルダ 8"/>
          <p:cNvSpPr>
            <a:spLocks noGrp="1"/>
          </p:cNvSpPr>
          <p:nvPr>
            <p:ph type="sldNum" sz="quarter" idx="11"/>
          </p:nvPr>
        </p:nvSpPr>
        <p:spPr/>
        <p:txBody>
          <a:bodyPr/>
          <a:lstStyle/>
          <a:p>
            <a:fld id="{55CFD74C-03E1-485F-870A-CC1588619E65}" type="slidenum">
              <a:rPr kumimoji="1" lang="ja-JP" altLang="en-US" smtClean="0"/>
              <a:pPr/>
              <a:t>114</a:t>
            </a:fld>
            <a:endParaRPr kumimoji="1" lang="ja-JP" altLang="en-US" dirty="0"/>
          </a:p>
        </p:txBody>
      </p:sp>
      <p:sp>
        <p:nvSpPr>
          <p:cNvPr id="10" name="フッター プレースホルダ 9"/>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ja-JP" altLang="en-US" sz="4000" dirty="0"/>
              <a:t>工業利用</a:t>
            </a:r>
          </a:p>
        </p:txBody>
      </p:sp>
      <p:sp>
        <p:nvSpPr>
          <p:cNvPr id="91139" name="Rectangle 3"/>
          <p:cNvSpPr>
            <a:spLocks noGrp="1" noChangeArrowheads="1"/>
          </p:cNvSpPr>
          <p:nvPr>
            <p:ph idx="1"/>
          </p:nvPr>
        </p:nvSpPr>
        <p:spPr>
          <a:xfrm>
            <a:off x="571472" y="1285860"/>
            <a:ext cx="4429156" cy="2143140"/>
          </a:xfrm>
        </p:spPr>
        <p:txBody>
          <a:bodyPr/>
          <a:lstStyle/>
          <a:p>
            <a:pPr>
              <a:lnSpc>
                <a:spcPct val="90000"/>
              </a:lnSpc>
            </a:pPr>
            <a:r>
              <a:rPr lang="ja-JP" altLang="en-US" sz="2000" b="1" dirty="0"/>
              <a:t>非破壊検査</a:t>
            </a:r>
          </a:p>
          <a:p>
            <a:pPr>
              <a:lnSpc>
                <a:spcPct val="90000"/>
              </a:lnSpc>
              <a:buFont typeface="Wingdings" pitchFamily="2" charset="2"/>
              <a:buNone/>
            </a:pPr>
            <a:r>
              <a:rPr lang="ja-JP" altLang="en-US" sz="2000" dirty="0"/>
              <a:t>	溶接がうまくいったかどうか、使用している機材に故障や破損がないかどうかを確認する方法の</a:t>
            </a:r>
            <a:r>
              <a:rPr lang="ja-JP" altLang="en-US" sz="2000" dirty="0" smtClean="0"/>
              <a:t>１つ</a:t>
            </a:r>
            <a:endParaRPr lang="ja-JP" altLang="en-US" sz="2000" dirty="0"/>
          </a:p>
        </p:txBody>
      </p:sp>
      <p:pic>
        <p:nvPicPr>
          <p:cNvPr id="91141" name="Picture 5" descr="05"/>
          <p:cNvPicPr>
            <a:picLocks noChangeAspect="1" noChangeArrowheads="1"/>
          </p:cNvPicPr>
          <p:nvPr/>
        </p:nvPicPr>
        <p:blipFill>
          <a:blip r:embed="rId3" cstate="print"/>
          <a:srcRect/>
          <a:stretch>
            <a:fillRect/>
          </a:stretch>
        </p:blipFill>
        <p:spPr bwMode="auto">
          <a:xfrm>
            <a:off x="5143504" y="1357298"/>
            <a:ext cx="3667125" cy="5000625"/>
          </a:xfrm>
          <a:prstGeom prst="rect">
            <a:avLst/>
          </a:prstGeom>
          <a:noFill/>
        </p:spPr>
      </p:pic>
      <p:pic>
        <p:nvPicPr>
          <p:cNvPr id="91144" name="Picture 8" descr="02"/>
          <p:cNvPicPr>
            <a:picLocks noChangeAspect="1" noChangeArrowheads="1"/>
          </p:cNvPicPr>
          <p:nvPr/>
        </p:nvPicPr>
        <p:blipFill>
          <a:blip r:embed="rId4" cstate="print"/>
          <a:srcRect/>
          <a:stretch>
            <a:fillRect/>
          </a:stretch>
        </p:blipFill>
        <p:spPr bwMode="auto">
          <a:xfrm>
            <a:off x="1200122" y="2486698"/>
            <a:ext cx="3086126" cy="4371302"/>
          </a:xfrm>
          <a:prstGeom prst="rect">
            <a:avLst/>
          </a:prstGeom>
          <a:noFill/>
        </p:spPr>
      </p:pic>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115</a:t>
            </a:fld>
            <a:endParaRPr kumimoji="1" lang="ja-JP" altLang="en-US"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ja-JP" altLang="en-US" sz="4000" dirty="0"/>
              <a:t>医療への利用</a:t>
            </a:r>
          </a:p>
        </p:txBody>
      </p:sp>
      <p:sp>
        <p:nvSpPr>
          <p:cNvPr id="49155" name="Rectangle 3"/>
          <p:cNvSpPr>
            <a:spLocks noGrp="1" noChangeArrowheads="1"/>
          </p:cNvSpPr>
          <p:nvPr>
            <p:ph idx="1"/>
          </p:nvPr>
        </p:nvSpPr>
        <p:spPr/>
        <p:txBody>
          <a:bodyPr/>
          <a:lstStyle/>
          <a:p>
            <a:r>
              <a:rPr lang="ja-JP" altLang="en-US" sz="1800" dirty="0"/>
              <a:t>検診</a:t>
            </a:r>
          </a:p>
          <a:p>
            <a:pPr lvl="1"/>
            <a:r>
              <a:rPr lang="ja-JP" altLang="en-US" sz="1600" dirty="0"/>
              <a:t>レントゲン</a:t>
            </a:r>
            <a:r>
              <a:rPr lang="en-US" altLang="ja-JP" sz="1600" dirty="0"/>
              <a:t>(X</a:t>
            </a:r>
            <a:r>
              <a:rPr lang="ja-JP" altLang="en-US" sz="1600" dirty="0"/>
              <a:t>線</a:t>
            </a:r>
            <a:r>
              <a:rPr lang="en-US" altLang="ja-JP" sz="1600" dirty="0"/>
              <a:t>)</a:t>
            </a:r>
          </a:p>
        </p:txBody>
      </p:sp>
      <p:sp>
        <p:nvSpPr>
          <p:cNvPr id="49158" name="Rectangle 6"/>
          <p:cNvSpPr>
            <a:spLocks noGrp="1" noChangeArrowheads="1"/>
          </p:cNvSpPr>
          <p:nvPr>
            <p:ph type="body" sz="half" idx="4294967295"/>
          </p:nvPr>
        </p:nvSpPr>
        <p:spPr>
          <a:xfrm>
            <a:off x="4714876" y="1142985"/>
            <a:ext cx="4038600" cy="2786082"/>
          </a:xfrm>
        </p:spPr>
        <p:txBody>
          <a:bodyPr/>
          <a:lstStyle/>
          <a:p>
            <a:r>
              <a:rPr lang="en-US" altLang="ja-JP" sz="2000" dirty="0">
                <a:latin typeface="Times New Roman" pitchFamily="18" charset="0"/>
              </a:rPr>
              <a:t>X</a:t>
            </a:r>
            <a:r>
              <a:rPr lang="ja-JP" altLang="en-US" sz="2000" dirty="0">
                <a:latin typeface="Times New Roman" pitchFamily="18" charset="0"/>
              </a:rPr>
              <a:t>線</a:t>
            </a:r>
            <a:r>
              <a:rPr lang="en-US" altLang="ja-JP" sz="2000" dirty="0" smtClean="0">
                <a:latin typeface="Times New Roman" pitchFamily="18" charset="0"/>
              </a:rPr>
              <a:t>CT</a:t>
            </a:r>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endParaRPr lang="en-US" altLang="ja-JP" sz="2000" dirty="0">
              <a:latin typeface="Times New Roman" pitchFamily="18" charset="0"/>
            </a:endParaRPr>
          </a:p>
          <a:p>
            <a:r>
              <a:rPr lang="ja-JP" altLang="en-US" sz="2000" dirty="0">
                <a:latin typeface="Times New Roman" pitchFamily="18" charset="0"/>
              </a:rPr>
              <a:t>ポジトロン</a:t>
            </a:r>
            <a:r>
              <a:rPr lang="en-US" altLang="ja-JP" sz="2000" dirty="0">
                <a:latin typeface="Times New Roman" pitchFamily="18" charset="0"/>
              </a:rPr>
              <a:t>CT</a:t>
            </a:r>
          </a:p>
        </p:txBody>
      </p:sp>
      <p:pic>
        <p:nvPicPr>
          <p:cNvPr id="49157" name="Picture 5" descr="Roentgen-x-ray-von-kollikers-hand"/>
          <p:cNvPicPr>
            <a:picLocks noChangeAspect="1" noChangeArrowheads="1"/>
          </p:cNvPicPr>
          <p:nvPr/>
        </p:nvPicPr>
        <p:blipFill>
          <a:blip r:embed="rId3" cstate="print"/>
          <a:srcRect/>
          <a:stretch>
            <a:fillRect/>
          </a:stretch>
        </p:blipFill>
        <p:spPr bwMode="auto">
          <a:xfrm>
            <a:off x="971550" y="1989138"/>
            <a:ext cx="2573338" cy="3859212"/>
          </a:xfrm>
          <a:prstGeom prst="rect">
            <a:avLst/>
          </a:prstGeom>
          <a:noFill/>
        </p:spPr>
      </p:pic>
      <p:pic>
        <p:nvPicPr>
          <p:cNvPr id="49160" name="Picture 8" descr="PET"/>
          <p:cNvPicPr>
            <a:picLocks noChangeAspect="1" noChangeArrowheads="1"/>
          </p:cNvPicPr>
          <p:nvPr/>
        </p:nvPicPr>
        <p:blipFill>
          <a:blip r:embed="rId4" cstate="print"/>
          <a:srcRect/>
          <a:stretch>
            <a:fillRect/>
          </a:stretch>
        </p:blipFill>
        <p:spPr bwMode="auto">
          <a:xfrm>
            <a:off x="4716463" y="3716338"/>
            <a:ext cx="2381250" cy="1724025"/>
          </a:xfrm>
          <a:prstGeom prst="rect">
            <a:avLst/>
          </a:prstGeom>
          <a:noFill/>
        </p:spPr>
      </p:pic>
      <p:pic>
        <p:nvPicPr>
          <p:cNvPr id="49162" name="Picture 10" descr="X線CT写真"/>
          <p:cNvPicPr>
            <a:picLocks noChangeAspect="1" noChangeArrowheads="1"/>
          </p:cNvPicPr>
          <p:nvPr/>
        </p:nvPicPr>
        <p:blipFill>
          <a:blip r:embed="rId5" cstate="print"/>
          <a:srcRect/>
          <a:stretch>
            <a:fillRect/>
          </a:stretch>
        </p:blipFill>
        <p:spPr bwMode="auto">
          <a:xfrm>
            <a:off x="4787900" y="1557338"/>
            <a:ext cx="2390775" cy="1704975"/>
          </a:xfrm>
          <a:prstGeom prst="rect">
            <a:avLst/>
          </a:prstGeom>
          <a:noFill/>
        </p:spPr>
      </p:pic>
      <p:sp>
        <p:nvSpPr>
          <p:cNvPr id="49164" name="Text Box 12"/>
          <p:cNvSpPr txBox="1">
            <a:spLocks noChangeArrowheads="1"/>
          </p:cNvSpPr>
          <p:nvPr/>
        </p:nvSpPr>
        <p:spPr bwMode="auto">
          <a:xfrm>
            <a:off x="4716463" y="5373688"/>
            <a:ext cx="3816350" cy="1190625"/>
          </a:xfrm>
          <a:prstGeom prst="rect">
            <a:avLst/>
          </a:prstGeom>
          <a:noFill/>
          <a:ln w="9525">
            <a:noFill/>
            <a:miter lim="800000"/>
            <a:headEnd/>
            <a:tailEnd/>
          </a:ln>
          <a:effectLst/>
        </p:spPr>
        <p:txBody>
          <a:bodyPr>
            <a:spAutoFit/>
          </a:bodyPr>
          <a:lstStyle/>
          <a:p>
            <a:pPr>
              <a:spcBef>
                <a:spcPct val="50000"/>
              </a:spcBef>
            </a:pPr>
            <a:r>
              <a:rPr lang="ja-JP" altLang="en-US" dirty="0">
                <a:latin typeface="Times New Roman" pitchFamily="18" charset="0"/>
              </a:rPr>
              <a:t>陽電子を放出する放射性同位体</a:t>
            </a:r>
            <a:r>
              <a:rPr lang="en-US" altLang="ja-JP" dirty="0">
                <a:latin typeface="Times New Roman" pitchFamily="18" charset="0"/>
              </a:rPr>
              <a:t>(</a:t>
            </a:r>
            <a:r>
              <a:rPr lang="en-US" altLang="ja-JP" baseline="30000" dirty="0">
                <a:latin typeface="Times New Roman" pitchFamily="18" charset="0"/>
              </a:rPr>
              <a:t>11</a:t>
            </a:r>
            <a:r>
              <a:rPr lang="en-US" altLang="ja-JP" dirty="0">
                <a:latin typeface="Times New Roman" pitchFamily="18" charset="0"/>
              </a:rPr>
              <a:t>C, </a:t>
            </a:r>
            <a:r>
              <a:rPr lang="en-US" altLang="ja-JP" baseline="30000" dirty="0">
                <a:latin typeface="Times New Roman" pitchFamily="18" charset="0"/>
              </a:rPr>
              <a:t>13</a:t>
            </a:r>
            <a:r>
              <a:rPr lang="en-US" altLang="ja-JP" dirty="0">
                <a:latin typeface="Times New Roman" pitchFamily="18" charset="0"/>
              </a:rPr>
              <a:t>N, </a:t>
            </a:r>
            <a:r>
              <a:rPr lang="en-US" altLang="ja-JP" baseline="30000" dirty="0">
                <a:latin typeface="Times New Roman" pitchFamily="18" charset="0"/>
              </a:rPr>
              <a:t>15</a:t>
            </a:r>
            <a:r>
              <a:rPr lang="en-US" altLang="ja-JP" dirty="0">
                <a:latin typeface="Times New Roman" pitchFamily="18" charset="0"/>
              </a:rPr>
              <a:t>O,</a:t>
            </a:r>
            <a:r>
              <a:rPr lang="en-US" altLang="ja-JP" baseline="30000" dirty="0">
                <a:latin typeface="Times New Roman" pitchFamily="18" charset="0"/>
              </a:rPr>
              <a:t>18</a:t>
            </a:r>
            <a:r>
              <a:rPr lang="en-US" altLang="ja-JP" dirty="0">
                <a:latin typeface="Times New Roman" pitchFamily="18" charset="0"/>
              </a:rPr>
              <a:t>F</a:t>
            </a:r>
            <a:r>
              <a:rPr lang="ja-JP" altLang="en-US" dirty="0">
                <a:latin typeface="Times New Roman" pitchFamily="18" charset="0"/>
              </a:rPr>
              <a:t>等</a:t>
            </a:r>
            <a:r>
              <a:rPr lang="en-US" altLang="ja-JP" dirty="0">
                <a:latin typeface="Times New Roman" pitchFamily="18" charset="0"/>
              </a:rPr>
              <a:t>)</a:t>
            </a:r>
            <a:r>
              <a:rPr lang="ja-JP" altLang="en-US" dirty="0">
                <a:latin typeface="Times New Roman" pitchFamily="18" charset="0"/>
              </a:rPr>
              <a:t>で標識化した薬剤を投与、薬剤の分布を陽電子の対消滅時に発生するガンマ線の測定で調べる</a:t>
            </a:r>
          </a:p>
        </p:txBody>
      </p:sp>
      <p:sp>
        <p:nvSpPr>
          <p:cNvPr id="49165" name="Text Box 13"/>
          <p:cNvSpPr txBox="1">
            <a:spLocks noChangeArrowheads="1"/>
          </p:cNvSpPr>
          <p:nvPr/>
        </p:nvSpPr>
        <p:spPr bwMode="auto">
          <a:xfrm>
            <a:off x="7380288" y="1557338"/>
            <a:ext cx="1295400" cy="1465262"/>
          </a:xfrm>
          <a:prstGeom prst="rect">
            <a:avLst/>
          </a:prstGeom>
          <a:noFill/>
          <a:ln w="9525">
            <a:noFill/>
            <a:miter lim="800000"/>
            <a:headEnd/>
            <a:tailEnd/>
          </a:ln>
          <a:effectLst/>
        </p:spPr>
        <p:txBody>
          <a:bodyPr>
            <a:spAutoFit/>
          </a:bodyPr>
          <a:lstStyle/>
          <a:p>
            <a:pPr>
              <a:spcBef>
                <a:spcPct val="50000"/>
              </a:spcBef>
            </a:pPr>
            <a:r>
              <a:rPr lang="en-US" altLang="ja-JP" dirty="0">
                <a:latin typeface="Times New Roman" pitchFamily="18" charset="0"/>
              </a:rPr>
              <a:t>X</a:t>
            </a:r>
            <a:r>
              <a:rPr lang="ja-JP" altLang="en-US" dirty="0">
                <a:latin typeface="Times New Roman" pitchFamily="18" charset="0"/>
              </a:rPr>
              <a:t>線で物体を走査し、内部を輪切りにした画像を作る</a:t>
            </a:r>
          </a:p>
        </p:txBody>
      </p:sp>
      <p:pic>
        <p:nvPicPr>
          <p:cNvPr id="49167" name="Picture 15" descr="[図:PETの原理]"/>
          <p:cNvPicPr>
            <a:picLocks noChangeAspect="1" noChangeArrowheads="1"/>
          </p:cNvPicPr>
          <p:nvPr/>
        </p:nvPicPr>
        <p:blipFill>
          <a:blip r:embed="rId6" cstate="print"/>
          <a:srcRect/>
          <a:stretch>
            <a:fillRect/>
          </a:stretch>
        </p:blipFill>
        <p:spPr bwMode="auto">
          <a:xfrm>
            <a:off x="7019925" y="3429000"/>
            <a:ext cx="1882775" cy="1798638"/>
          </a:xfrm>
          <a:prstGeom prst="rect">
            <a:avLst/>
          </a:prstGeom>
          <a:noFill/>
        </p:spPr>
      </p:pic>
      <p:sp>
        <p:nvSpPr>
          <p:cNvPr id="49168" name="Text Box 16"/>
          <p:cNvSpPr txBox="1">
            <a:spLocks noChangeArrowheads="1"/>
          </p:cNvSpPr>
          <p:nvPr/>
        </p:nvSpPr>
        <p:spPr bwMode="auto">
          <a:xfrm>
            <a:off x="900113" y="5949950"/>
            <a:ext cx="3311525" cy="366713"/>
          </a:xfrm>
          <a:prstGeom prst="rect">
            <a:avLst/>
          </a:prstGeom>
          <a:noFill/>
          <a:ln w="9525">
            <a:noFill/>
            <a:miter lim="800000"/>
            <a:headEnd/>
            <a:tailEnd/>
          </a:ln>
          <a:effectLst/>
        </p:spPr>
        <p:txBody>
          <a:bodyPr>
            <a:spAutoFit/>
          </a:bodyPr>
          <a:lstStyle/>
          <a:p>
            <a:pPr>
              <a:spcBef>
                <a:spcPct val="50000"/>
              </a:spcBef>
            </a:pPr>
            <a:r>
              <a:rPr lang="en-US" altLang="ja-JP" dirty="0">
                <a:latin typeface="Times New Roman" pitchFamily="18" charset="0"/>
              </a:rPr>
              <a:t>Mrs. </a:t>
            </a:r>
            <a:r>
              <a:rPr lang="ja-JP" altLang="en-US" dirty="0">
                <a:latin typeface="Times New Roman" pitchFamily="18" charset="0"/>
              </a:rPr>
              <a:t>レントゲンの</a:t>
            </a:r>
            <a:r>
              <a:rPr lang="en-US" altLang="ja-JP" dirty="0">
                <a:latin typeface="Times New Roman" pitchFamily="18" charset="0"/>
              </a:rPr>
              <a:t>X</a:t>
            </a:r>
            <a:r>
              <a:rPr lang="ja-JP" altLang="en-US" dirty="0">
                <a:latin typeface="Times New Roman" pitchFamily="18" charset="0"/>
              </a:rPr>
              <a:t>線写真</a:t>
            </a:r>
          </a:p>
        </p:txBody>
      </p:sp>
      <p:sp>
        <p:nvSpPr>
          <p:cNvPr id="12" name="スライド番号プレースホルダ 11"/>
          <p:cNvSpPr>
            <a:spLocks noGrp="1"/>
          </p:cNvSpPr>
          <p:nvPr>
            <p:ph type="sldNum" sz="quarter" idx="11"/>
          </p:nvPr>
        </p:nvSpPr>
        <p:spPr/>
        <p:txBody>
          <a:bodyPr/>
          <a:lstStyle/>
          <a:p>
            <a:fld id="{55CFD74C-03E1-485F-870A-CC1588619E65}" type="slidenum">
              <a:rPr kumimoji="1" lang="ja-JP" altLang="en-US" smtClean="0"/>
              <a:pPr/>
              <a:t>116</a:t>
            </a:fld>
            <a:endParaRPr kumimoji="1" lang="ja-JP" altLang="en-US" dirty="0"/>
          </a:p>
        </p:txBody>
      </p:sp>
      <p:sp>
        <p:nvSpPr>
          <p:cNvPr id="13" name="フッター プレースホルダ 12"/>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PET</a:t>
            </a:r>
            <a:endParaRPr kumimoji="1" lang="ja-JP" altLang="en-US" dirty="0"/>
          </a:p>
        </p:txBody>
      </p:sp>
      <p:sp>
        <p:nvSpPr>
          <p:cNvPr id="3" name="コンテンツ プレースホルダ 2"/>
          <p:cNvSpPr>
            <a:spLocks noGrp="1"/>
          </p:cNvSpPr>
          <p:nvPr>
            <p:ph idx="1"/>
          </p:nvPr>
        </p:nvSpPr>
        <p:spPr>
          <a:xfrm>
            <a:off x="250152" y="980653"/>
            <a:ext cx="7181779" cy="5357850"/>
          </a:xfrm>
        </p:spPr>
        <p:txBody>
          <a:bodyPr/>
          <a:lstStyle/>
          <a:p>
            <a:r>
              <a:rPr lang="en-US" altLang="ja-JP" dirty="0" smtClean="0"/>
              <a:t>Positron emission tomography</a:t>
            </a:r>
          </a:p>
          <a:p>
            <a:pPr lvl="1"/>
            <a:r>
              <a:rPr lang="ja-JP" altLang="en-US" dirty="0" smtClean="0"/>
              <a:t>原理</a:t>
            </a:r>
            <a:endParaRPr lang="en-US" altLang="ja-JP" dirty="0" smtClean="0"/>
          </a:p>
          <a:p>
            <a:pPr lvl="2"/>
            <a:r>
              <a:rPr kumimoji="1" lang="ja-JP" altLang="en-US" dirty="0" smtClean="0"/>
              <a:t>不安定原子核が</a:t>
            </a:r>
            <a:r>
              <a:rPr kumimoji="1" lang="en-US" altLang="ja-JP" dirty="0" smtClean="0">
                <a:latin typeface="Symbol" pitchFamily="18" charset="2"/>
              </a:rPr>
              <a:t>b</a:t>
            </a:r>
            <a:r>
              <a:rPr kumimoji="1" lang="en-US" altLang="ja-JP" baseline="30000" dirty="0" smtClean="0"/>
              <a:t>+</a:t>
            </a:r>
            <a:r>
              <a:rPr kumimoji="1" lang="ja-JP" altLang="en-US" dirty="0" smtClean="0"/>
              <a:t>崩壊を起こした際に陽電子が放出される</a:t>
            </a:r>
            <a:endParaRPr kumimoji="1" lang="en-US" altLang="ja-JP" dirty="0" smtClean="0"/>
          </a:p>
          <a:p>
            <a:pPr lvl="2"/>
            <a:r>
              <a:rPr lang="ja-JP" altLang="en-US" dirty="0" smtClean="0"/>
              <a:t>陽電子と電子が対消滅をし、</a:t>
            </a:r>
            <a:r>
              <a:rPr lang="en-US" altLang="ja-JP" dirty="0" smtClean="0">
                <a:sym typeface="Symbol"/>
              </a:rPr>
              <a:t></a:t>
            </a:r>
            <a:r>
              <a:rPr lang="ja-JP" altLang="en-US" dirty="0" smtClean="0"/>
              <a:t>線が二本逆方向にでる</a:t>
            </a:r>
            <a:endParaRPr lang="en-US" altLang="ja-JP" dirty="0" smtClean="0"/>
          </a:p>
          <a:p>
            <a:pPr lvl="2"/>
            <a:r>
              <a:rPr kumimoji="1" lang="ja-JP" altLang="en-US" dirty="0" smtClean="0"/>
              <a:t>この</a:t>
            </a:r>
            <a:r>
              <a:rPr kumimoji="1" lang="en-US" altLang="ja-JP" dirty="0" smtClean="0"/>
              <a:t>γ</a:t>
            </a:r>
            <a:r>
              <a:rPr kumimoji="1" lang="ja-JP" altLang="en-US" dirty="0" smtClean="0"/>
              <a:t>線を同時にとらえることで、どこから陽電子が出たか線が引ける</a:t>
            </a:r>
            <a:endParaRPr kumimoji="1" lang="en-US" altLang="ja-JP" dirty="0" smtClean="0"/>
          </a:p>
          <a:p>
            <a:pPr lvl="2"/>
            <a:r>
              <a:rPr lang="ja-JP" altLang="en-US" dirty="0" smtClean="0"/>
              <a:t>多数の線を重ねあわせることで立体的に画像を作成</a:t>
            </a:r>
            <a:endParaRPr lang="en-US" altLang="ja-JP" dirty="0" smtClean="0"/>
          </a:p>
          <a:p>
            <a:pPr lvl="1"/>
            <a:r>
              <a:rPr kumimoji="1" lang="ja-JP" altLang="en-US" dirty="0" smtClean="0"/>
              <a:t>ガン細胞はどん欲</a:t>
            </a:r>
            <a:endParaRPr kumimoji="1" lang="en-US" altLang="ja-JP" dirty="0" smtClean="0"/>
          </a:p>
          <a:p>
            <a:pPr lvl="2"/>
            <a:r>
              <a:rPr lang="ja-JP" altLang="en-US" dirty="0" smtClean="0"/>
              <a:t>栄養や酸素を他の細胞よりもよく吸収する</a:t>
            </a:r>
            <a:endParaRPr lang="en-US" altLang="ja-JP" dirty="0" smtClean="0"/>
          </a:p>
          <a:p>
            <a:pPr lvl="2"/>
            <a:r>
              <a:rPr kumimoji="1" lang="ja-JP" altLang="en-US" dirty="0" smtClean="0"/>
              <a:t>不安定</a:t>
            </a:r>
            <a:r>
              <a:rPr lang="ja-JP" altLang="en-US" dirty="0" smtClean="0"/>
              <a:t>核を含む酸素や糖類を作成し、ガン細胞に吸収させる</a:t>
            </a:r>
            <a:endParaRPr kumimoji="1" lang="en-US" altLang="ja-JP" dirty="0" smtClean="0"/>
          </a:p>
          <a:p>
            <a:r>
              <a:rPr kumimoji="1" lang="ja-JP" altLang="en-US" dirty="0" smtClean="0"/>
              <a:t>東北大学ではサイクロトロン</a:t>
            </a:r>
            <a:r>
              <a:rPr kumimoji="1" lang="en-US" altLang="ja-JP" dirty="0" smtClean="0"/>
              <a:t>RI</a:t>
            </a:r>
            <a:r>
              <a:rPr kumimoji="1" lang="ja-JP" altLang="en-US" dirty="0" smtClean="0"/>
              <a:t>センターで</a:t>
            </a:r>
            <a:endParaRPr kumimoji="1" lang="en-US" altLang="ja-JP" dirty="0" smtClean="0"/>
          </a:p>
          <a:p>
            <a:pPr>
              <a:buNone/>
            </a:pPr>
            <a:r>
              <a:rPr lang="en-US" altLang="ja-JP" dirty="0" smtClean="0"/>
              <a:t>	</a:t>
            </a:r>
            <a:r>
              <a:rPr kumimoji="1" lang="en-US" altLang="ja-JP" dirty="0" smtClean="0"/>
              <a:t>PET</a:t>
            </a:r>
            <a:r>
              <a:rPr kumimoji="1" lang="ja-JP" altLang="en-US" dirty="0" smtClean="0"/>
              <a:t>を用いた研究が行われている</a:t>
            </a:r>
          </a:p>
        </p:txBody>
      </p:sp>
      <p:sp>
        <p:nvSpPr>
          <p:cNvPr id="4" name="フッター プレースホルダ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 4"/>
          <p:cNvSpPr>
            <a:spLocks noGrp="1"/>
          </p:cNvSpPr>
          <p:nvPr>
            <p:ph type="sldNum" sz="quarter" idx="11"/>
          </p:nvPr>
        </p:nvSpPr>
        <p:spPr/>
        <p:txBody>
          <a:bodyPr/>
          <a:lstStyle/>
          <a:p>
            <a:fld id="{55CFD74C-03E1-485F-870A-CC1588619E65}" type="slidenum">
              <a:rPr kumimoji="1" lang="ja-JP" altLang="en-US" smtClean="0"/>
              <a:pPr/>
              <a:t>117</a:t>
            </a:fld>
            <a:endParaRPr kumimoji="1" lang="ja-JP" altLang="en-US" dirty="0"/>
          </a:p>
        </p:txBody>
      </p:sp>
      <p:pic>
        <p:nvPicPr>
          <p:cNvPr id="137218" name="Picture 2" descr="http://kakuigaku.cyric.tohoku.ac.jp/wholebody12.jpg"/>
          <p:cNvPicPr>
            <a:picLocks noChangeAspect="1" noChangeArrowheads="1"/>
          </p:cNvPicPr>
          <p:nvPr/>
        </p:nvPicPr>
        <p:blipFill>
          <a:blip r:embed="rId2" cstate="print"/>
          <a:srcRect/>
          <a:stretch>
            <a:fillRect/>
          </a:stretch>
        </p:blipFill>
        <p:spPr bwMode="auto">
          <a:xfrm>
            <a:off x="7691403" y="3018005"/>
            <a:ext cx="1452597" cy="2400301"/>
          </a:xfrm>
          <a:prstGeom prst="rect">
            <a:avLst/>
          </a:prstGeom>
          <a:noFill/>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ja-JP" altLang="en-US" sz="4000" dirty="0"/>
              <a:t>医療への利用</a:t>
            </a:r>
          </a:p>
        </p:txBody>
      </p:sp>
      <p:sp>
        <p:nvSpPr>
          <p:cNvPr id="51203" name="Rectangle 3"/>
          <p:cNvSpPr>
            <a:spLocks noGrp="1" noChangeArrowheads="1"/>
          </p:cNvSpPr>
          <p:nvPr>
            <p:ph sz="half" idx="1"/>
          </p:nvPr>
        </p:nvSpPr>
        <p:spPr/>
        <p:txBody>
          <a:bodyPr/>
          <a:lstStyle/>
          <a:p>
            <a:r>
              <a:rPr lang="ja-JP" altLang="en-US" sz="2000" dirty="0"/>
              <a:t>治療</a:t>
            </a:r>
          </a:p>
          <a:p>
            <a:pPr lvl="1"/>
            <a:r>
              <a:rPr lang="ja-JP" altLang="en-US" sz="2000" dirty="0"/>
              <a:t>ガンマナイフ</a:t>
            </a:r>
          </a:p>
          <a:p>
            <a:pPr lvl="1"/>
            <a:endParaRPr lang="ja-JP" altLang="en-US" sz="2000" dirty="0"/>
          </a:p>
          <a:p>
            <a:pPr lvl="1"/>
            <a:endParaRPr lang="ja-JP" altLang="en-US" sz="2000" dirty="0"/>
          </a:p>
          <a:p>
            <a:pPr lvl="1"/>
            <a:endParaRPr lang="ja-JP" altLang="en-US" sz="2000" dirty="0"/>
          </a:p>
          <a:p>
            <a:pPr lvl="1"/>
            <a:endParaRPr lang="ja-JP" altLang="en-US" sz="2000" dirty="0"/>
          </a:p>
          <a:p>
            <a:pPr lvl="1">
              <a:lnSpc>
                <a:spcPct val="120000"/>
              </a:lnSpc>
            </a:pPr>
            <a:endParaRPr lang="ja-JP" altLang="en-US" sz="2000" dirty="0"/>
          </a:p>
          <a:p>
            <a:pPr lvl="1"/>
            <a:r>
              <a:rPr lang="ja-JP" altLang="en-US" sz="2000" dirty="0"/>
              <a:t>ライナック治療</a:t>
            </a:r>
          </a:p>
          <a:p>
            <a:pPr lvl="1"/>
            <a:endParaRPr lang="ja-JP" altLang="en-US" sz="2000" dirty="0"/>
          </a:p>
          <a:p>
            <a:pPr lvl="1"/>
            <a:endParaRPr lang="ja-JP" altLang="en-US" sz="2000" dirty="0"/>
          </a:p>
          <a:p>
            <a:pPr lvl="1"/>
            <a:endParaRPr lang="ja-JP" altLang="en-US" sz="2000" dirty="0"/>
          </a:p>
          <a:p>
            <a:pPr lvl="1"/>
            <a:endParaRPr lang="ja-JP" altLang="en-US" sz="2000" dirty="0"/>
          </a:p>
          <a:p>
            <a:pPr lvl="1">
              <a:lnSpc>
                <a:spcPct val="110000"/>
              </a:lnSpc>
            </a:pPr>
            <a:endParaRPr lang="ja-JP" altLang="en-US" sz="2000" dirty="0"/>
          </a:p>
          <a:p>
            <a:pPr lvl="1">
              <a:buFont typeface="Wingdings" pitchFamily="2" charset="2"/>
              <a:buNone/>
            </a:pPr>
            <a:endParaRPr lang="en-US" altLang="ja-JP" sz="2000" dirty="0"/>
          </a:p>
        </p:txBody>
      </p:sp>
      <p:sp>
        <p:nvSpPr>
          <p:cNvPr id="51204" name="Rectangle 4"/>
          <p:cNvSpPr>
            <a:spLocks noGrp="1" noChangeArrowheads="1"/>
          </p:cNvSpPr>
          <p:nvPr>
            <p:ph sz="half" idx="2"/>
          </p:nvPr>
        </p:nvSpPr>
        <p:spPr/>
        <p:txBody>
          <a:bodyPr/>
          <a:lstStyle/>
          <a:p>
            <a:pPr lvl="1"/>
            <a:r>
              <a:rPr lang="ja-JP" altLang="en-US" sz="1800" dirty="0"/>
              <a:t>重粒子線治療</a:t>
            </a:r>
          </a:p>
          <a:p>
            <a:endParaRPr lang="ja-JP" altLang="en-US" sz="2000" dirty="0"/>
          </a:p>
          <a:p>
            <a:endParaRPr lang="ja-JP" altLang="en-US" sz="2000" dirty="0"/>
          </a:p>
          <a:p>
            <a:endParaRPr lang="ja-JP" altLang="en-US" sz="2000" dirty="0"/>
          </a:p>
          <a:p>
            <a:endParaRPr lang="ja-JP" altLang="en-US" sz="2000" dirty="0"/>
          </a:p>
          <a:p>
            <a:endParaRPr lang="ja-JP" altLang="en-US" sz="2000" dirty="0"/>
          </a:p>
          <a:p>
            <a:pPr>
              <a:lnSpc>
                <a:spcPct val="160000"/>
              </a:lnSpc>
            </a:pPr>
            <a:endParaRPr lang="ja-JP" altLang="en-US" sz="2000" dirty="0"/>
          </a:p>
          <a:p>
            <a:r>
              <a:rPr lang="ja-JP" altLang="en-US" sz="2000" dirty="0"/>
              <a:t>医療器具の殺菌</a:t>
            </a:r>
          </a:p>
          <a:p>
            <a:pPr lvl="1"/>
            <a:r>
              <a:rPr lang="ja-JP" altLang="en-US" sz="1800" dirty="0"/>
              <a:t>放射線殺菌：殺菌剤等の残留のないクリーンな減菌医療器具</a:t>
            </a:r>
          </a:p>
          <a:p>
            <a:pPr lvl="1"/>
            <a:r>
              <a:rPr lang="ja-JP" altLang="en-US" sz="1800" dirty="0"/>
              <a:t>メス、手袋、注射器など</a:t>
            </a:r>
          </a:p>
        </p:txBody>
      </p:sp>
      <p:pic>
        <p:nvPicPr>
          <p:cNvPr id="51206" name="Picture 6" descr="ガンマナイフの説明図（大）"/>
          <p:cNvPicPr>
            <a:picLocks noChangeAspect="1" noChangeArrowheads="1"/>
          </p:cNvPicPr>
          <p:nvPr/>
        </p:nvPicPr>
        <p:blipFill>
          <a:blip r:embed="rId3" cstate="print"/>
          <a:srcRect/>
          <a:stretch>
            <a:fillRect/>
          </a:stretch>
        </p:blipFill>
        <p:spPr bwMode="auto">
          <a:xfrm>
            <a:off x="971550" y="1989138"/>
            <a:ext cx="3240088" cy="1981200"/>
          </a:xfrm>
          <a:prstGeom prst="rect">
            <a:avLst/>
          </a:prstGeom>
          <a:noFill/>
        </p:spPr>
      </p:pic>
      <p:pic>
        <p:nvPicPr>
          <p:cNvPr id="51208" name="Picture 8" descr="定位多軌道照射の説明図（大）"/>
          <p:cNvPicPr>
            <a:picLocks noChangeAspect="1" noChangeArrowheads="1"/>
          </p:cNvPicPr>
          <p:nvPr/>
        </p:nvPicPr>
        <p:blipFill>
          <a:blip r:embed="rId4" cstate="print"/>
          <a:srcRect/>
          <a:stretch>
            <a:fillRect/>
          </a:stretch>
        </p:blipFill>
        <p:spPr bwMode="auto">
          <a:xfrm>
            <a:off x="1042988" y="4292600"/>
            <a:ext cx="3168650" cy="1936750"/>
          </a:xfrm>
          <a:prstGeom prst="rect">
            <a:avLst/>
          </a:prstGeom>
          <a:noFill/>
        </p:spPr>
      </p:pic>
      <p:pic>
        <p:nvPicPr>
          <p:cNvPr id="51219" name="Picture 19" descr="use_medical"/>
          <p:cNvPicPr>
            <a:picLocks noChangeAspect="1" noChangeArrowheads="1"/>
          </p:cNvPicPr>
          <p:nvPr/>
        </p:nvPicPr>
        <p:blipFill>
          <a:blip r:embed="rId5" cstate="print"/>
          <a:srcRect/>
          <a:stretch>
            <a:fillRect/>
          </a:stretch>
        </p:blipFill>
        <p:spPr bwMode="auto">
          <a:xfrm>
            <a:off x="5580063" y="5084763"/>
            <a:ext cx="2381250" cy="1504950"/>
          </a:xfrm>
          <a:prstGeom prst="rect">
            <a:avLst/>
          </a:prstGeom>
          <a:noFill/>
        </p:spPr>
      </p:pic>
      <p:pic>
        <p:nvPicPr>
          <p:cNvPr id="51221" name="Picture 21" descr="shoshazu"/>
          <p:cNvPicPr>
            <a:picLocks noChangeAspect="1" noChangeArrowheads="1"/>
          </p:cNvPicPr>
          <p:nvPr/>
        </p:nvPicPr>
        <p:blipFill>
          <a:blip r:embed="rId6" cstate="print"/>
          <a:srcRect b="49579"/>
          <a:stretch>
            <a:fillRect/>
          </a:stretch>
        </p:blipFill>
        <p:spPr bwMode="auto">
          <a:xfrm>
            <a:off x="5003800" y="1268413"/>
            <a:ext cx="3181350" cy="2376487"/>
          </a:xfrm>
          <a:prstGeom prst="rect">
            <a:avLst/>
          </a:prstGeom>
          <a:noFill/>
        </p:spPr>
      </p:pic>
      <p:sp>
        <p:nvSpPr>
          <p:cNvPr id="9" name="スライド番号プレースホルダ 8"/>
          <p:cNvSpPr>
            <a:spLocks noGrp="1"/>
          </p:cNvSpPr>
          <p:nvPr>
            <p:ph type="sldNum" sz="quarter" idx="11"/>
          </p:nvPr>
        </p:nvSpPr>
        <p:spPr/>
        <p:txBody>
          <a:bodyPr/>
          <a:lstStyle/>
          <a:p>
            <a:fld id="{55CFD74C-03E1-485F-870A-CC1588619E65}" type="slidenum">
              <a:rPr kumimoji="1" lang="ja-JP" altLang="en-US" smtClean="0"/>
              <a:pPr/>
              <a:t>118</a:t>
            </a:fld>
            <a:endParaRPr kumimoji="1" lang="ja-JP" altLang="en-US" dirty="0"/>
          </a:p>
        </p:txBody>
      </p:sp>
      <p:sp>
        <p:nvSpPr>
          <p:cNvPr id="10" name="フッター プレースホルダ 9"/>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ja-JP" altLang="en-US" dirty="0" smtClean="0"/>
              <a:t>重粒子線治療</a:t>
            </a:r>
            <a:endParaRPr kumimoji="1" lang="ja-JP" altLang="en-US" dirty="0"/>
          </a:p>
        </p:txBody>
      </p:sp>
      <p:sp>
        <p:nvSpPr>
          <p:cNvPr id="8" name="コンテンツ プレースホルダ 7"/>
          <p:cNvSpPr>
            <a:spLocks noGrp="1"/>
          </p:cNvSpPr>
          <p:nvPr>
            <p:ph idx="1"/>
          </p:nvPr>
        </p:nvSpPr>
        <p:spPr/>
        <p:txBody>
          <a:bodyPr/>
          <a:lstStyle/>
          <a:p>
            <a:r>
              <a:rPr lang="ja-JP" altLang="en-US" dirty="0" smtClean="0"/>
              <a:t>質量数の大きな重イオンは、物質と相互作用をして静止する直前に多くのエネルギーを落とす</a:t>
            </a:r>
            <a:endParaRPr lang="en-US" altLang="ja-JP" dirty="0" smtClean="0"/>
          </a:p>
          <a:p>
            <a:pPr lvl="1"/>
            <a:r>
              <a:rPr kumimoji="1" lang="ja-JP" altLang="en-US" dirty="0" smtClean="0"/>
              <a:t>途中まではあまり相互作用をしない</a:t>
            </a:r>
            <a:endParaRPr kumimoji="1" lang="en-US" altLang="ja-JP" dirty="0" smtClean="0"/>
          </a:p>
          <a:p>
            <a:pPr lvl="2"/>
            <a:r>
              <a:rPr kumimoji="1" lang="ja-JP" altLang="en-US" dirty="0" smtClean="0"/>
              <a:t>生体への影響がすくない</a:t>
            </a:r>
            <a:endParaRPr lang="en-US" altLang="ja-JP" dirty="0" smtClean="0"/>
          </a:p>
          <a:p>
            <a:pPr lvl="1"/>
            <a:r>
              <a:rPr lang="ja-JP" altLang="en-US" dirty="0" smtClean="0"/>
              <a:t>粒子のエネルギーを調整することでどのくらいまで深く届くか調整可</a:t>
            </a:r>
            <a:endParaRPr lang="en-US" altLang="ja-JP" dirty="0" smtClean="0"/>
          </a:p>
          <a:p>
            <a:pPr lvl="2"/>
            <a:r>
              <a:rPr kumimoji="1" lang="ja-JP" altLang="en-US" dirty="0" smtClean="0"/>
              <a:t>狙ったガン細胞だけたたくことが出来る</a:t>
            </a:r>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119</a:t>
            </a:fld>
            <a:endParaRPr kumimoji="1" lang="ja-JP" altLang="en-US" dirty="0"/>
          </a:p>
        </p:txBody>
      </p:sp>
      <p:sp>
        <p:nvSpPr>
          <p:cNvPr id="10" name="テキスト ボックス 9"/>
          <p:cNvSpPr txBox="1"/>
          <p:nvPr/>
        </p:nvSpPr>
        <p:spPr>
          <a:xfrm>
            <a:off x="1624520" y="6079787"/>
            <a:ext cx="3533340" cy="415498"/>
          </a:xfrm>
          <a:prstGeom prst="rect">
            <a:avLst/>
          </a:prstGeom>
          <a:noFill/>
        </p:spPr>
        <p:txBody>
          <a:bodyPr wrap="none" rtlCol="0">
            <a:spAutoFit/>
          </a:bodyPr>
          <a:lstStyle/>
          <a:p>
            <a:r>
              <a:rPr kumimoji="1" lang="ja-JP" altLang="en-US" sz="1050" dirty="0" smtClean="0"/>
              <a:t>独立行政法人 放射線医学総合研究所</a:t>
            </a:r>
            <a:r>
              <a:rPr lang="ja-JP" altLang="en-US" sz="1050" dirty="0" smtClean="0"/>
              <a:t>制作のウエブページ</a:t>
            </a:r>
            <a:endParaRPr lang="en-US" altLang="ja-JP" sz="1050" dirty="0" smtClean="0"/>
          </a:p>
          <a:p>
            <a:r>
              <a:rPr lang="ja-JP" altLang="en-US" sz="1050" dirty="0" smtClean="0"/>
              <a:t>「重粒子線がん治療について知りたい方のために」より</a:t>
            </a:r>
            <a:endParaRPr kumimoji="1" lang="ja-JP" altLang="en-US" sz="1050" dirty="0"/>
          </a:p>
        </p:txBody>
      </p:sp>
      <p:pic>
        <p:nvPicPr>
          <p:cNvPr id="136194" name="Picture 2"/>
          <p:cNvPicPr>
            <a:picLocks noChangeAspect="1" noChangeArrowheads="1"/>
          </p:cNvPicPr>
          <p:nvPr/>
        </p:nvPicPr>
        <p:blipFill>
          <a:blip r:embed="rId2" cstate="print"/>
          <a:srcRect/>
          <a:stretch>
            <a:fillRect/>
          </a:stretch>
        </p:blipFill>
        <p:spPr bwMode="auto">
          <a:xfrm>
            <a:off x="5593404" y="3236112"/>
            <a:ext cx="2732375" cy="3621888"/>
          </a:xfrm>
          <a:prstGeom prst="rect">
            <a:avLst/>
          </a:prstGeom>
          <a:noFill/>
          <a:ln w="9525">
            <a:noFill/>
            <a:miter lim="800000"/>
            <a:headEnd/>
            <a:tailEnd/>
          </a:ln>
        </p:spPr>
      </p:pic>
      <p:pic>
        <p:nvPicPr>
          <p:cNvPr id="136196" name="Picture 4" descr="http://www.nirs.go.jp/hospital/radiant01/img/himac02_3.gif"/>
          <p:cNvPicPr>
            <a:picLocks noChangeAspect="1" noChangeArrowheads="1"/>
          </p:cNvPicPr>
          <p:nvPr/>
        </p:nvPicPr>
        <p:blipFill>
          <a:blip r:embed="rId3" cstate="print"/>
          <a:srcRect/>
          <a:stretch>
            <a:fillRect/>
          </a:stretch>
        </p:blipFill>
        <p:spPr bwMode="auto">
          <a:xfrm>
            <a:off x="1546631" y="3501248"/>
            <a:ext cx="3735488" cy="254692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原子核</a:t>
            </a:r>
            <a:endParaRPr kumimoji="1" lang="ja-JP" altLang="en-US" dirty="0"/>
          </a:p>
        </p:txBody>
      </p:sp>
      <p:sp>
        <p:nvSpPr>
          <p:cNvPr id="3" name="コンテンツ プレースホルダ 2"/>
          <p:cNvSpPr>
            <a:spLocks noGrp="1"/>
          </p:cNvSpPr>
          <p:nvPr>
            <p:ph idx="1"/>
          </p:nvPr>
        </p:nvSpPr>
        <p:spPr>
          <a:xfrm>
            <a:off x="500034" y="1214422"/>
            <a:ext cx="8072494" cy="5214974"/>
          </a:xfrm>
        </p:spPr>
        <p:txBody>
          <a:bodyPr/>
          <a:lstStyle/>
          <a:p>
            <a:r>
              <a:rPr lang="ja-JP" altLang="en-US" dirty="0" smtClean="0"/>
              <a:t>陽子と中性子からなる</a:t>
            </a:r>
            <a:endParaRPr lang="en-US" altLang="ja-JP" dirty="0" smtClean="0"/>
          </a:p>
          <a:p>
            <a:pPr lvl="1"/>
            <a:r>
              <a:rPr kumimoji="1" lang="ja-JP" altLang="en-US" dirty="0" smtClean="0"/>
              <a:t>陽子と中性子をまとめて核子と呼ぶ</a:t>
            </a:r>
            <a:endParaRPr kumimoji="1" lang="en-US" altLang="ja-JP" dirty="0" smtClean="0"/>
          </a:p>
          <a:p>
            <a:r>
              <a:rPr kumimoji="1" lang="ja-JP" altLang="en-US" dirty="0" smtClean="0"/>
              <a:t>元素の種類</a:t>
            </a:r>
            <a:endParaRPr kumimoji="1" lang="en-US" altLang="ja-JP" dirty="0" smtClean="0"/>
          </a:p>
          <a:p>
            <a:pPr lvl="1"/>
            <a:r>
              <a:rPr lang="ja-JP" altLang="en-US" dirty="0" smtClean="0"/>
              <a:t>電子の数＝原子核中の</a:t>
            </a:r>
            <a:r>
              <a:rPr kumimoji="1" lang="ja-JP" altLang="en-US" dirty="0" smtClean="0"/>
              <a:t>陽子の数</a:t>
            </a:r>
            <a:endParaRPr kumimoji="1" lang="en-US" altLang="ja-JP" dirty="0" smtClean="0"/>
          </a:p>
          <a:p>
            <a:pPr lvl="1"/>
            <a:r>
              <a:rPr lang="ja-JP" altLang="en-US" dirty="0" smtClean="0"/>
              <a:t>物質の性質は、電子軌道がどのような状態であるかで決まる</a:t>
            </a:r>
            <a:endParaRPr kumimoji="1" lang="en-US" altLang="ja-JP" dirty="0" smtClean="0"/>
          </a:p>
          <a:p>
            <a:r>
              <a:rPr kumimoji="1" lang="ja-JP" altLang="en-US" dirty="0" smtClean="0"/>
              <a:t>同位体</a:t>
            </a:r>
            <a:endParaRPr kumimoji="1" lang="en-US" altLang="ja-JP" dirty="0" smtClean="0"/>
          </a:p>
          <a:p>
            <a:pPr lvl="1"/>
            <a:r>
              <a:rPr lang="ja-JP" altLang="en-US" dirty="0" smtClean="0"/>
              <a:t>陽子の数が同じで中性子の数が異なる</a:t>
            </a:r>
            <a:endParaRPr lang="en-US" altLang="ja-JP" dirty="0" smtClean="0"/>
          </a:p>
          <a:p>
            <a:pPr lvl="1"/>
            <a:r>
              <a:rPr kumimoji="1" lang="ja-JP" altLang="en-US" dirty="0" smtClean="0"/>
              <a:t>安定な原子核と不安定な原子核の存在</a:t>
            </a:r>
            <a:endParaRPr kumimoji="1" lang="en-US" altLang="ja-JP" dirty="0" smtClean="0"/>
          </a:p>
          <a:p>
            <a:r>
              <a:rPr kumimoji="1" lang="ja-JP" altLang="en-US" dirty="0" smtClean="0"/>
              <a:t>原子核の構造</a:t>
            </a:r>
            <a:endParaRPr kumimoji="1" lang="en-US" altLang="ja-JP" dirty="0" smtClean="0"/>
          </a:p>
          <a:p>
            <a:pPr lvl="1"/>
            <a:r>
              <a:rPr lang="ja-JP" altLang="en-US" dirty="0" smtClean="0"/>
              <a:t>陽子や中性子は、原子中の電子のように、とることの出来る</a:t>
            </a:r>
            <a:endParaRPr lang="en-US" altLang="ja-JP" dirty="0" smtClean="0"/>
          </a:p>
          <a:p>
            <a:pPr lvl="1">
              <a:buNone/>
            </a:pPr>
            <a:r>
              <a:rPr lang="en-US" altLang="ja-JP" dirty="0" smtClean="0"/>
              <a:t>	</a:t>
            </a:r>
            <a:r>
              <a:rPr lang="ja-JP" altLang="en-US" dirty="0" smtClean="0"/>
              <a:t>エネルギーや軌道が決まっている</a:t>
            </a:r>
            <a:endParaRPr lang="en-US" altLang="ja-JP" dirty="0" smtClean="0"/>
          </a:p>
          <a:p>
            <a:pPr lvl="1"/>
            <a:r>
              <a:rPr lang="ja-JP" altLang="en-US" dirty="0" smtClean="0"/>
              <a:t>量子力学の世界なので、そのエネルギーは飛び飛びの値しか</a:t>
            </a:r>
            <a:endParaRPr lang="en-US" altLang="ja-JP" dirty="0" smtClean="0"/>
          </a:p>
          <a:p>
            <a:pPr lvl="1">
              <a:buNone/>
            </a:pPr>
            <a:r>
              <a:rPr lang="en-US" altLang="ja-JP" dirty="0" smtClean="0"/>
              <a:t>	</a:t>
            </a:r>
            <a:r>
              <a:rPr lang="ja-JP" altLang="en-US" dirty="0" smtClean="0"/>
              <a:t>持てない</a:t>
            </a:r>
            <a:endParaRPr kumimoji="1"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12</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28596" y="0"/>
            <a:ext cx="8229600" cy="523875"/>
          </a:xfrm>
        </p:spPr>
        <p:txBody>
          <a:bodyPr/>
          <a:lstStyle/>
          <a:p>
            <a:r>
              <a:rPr lang="ja-JP" altLang="en-US" sz="4000" dirty="0"/>
              <a:t>農業利用</a:t>
            </a:r>
          </a:p>
        </p:txBody>
      </p:sp>
      <p:pic>
        <p:nvPicPr>
          <p:cNvPr id="78853" name="Picture 5" descr="04"/>
          <p:cNvPicPr>
            <a:picLocks noChangeAspect="1" noChangeArrowheads="1"/>
          </p:cNvPicPr>
          <p:nvPr/>
        </p:nvPicPr>
        <p:blipFill>
          <a:blip r:embed="rId3" cstate="print"/>
          <a:srcRect/>
          <a:stretch>
            <a:fillRect/>
          </a:stretch>
        </p:blipFill>
        <p:spPr bwMode="auto">
          <a:xfrm>
            <a:off x="285720" y="2071678"/>
            <a:ext cx="4464050" cy="3348038"/>
          </a:xfrm>
          <a:prstGeom prst="rect">
            <a:avLst/>
          </a:prstGeom>
          <a:noFill/>
        </p:spPr>
      </p:pic>
      <p:pic>
        <p:nvPicPr>
          <p:cNvPr id="78857" name="Picture 9" descr="05"/>
          <p:cNvPicPr>
            <a:picLocks noChangeAspect="1" noChangeArrowheads="1"/>
          </p:cNvPicPr>
          <p:nvPr/>
        </p:nvPicPr>
        <p:blipFill>
          <a:blip r:embed="rId4" cstate="print"/>
          <a:srcRect/>
          <a:stretch>
            <a:fillRect/>
          </a:stretch>
        </p:blipFill>
        <p:spPr bwMode="auto">
          <a:xfrm>
            <a:off x="4857752" y="998540"/>
            <a:ext cx="4056062" cy="2787650"/>
          </a:xfrm>
          <a:prstGeom prst="rect">
            <a:avLst/>
          </a:prstGeom>
          <a:noFill/>
        </p:spPr>
      </p:pic>
      <p:sp>
        <p:nvSpPr>
          <p:cNvPr id="78858" name="Text Box 10"/>
          <p:cNvSpPr txBox="1">
            <a:spLocks noChangeArrowheads="1"/>
          </p:cNvSpPr>
          <p:nvPr/>
        </p:nvSpPr>
        <p:spPr bwMode="auto">
          <a:xfrm>
            <a:off x="500034" y="1071546"/>
            <a:ext cx="3384550" cy="523220"/>
          </a:xfrm>
          <a:prstGeom prst="rect">
            <a:avLst/>
          </a:prstGeom>
          <a:noFill/>
          <a:ln w="9525">
            <a:noFill/>
            <a:miter lim="800000"/>
            <a:headEnd/>
            <a:tailEnd/>
          </a:ln>
          <a:effectLst/>
        </p:spPr>
        <p:txBody>
          <a:bodyPr>
            <a:spAutoFit/>
          </a:bodyPr>
          <a:lstStyle/>
          <a:p>
            <a:pPr>
              <a:spcBef>
                <a:spcPct val="50000"/>
              </a:spcBef>
            </a:pPr>
            <a:r>
              <a:rPr lang="ja-JP" altLang="en-US" sz="2800" dirty="0"/>
              <a:t>品種改良</a:t>
            </a:r>
          </a:p>
        </p:txBody>
      </p:sp>
      <p:pic>
        <p:nvPicPr>
          <p:cNvPr id="78859" name="Picture 11"/>
          <p:cNvPicPr>
            <a:picLocks noChangeAspect="1" noChangeArrowheads="1"/>
          </p:cNvPicPr>
          <p:nvPr/>
        </p:nvPicPr>
        <p:blipFill>
          <a:blip r:embed="rId5" cstate="print"/>
          <a:srcRect/>
          <a:stretch>
            <a:fillRect/>
          </a:stretch>
        </p:blipFill>
        <p:spPr bwMode="auto">
          <a:xfrm>
            <a:off x="5510244" y="3821136"/>
            <a:ext cx="3024188" cy="2392363"/>
          </a:xfrm>
          <a:prstGeom prst="rect">
            <a:avLst/>
          </a:prstGeom>
          <a:noFill/>
          <a:ln w="9525">
            <a:noFill/>
            <a:miter lim="800000"/>
            <a:headEnd/>
            <a:tailEnd/>
          </a:ln>
          <a:effectLst/>
        </p:spPr>
      </p:pic>
      <p:sp>
        <p:nvSpPr>
          <p:cNvPr id="78860" name="Text Box 12"/>
          <p:cNvSpPr txBox="1">
            <a:spLocks noChangeArrowheads="1"/>
          </p:cNvSpPr>
          <p:nvPr/>
        </p:nvSpPr>
        <p:spPr bwMode="auto">
          <a:xfrm>
            <a:off x="5005419" y="6269061"/>
            <a:ext cx="4067175" cy="517525"/>
          </a:xfrm>
          <a:prstGeom prst="rect">
            <a:avLst/>
          </a:prstGeom>
          <a:noFill/>
          <a:ln w="9525">
            <a:noFill/>
            <a:miter lim="800000"/>
            <a:headEnd/>
            <a:tailEnd/>
          </a:ln>
          <a:effectLst/>
        </p:spPr>
        <p:txBody>
          <a:bodyPr>
            <a:spAutoFit/>
          </a:bodyPr>
          <a:lstStyle/>
          <a:p>
            <a:pPr>
              <a:spcBef>
                <a:spcPct val="50000"/>
              </a:spcBef>
            </a:pPr>
            <a:r>
              <a:rPr lang="ja-JP" altLang="en-US" sz="1400" dirty="0"/>
              <a:t>放射線育種によって作られたいろいろな花色の菊</a:t>
            </a:r>
            <a:r>
              <a:rPr lang="en-US" altLang="ja-JP" sz="1400" dirty="0"/>
              <a:t>(</a:t>
            </a:r>
            <a:r>
              <a:rPr lang="ja-JP" altLang="en-US" sz="1400" dirty="0"/>
              <a:t>真中の菊から生まれた兄弟</a:t>
            </a:r>
            <a:r>
              <a:rPr lang="en-US" altLang="ja-JP" sz="1400" dirty="0"/>
              <a:t>)</a:t>
            </a:r>
          </a:p>
        </p:txBody>
      </p:sp>
      <p:sp>
        <p:nvSpPr>
          <p:cNvPr id="8" name="スライド番号プレースホルダ 7"/>
          <p:cNvSpPr>
            <a:spLocks noGrp="1"/>
          </p:cNvSpPr>
          <p:nvPr>
            <p:ph type="sldNum" sz="quarter" idx="11"/>
          </p:nvPr>
        </p:nvSpPr>
        <p:spPr/>
        <p:txBody>
          <a:bodyPr/>
          <a:lstStyle/>
          <a:p>
            <a:fld id="{55CFD74C-03E1-485F-870A-CC1588619E65}" type="slidenum">
              <a:rPr kumimoji="1" lang="ja-JP" altLang="en-US" smtClean="0"/>
              <a:pPr/>
              <a:t>120</a:t>
            </a:fld>
            <a:endParaRPr kumimoji="1" lang="ja-JP" altLang="en-US" dirty="0"/>
          </a:p>
        </p:txBody>
      </p:sp>
      <p:sp>
        <p:nvSpPr>
          <p:cNvPr id="9" name="フッター プレースホルダ 8"/>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ja-JP" altLang="en-US" sz="4000" dirty="0"/>
              <a:t>農業利用</a:t>
            </a:r>
          </a:p>
        </p:txBody>
      </p:sp>
      <p:pic>
        <p:nvPicPr>
          <p:cNvPr id="79877" name="Picture 5" descr="04"/>
          <p:cNvPicPr>
            <a:picLocks noChangeAspect="1" noChangeArrowheads="1"/>
          </p:cNvPicPr>
          <p:nvPr/>
        </p:nvPicPr>
        <p:blipFill>
          <a:blip r:embed="rId3" cstate="print"/>
          <a:srcRect/>
          <a:stretch>
            <a:fillRect/>
          </a:stretch>
        </p:blipFill>
        <p:spPr bwMode="auto">
          <a:xfrm>
            <a:off x="5072066" y="1142984"/>
            <a:ext cx="3571900" cy="2888786"/>
          </a:xfrm>
          <a:prstGeom prst="rect">
            <a:avLst/>
          </a:prstGeom>
          <a:noFill/>
        </p:spPr>
      </p:pic>
      <p:pic>
        <p:nvPicPr>
          <p:cNvPr id="79879" name="Picture 7" descr="06"/>
          <p:cNvPicPr>
            <a:picLocks noChangeAspect="1" noChangeArrowheads="1"/>
          </p:cNvPicPr>
          <p:nvPr/>
        </p:nvPicPr>
        <p:blipFill>
          <a:blip r:embed="rId4" cstate="print"/>
          <a:srcRect/>
          <a:stretch>
            <a:fillRect/>
          </a:stretch>
        </p:blipFill>
        <p:spPr bwMode="auto">
          <a:xfrm>
            <a:off x="250825" y="1989138"/>
            <a:ext cx="4105275" cy="3284537"/>
          </a:xfrm>
          <a:prstGeom prst="rect">
            <a:avLst/>
          </a:prstGeom>
          <a:noFill/>
        </p:spPr>
      </p:pic>
      <p:sp>
        <p:nvSpPr>
          <p:cNvPr id="79880" name="Text Box 8"/>
          <p:cNvSpPr txBox="1">
            <a:spLocks noChangeArrowheads="1"/>
          </p:cNvSpPr>
          <p:nvPr/>
        </p:nvSpPr>
        <p:spPr bwMode="auto">
          <a:xfrm>
            <a:off x="611188" y="1484313"/>
            <a:ext cx="3024187" cy="366712"/>
          </a:xfrm>
          <a:prstGeom prst="rect">
            <a:avLst/>
          </a:prstGeom>
          <a:noFill/>
          <a:ln w="9525">
            <a:noFill/>
            <a:miter lim="800000"/>
            <a:headEnd/>
            <a:tailEnd/>
          </a:ln>
          <a:effectLst/>
        </p:spPr>
        <p:txBody>
          <a:bodyPr>
            <a:spAutoFit/>
          </a:bodyPr>
          <a:lstStyle/>
          <a:p>
            <a:pPr>
              <a:spcBef>
                <a:spcPct val="50000"/>
              </a:spcBef>
            </a:pPr>
            <a:r>
              <a:rPr lang="ja-JP" altLang="en-US" dirty="0"/>
              <a:t>発芽防止</a:t>
            </a:r>
          </a:p>
        </p:txBody>
      </p:sp>
      <p:pic>
        <p:nvPicPr>
          <p:cNvPr id="79882" name="Picture 10" descr="07"/>
          <p:cNvPicPr>
            <a:picLocks noChangeAspect="1" noChangeArrowheads="1"/>
          </p:cNvPicPr>
          <p:nvPr/>
        </p:nvPicPr>
        <p:blipFill>
          <a:blip r:embed="rId5" cstate="print"/>
          <a:srcRect/>
          <a:stretch>
            <a:fillRect/>
          </a:stretch>
        </p:blipFill>
        <p:spPr bwMode="auto">
          <a:xfrm>
            <a:off x="5000628" y="4357694"/>
            <a:ext cx="3714775" cy="2272328"/>
          </a:xfrm>
          <a:prstGeom prst="rect">
            <a:avLst/>
          </a:prstGeom>
          <a:noFill/>
        </p:spPr>
      </p:pic>
      <p:sp>
        <p:nvSpPr>
          <p:cNvPr id="7" name="スライド番号プレースホルダ 6"/>
          <p:cNvSpPr>
            <a:spLocks noGrp="1"/>
          </p:cNvSpPr>
          <p:nvPr>
            <p:ph type="sldNum" sz="quarter" idx="11"/>
          </p:nvPr>
        </p:nvSpPr>
        <p:spPr/>
        <p:txBody>
          <a:bodyPr/>
          <a:lstStyle/>
          <a:p>
            <a:fld id="{55CFD74C-03E1-485F-870A-CC1588619E65}" type="slidenum">
              <a:rPr kumimoji="1" lang="ja-JP" altLang="en-US" smtClean="0"/>
              <a:pPr/>
              <a:t>121</a:t>
            </a:fld>
            <a:endParaRPr kumimoji="1" lang="ja-JP" altLang="en-US" dirty="0"/>
          </a:p>
        </p:txBody>
      </p:sp>
      <p:sp>
        <p:nvSpPr>
          <p:cNvPr id="8" name="フッター プレースホルダ 7"/>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ja-JP" altLang="en-US" sz="4000" dirty="0"/>
              <a:t>農業利用</a:t>
            </a:r>
          </a:p>
        </p:txBody>
      </p:sp>
      <p:sp>
        <p:nvSpPr>
          <p:cNvPr id="81923" name="Rectangle 3"/>
          <p:cNvSpPr>
            <a:spLocks noGrp="1" noChangeArrowheads="1"/>
          </p:cNvSpPr>
          <p:nvPr>
            <p:ph idx="1"/>
          </p:nvPr>
        </p:nvSpPr>
        <p:spPr>
          <a:xfrm>
            <a:off x="142844" y="1071546"/>
            <a:ext cx="5572164" cy="1428760"/>
          </a:xfrm>
        </p:spPr>
        <p:txBody>
          <a:bodyPr/>
          <a:lstStyle/>
          <a:p>
            <a:r>
              <a:rPr lang="ja-JP" altLang="en-US" sz="2000" dirty="0"/>
              <a:t>害虫</a:t>
            </a:r>
            <a:r>
              <a:rPr lang="ja-JP" altLang="en-US" sz="2000" dirty="0" smtClean="0"/>
              <a:t>駆除</a:t>
            </a:r>
            <a:endParaRPr lang="en-US" altLang="ja-JP" sz="2000" dirty="0" smtClean="0"/>
          </a:p>
          <a:p>
            <a:pPr lvl="1"/>
            <a:r>
              <a:rPr lang="ja-JP" altLang="en-US" sz="1600" dirty="0" smtClean="0"/>
              <a:t>農薬</a:t>
            </a:r>
            <a:r>
              <a:rPr lang="ja-JP" altLang="en-US" sz="1600" dirty="0"/>
              <a:t>散布：環境に悪</a:t>
            </a:r>
            <a:r>
              <a:rPr lang="ja-JP" altLang="en-US" sz="1600" dirty="0" smtClean="0"/>
              <a:t>影響</a:t>
            </a:r>
            <a:endParaRPr lang="en-US" altLang="ja-JP" sz="1600" dirty="0" smtClean="0"/>
          </a:p>
          <a:p>
            <a:pPr lvl="1"/>
            <a:r>
              <a:rPr lang="ja-JP" altLang="en-US" sz="1600" dirty="0" smtClean="0"/>
              <a:t>放</a:t>
            </a:r>
            <a:r>
              <a:rPr lang="ja-JP" altLang="en-US" sz="1600" dirty="0"/>
              <a:t>射線で害虫の不妊化→散布</a:t>
            </a:r>
            <a:r>
              <a:rPr lang="en-US" altLang="ja-JP" sz="1600" dirty="0"/>
              <a:t>:</a:t>
            </a:r>
            <a:r>
              <a:rPr lang="ja-JP" altLang="en-US" sz="1600" dirty="0"/>
              <a:t>根絶、予防的</a:t>
            </a:r>
            <a:r>
              <a:rPr lang="ja-JP" altLang="en-US" sz="1600" dirty="0" smtClean="0"/>
              <a:t>防除</a:t>
            </a:r>
            <a:endParaRPr lang="en-US" altLang="ja-JP" sz="1600" dirty="0" smtClean="0"/>
          </a:p>
          <a:p>
            <a:pPr lvl="2"/>
            <a:r>
              <a:rPr lang="en-US" altLang="ja-JP" sz="1400" dirty="0" smtClean="0"/>
              <a:t>ex</a:t>
            </a:r>
            <a:r>
              <a:rPr lang="en-US" altLang="ja-JP" sz="1400" dirty="0"/>
              <a:t>. </a:t>
            </a:r>
            <a:r>
              <a:rPr lang="ja-JP" altLang="en-US" sz="1400" dirty="0"/>
              <a:t>ウリミバエ</a:t>
            </a:r>
            <a:r>
              <a:rPr lang="en-US" altLang="ja-JP" sz="1400" dirty="0"/>
              <a:t>, </a:t>
            </a:r>
            <a:r>
              <a:rPr lang="ja-JP" altLang="en-US" sz="1400" dirty="0"/>
              <a:t>ラセンウジバエ</a:t>
            </a:r>
            <a:r>
              <a:rPr lang="en-US" altLang="ja-JP" sz="1400" dirty="0"/>
              <a:t>, </a:t>
            </a:r>
            <a:r>
              <a:rPr lang="ja-JP" altLang="en-US" sz="1400" dirty="0"/>
              <a:t>ツエツエバエ</a:t>
            </a:r>
          </a:p>
          <a:p>
            <a:pPr>
              <a:buFont typeface="Wingdings" pitchFamily="2" charset="2"/>
              <a:buNone/>
            </a:pPr>
            <a:endParaRPr lang="en-US" altLang="ja-JP" sz="2000" dirty="0"/>
          </a:p>
        </p:txBody>
      </p:sp>
      <p:sp>
        <p:nvSpPr>
          <p:cNvPr id="9" name="スライド番号プレースホルダ 8"/>
          <p:cNvSpPr>
            <a:spLocks noGrp="1"/>
          </p:cNvSpPr>
          <p:nvPr>
            <p:ph type="sldNum" sz="quarter" idx="11"/>
          </p:nvPr>
        </p:nvSpPr>
        <p:spPr/>
        <p:txBody>
          <a:bodyPr/>
          <a:lstStyle/>
          <a:p>
            <a:fld id="{55CFD74C-03E1-485F-870A-CC1588619E65}" type="slidenum">
              <a:rPr kumimoji="1" lang="ja-JP" altLang="en-US" smtClean="0"/>
              <a:pPr/>
              <a:t>122</a:t>
            </a:fld>
            <a:endParaRPr kumimoji="1" lang="ja-JP" altLang="en-US" dirty="0"/>
          </a:p>
        </p:txBody>
      </p:sp>
      <p:pic>
        <p:nvPicPr>
          <p:cNvPr id="81925" name="Picture 5" descr="03"/>
          <p:cNvPicPr>
            <a:picLocks noChangeAspect="1" noChangeArrowheads="1"/>
          </p:cNvPicPr>
          <p:nvPr/>
        </p:nvPicPr>
        <p:blipFill>
          <a:blip r:embed="rId3" cstate="print"/>
          <a:srcRect/>
          <a:stretch>
            <a:fillRect/>
          </a:stretch>
        </p:blipFill>
        <p:spPr bwMode="auto">
          <a:xfrm>
            <a:off x="4376738" y="3357562"/>
            <a:ext cx="4767262" cy="3178175"/>
          </a:xfrm>
          <a:prstGeom prst="rect">
            <a:avLst/>
          </a:prstGeom>
          <a:noFill/>
        </p:spPr>
      </p:pic>
      <p:pic>
        <p:nvPicPr>
          <p:cNvPr id="81927" name="Picture 7" descr="hae"/>
          <p:cNvPicPr>
            <a:picLocks noChangeAspect="1" noChangeArrowheads="1"/>
          </p:cNvPicPr>
          <p:nvPr/>
        </p:nvPicPr>
        <p:blipFill>
          <a:blip r:embed="rId4" cstate="print"/>
          <a:srcRect/>
          <a:stretch>
            <a:fillRect/>
          </a:stretch>
        </p:blipFill>
        <p:spPr bwMode="auto">
          <a:xfrm>
            <a:off x="6286512" y="1000108"/>
            <a:ext cx="2441575" cy="2590800"/>
          </a:xfrm>
          <a:prstGeom prst="rect">
            <a:avLst/>
          </a:prstGeom>
          <a:noFill/>
        </p:spPr>
      </p:pic>
      <p:pic>
        <p:nvPicPr>
          <p:cNvPr id="81929" name="Picture 9" descr="4-7-j"/>
          <p:cNvPicPr>
            <a:picLocks noChangeAspect="1" noChangeArrowheads="1"/>
          </p:cNvPicPr>
          <p:nvPr/>
        </p:nvPicPr>
        <p:blipFill>
          <a:blip r:embed="rId5" cstate="print"/>
          <a:srcRect/>
          <a:stretch>
            <a:fillRect/>
          </a:stretch>
        </p:blipFill>
        <p:spPr bwMode="auto">
          <a:xfrm>
            <a:off x="785786" y="2786058"/>
            <a:ext cx="3416300" cy="3889375"/>
          </a:xfrm>
          <a:prstGeom prst="rect">
            <a:avLst/>
          </a:prstGeom>
          <a:noFill/>
        </p:spPr>
      </p:pic>
      <p:sp>
        <p:nvSpPr>
          <p:cNvPr id="81930" name="Text Box 10"/>
          <p:cNvSpPr txBox="1">
            <a:spLocks noChangeArrowheads="1"/>
          </p:cNvSpPr>
          <p:nvPr/>
        </p:nvSpPr>
        <p:spPr bwMode="auto">
          <a:xfrm>
            <a:off x="7164388" y="2565400"/>
            <a:ext cx="2160587" cy="366713"/>
          </a:xfrm>
          <a:prstGeom prst="rect">
            <a:avLst/>
          </a:prstGeom>
          <a:noFill/>
          <a:ln w="9525">
            <a:noFill/>
            <a:miter lim="800000"/>
            <a:headEnd/>
            <a:tailEnd/>
          </a:ln>
          <a:effectLst/>
        </p:spPr>
        <p:txBody>
          <a:bodyPr>
            <a:spAutoFit/>
          </a:bodyPr>
          <a:lstStyle/>
          <a:p>
            <a:pPr>
              <a:spcBef>
                <a:spcPct val="50000"/>
              </a:spcBef>
            </a:pPr>
            <a:r>
              <a:rPr lang="ja-JP" altLang="en-US" dirty="0"/>
              <a:t>ウリミバエ</a:t>
            </a:r>
          </a:p>
        </p:txBody>
      </p:sp>
      <p:sp>
        <p:nvSpPr>
          <p:cNvPr id="10" name="フッター プレースホルダ 9"/>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放射線の利用に関するまとめ</a:t>
            </a:r>
            <a:endParaRPr kumimoji="1" lang="ja-JP" altLang="en-US" dirty="0"/>
          </a:p>
        </p:txBody>
      </p:sp>
      <p:sp>
        <p:nvSpPr>
          <p:cNvPr id="3" name="コンテンツ プレースホルダ 2"/>
          <p:cNvSpPr>
            <a:spLocks noGrp="1"/>
          </p:cNvSpPr>
          <p:nvPr>
            <p:ph idx="1"/>
          </p:nvPr>
        </p:nvSpPr>
        <p:spPr>
          <a:xfrm>
            <a:off x="571472" y="1285860"/>
            <a:ext cx="8215370" cy="4714908"/>
          </a:xfrm>
        </p:spPr>
        <p:txBody>
          <a:bodyPr/>
          <a:lstStyle/>
          <a:p>
            <a:r>
              <a:rPr kumimoji="1" lang="ja-JP" altLang="en-US" dirty="0" smtClean="0"/>
              <a:t>物質との相互作用を利用</a:t>
            </a:r>
            <a:endParaRPr kumimoji="1" lang="en-US" altLang="ja-JP" dirty="0" smtClean="0"/>
          </a:p>
          <a:p>
            <a:pPr lvl="1"/>
            <a:r>
              <a:rPr kumimoji="1" lang="ja-JP" altLang="en-US" dirty="0" smtClean="0"/>
              <a:t>画像診断・構造検査</a:t>
            </a:r>
            <a:endParaRPr kumimoji="1" lang="en-US" altLang="ja-JP" dirty="0" smtClean="0"/>
          </a:p>
          <a:p>
            <a:pPr lvl="1"/>
            <a:r>
              <a:rPr lang="ja-JP" altLang="en-US" dirty="0" smtClean="0"/>
              <a:t>ガン治療</a:t>
            </a:r>
            <a:endParaRPr kumimoji="1" lang="en-US" altLang="ja-JP" dirty="0" smtClean="0"/>
          </a:p>
          <a:p>
            <a:pPr lvl="1"/>
            <a:r>
              <a:rPr kumimoji="1" lang="ja-JP" altLang="en-US" dirty="0" smtClean="0"/>
              <a:t>遺伝子へ影響を利用した品種改良</a:t>
            </a:r>
            <a:endParaRPr kumimoji="1" lang="en-US" altLang="ja-JP" dirty="0" smtClean="0"/>
          </a:p>
          <a:p>
            <a:r>
              <a:rPr kumimoji="1" lang="ja-JP" altLang="en-US" dirty="0" smtClean="0"/>
              <a:t>利用にあたっては物理現象をきちんと理解する必要がある</a:t>
            </a:r>
            <a:endParaRPr kumimoji="1" lang="en-US" altLang="ja-JP" dirty="0" smtClean="0"/>
          </a:p>
          <a:p>
            <a:pPr lvl="1"/>
            <a:r>
              <a:rPr lang="ja-JP" altLang="en-US" dirty="0" smtClean="0"/>
              <a:t>リスク管理</a:t>
            </a:r>
            <a:endParaRPr lang="en-US" altLang="ja-JP" dirty="0" smtClean="0"/>
          </a:p>
          <a:p>
            <a:pPr lvl="2"/>
            <a:r>
              <a:rPr lang="ja-JP" altLang="en-US" dirty="0" smtClean="0"/>
              <a:t>放射線は測定可能な物理現象</a:t>
            </a:r>
            <a:endParaRPr lang="en-US" altLang="ja-JP" dirty="0" smtClean="0"/>
          </a:p>
          <a:p>
            <a:pPr lvl="2"/>
            <a:r>
              <a:rPr lang="ja-JP" altLang="en-US" dirty="0" smtClean="0"/>
              <a:t>不必要に恐れる必要はない</a:t>
            </a:r>
            <a:endParaRPr lang="en-US" altLang="ja-JP" dirty="0" smtClean="0"/>
          </a:p>
          <a:p>
            <a:pPr lvl="1"/>
            <a:r>
              <a:rPr kumimoji="1" lang="ja-JP" altLang="en-US" dirty="0" smtClean="0"/>
              <a:t>確率的事象の理解</a:t>
            </a:r>
            <a:endParaRPr kumimoji="1" lang="en-US" altLang="ja-JP" dirty="0" smtClean="0"/>
          </a:p>
          <a:p>
            <a:pPr lvl="1"/>
            <a:r>
              <a:rPr lang="ja-JP" altLang="en-US" dirty="0" smtClean="0"/>
              <a:t>素粒子・原子核分野の基礎知識が必要</a:t>
            </a:r>
            <a:endParaRPr lang="en-US" altLang="ja-JP" dirty="0" smtClean="0"/>
          </a:p>
          <a:p>
            <a:pPr lvl="2"/>
            <a:r>
              <a:rPr lang="ja-JP" altLang="en-US" dirty="0" smtClean="0"/>
              <a:t>医学分野での放射線の利用に関して、物理の専門教育を受けた人材の活用が必要とされている</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123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放射性物質と放射線</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Radioactive Material and Radiation</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13</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放射性物質</a:t>
            </a:r>
            <a:endParaRPr kumimoji="1" lang="ja-JP" altLang="en-US" dirty="0"/>
          </a:p>
        </p:txBody>
      </p:sp>
      <p:sp>
        <p:nvSpPr>
          <p:cNvPr id="3" name="コンテンツ プレースホルダ 2"/>
          <p:cNvSpPr>
            <a:spLocks noGrp="1"/>
          </p:cNvSpPr>
          <p:nvPr>
            <p:ph idx="1"/>
          </p:nvPr>
        </p:nvSpPr>
        <p:spPr>
          <a:xfrm>
            <a:off x="251520" y="1124744"/>
            <a:ext cx="4464496" cy="5733256"/>
          </a:xfrm>
        </p:spPr>
        <p:txBody>
          <a:bodyPr/>
          <a:lstStyle/>
          <a:p>
            <a:r>
              <a:rPr kumimoji="1" lang="ja-JP" altLang="en-US" dirty="0" smtClean="0"/>
              <a:t>不安定原子核</a:t>
            </a:r>
            <a:endParaRPr kumimoji="1" lang="en-US" altLang="ja-JP" dirty="0" smtClean="0"/>
          </a:p>
          <a:p>
            <a:pPr lvl="1"/>
            <a:r>
              <a:rPr kumimoji="1" lang="ja-JP" altLang="en-US" dirty="0" smtClean="0"/>
              <a:t>余分なエネルギーを外に出して安定な原子核になる</a:t>
            </a:r>
            <a:endParaRPr kumimoji="1" lang="en-US" altLang="ja-JP" dirty="0" smtClean="0"/>
          </a:p>
          <a:p>
            <a:pPr lvl="2"/>
            <a:r>
              <a:rPr kumimoji="1" lang="ja-JP" altLang="en-US" dirty="0" smtClean="0"/>
              <a:t>別種類の原子核になる</a:t>
            </a:r>
            <a:endParaRPr kumimoji="1" lang="en-US" altLang="ja-JP" dirty="0" smtClean="0"/>
          </a:p>
          <a:p>
            <a:pPr lvl="3"/>
            <a:r>
              <a:rPr lang="ja-JP" altLang="en-US" dirty="0" smtClean="0"/>
              <a:t>崩壊または</a:t>
            </a:r>
            <a:r>
              <a:rPr kumimoji="1" lang="ja-JP" altLang="en-US" dirty="0" smtClean="0"/>
              <a:t>壊変と呼ばれる</a:t>
            </a:r>
            <a:endParaRPr kumimoji="1" lang="en-US" altLang="ja-JP" dirty="0" smtClean="0"/>
          </a:p>
          <a:p>
            <a:pPr lvl="2"/>
            <a:r>
              <a:rPr lang="ja-JP" altLang="en-US" dirty="0" smtClean="0"/>
              <a:t>原子核内部の構造（陽子や中性子の軌道）の変化</a:t>
            </a:r>
            <a:endParaRPr lang="en-US" altLang="ja-JP" dirty="0" smtClean="0"/>
          </a:p>
          <a:p>
            <a:pPr lvl="3"/>
            <a:r>
              <a:rPr lang="ja-JP" altLang="en-US" dirty="0" smtClean="0"/>
              <a:t>励起状態から基底状態へ</a:t>
            </a:r>
            <a:endParaRPr lang="en-US" altLang="ja-JP" dirty="0" smtClean="0"/>
          </a:p>
          <a:p>
            <a:pPr lvl="1"/>
            <a:r>
              <a:rPr lang="ja-JP" altLang="en-US" dirty="0" smtClean="0"/>
              <a:t>放射される物</a:t>
            </a:r>
            <a:endParaRPr lang="en-US" altLang="ja-JP" dirty="0" smtClean="0"/>
          </a:p>
          <a:p>
            <a:pPr marL="457200" lvl="1" indent="0">
              <a:buNone/>
            </a:pPr>
            <a:r>
              <a:rPr lang="en-US" altLang="ja-JP" dirty="0"/>
              <a:t>	</a:t>
            </a:r>
            <a:r>
              <a:rPr lang="ja-JP" altLang="en-US" dirty="0" smtClean="0"/>
              <a:t>＝放射線</a:t>
            </a:r>
            <a:endParaRPr lang="en-US" altLang="ja-JP" dirty="0" smtClean="0"/>
          </a:p>
          <a:p>
            <a:pPr lvl="1"/>
            <a:r>
              <a:rPr lang="ja-JP" altLang="en-US" dirty="0" smtClean="0"/>
              <a:t>不安定原子核を持つ物質</a:t>
            </a:r>
            <a:endParaRPr lang="en-US" altLang="ja-JP" dirty="0" smtClean="0"/>
          </a:p>
          <a:p>
            <a:pPr marL="457200" lvl="1" indent="0">
              <a:buNone/>
            </a:pPr>
            <a:r>
              <a:rPr lang="en-US" altLang="ja-JP" dirty="0"/>
              <a:t>	</a:t>
            </a:r>
            <a:r>
              <a:rPr lang="ja-JP" altLang="en-US" dirty="0" smtClean="0"/>
              <a:t>＝放射性物質</a:t>
            </a:r>
          </a:p>
          <a:p>
            <a:pPr lvl="1"/>
            <a:r>
              <a:rPr lang="ja-JP" altLang="en-US" dirty="0" smtClean="0"/>
              <a:t>一つの原子核がいつ壊変するかは分からない</a:t>
            </a:r>
            <a:endParaRPr lang="en-US" altLang="ja-JP" dirty="0" smtClean="0"/>
          </a:p>
          <a:p>
            <a:pPr lvl="2"/>
            <a:r>
              <a:rPr kumimoji="1" lang="ja-JP" altLang="en-US" sz="1600" dirty="0"/>
              <a:t>しかし</a:t>
            </a:r>
            <a:r>
              <a:rPr kumimoji="1" lang="ja-JP" altLang="en-US" sz="1600" dirty="0" smtClean="0"/>
              <a:t>、沢山集めれば、平均的にどのくらい経つと壊変するかは分かる</a:t>
            </a:r>
            <a:endParaRPr kumimoji="1" lang="en-US" altLang="ja-JP" sz="16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14</a:t>
            </a:fld>
            <a:endParaRPr kumimoji="1" lang="ja-JP" altLang="en-US" dirty="0"/>
          </a:p>
        </p:txBody>
      </p:sp>
      <p:sp>
        <p:nvSpPr>
          <p:cNvPr id="6" name="円/楕円 5"/>
          <p:cNvSpPr/>
          <p:nvPr/>
        </p:nvSpPr>
        <p:spPr bwMode="auto">
          <a:xfrm>
            <a:off x="6420961" y="1215648"/>
            <a:ext cx="1377826" cy="1377826"/>
          </a:xfrm>
          <a:prstGeom prst="ellipse">
            <a:avLst/>
          </a:prstGeom>
          <a:gradFill flip="none" rotWithShape="1">
            <a:gsLst>
              <a:gs pos="0">
                <a:srgbClr val="00B0F0"/>
              </a:gs>
              <a:gs pos="100000">
                <a:srgbClr val="FFFFFF">
                  <a:alpha val="42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 name="円/楕円 6"/>
          <p:cNvSpPr/>
          <p:nvPr/>
        </p:nvSpPr>
        <p:spPr bwMode="auto">
          <a:xfrm>
            <a:off x="7438747" y="1968583"/>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 name="円/楕円 7"/>
          <p:cNvSpPr/>
          <p:nvPr/>
        </p:nvSpPr>
        <p:spPr bwMode="auto">
          <a:xfrm>
            <a:off x="6471282" y="1769862"/>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 name="円/楕円 8"/>
          <p:cNvSpPr/>
          <p:nvPr/>
        </p:nvSpPr>
        <p:spPr bwMode="auto">
          <a:xfrm>
            <a:off x="7120822" y="2148603"/>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 name="円/楕円 9"/>
          <p:cNvSpPr/>
          <p:nvPr/>
        </p:nvSpPr>
        <p:spPr bwMode="auto">
          <a:xfrm>
            <a:off x="6626373" y="2060947"/>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1" name="円/楕円 10"/>
          <p:cNvSpPr/>
          <p:nvPr/>
        </p:nvSpPr>
        <p:spPr bwMode="auto">
          <a:xfrm>
            <a:off x="7258707" y="1788563"/>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2" name="円/楕円 11"/>
          <p:cNvSpPr/>
          <p:nvPr/>
        </p:nvSpPr>
        <p:spPr bwMode="auto">
          <a:xfrm>
            <a:off x="6626120" y="1390707"/>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3" name="円/楕円 12"/>
          <p:cNvSpPr/>
          <p:nvPr/>
        </p:nvSpPr>
        <p:spPr bwMode="auto">
          <a:xfrm>
            <a:off x="6992573" y="1196752"/>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5" name="円/楕円 14"/>
          <p:cNvSpPr/>
          <p:nvPr/>
        </p:nvSpPr>
        <p:spPr bwMode="auto">
          <a:xfrm>
            <a:off x="6871445" y="1972214"/>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6" name="円/楕円 15"/>
          <p:cNvSpPr/>
          <p:nvPr/>
        </p:nvSpPr>
        <p:spPr bwMode="auto">
          <a:xfrm>
            <a:off x="7143050" y="1422165"/>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7" name="円/楕円 16"/>
          <p:cNvSpPr/>
          <p:nvPr/>
        </p:nvSpPr>
        <p:spPr bwMode="auto">
          <a:xfrm>
            <a:off x="6853488" y="1458135"/>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8" name="円/楕円 17"/>
          <p:cNvSpPr/>
          <p:nvPr/>
        </p:nvSpPr>
        <p:spPr bwMode="auto">
          <a:xfrm>
            <a:off x="6760782" y="1700907"/>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9" name="円/楕円 18"/>
          <p:cNvSpPr/>
          <p:nvPr/>
        </p:nvSpPr>
        <p:spPr bwMode="auto">
          <a:xfrm>
            <a:off x="7051465" y="1700907"/>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0" name="円/楕円 19"/>
          <p:cNvSpPr/>
          <p:nvPr/>
        </p:nvSpPr>
        <p:spPr bwMode="auto">
          <a:xfrm>
            <a:off x="6479353" y="3375888"/>
            <a:ext cx="1377826" cy="1377826"/>
          </a:xfrm>
          <a:prstGeom prst="ellipse">
            <a:avLst/>
          </a:prstGeom>
          <a:gradFill flip="none" rotWithShape="1">
            <a:gsLst>
              <a:gs pos="0">
                <a:srgbClr val="00B0F0"/>
              </a:gs>
              <a:gs pos="100000">
                <a:srgbClr val="FFFFFF">
                  <a:alpha val="42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1" name="円/楕円 20"/>
          <p:cNvSpPr/>
          <p:nvPr/>
        </p:nvSpPr>
        <p:spPr bwMode="auto">
          <a:xfrm>
            <a:off x="7497139" y="4128823"/>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2" name="円/楕円 21"/>
          <p:cNvSpPr/>
          <p:nvPr/>
        </p:nvSpPr>
        <p:spPr bwMode="auto">
          <a:xfrm>
            <a:off x="6529674" y="3930102"/>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3" name="円/楕円 22"/>
          <p:cNvSpPr/>
          <p:nvPr/>
        </p:nvSpPr>
        <p:spPr bwMode="auto">
          <a:xfrm>
            <a:off x="7179214" y="4308843"/>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4" name="円/楕円 23"/>
          <p:cNvSpPr/>
          <p:nvPr/>
        </p:nvSpPr>
        <p:spPr bwMode="auto">
          <a:xfrm>
            <a:off x="6684765" y="4221187"/>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5" name="円/楕円 24"/>
          <p:cNvSpPr/>
          <p:nvPr/>
        </p:nvSpPr>
        <p:spPr bwMode="auto">
          <a:xfrm>
            <a:off x="7317099" y="3948803"/>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6" name="円/楕円 25"/>
          <p:cNvSpPr/>
          <p:nvPr/>
        </p:nvSpPr>
        <p:spPr bwMode="auto">
          <a:xfrm>
            <a:off x="6684512" y="3550947"/>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7" name="円/楕円 26"/>
          <p:cNvSpPr/>
          <p:nvPr/>
        </p:nvSpPr>
        <p:spPr bwMode="auto">
          <a:xfrm>
            <a:off x="7050965" y="3356992"/>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9" name="円/楕円 28"/>
          <p:cNvSpPr/>
          <p:nvPr/>
        </p:nvSpPr>
        <p:spPr bwMode="auto">
          <a:xfrm>
            <a:off x="6929837" y="4132454"/>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0" name="円/楕円 29"/>
          <p:cNvSpPr/>
          <p:nvPr/>
        </p:nvSpPr>
        <p:spPr bwMode="auto">
          <a:xfrm>
            <a:off x="7201442" y="3582405"/>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1" name="円/楕円 30"/>
          <p:cNvSpPr/>
          <p:nvPr/>
        </p:nvSpPr>
        <p:spPr bwMode="auto">
          <a:xfrm>
            <a:off x="6911880" y="3618375"/>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2" name="円/楕円 31"/>
          <p:cNvSpPr/>
          <p:nvPr/>
        </p:nvSpPr>
        <p:spPr bwMode="auto">
          <a:xfrm>
            <a:off x="6819174" y="3861147"/>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3" name="円/楕円 32"/>
          <p:cNvSpPr/>
          <p:nvPr/>
        </p:nvSpPr>
        <p:spPr bwMode="auto">
          <a:xfrm>
            <a:off x="7109857" y="3861147"/>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4" name="円/楕円 33"/>
          <p:cNvSpPr/>
          <p:nvPr/>
        </p:nvSpPr>
        <p:spPr bwMode="auto">
          <a:xfrm>
            <a:off x="7440734" y="1556792"/>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5" name="下矢印 34"/>
          <p:cNvSpPr/>
          <p:nvPr/>
        </p:nvSpPr>
        <p:spPr bwMode="auto">
          <a:xfrm>
            <a:off x="6623823" y="2780232"/>
            <a:ext cx="1147485" cy="360040"/>
          </a:xfrm>
          <a:prstGeom prst="downArrow">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1" name="テキスト ボックス 40"/>
          <p:cNvSpPr txBox="1"/>
          <p:nvPr/>
        </p:nvSpPr>
        <p:spPr>
          <a:xfrm>
            <a:off x="8444684" y="3645024"/>
            <a:ext cx="702436" cy="461665"/>
          </a:xfrm>
          <a:prstGeom prst="rect">
            <a:avLst/>
          </a:prstGeom>
          <a:noFill/>
        </p:spPr>
        <p:txBody>
          <a:bodyPr wrap="none" rtlCol="0">
            <a:spAutoFit/>
          </a:bodyPr>
          <a:lstStyle/>
          <a:p>
            <a:r>
              <a:rPr kumimoji="1" lang="en-US" altLang="ja-JP" sz="1200" dirty="0" smtClean="0">
                <a:latin typeface="HG丸ｺﾞｼｯｸM-PRO" pitchFamily="50" charset="-128"/>
                <a:ea typeface="HG丸ｺﾞｼｯｸM-PRO" pitchFamily="50" charset="-128"/>
              </a:rPr>
              <a:t>β</a:t>
            </a:r>
            <a:r>
              <a:rPr kumimoji="1" lang="en-US" altLang="ja-JP" sz="1200" baseline="30000" dirty="0" smtClean="0">
                <a:latin typeface="HG丸ｺﾞｼｯｸM-PRO" pitchFamily="50" charset="-128"/>
                <a:ea typeface="HG丸ｺﾞｼｯｸM-PRO" pitchFamily="50" charset="-128"/>
              </a:rPr>
              <a:t>-</a:t>
            </a:r>
            <a:r>
              <a:rPr kumimoji="1" lang="ja-JP" altLang="en-US" sz="1200" dirty="0" smtClean="0">
                <a:latin typeface="HG丸ｺﾞｼｯｸM-PRO" pitchFamily="50" charset="-128"/>
                <a:ea typeface="HG丸ｺﾞｼｯｸM-PRO" pitchFamily="50" charset="-128"/>
              </a:rPr>
              <a:t>線</a:t>
            </a:r>
            <a:endParaRPr kumimoji="1" lang="en-US" altLang="ja-JP" sz="1200" dirty="0" smtClean="0">
              <a:latin typeface="HG丸ｺﾞｼｯｸM-PRO" pitchFamily="50" charset="-128"/>
              <a:ea typeface="HG丸ｺﾞｼｯｸM-PRO" pitchFamily="50" charset="-128"/>
            </a:endParaRPr>
          </a:p>
          <a:p>
            <a:r>
              <a:rPr lang="en-US" altLang="ja-JP" sz="1200" dirty="0" smtClean="0">
                <a:latin typeface="HG丸ｺﾞｼｯｸM-PRO" pitchFamily="50" charset="-128"/>
                <a:ea typeface="HG丸ｺﾞｼｯｸM-PRO" pitchFamily="50" charset="-128"/>
              </a:rPr>
              <a:t>(</a:t>
            </a:r>
            <a:r>
              <a:rPr lang="ja-JP" altLang="en-US" sz="1200" dirty="0" smtClean="0">
                <a:latin typeface="HG丸ｺﾞｼｯｸM-PRO" pitchFamily="50" charset="-128"/>
                <a:ea typeface="HG丸ｺﾞｼｯｸM-PRO" pitchFamily="50" charset="-128"/>
              </a:rPr>
              <a:t>電子）</a:t>
            </a:r>
            <a:endParaRPr kumimoji="1" lang="ja-JP" altLang="en-US" sz="1200" dirty="0">
              <a:latin typeface="HG丸ｺﾞｼｯｸM-PRO" pitchFamily="50" charset="-128"/>
              <a:ea typeface="HG丸ｺﾞｼｯｸM-PRO" pitchFamily="50" charset="-128"/>
            </a:endParaRPr>
          </a:p>
        </p:txBody>
      </p:sp>
      <p:sp>
        <p:nvSpPr>
          <p:cNvPr id="14" name="円/楕円 13"/>
          <p:cNvSpPr/>
          <p:nvPr/>
        </p:nvSpPr>
        <p:spPr bwMode="auto">
          <a:xfrm>
            <a:off x="7480862" y="3717032"/>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solidFill>
              <a:srgbClr val="23232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4" name="テキスト ボックス 43"/>
          <p:cNvSpPr txBox="1"/>
          <p:nvPr/>
        </p:nvSpPr>
        <p:spPr>
          <a:xfrm>
            <a:off x="8108114" y="4240342"/>
            <a:ext cx="992579" cy="415498"/>
          </a:xfrm>
          <a:prstGeom prst="rect">
            <a:avLst/>
          </a:prstGeom>
          <a:noFill/>
        </p:spPr>
        <p:txBody>
          <a:bodyPr wrap="none" rtlCol="0">
            <a:spAutoFit/>
          </a:bodyPr>
          <a:lstStyle/>
          <a:p>
            <a:r>
              <a:rPr lang="ja-JP" altLang="en-US" sz="1050" dirty="0" smtClean="0">
                <a:latin typeface="HG丸ｺﾞｼｯｸM-PRO" pitchFamily="50" charset="-128"/>
                <a:ea typeface="HG丸ｺﾞｼｯｸM-PRO" pitchFamily="50" charset="-128"/>
              </a:rPr>
              <a:t>反電子</a:t>
            </a:r>
            <a:endParaRPr lang="en-US" altLang="ja-JP" sz="1050" dirty="0" smtClean="0">
              <a:latin typeface="HG丸ｺﾞｼｯｸM-PRO" pitchFamily="50" charset="-128"/>
              <a:ea typeface="HG丸ｺﾞｼｯｸM-PRO" pitchFamily="50" charset="-128"/>
            </a:endParaRPr>
          </a:p>
          <a:p>
            <a:r>
              <a:rPr lang="ja-JP" altLang="en-US" sz="1050" dirty="0" smtClean="0">
                <a:latin typeface="HG丸ｺﾞｼｯｸM-PRO" pitchFamily="50" charset="-128"/>
                <a:ea typeface="HG丸ｺﾞｼｯｸM-PRO" pitchFamily="50" charset="-128"/>
              </a:rPr>
              <a:t>ニュートリノ</a:t>
            </a:r>
            <a:endParaRPr kumimoji="1" lang="ja-JP" altLang="en-US" sz="1050" dirty="0">
              <a:latin typeface="HG丸ｺﾞｼｯｸM-PRO" pitchFamily="50" charset="-128"/>
              <a:ea typeface="HG丸ｺﾞｼｯｸM-PRO" pitchFamily="50" charset="-128"/>
            </a:endParaRPr>
          </a:p>
        </p:txBody>
      </p:sp>
      <p:sp>
        <p:nvSpPr>
          <p:cNvPr id="45" name="テキスト ボックス 44"/>
          <p:cNvSpPr txBox="1"/>
          <p:nvPr/>
        </p:nvSpPr>
        <p:spPr>
          <a:xfrm>
            <a:off x="7717105" y="1412776"/>
            <a:ext cx="646331" cy="276999"/>
          </a:xfrm>
          <a:prstGeom prst="rect">
            <a:avLst/>
          </a:prstGeom>
          <a:noFill/>
        </p:spPr>
        <p:txBody>
          <a:bodyPr wrap="none" rtlCol="0">
            <a:spAutoFit/>
          </a:bodyPr>
          <a:lstStyle/>
          <a:p>
            <a:r>
              <a:rPr kumimoji="1" lang="ja-JP" altLang="en-US" sz="1200" dirty="0" smtClean="0">
                <a:latin typeface="HG丸ｺﾞｼｯｸM-PRO" pitchFamily="50" charset="-128"/>
                <a:ea typeface="HG丸ｺﾞｼｯｸM-PRO" pitchFamily="50" charset="-128"/>
              </a:rPr>
              <a:t>中性子</a:t>
            </a:r>
            <a:endParaRPr kumimoji="1" lang="ja-JP" altLang="en-US" sz="1200" dirty="0">
              <a:latin typeface="HG丸ｺﾞｼｯｸM-PRO" pitchFamily="50" charset="-128"/>
              <a:ea typeface="HG丸ｺﾞｼｯｸM-PRO" pitchFamily="50" charset="-128"/>
            </a:endParaRPr>
          </a:p>
        </p:txBody>
      </p:sp>
      <p:cxnSp>
        <p:nvCxnSpPr>
          <p:cNvPr id="37" name="直線矢印コネクタ 36"/>
          <p:cNvCxnSpPr/>
          <p:nvPr/>
        </p:nvCxnSpPr>
        <p:spPr bwMode="auto">
          <a:xfrm flipV="1">
            <a:off x="8040270" y="3872303"/>
            <a:ext cx="432948" cy="3553"/>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38" name="直線矢印コネクタ 37"/>
          <p:cNvCxnSpPr/>
          <p:nvPr/>
        </p:nvCxnSpPr>
        <p:spPr bwMode="auto">
          <a:xfrm>
            <a:off x="8035334" y="4041167"/>
            <a:ext cx="336597" cy="16828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54" name="テキスト ボックス 53"/>
          <p:cNvSpPr txBox="1"/>
          <p:nvPr/>
        </p:nvSpPr>
        <p:spPr>
          <a:xfrm>
            <a:off x="7789113" y="3521396"/>
            <a:ext cx="492443" cy="276999"/>
          </a:xfrm>
          <a:prstGeom prst="rect">
            <a:avLst/>
          </a:prstGeom>
          <a:noFill/>
        </p:spPr>
        <p:txBody>
          <a:bodyPr wrap="none" rtlCol="0">
            <a:spAutoFit/>
          </a:bodyPr>
          <a:lstStyle/>
          <a:p>
            <a:r>
              <a:rPr lang="ja-JP" altLang="en-US" sz="1200" dirty="0" smtClean="0">
                <a:latin typeface="HG丸ｺﾞｼｯｸM-PRO" pitchFamily="50" charset="-128"/>
                <a:ea typeface="HG丸ｺﾞｼｯｸM-PRO" pitchFamily="50" charset="-128"/>
              </a:rPr>
              <a:t>陽子</a:t>
            </a:r>
            <a:endParaRPr kumimoji="1" lang="ja-JP" altLang="en-US" sz="1200" dirty="0">
              <a:latin typeface="HG丸ｺﾞｼｯｸM-PRO" pitchFamily="50" charset="-128"/>
              <a:ea typeface="HG丸ｺﾞｼｯｸM-PRO" pitchFamily="50" charset="-128"/>
            </a:endParaRPr>
          </a:p>
        </p:txBody>
      </p:sp>
      <p:sp>
        <p:nvSpPr>
          <p:cNvPr id="58" name="円/楕円 57"/>
          <p:cNvSpPr/>
          <p:nvPr/>
        </p:nvSpPr>
        <p:spPr bwMode="auto">
          <a:xfrm>
            <a:off x="6483295" y="5435550"/>
            <a:ext cx="1377826" cy="1377826"/>
          </a:xfrm>
          <a:prstGeom prst="ellipse">
            <a:avLst/>
          </a:prstGeom>
          <a:gradFill flip="none" rotWithShape="1">
            <a:gsLst>
              <a:gs pos="0">
                <a:srgbClr val="00B0F0"/>
              </a:gs>
              <a:gs pos="100000">
                <a:srgbClr val="FFFFFF">
                  <a:alpha val="42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9" name="円/楕円 58"/>
          <p:cNvSpPr/>
          <p:nvPr/>
        </p:nvSpPr>
        <p:spPr bwMode="auto">
          <a:xfrm>
            <a:off x="7501081" y="6188485"/>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0" name="円/楕円 59"/>
          <p:cNvSpPr/>
          <p:nvPr/>
        </p:nvSpPr>
        <p:spPr bwMode="auto">
          <a:xfrm>
            <a:off x="6616972" y="5989764"/>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1" name="円/楕円 60"/>
          <p:cNvSpPr/>
          <p:nvPr/>
        </p:nvSpPr>
        <p:spPr bwMode="auto">
          <a:xfrm>
            <a:off x="7481068" y="5877272"/>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2" name="円/楕円 61"/>
          <p:cNvSpPr/>
          <p:nvPr/>
        </p:nvSpPr>
        <p:spPr bwMode="auto">
          <a:xfrm>
            <a:off x="6688707" y="6280849"/>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3" name="円/楕円 62"/>
          <p:cNvSpPr/>
          <p:nvPr/>
        </p:nvSpPr>
        <p:spPr bwMode="auto">
          <a:xfrm>
            <a:off x="7077797" y="5858057"/>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4" name="円/楕円 63"/>
          <p:cNvSpPr/>
          <p:nvPr/>
        </p:nvSpPr>
        <p:spPr bwMode="auto">
          <a:xfrm>
            <a:off x="6688454" y="5610609"/>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5" name="円/楕円 64"/>
          <p:cNvSpPr/>
          <p:nvPr/>
        </p:nvSpPr>
        <p:spPr bwMode="auto">
          <a:xfrm>
            <a:off x="7193036" y="5445224"/>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6" name="円/楕円 65"/>
          <p:cNvSpPr/>
          <p:nvPr/>
        </p:nvSpPr>
        <p:spPr bwMode="auto">
          <a:xfrm>
            <a:off x="6933779" y="6192116"/>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7" name="円/楕円 66"/>
          <p:cNvSpPr/>
          <p:nvPr/>
        </p:nvSpPr>
        <p:spPr bwMode="auto">
          <a:xfrm>
            <a:off x="7205384" y="5642067"/>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8" name="円/楕円 67"/>
          <p:cNvSpPr/>
          <p:nvPr/>
        </p:nvSpPr>
        <p:spPr bwMode="auto">
          <a:xfrm>
            <a:off x="6915822" y="5678037"/>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9" name="円/楕円 68"/>
          <p:cNvSpPr/>
          <p:nvPr/>
        </p:nvSpPr>
        <p:spPr bwMode="auto">
          <a:xfrm>
            <a:off x="6823116" y="5920809"/>
            <a:ext cx="360040" cy="360040"/>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0" name="円/楕円 69"/>
          <p:cNvSpPr/>
          <p:nvPr/>
        </p:nvSpPr>
        <p:spPr bwMode="auto">
          <a:xfrm>
            <a:off x="7193036" y="5949280"/>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1" name="円/楕円 70"/>
          <p:cNvSpPr/>
          <p:nvPr/>
        </p:nvSpPr>
        <p:spPr bwMode="auto">
          <a:xfrm>
            <a:off x="7121028" y="6381328"/>
            <a:ext cx="360040" cy="360040"/>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3" name="下矢印 72"/>
          <p:cNvSpPr/>
          <p:nvPr/>
        </p:nvSpPr>
        <p:spPr bwMode="auto">
          <a:xfrm>
            <a:off x="6641628" y="4869160"/>
            <a:ext cx="1147485" cy="432048"/>
          </a:xfrm>
          <a:prstGeom prst="downArrow">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5" name="テキスト ボックス 74"/>
          <p:cNvSpPr txBox="1"/>
          <p:nvPr/>
        </p:nvSpPr>
        <p:spPr>
          <a:xfrm>
            <a:off x="6881274" y="2773197"/>
            <a:ext cx="588623" cy="276999"/>
          </a:xfrm>
          <a:prstGeom prst="rect">
            <a:avLst/>
          </a:prstGeom>
          <a:noFill/>
        </p:spPr>
        <p:txBody>
          <a:bodyPr wrap="none" rtlCol="0">
            <a:spAutoFit/>
          </a:bodyPr>
          <a:lstStyle/>
          <a:p>
            <a:r>
              <a:rPr kumimoji="1" lang="en-US" altLang="ja-JP" sz="1200" dirty="0" smtClean="0"/>
              <a:t>β</a:t>
            </a:r>
            <a:r>
              <a:rPr kumimoji="1" lang="ja-JP" altLang="en-US" sz="1200" dirty="0" smtClean="0"/>
              <a:t>崩壊</a:t>
            </a:r>
            <a:endParaRPr kumimoji="1" lang="ja-JP" altLang="en-US" sz="1200" dirty="0"/>
          </a:p>
        </p:txBody>
      </p:sp>
      <p:sp>
        <p:nvSpPr>
          <p:cNvPr id="77" name="テキスト ボックス 76"/>
          <p:cNvSpPr txBox="1"/>
          <p:nvPr/>
        </p:nvSpPr>
        <p:spPr>
          <a:xfrm>
            <a:off x="7805069" y="2679303"/>
            <a:ext cx="1231427" cy="461665"/>
          </a:xfrm>
          <a:prstGeom prst="rect">
            <a:avLst/>
          </a:prstGeom>
          <a:noFill/>
        </p:spPr>
        <p:txBody>
          <a:bodyPr wrap="none" rtlCol="0">
            <a:spAutoFit/>
          </a:bodyPr>
          <a:lstStyle/>
          <a:p>
            <a:r>
              <a:rPr kumimoji="1" lang="ja-JP" altLang="en-US" sz="1200" dirty="0" smtClean="0"/>
              <a:t>別の元素の</a:t>
            </a:r>
            <a:endParaRPr kumimoji="1" lang="en-US" altLang="ja-JP" sz="1200" dirty="0" smtClean="0"/>
          </a:p>
          <a:p>
            <a:r>
              <a:rPr lang="ja-JP" altLang="en-US" sz="1200" dirty="0" smtClean="0"/>
              <a:t>原子核に変わる</a:t>
            </a:r>
            <a:endParaRPr kumimoji="1" lang="ja-JP" altLang="en-US" sz="1200" dirty="0"/>
          </a:p>
        </p:txBody>
      </p:sp>
      <p:sp>
        <p:nvSpPr>
          <p:cNvPr id="79" name="左中かっこ 78"/>
          <p:cNvSpPr/>
          <p:nvPr/>
        </p:nvSpPr>
        <p:spPr bwMode="auto">
          <a:xfrm>
            <a:off x="5967996" y="3375888"/>
            <a:ext cx="360040" cy="3283897"/>
          </a:xfrm>
          <a:prstGeom prst="leftBrace">
            <a:avLst>
              <a:gd name="adj1" fmla="val 32812"/>
              <a:gd name="adj2" fmla="val 77174"/>
            </a:avLst>
          </a:prstGeom>
          <a:noFill/>
          <a:ln w="19050" cap="flat" cmpd="sng" algn="ctr">
            <a:solidFill>
              <a:srgbClr val="A5002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0" name="テキスト ボックス 79"/>
          <p:cNvSpPr txBox="1"/>
          <p:nvPr/>
        </p:nvSpPr>
        <p:spPr>
          <a:xfrm>
            <a:off x="4716016" y="5663166"/>
            <a:ext cx="1075936" cy="461665"/>
          </a:xfrm>
          <a:prstGeom prst="rect">
            <a:avLst/>
          </a:prstGeom>
          <a:noFill/>
        </p:spPr>
        <p:txBody>
          <a:bodyPr wrap="none" rtlCol="0">
            <a:spAutoFit/>
          </a:bodyPr>
          <a:lstStyle/>
          <a:p>
            <a:r>
              <a:rPr lang="ja-JP" altLang="en-US" sz="1200" dirty="0"/>
              <a:t>同じ</a:t>
            </a:r>
            <a:r>
              <a:rPr kumimoji="1" lang="ja-JP" altLang="en-US" sz="1200" dirty="0" smtClean="0"/>
              <a:t>元素の</a:t>
            </a:r>
            <a:endParaRPr kumimoji="1" lang="en-US" altLang="ja-JP" sz="1200" dirty="0" smtClean="0"/>
          </a:p>
          <a:p>
            <a:r>
              <a:rPr lang="ja-JP" altLang="en-US" sz="1200" dirty="0" smtClean="0"/>
              <a:t>原子核のまま</a:t>
            </a:r>
            <a:endParaRPr kumimoji="1" lang="ja-JP" altLang="en-US" sz="1200" dirty="0"/>
          </a:p>
        </p:txBody>
      </p:sp>
      <p:grpSp>
        <p:nvGrpSpPr>
          <p:cNvPr id="103" name="グループ化 102"/>
          <p:cNvGrpSpPr/>
          <p:nvPr/>
        </p:nvGrpSpPr>
        <p:grpSpPr>
          <a:xfrm rot="16861080">
            <a:off x="7775760" y="5489624"/>
            <a:ext cx="375759" cy="322277"/>
            <a:chOff x="2195736" y="5521712"/>
            <a:chExt cx="375759" cy="322277"/>
          </a:xfrm>
        </p:grpSpPr>
        <p:sp>
          <p:nvSpPr>
            <p:cNvPr id="90" name="円弧 89"/>
            <p:cNvSpPr/>
            <p:nvPr/>
          </p:nvSpPr>
          <p:spPr bwMode="auto">
            <a:xfrm>
              <a:off x="2195736" y="5521712"/>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1" name="円弧 90"/>
            <p:cNvSpPr/>
            <p:nvPr/>
          </p:nvSpPr>
          <p:spPr bwMode="auto">
            <a:xfrm rot="10800000">
              <a:off x="2249742" y="5521712"/>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2" name="円弧 91"/>
            <p:cNvSpPr/>
            <p:nvPr/>
          </p:nvSpPr>
          <p:spPr bwMode="auto">
            <a:xfrm>
              <a:off x="2249742" y="5575718"/>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3" name="円弧 92"/>
            <p:cNvSpPr/>
            <p:nvPr/>
          </p:nvSpPr>
          <p:spPr bwMode="auto">
            <a:xfrm rot="10800000">
              <a:off x="2303747" y="5575718"/>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4" name="円弧 93"/>
            <p:cNvSpPr/>
            <p:nvPr/>
          </p:nvSpPr>
          <p:spPr bwMode="auto">
            <a:xfrm>
              <a:off x="2303747" y="5629723"/>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5" name="円弧 94"/>
            <p:cNvSpPr/>
            <p:nvPr/>
          </p:nvSpPr>
          <p:spPr bwMode="auto">
            <a:xfrm rot="10800000">
              <a:off x="2357753" y="5629723"/>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7" name="円弧 96"/>
            <p:cNvSpPr/>
            <p:nvPr/>
          </p:nvSpPr>
          <p:spPr bwMode="auto">
            <a:xfrm>
              <a:off x="2355472" y="5681972"/>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8" name="円弧 97"/>
            <p:cNvSpPr/>
            <p:nvPr/>
          </p:nvSpPr>
          <p:spPr bwMode="auto">
            <a:xfrm rot="10800000">
              <a:off x="2409478" y="5681972"/>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9" name="円弧 98"/>
            <p:cNvSpPr/>
            <p:nvPr/>
          </p:nvSpPr>
          <p:spPr bwMode="auto">
            <a:xfrm>
              <a:off x="2409478" y="5735978"/>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0" name="円弧 99"/>
            <p:cNvSpPr/>
            <p:nvPr/>
          </p:nvSpPr>
          <p:spPr bwMode="auto">
            <a:xfrm rot="10800000">
              <a:off x="2463483" y="5735978"/>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1" name="円弧 100"/>
            <p:cNvSpPr/>
            <p:nvPr/>
          </p:nvSpPr>
          <p:spPr bwMode="auto">
            <a:xfrm>
              <a:off x="2463483" y="5789983"/>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2" name="円弧 101"/>
            <p:cNvSpPr/>
            <p:nvPr/>
          </p:nvSpPr>
          <p:spPr bwMode="auto">
            <a:xfrm rot="10800000">
              <a:off x="2517489" y="5789983"/>
              <a:ext cx="54006" cy="54006"/>
            </a:xfrm>
            <a:prstGeom prst="arc">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grpSp>
      <p:sp>
        <p:nvSpPr>
          <p:cNvPr id="104" name="テキスト ボックス 103"/>
          <p:cNvSpPr txBox="1"/>
          <p:nvPr/>
        </p:nvSpPr>
        <p:spPr>
          <a:xfrm>
            <a:off x="8245866" y="5226877"/>
            <a:ext cx="702436" cy="461665"/>
          </a:xfrm>
          <a:prstGeom prst="rect">
            <a:avLst/>
          </a:prstGeom>
          <a:noFill/>
        </p:spPr>
        <p:txBody>
          <a:bodyPr wrap="none" rtlCol="0">
            <a:spAutoFit/>
          </a:bodyPr>
          <a:lstStyle/>
          <a:p>
            <a:r>
              <a:rPr kumimoji="1" lang="en-US" altLang="ja-JP" sz="1200" dirty="0" smtClean="0">
                <a:latin typeface="HG丸ｺﾞｼｯｸM-PRO" pitchFamily="50" charset="-128"/>
                <a:ea typeface="HG丸ｺﾞｼｯｸM-PRO" pitchFamily="50" charset="-128"/>
              </a:rPr>
              <a:t>γ</a:t>
            </a:r>
            <a:r>
              <a:rPr kumimoji="1" lang="ja-JP" altLang="en-US" sz="1200" dirty="0" smtClean="0">
                <a:latin typeface="HG丸ｺﾞｼｯｸM-PRO" pitchFamily="50" charset="-128"/>
                <a:ea typeface="HG丸ｺﾞｼｯｸM-PRO" pitchFamily="50" charset="-128"/>
              </a:rPr>
              <a:t>線</a:t>
            </a:r>
            <a:endParaRPr kumimoji="1" lang="en-US" altLang="ja-JP" sz="1200" dirty="0" smtClean="0">
              <a:latin typeface="HG丸ｺﾞｼｯｸM-PRO" pitchFamily="50" charset="-128"/>
              <a:ea typeface="HG丸ｺﾞｼｯｸM-PRO" pitchFamily="50" charset="-128"/>
            </a:endParaRPr>
          </a:p>
          <a:p>
            <a:r>
              <a:rPr lang="en-US" altLang="ja-JP" sz="1200" dirty="0" smtClean="0">
                <a:latin typeface="HG丸ｺﾞｼｯｸM-PRO" pitchFamily="50" charset="-128"/>
                <a:ea typeface="HG丸ｺﾞｼｯｸM-PRO" pitchFamily="50" charset="-128"/>
              </a:rPr>
              <a:t>(</a:t>
            </a:r>
            <a:r>
              <a:rPr lang="ja-JP" altLang="en-US" sz="1200" dirty="0" smtClean="0">
                <a:latin typeface="HG丸ｺﾞｼｯｸM-PRO" pitchFamily="50" charset="-128"/>
                <a:ea typeface="HG丸ｺﾞｼｯｸM-PRO" pitchFamily="50" charset="-128"/>
              </a:rPr>
              <a:t>光子）</a:t>
            </a:r>
            <a:endParaRPr kumimoji="1" lang="ja-JP" altLang="en-US" sz="1200" dirty="0">
              <a:latin typeface="HG丸ｺﾞｼｯｸM-PRO" pitchFamily="50" charset="-128"/>
              <a:ea typeface="HG丸ｺﾞｼｯｸM-PRO" pitchFamily="50" charset="-128"/>
            </a:endParaRPr>
          </a:p>
        </p:txBody>
      </p:sp>
      <p:sp>
        <p:nvSpPr>
          <p:cNvPr id="74" name="フッター プレースホルダ 4"/>
          <p:cNvSpPr>
            <a:spLocks noGrp="1"/>
          </p:cNvSpPr>
          <p:nvPr>
            <p:ph type="ftr" sz="quarter" idx="10"/>
          </p:nvPr>
        </p:nvSpPr>
        <p:spPr>
          <a:xfrm>
            <a:off x="285720" y="6629400"/>
            <a:ext cx="4714908" cy="228600"/>
          </a:xfrm>
        </p:spPr>
        <p:txBody>
          <a:bodyPr/>
          <a:lstStyle/>
          <a:p>
            <a:r>
              <a:rPr lang="en-US" altLang="ja-JP" dirty="0" smtClean="0"/>
              <a:t>2011/8/8-9  </a:t>
            </a:r>
            <a:r>
              <a:rPr lang="ja-JP" altLang="en-US" dirty="0" smtClean="0"/>
              <a:t>教員免許更新講習 「放射線計測と素粒子・原子核の実験的研究」</a:t>
            </a:r>
            <a:endParaRPr lang="ja-JP" altLang="en-US" dirty="0" smtClean="0">
              <a:latin typeface="+mj-ea"/>
            </a:endParaRPr>
          </a:p>
        </p:txBody>
      </p:sp>
    </p:spTree>
    <p:extLst>
      <p:ext uri="{BB962C8B-B14F-4D97-AF65-F5344CB8AC3E}">
        <p14:creationId xmlns:p14="http://schemas.microsoft.com/office/powerpoint/2010/main" xmlns="" val="3301897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円/楕円 106"/>
          <p:cNvSpPr/>
          <p:nvPr/>
        </p:nvSpPr>
        <p:spPr bwMode="auto">
          <a:xfrm>
            <a:off x="3436252" y="382392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5" name="円/楕円 54"/>
          <p:cNvSpPr/>
          <p:nvPr/>
        </p:nvSpPr>
        <p:spPr bwMode="auto">
          <a:xfrm>
            <a:off x="969357" y="3571630"/>
            <a:ext cx="844541" cy="844541"/>
          </a:xfrm>
          <a:prstGeom prst="ellipse">
            <a:avLst/>
          </a:prstGeom>
          <a:gradFill flip="none" rotWithShape="1">
            <a:gsLst>
              <a:gs pos="0">
                <a:srgbClr val="00B0F0">
                  <a:alpha val="43000"/>
                </a:srgbClr>
              </a:gs>
              <a:gs pos="10000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2" name="円/楕円 51"/>
          <p:cNvSpPr/>
          <p:nvPr/>
        </p:nvSpPr>
        <p:spPr bwMode="auto">
          <a:xfrm>
            <a:off x="1375306" y="4254015"/>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lang="ja-JP" altLang="en-US" dirty="0" smtClean="0"/>
              <a:t>核分裂</a:t>
            </a:r>
            <a:endParaRPr kumimoji="1" lang="ja-JP" altLang="en-US" dirty="0"/>
          </a:p>
        </p:txBody>
      </p:sp>
      <p:sp>
        <p:nvSpPr>
          <p:cNvPr id="3" name="コンテンツ プレースホルダー 2"/>
          <p:cNvSpPr>
            <a:spLocks noGrp="1"/>
          </p:cNvSpPr>
          <p:nvPr>
            <p:ph idx="1"/>
          </p:nvPr>
        </p:nvSpPr>
        <p:spPr>
          <a:xfrm>
            <a:off x="211432" y="1043721"/>
            <a:ext cx="4720608" cy="2078499"/>
          </a:xfrm>
        </p:spPr>
        <p:txBody>
          <a:bodyPr/>
          <a:lstStyle/>
          <a:p>
            <a:pPr marL="180975" indent="-180975"/>
            <a:r>
              <a:rPr lang="ja-JP" altLang="en-US" sz="2000" dirty="0"/>
              <a:t>重たい</a:t>
            </a:r>
            <a:r>
              <a:rPr kumimoji="1" lang="ja-JP" altLang="en-US" sz="2000" dirty="0" smtClean="0"/>
              <a:t>原子核が、二つ（まれに三つ以上の原子核に分裂</a:t>
            </a:r>
            <a:endParaRPr kumimoji="1" lang="en-US" altLang="ja-JP" sz="2000" dirty="0" smtClean="0"/>
          </a:p>
          <a:p>
            <a:pPr marL="361950" lvl="1" indent="-180975"/>
            <a:r>
              <a:rPr lang="ja-JP" altLang="en-US" sz="1600" dirty="0" smtClean="0"/>
              <a:t>自然</a:t>
            </a:r>
            <a:r>
              <a:rPr lang="ja-JP" altLang="en-US" sz="1600" dirty="0"/>
              <a:t>に</a:t>
            </a:r>
            <a:r>
              <a:rPr lang="ja-JP" altLang="en-US" sz="1600" dirty="0" smtClean="0"/>
              <a:t>起きる</a:t>
            </a:r>
            <a:endParaRPr lang="en-US" altLang="ja-JP" sz="1600" dirty="0" smtClean="0"/>
          </a:p>
          <a:p>
            <a:pPr marL="361950" lvl="1" indent="-180975"/>
            <a:r>
              <a:rPr kumimoji="1" lang="ja-JP" altLang="en-US" sz="1600" dirty="0" smtClean="0"/>
              <a:t>中性子、陽子、</a:t>
            </a:r>
            <a:r>
              <a:rPr kumimoji="1" lang="en-US" altLang="ja-JP" sz="1600" dirty="0" smtClean="0"/>
              <a:t>γ</a:t>
            </a:r>
            <a:r>
              <a:rPr kumimoji="1" lang="ja-JP" altLang="en-US" sz="1600" dirty="0" smtClean="0"/>
              <a:t>線、</a:t>
            </a:r>
            <a:r>
              <a:rPr kumimoji="1" lang="en-US" altLang="ja-JP" sz="1600" dirty="0" smtClean="0"/>
              <a:t>β</a:t>
            </a:r>
            <a:r>
              <a:rPr kumimoji="1" lang="ja-JP" altLang="en-US" sz="1600" dirty="0" smtClean="0"/>
              <a:t>線の吸収によって</a:t>
            </a:r>
            <a:r>
              <a:rPr lang="ja-JP" altLang="en-US" sz="1600" dirty="0" smtClean="0"/>
              <a:t>起きる</a:t>
            </a:r>
            <a:endParaRPr lang="en-US" altLang="ja-JP" sz="1600" dirty="0" smtClean="0"/>
          </a:p>
          <a:p>
            <a:pPr marL="180975" indent="-180975"/>
            <a:r>
              <a:rPr lang="ja-JP" altLang="en-US" sz="2000" dirty="0" smtClean="0"/>
              <a:t>原子炉のウラン燃料</a:t>
            </a:r>
            <a:endParaRPr kumimoji="1" lang="en-US" altLang="ja-JP" sz="2000" dirty="0" smtClean="0"/>
          </a:p>
          <a:p>
            <a:pPr marL="361950" lvl="1" indent="-180975"/>
            <a:r>
              <a:rPr lang="en-US" altLang="ja-JP" sz="1600" baseline="30000" dirty="0" smtClean="0"/>
              <a:t>235</a:t>
            </a:r>
            <a:r>
              <a:rPr lang="en-US" altLang="ja-JP" sz="1600" dirty="0" smtClean="0"/>
              <a:t>U</a:t>
            </a:r>
            <a:r>
              <a:rPr lang="ja-JP" altLang="en-US" sz="1600" dirty="0" smtClean="0"/>
              <a:t>が</a:t>
            </a:r>
            <a:r>
              <a:rPr lang="en-US" altLang="ja-JP" sz="1600" dirty="0" smtClean="0"/>
              <a:t>3-5% </a:t>
            </a:r>
            <a:r>
              <a:rPr lang="ja-JP" altLang="en-US" sz="1600" dirty="0" smtClean="0"/>
              <a:t>その他は核分裂をしないウラン</a:t>
            </a:r>
            <a:endParaRPr lang="en-US" altLang="ja-JP" sz="1600" dirty="0" smtClean="0"/>
          </a:p>
        </p:txBody>
      </p:sp>
      <p:sp>
        <p:nvSpPr>
          <p:cNvPr id="4" name="スライド番号プレースホルダー 3"/>
          <p:cNvSpPr>
            <a:spLocks noGrp="1"/>
          </p:cNvSpPr>
          <p:nvPr>
            <p:ph type="sldNum" sz="quarter" idx="11"/>
          </p:nvPr>
        </p:nvSpPr>
        <p:spPr/>
        <p:txBody>
          <a:bodyPr/>
          <a:lstStyle/>
          <a:p>
            <a:fld id="{FB201ADD-91D0-4208-B74B-18FBB0210127}" type="slidenum">
              <a:rPr kumimoji="1" lang="ja-JP" altLang="en-US" smtClean="0"/>
              <a:pPr/>
              <a:t>15</a:t>
            </a:fld>
            <a:endParaRPr kumimoji="1" lang="ja-JP" altLang="en-US" dirty="0"/>
          </a:p>
        </p:txBody>
      </p:sp>
      <p:pic>
        <p:nvPicPr>
          <p:cNvPr id="1026" name="Picture 2" descr="http://www.rist.or.jp/atomica/data/pict/03/03060304/03.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66123" y="1014773"/>
            <a:ext cx="4104456" cy="384792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正方形/長方形 4"/>
          <p:cNvSpPr/>
          <p:nvPr/>
        </p:nvSpPr>
        <p:spPr>
          <a:xfrm>
            <a:off x="5435080" y="4822188"/>
            <a:ext cx="3708920" cy="230832"/>
          </a:xfrm>
          <a:prstGeom prst="rect">
            <a:avLst/>
          </a:prstGeom>
        </p:spPr>
        <p:txBody>
          <a:bodyPr wrap="square">
            <a:spAutoFit/>
          </a:bodyPr>
          <a:lstStyle/>
          <a:p>
            <a:r>
              <a:rPr lang="en-US" altLang="ja-JP" sz="900" dirty="0"/>
              <a:t>http://www.rist.or.jp/atomica/data/pict/03/03060304/03.gif</a:t>
            </a:r>
            <a:endParaRPr lang="ja-JP" altLang="en-US" sz="900" dirty="0"/>
          </a:p>
        </p:txBody>
      </p:sp>
      <p:sp>
        <p:nvSpPr>
          <p:cNvPr id="7" name="円/楕円 6"/>
          <p:cNvSpPr/>
          <p:nvPr/>
        </p:nvSpPr>
        <p:spPr bwMode="auto">
          <a:xfrm>
            <a:off x="1174178" y="3736093"/>
            <a:ext cx="565199" cy="565199"/>
          </a:xfrm>
          <a:prstGeom prst="ellipse">
            <a:avLst/>
          </a:prstGeom>
          <a:gradFill flip="none" rotWithShape="1">
            <a:gsLst>
              <a:gs pos="0">
                <a:srgbClr val="00B0F0"/>
              </a:gs>
              <a:gs pos="100000">
                <a:srgbClr val="FFFFFF">
                  <a:alpha val="42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2" name="円/楕円 11"/>
          <p:cNvSpPr/>
          <p:nvPr/>
        </p:nvSpPr>
        <p:spPr bwMode="auto">
          <a:xfrm>
            <a:off x="1179661" y="3765435"/>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3" name="円/楕円 12"/>
          <p:cNvSpPr/>
          <p:nvPr/>
        </p:nvSpPr>
        <p:spPr bwMode="auto">
          <a:xfrm>
            <a:off x="1091263" y="3760708"/>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4" name="円/楕円 13"/>
          <p:cNvSpPr/>
          <p:nvPr/>
        </p:nvSpPr>
        <p:spPr bwMode="auto">
          <a:xfrm>
            <a:off x="1519217" y="3682154"/>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5" name="円/楕円 14"/>
          <p:cNvSpPr/>
          <p:nvPr/>
        </p:nvSpPr>
        <p:spPr bwMode="auto">
          <a:xfrm>
            <a:off x="1589876" y="4153600"/>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7" name="円/楕円 16"/>
          <p:cNvSpPr/>
          <p:nvPr/>
        </p:nvSpPr>
        <p:spPr bwMode="auto">
          <a:xfrm>
            <a:off x="1091793" y="3828427"/>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8" name="円/楕円 17"/>
          <p:cNvSpPr/>
          <p:nvPr/>
        </p:nvSpPr>
        <p:spPr bwMode="auto">
          <a:xfrm>
            <a:off x="1285083" y="428296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0" name="円/楕円 19"/>
          <p:cNvSpPr/>
          <p:nvPr/>
        </p:nvSpPr>
        <p:spPr bwMode="auto">
          <a:xfrm>
            <a:off x="388865" y="366280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1" name="テキスト ボックス 20"/>
          <p:cNvSpPr txBox="1"/>
          <p:nvPr/>
        </p:nvSpPr>
        <p:spPr>
          <a:xfrm>
            <a:off x="139545" y="3326168"/>
            <a:ext cx="646331" cy="276999"/>
          </a:xfrm>
          <a:prstGeom prst="rect">
            <a:avLst/>
          </a:prstGeom>
          <a:noFill/>
        </p:spPr>
        <p:txBody>
          <a:bodyPr wrap="none" rtlCol="0">
            <a:spAutoFit/>
          </a:bodyPr>
          <a:lstStyle/>
          <a:p>
            <a:r>
              <a:rPr kumimoji="1" lang="ja-JP" altLang="en-US" sz="1200" dirty="0" smtClean="0">
                <a:latin typeface="HG丸ｺﾞｼｯｸM-PRO" pitchFamily="50" charset="-128"/>
                <a:ea typeface="HG丸ｺﾞｼｯｸM-PRO" pitchFamily="50" charset="-128"/>
              </a:rPr>
              <a:t>中性子</a:t>
            </a:r>
            <a:endParaRPr kumimoji="1" lang="ja-JP" altLang="en-US" sz="1200" dirty="0">
              <a:latin typeface="HG丸ｺﾞｼｯｸM-PRO" pitchFamily="50" charset="-128"/>
              <a:ea typeface="HG丸ｺﾞｼｯｸM-PRO" pitchFamily="50" charset="-128"/>
            </a:endParaRPr>
          </a:p>
        </p:txBody>
      </p:sp>
      <p:sp>
        <p:nvSpPr>
          <p:cNvPr id="23" name="円/楕円 22"/>
          <p:cNvSpPr/>
          <p:nvPr/>
        </p:nvSpPr>
        <p:spPr bwMode="auto">
          <a:xfrm>
            <a:off x="1031969" y="4099425"/>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6" name="円/楕円 25"/>
          <p:cNvSpPr/>
          <p:nvPr/>
        </p:nvSpPr>
        <p:spPr bwMode="auto">
          <a:xfrm>
            <a:off x="1011948" y="391373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7" name="円/楕円 26"/>
          <p:cNvSpPr/>
          <p:nvPr/>
        </p:nvSpPr>
        <p:spPr bwMode="auto">
          <a:xfrm>
            <a:off x="1105815" y="4227446"/>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8" name="円/楕円 27"/>
          <p:cNvSpPr/>
          <p:nvPr/>
        </p:nvSpPr>
        <p:spPr bwMode="auto">
          <a:xfrm>
            <a:off x="1468439" y="4246824"/>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9" name="円/楕円 28"/>
          <p:cNvSpPr/>
          <p:nvPr/>
        </p:nvSpPr>
        <p:spPr bwMode="auto">
          <a:xfrm>
            <a:off x="1686407" y="401869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0" name="円/楕円 29"/>
          <p:cNvSpPr/>
          <p:nvPr/>
        </p:nvSpPr>
        <p:spPr bwMode="auto">
          <a:xfrm>
            <a:off x="1190048" y="4217763"/>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1" name="円/楕円 30"/>
          <p:cNvSpPr/>
          <p:nvPr/>
        </p:nvSpPr>
        <p:spPr bwMode="auto">
          <a:xfrm>
            <a:off x="1053825" y="400150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4" name="円/楕円 33"/>
          <p:cNvSpPr/>
          <p:nvPr/>
        </p:nvSpPr>
        <p:spPr bwMode="auto">
          <a:xfrm>
            <a:off x="1207856" y="365582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5" name="円/楕円 34"/>
          <p:cNvSpPr/>
          <p:nvPr/>
        </p:nvSpPr>
        <p:spPr bwMode="auto">
          <a:xfrm>
            <a:off x="1378141" y="365582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6" name="円/楕円 35"/>
          <p:cNvSpPr/>
          <p:nvPr/>
        </p:nvSpPr>
        <p:spPr bwMode="auto">
          <a:xfrm>
            <a:off x="1671617" y="3834554"/>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 name="円/楕円 7"/>
          <p:cNvSpPr/>
          <p:nvPr/>
        </p:nvSpPr>
        <p:spPr bwMode="auto">
          <a:xfrm>
            <a:off x="1275814" y="4182521"/>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1" name="円/楕円 10"/>
          <p:cNvSpPr/>
          <p:nvPr/>
        </p:nvSpPr>
        <p:spPr bwMode="auto">
          <a:xfrm>
            <a:off x="1411586" y="4190404"/>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 name="円/楕円 9"/>
          <p:cNvSpPr/>
          <p:nvPr/>
        </p:nvSpPr>
        <p:spPr bwMode="auto">
          <a:xfrm>
            <a:off x="1597771" y="4037109"/>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 name="円/楕円 8"/>
          <p:cNvSpPr/>
          <p:nvPr/>
        </p:nvSpPr>
        <p:spPr bwMode="auto">
          <a:xfrm>
            <a:off x="1573545" y="3907793"/>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2" name="円/楕円 31"/>
          <p:cNvSpPr/>
          <p:nvPr/>
        </p:nvSpPr>
        <p:spPr bwMode="auto">
          <a:xfrm>
            <a:off x="1552675" y="3803519"/>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4" name="円/楕円 23"/>
          <p:cNvSpPr/>
          <p:nvPr/>
        </p:nvSpPr>
        <p:spPr bwMode="auto">
          <a:xfrm>
            <a:off x="1456777" y="3722108"/>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3" name="円/楕円 32"/>
          <p:cNvSpPr/>
          <p:nvPr/>
        </p:nvSpPr>
        <p:spPr bwMode="auto">
          <a:xfrm>
            <a:off x="1320747" y="3732525"/>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6" name="円/楕円 15"/>
          <p:cNvSpPr/>
          <p:nvPr/>
        </p:nvSpPr>
        <p:spPr bwMode="auto">
          <a:xfrm>
            <a:off x="1263894" y="3817741"/>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7" name="円/楕円 36"/>
          <p:cNvSpPr/>
          <p:nvPr/>
        </p:nvSpPr>
        <p:spPr bwMode="auto">
          <a:xfrm>
            <a:off x="1516030" y="4149194"/>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8" name="円/楕円 37"/>
          <p:cNvSpPr/>
          <p:nvPr/>
        </p:nvSpPr>
        <p:spPr bwMode="auto">
          <a:xfrm>
            <a:off x="1130750" y="4108675"/>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9" name="円/楕円 38"/>
          <p:cNvSpPr/>
          <p:nvPr/>
        </p:nvSpPr>
        <p:spPr bwMode="auto">
          <a:xfrm>
            <a:off x="1358249" y="380637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0" name="円/楕円 39"/>
          <p:cNvSpPr/>
          <p:nvPr/>
        </p:nvSpPr>
        <p:spPr bwMode="auto">
          <a:xfrm>
            <a:off x="1468412" y="3828694"/>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1" name="円/楕円 40"/>
          <p:cNvSpPr/>
          <p:nvPr/>
        </p:nvSpPr>
        <p:spPr bwMode="auto">
          <a:xfrm>
            <a:off x="1100332" y="391052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2" name="円/楕円 41"/>
          <p:cNvSpPr/>
          <p:nvPr/>
        </p:nvSpPr>
        <p:spPr bwMode="auto">
          <a:xfrm>
            <a:off x="1314895" y="3927656"/>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3" name="円/楕円 42"/>
          <p:cNvSpPr/>
          <p:nvPr/>
        </p:nvSpPr>
        <p:spPr bwMode="auto">
          <a:xfrm>
            <a:off x="1425853" y="393957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4" name="円/楕円 43"/>
          <p:cNvSpPr/>
          <p:nvPr/>
        </p:nvSpPr>
        <p:spPr bwMode="auto">
          <a:xfrm>
            <a:off x="1337740" y="4135269"/>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5" name="円/楕円 24"/>
          <p:cNvSpPr/>
          <p:nvPr/>
        </p:nvSpPr>
        <p:spPr bwMode="auto">
          <a:xfrm>
            <a:off x="1147731" y="4005908"/>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5" name="円/楕円 44"/>
          <p:cNvSpPr/>
          <p:nvPr/>
        </p:nvSpPr>
        <p:spPr bwMode="auto">
          <a:xfrm>
            <a:off x="1252732" y="406292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6" name="円/楕円 45"/>
          <p:cNvSpPr/>
          <p:nvPr/>
        </p:nvSpPr>
        <p:spPr bwMode="auto">
          <a:xfrm>
            <a:off x="1199340" y="3856365"/>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7" name="円/楕円 46"/>
          <p:cNvSpPr/>
          <p:nvPr/>
        </p:nvSpPr>
        <p:spPr bwMode="auto">
          <a:xfrm>
            <a:off x="1211237" y="395804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8" name="円/楕円 47"/>
          <p:cNvSpPr/>
          <p:nvPr/>
        </p:nvSpPr>
        <p:spPr bwMode="auto">
          <a:xfrm>
            <a:off x="1525833" y="3972975"/>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9" name="円/楕円 18"/>
          <p:cNvSpPr/>
          <p:nvPr/>
        </p:nvSpPr>
        <p:spPr bwMode="auto">
          <a:xfrm>
            <a:off x="1472297" y="4046821"/>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9" name="円/楕円 48"/>
          <p:cNvSpPr/>
          <p:nvPr/>
        </p:nvSpPr>
        <p:spPr bwMode="auto">
          <a:xfrm>
            <a:off x="1349660" y="4048118"/>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0" name="円/楕円 49"/>
          <p:cNvSpPr/>
          <p:nvPr/>
        </p:nvSpPr>
        <p:spPr bwMode="auto">
          <a:xfrm>
            <a:off x="1336827" y="3878883"/>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1" name="円/楕円 50"/>
          <p:cNvSpPr/>
          <p:nvPr/>
        </p:nvSpPr>
        <p:spPr bwMode="auto">
          <a:xfrm>
            <a:off x="1307014" y="3965433"/>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cxnSp>
        <p:nvCxnSpPr>
          <p:cNvPr id="53" name="直線矢印コネクタ 52"/>
          <p:cNvCxnSpPr/>
          <p:nvPr/>
        </p:nvCxnSpPr>
        <p:spPr bwMode="auto">
          <a:xfrm>
            <a:off x="536557" y="3810494"/>
            <a:ext cx="366268" cy="136473"/>
          </a:xfrm>
          <a:prstGeom prst="straightConnector1">
            <a:avLst/>
          </a:prstGeom>
          <a:solidFill>
            <a:schemeClr val="accent1"/>
          </a:solidFill>
          <a:ln w="28575" cap="flat" cmpd="sng" algn="ctr">
            <a:solidFill>
              <a:srgbClr val="00B050"/>
            </a:solidFill>
            <a:prstDash val="solid"/>
            <a:round/>
            <a:headEnd type="none" w="med" len="med"/>
            <a:tailEnd type="arrow"/>
          </a:ln>
          <a:effectLst/>
        </p:spPr>
      </p:cxnSp>
      <p:sp>
        <p:nvSpPr>
          <p:cNvPr id="54" name="右矢印 53"/>
          <p:cNvSpPr/>
          <p:nvPr/>
        </p:nvSpPr>
        <p:spPr bwMode="auto">
          <a:xfrm>
            <a:off x="2133705" y="3802637"/>
            <a:ext cx="576064" cy="408285"/>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6" name="テキスト ボックス 55"/>
          <p:cNvSpPr txBox="1"/>
          <p:nvPr/>
        </p:nvSpPr>
        <p:spPr>
          <a:xfrm>
            <a:off x="2060099" y="4258092"/>
            <a:ext cx="723275" cy="307777"/>
          </a:xfrm>
          <a:prstGeom prst="rect">
            <a:avLst/>
          </a:prstGeom>
          <a:noFill/>
        </p:spPr>
        <p:txBody>
          <a:bodyPr wrap="none" rtlCol="0">
            <a:spAutoFit/>
          </a:bodyPr>
          <a:lstStyle/>
          <a:p>
            <a:r>
              <a:rPr lang="ja-JP" altLang="en-US" sz="1400" dirty="0">
                <a:latin typeface="HG丸ｺﾞｼｯｸM-PRO" pitchFamily="50" charset="-128"/>
                <a:ea typeface="HG丸ｺﾞｼｯｸM-PRO" pitchFamily="50" charset="-128"/>
              </a:rPr>
              <a:t>核分裂</a:t>
            </a:r>
            <a:endParaRPr kumimoji="1" lang="ja-JP" altLang="en-US" sz="1400" dirty="0">
              <a:latin typeface="HG丸ｺﾞｼｯｸM-PRO" pitchFamily="50" charset="-128"/>
              <a:ea typeface="HG丸ｺﾞｼｯｸM-PRO" pitchFamily="50" charset="-128"/>
            </a:endParaRPr>
          </a:p>
        </p:txBody>
      </p:sp>
      <p:sp>
        <p:nvSpPr>
          <p:cNvPr id="58" name="正方形/長方形 57"/>
          <p:cNvSpPr/>
          <p:nvPr/>
        </p:nvSpPr>
        <p:spPr>
          <a:xfrm>
            <a:off x="1282573" y="3216307"/>
            <a:ext cx="713657" cy="369332"/>
          </a:xfrm>
          <a:prstGeom prst="rect">
            <a:avLst/>
          </a:prstGeom>
        </p:spPr>
        <p:txBody>
          <a:bodyPr wrap="none">
            <a:spAutoFit/>
          </a:bodyPr>
          <a:lstStyle/>
          <a:p>
            <a:r>
              <a:rPr lang="en-US" altLang="ja-JP" baseline="30000" dirty="0">
                <a:latin typeface="HG丸ｺﾞｼｯｸM-PRO" pitchFamily="50" charset="-128"/>
                <a:ea typeface="HG丸ｺﾞｼｯｸM-PRO" pitchFamily="50" charset="-128"/>
              </a:rPr>
              <a:t>235</a:t>
            </a:r>
            <a:r>
              <a:rPr lang="en-US" altLang="ja-JP" dirty="0">
                <a:latin typeface="HG丸ｺﾞｼｯｸM-PRO" pitchFamily="50" charset="-128"/>
                <a:ea typeface="HG丸ｺﾞｼｯｸM-PRO" pitchFamily="50" charset="-128"/>
              </a:rPr>
              <a:t>U</a:t>
            </a:r>
            <a:endParaRPr lang="ja-JP" altLang="en-US" dirty="0">
              <a:latin typeface="HG丸ｺﾞｼｯｸM-PRO" pitchFamily="50" charset="-128"/>
              <a:ea typeface="HG丸ｺﾞｼｯｸM-PRO" pitchFamily="50" charset="-128"/>
            </a:endParaRPr>
          </a:p>
        </p:txBody>
      </p:sp>
      <p:sp>
        <p:nvSpPr>
          <p:cNvPr id="60" name="円/楕円 59"/>
          <p:cNvSpPr/>
          <p:nvPr/>
        </p:nvSpPr>
        <p:spPr bwMode="auto">
          <a:xfrm>
            <a:off x="3276627" y="4818586"/>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1" name="円/楕円 60"/>
          <p:cNvSpPr/>
          <p:nvPr/>
        </p:nvSpPr>
        <p:spPr bwMode="auto">
          <a:xfrm>
            <a:off x="3516843" y="4651516"/>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2" name="円/楕円 61"/>
          <p:cNvSpPr/>
          <p:nvPr/>
        </p:nvSpPr>
        <p:spPr bwMode="auto">
          <a:xfrm>
            <a:off x="3156043" y="482577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3" name="円/楕円 62"/>
          <p:cNvSpPr/>
          <p:nvPr/>
        </p:nvSpPr>
        <p:spPr bwMode="auto">
          <a:xfrm>
            <a:off x="2958936" y="4597341"/>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4" name="円/楕円 63"/>
          <p:cNvSpPr/>
          <p:nvPr/>
        </p:nvSpPr>
        <p:spPr bwMode="auto">
          <a:xfrm>
            <a:off x="3032007" y="4368916"/>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5" name="円/楕円 64"/>
          <p:cNvSpPr/>
          <p:nvPr/>
        </p:nvSpPr>
        <p:spPr bwMode="auto">
          <a:xfrm>
            <a:off x="3032782" y="4733856"/>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6" name="円/楕円 65"/>
          <p:cNvSpPr/>
          <p:nvPr/>
        </p:nvSpPr>
        <p:spPr bwMode="auto">
          <a:xfrm>
            <a:off x="3390732" y="4762166"/>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7" name="円/楕円 66"/>
          <p:cNvSpPr/>
          <p:nvPr/>
        </p:nvSpPr>
        <p:spPr bwMode="auto">
          <a:xfrm>
            <a:off x="3385471" y="4351726"/>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8" name="円/楕円 67"/>
          <p:cNvSpPr/>
          <p:nvPr/>
        </p:nvSpPr>
        <p:spPr bwMode="auto">
          <a:xfrm>
            <a:off x="3117015" y="4715679"/>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9" name="円/楕円 68"/>
          <p:cNvSpPr/>
          <p:nvPr/>
        </p:nvSpPr>
        <p:spPr bwMode="auto">
          <a:xfrm>
            <a:off x="2980792" y="4499418"/>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0" name="円/楕円 69"/>
          <p:cNvSpPr/>
          <p:nvPr/>
        </p:nvSpPr>
        <p:spPr bwMode="auto">
          <a:xfrm>
            <a:off x="3228137" y="4734468"/>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1" name="円/楕円 70"/>
          <p:cNvSpPr/>
          <p:nvPr/>
        </p:nvSpPr>
        <p:spPr bwMode="auto">
          <a:xfrm>
            <a:off x="3338553" y="4688320"/>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2" name="円/楕円 71"/>
          <p:cNvSpPr/>
          <p:nvPr/>
        </p:nvSpPr>
        <p:spPr bwMode="auto">
          <a:xfrm>
            <a:off x="3508919" y="4540628"/>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3" name="円/楕円 72"/>
          <p:cNvSpPr/>
          <p:nvPr/>
        </p:nvSpPr>
        <p:spPr bwMode="auto">
          <a:xfrm>
            <a:off x="3264036" y="4302531"/>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4" name="円/楕円 73"/>
          <p:cNvSpPr/>
          <p:nvPr/>
        </p:nvSpPr>
        <p:spPr bwMode="auto">
          <a:xfrm>
            <a:off x="3442997" y="4647110"/>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5" name="円/楕円 74"/>
          <p:cNvSpPr/>
          <p:nvPr/>
        </p:nvSpPr>
        <p:spPr bwMode="auto">
          <a:xfrm>
            <a:off x="3057717" y="460659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6" name="円/楕円 75"/>
          <p:cNvSpPr/>
          <p:nvPr/>
        </p:nvSpPr>
        <p:spPr bwMode="auto">
          <a:xfrm>
            <a:off x="3142119" y="431565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7" name="円/楕円 76"/>
          <p:cNvSpPr/>
          <p:nvPr/>
        </p:nvSpPr>
        <p:spPr bwMode="auto">
          <a:xfrm>
            <a:off x="3241070" y="4376377"/>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8" name="円/楕円 77"/>
          <p:cNvSpPr/>
          <p:nvPr/>
        </p:nvSpPr>
        <p:spPr bwMode="auto">
          <a:xfrm>
            <a:off x="3352820" y="4437487"/>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79" name="円/楕円 78"/>
          <p:cNvSpPr/>
          <p:nvPr/>
        </p:nvSpPr>
        <p:spPr bwMode="auto">
          <a:xfrm>
            <a:off x="3264707" y="4633185"/>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0" name="円/楕円 79"/>
          <p:cNvSpPr/>
          <p:nvPr/>
        </p:nvSpPr>
        <p:spPr bwMode="auto">
          <a:xfrm>
            <a:off x="3074698" y="4503824"/>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1" name="円/楕円 80"/>
          <p:cNvSpPr/>
          <p:nvPr/>
        </p:nvSpPr>
        <p:spPr bwMode="auto">
          <a:xfrm>
            <a:off x="3167224" y="4623258"/>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2" name="円/楕円 81"/>
          <p:cNvSpPr/>
          <p:nvPr/>
        </p:nvSpPr>
        <p:spPr bwMode="auto">
          <a:xfrm>
            <a:off x="3116344" y="439834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3" name="円/楕円 82"/>
          <p:cNvSpPr/>
          <p:nvPr/>
        </p:nvSpPr>
        <p:spPr bwMode="auto">
          <a:xfrm>
            <a:off x="3452800" y="447089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4" name="円/楕円 83"/>
          <p:cNvSpPr/>
          <p:nvPr/>
        </p:nvSpPr>
        <p:spPr bwMode="auto">
          <a:xfrm>
            <a:off x="3375036" y="4567987"/>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5" name="円/楕円 84"/>
          <p:cNvSpPr/>
          <p:nvPr/>
        </p:nvSpPr>
        <p:spPr bwMode="auto">
          <a:xfrm>
            <a:off x="3276627" y="4546034"/>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6" name="円/楕円 85"/>
          <p:cNvSpPr/>
          <p:nvPr/>
        </p:nvSpPr>
        <p:spPr bwMode="auto">
          <a:xfrm>
            <a:off x="3241070" y="4448720"/>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7" name="円/楕円 86"/>
          <p:cNvSpPr/>
          <p:nvPr/>
        </p:nvSpPr>
        <p:spPr bwMode="auto">
          <a:xfrm>
            <a:off x="3375829" y="3610300"/>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8" name="円/楕円 87"/>
          <p:cNvSpPr/>
          <p:nvPr/>
        </p:nvSpPr>
        <p:spPr bwMode="auto">
          <a:xfrm>
            <a:off x="3367417" y="372879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9" name="円/楕円 88"/>
          <p:cNvSpPr/>
          <p:nvPr/>
        </p:nvSpPr>
        <p:spPr bwMode="auto">
          <a:xfrm>
            <a:off x="3719479" y="3538665"/>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0" name="円/楕円 89"/>
          <p:cNvSpPr/>
          <p:nvPr/>
        </p:nvSpPr>
        <p:spPr bwMode="auto">
          <a:xfrm>
            <a:off x="3439373" y="3762250"/>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1" name="円/楕円 90"/>
          <p:cNvSpPr/>
          <p:nvPr/>
        </p:nvSpPr>
        <p:spPr bwMode="auto">
          <a:xfrm>
            <a:off x="3460062" y="351053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2" name="円/楕円 91"/>
          <p:cNvSpPr/>
          <p:nvPr/>
        </p:nvSpPr>
        <p:spPr bwMode="auto">
          <a:xfrm>
            <a:off x="3574309" y="350069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3" name="円/楕円 92"/>
          <p:cNvSpPr/>
          <p:nvPr/>
        </p:nvSpPr>
        <p:spPr bwMode="auto">
          <a:xfrm>
            <a:off x="3723115" y="377645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4" name="円/楕円 93"/>
          <p:cNvSpPr/>
          <p:nvPr/>
        </p:nvSpPr>
        <p:spPr bwMode="auto">
          <a:xfrm>
            <a:off x="3748843" y="3648384"/>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5" name="円/楕円 94"/>
          <p:cNvSpPr/>
          <p:nvPr/>
        </p:nvSpPr>
        <p:spPr bwMode="auto">
          <a:xfrm>
            <a:off x="3652945" y="3566973"/>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6" name="円/楕円 95"/>
          <p:cNvSpPr/>
          <p:nvPr/>
        </p:nvSpPr>
        <p:spPr bwMode="auto">
          <a:xfrm>
            <a:off x="3516915" y="3577390"/>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7" name="円/楕円 96"/>
          <p:cNvSpPr/>
          <p:nvPr/>
        </p:nvSpPr>
        <p:spPr bwMode="auto">
          <a:xfrm>
            <a:off x="3454287" y="3567552"/>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8" name="円/楕円 97"/>
          <p:cNvSpPr/>
          <p:nvPr/>
        </p:nvSpPr>
        <p:spPr bwMode="auto">
          <a:xfrm>
            <a:off x="3454287" y="3658660"/>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9" name="円/楕円 98"/>
          <p:cNvSpPr/>
          <p:nvPr/>
        </p:nvSpPr>
        <p:spPr bwMode="auto">
          <a:xfrm>
            <a:off x="3664580" y="3673559"/>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0" name="円/楕円 99"/>
          <p:cNvSpPr/>
          <p:nvPr/>
        </p:nvSpPr>
        <p:spPr bwMode="auto">
          <a:xfrm>
            <a:off x="3516843" y="3840671"/>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1" name="円/楕円 100"/>
          <p:cNvSpPr/>
          <p:nvPr/>
        </p:nvSpPr>
        <p:spPr bwMode="auto">
          <a:xfrm>
            <a:off x="3550655" y="3551652"/>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2" name="円/楕円 101"/>
          <p:cNvSpPr/>
          <p:nvPr/>
        </p:nvSpPr>
        <p:spPr bwMode="auto">
          <a:xfrm>
            <a:off x="3632849" y="3835002"/>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3" name="円/楕円 102"/>
          <p:cNvSpPr/>
          <p:nvPr/>
        </p:nvSpPr>
        <p:spPr bwMode="auto">
          <a:xfrm>
            <a:off x="3505253" y="3742033"/>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4" name="円/楕円 103"/>
          <p:cNvSpPr/>
          <p:nvPr/>
        </p:nvSpPr>
        <p:spPr bwMode="auto">
          <a:xfrm>
            <a:off x="3635231" y="3625498"/>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5" name="円/楕円 104"/>
          <p:cNvSpPr/>
          <p:nvPr/>
        </p:nvSpPr>
        <p:spPr bwMode="auto">
          <a:xfrm>
            <a:off x="3633386" y="3757992"/>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6" name="円/楕円 105"/>
          <p:cNvSpPr/>
          <p:nvPr/>
        </p:nvSpPr>
        <p:spPr bwMode="auto">
          <a:xfrm>
            <a:off x="3546956" y="3651825"/>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8" name="円/楕円 107"/>
          <p:cNvSpPr/>
          <p:nvPr/>
        </p:nvSpPr>
        <p:spPr bwMode="auto">
          <a:xfrm>
            <a:off x="3180672" y="4511333"/>
            <a:ext cx="147692" cy="147692"/>
          </a:xfrm>
          <a:prstGeom prst="ellipse">
            <a:avLst/>
          </a:prstGeom>
          <a:gradFill flip="none" rotWithShape="1">
            <a:gsLst>
              <a:gs pos="56000">
                <a:srgbClr val="00B0F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8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9" name="テキスト ボックス 58"/>
          <p:cNvSpPr txBox="1"/>
          <p:nvPr/>
        </p:nvSpPr>
        <p:spPr>
          <a:xfrm>
            <a:off x="7458923" y="4208330"/>
            <a:ext cx="1685077" cy="230832"/>
          </a:xfrm>
          <a:prstGeom prst="rect">
            <a:avLst/>
          </a:prstGeom>
          <a:noFill/>
        </p:spPr>
        <p:txBody>
          <a:bodyPr wrap="none" rtlCol="0">
            <a:spAutoFit/>
          </a:bodyPr>
          <a:lstStyle/>
          <a:p>
            <a:r>
              <a:rPr kumimoji="1" lang="ja-JP" altLang="en-US" sz="900" dirty="0" smtClean="0">
                <a:latin typeface="HG丸ｺﾞｼｯｸM-PRO" pitchFamily="50" charset="-128"/>
                <a:ea typeface="HG丸ｺﾞｼｯｸM-PRO" pitchFamily="50" charset="-128"/>
              </a:rPr>
              <a:t>（陽子の中性子の個数の和）</a:t>
            </a:r>
            <a:endParaRPr kumimoji="1" lang="ja-JP" altLang="en-US" sz="900" dirty="0">
              <a:latin typeface="HG丸ｺﾞｼｯｸM-PRO" pitchFamily="50" charset="-128"/>
              <a:ea typeface="HG丸ｺﾞｼｯｸM-PRO" pitchFamily="50" charset="-128"/>
            </a:endParaRPr>
          </a:p>
        </p:txBody>
      </p:sp>
      <p:sp>
        <p:nvSpPr>
          <p:cNvPr id="109" name="テキスト ボックス 108"/>
          <p:cNvSpPr txBox="1"/>
          <p:nvPr/>
        </p:nvSpPr>
        <p:spPr>
          <a:xfrm>
            <a:off x="3230286" y="3098451"/>
            <a:ext cx="1101584" cy="415498"/>
          </a:xfrm>
          <a:prstGeom prst="rect">
            <a:avLst/>
          </a:prstGeom>
          <a:noFill/>
        </p:spPr>
        <p:txBody>
          <a:bodyPr wrap="none" rtlCol="0">
            <a:spAutoFit/>
          </a:bodyPr>
          <a:lstStyle/>
          <a:p>
            <a:r>
              <a:rPr kumimoji="1" lang="ja-JP" altLang="en-US" sz="1050" dirty="0" smtClean="0">
                <a:latin typeface="HG丸ｺﾞｼｯｸM-PRO" pitchFamily="50" charset="-128"/>
                <a:ea typeface="HG丸ｺﾞｼｯｸM-PRO" pitchFamily="50" charset="-128"/>
              </a:rPr>
              <a:t>質量数 </a:t>
            </a:r>
            <a:r>
              <a:rPr lang="en-US" altLang="ja-JP" sz="1050" dirty="0" smtClean="0">
                <a:latin typeface="HG丸ｺﾞｼｯｸM-PRO" pitchFamily="50" charset="-128"/>
                <a:ea typeface="HG丸ｺﾞｼｯｸM-PRO" pitchFamily="50" charset="-128"/>
              </a:rPr>
              <a:t>95</a:t>
            </a:r>
            <a:r>
              <a:rPr lang="ja-JP" altLang="en-US" sz="1050" dirty="0" smtClean="0">
                <a:latin typeface="HG丸ｺﾞｼｯｸM-PRO" pitchFamily="50" charset="-128"/>
                <a:ea typeface="HG丸ｺﾞｼｯｸM-PRO" pitchFamily="50" charset="-128"/>
              </a:rPr>
              <a:t>程度</a:t>
            </a:r>
            <a:endParaRPr lang="en-US" altLang="ja-JP" sz="1050" dirty="0" smtClean="0">
              <a:latin typeface="HG丸ｺﾞｼｯｸM-PRO" pitchFamily="50" charset="-128"/>
              <a:ea typeface="HG丸ｺﾞｼｯｸM-PRO" pitchFamily="50" charset="-128"/>
            </a:endParaRPr>
          </a:p>
          <a:p>
            <a:endParaRPr kumimoji="1" lang="ja-JP" altLang="en-US" sz="1050" dirty="0">
              <a:latin typeface="HG丸ｺﾞｼｯｸM-PRO" pitchFamily="50" charset="-128"/>
              <a:ea typeface="HG丸ｺﾞｼｯｸM-PRO" pitchFamily="50" charset="-128"/>
            </a:endParaRPr>
          </a:p>
        </p:txBody>
      </p:sp>
      <p:sp>
        <p:nvSpPr>
          <p:cNvPr id="111" name="テキスト ボックス 110"/>
          <p:cNvSpPr txBox="1"/>
          <p:nvPr/>
        </p:nvSpPr>
        <p:spPr>
          <a:xfrm>
            <a:off x="2783375" y="4991100"/>
            <a:ext cx="1245854" cy="415498"/>
          </a:xfrm>
          <a:prstGeom prst="rect">
            <a:avLst/>
          </a:prstGeom>
          <a:noFill/>
        </p:spPr>
        <p:txBody>
          <a:bodyPr wrap="none" rtlCol="0">
            <a:spAutoFit/>
          </a:bodyPr>
          <a:lstStyle/>
          <a:p>
            <a:r>
              <a:rPr kumimoji="1" lang="ja-JP" altLang="en-US" sz="1050" dirty="0" smtClean="0">
                <a:latin typeface="HG丸ｺﾞｼｯｸM-PRO" pitchFamily="50" charset="-128"/>
                <a:ea typeface="HG丸ｺﾞｼｯｸM-PRO" pitchFamily="50" charset="-128"/>
              </a:rPr>
              <a:t>質量数 </a:t>
            </a:r>
            <a:r>
              <a:rPr kumimoji="1" lang="en-US" altLang="ja-JP" sz="1050" dirty="0" smtClean="0">
                <a:latin typeface="HG丸ｺﾞｼｯｸM-PRO" pitchFamily="50" charset="-128"/>
                <a:ea typeface="HG丸ｺﾞｼｯｸM-PRO" pitchFamily="50" charset="-128"/>
              </a:rPr>
              <a:t>140</a:t>
            </a:r>
            <a:r>
              <a:rPr lang="ja-JP" altLang="en-US" sz="1050" dirty="0" smtClean="0">
                <a:latin typeface="HG丸ｺﾞｼｯｸM-PRO" pitchFamily="50" charset="-128"/>
                <a:ea typeface="HG丸ｺﾞｼｯｸM-PRO" pitchFamily="50" charset="-128"/>
              </a:rPr>
              <a:t> 程度</a:t>
            </a:r>
            <a:endParaRPr lang="en-US" altLang="ja-JP" sz="1050" dirty="0" smtClean="0">
              <a:latin typeface="HG丸ｺﾞｼｯｸM-PRO" pitchFamily="50" charset="-128"/>
              <a:ea typeface="HG丸ｺﾞｼｯｸM-PRO" pitchFamily="50" charset="-128"/>
            </a:endParaRPr>
          </a:p>
          <a:p>
            <a:endParaRPr kumimoji="1" lang="ja-JP" altLang="en-US" sz="1050" dirty="0">
              <a:latin typeface="HG丸ｺﾞｼｯｸM-PRO" pitchFamily="50" charset="-128"/>
              <a:ea typeface="HG丸ｺﾞｼｯｸM-PRO" pitchFamily="50" charset="-128"/>
            </a:endParaRPr>
          </a:p>
        </p:txBody>
      </p:sp>
      <p:sp>
        <p:nvSpPr>
          <p:cNvPr id="113" name="テキスト ボックス 112"/>
          <p:cNvSpPr txBox="1"/>
          <p:nvPr/>
        </p:nvSpPr>
        <p:spPr>
          <a:xfrm>
            <a:off x="379120" y="5246512"/>
            <a:ext cx="4237249" cy="1107996"/>
          </a:xfrm>
          <a:prstGeom prst="rect">
            <a:avLst/>
          </a:prstGeom>
          <a:noFill/>
        </p:spPr>
        <p:txBody>
          <a:bodyPr wrap="square" rtlCol="0">
            <a:spAutoFit/>
          </a:bodyPr>
          <a:lstStyle/>
          <a:p>
            <a:r>
              <a:rPr lang="ja-JP" altLang="en-US" sz="1000" dirty="0" smtClean="0">
                <a:latin typeface="HG丸ｺﾞｼｯｸM-PRO" pitchFamily="50" charset="-128"/>
                <a:ea typeface="HG丸ｺﾞｼｯｸM-PRO" pitchFamily="50" charset="-128"/>
              </a:rPr>
              <a:t>福島第一から大気中に放出したと考えられる放射性同位体で、</a:t>
            </a:r>
            <a:endParaRPr lang="en-US" altLang="ja-JP" sz="1000" dirty="0" smtClean="0">
              <a:latin typeface="HG丸ｺﾞｼｯｸM-PRO" pitchFamily="50" charset="-128"/>
              <a:ea typeface="HG丸ｺﾞｼｯｸM-PRO" pitchFamily="50" charset="-128"/>
            </a:endParaRPr>
          </a:p>
          <a:p>
            <a:r>
              <a:rPr lang="ja-JP" altLang="en-US" sz="1000" dirty="0">
                <a:latin typeface="HG丸ｺﾞｼｯｸM-PRO" pitchFamily="50" charset="-128"/>
                <a:ea typeface="HG丸ｺﾞｼｯｸM-PRO" pitchFamily="50" charset="-128"/>
              </a:rPr>
              <a:t>量</a:t>
            </a:r>
            <a:r>
              <a:rPr lang="ja-JP" altLang="en-US" sz="1000" dirty="0" smtClean="0">
                <a:latin typeface="HG丸ｺﾞｼｯｸM-PRO" pitchFamily="50" charset="-128"/>
                <a:ea typeface="HG丸ｺﾞｼｯｸM-PRO" pitchFamily="50" charset="-128"/>
              </a:rPr>
              <a:t>が多いと予想されているもの</a:t>
            </a:r>
            <a:endParaRPr lang="en-US" altLang="ja-JP" sz="1000" dirty="0" smtClean="0">
              <a:latin typeface="HG丸ｺﾞｼｯｸM-PRO" pitchFamily="50" charset="-128"/>
              <a:ea typeface="HG丸ｺﾞｼｯｸM-PRO" pitchFamily="50" charset="-128"/>
            </a:endParaRPr>
          </a:p>
          <a:p>
            <a:endParaRPr lang="en-US" altLang="ja-JP" sz="600" dirty="0" smtClean="0">
              <a:latin typeface="HG丸ｺﾞｼｯｸM-PRO" pitchFamily="50" charset="-128"/>
              <a:ea typeface="HG丸ｺﾞｼｯｸM-PRO" pitchFamily="50" charset="-128"/>
            </a:endParaRPr>
          </a:p>
          <a:p>
            <a:r>
              <a:rPr lang="ja-JP" altLang="en-US" sz="1000" dirty="0" smtClean="0">
                <a:latin typeface="HG丸ｺﾞｼｯｸM-PRO" pitchFamily="50" charset="-128"/>
                <a:ea typeface="HG丸ｺﾞｼｯｸM-PRO" pitchFamily="50" charset="-128"/>
              </a:rPr>
              <a:t>キセノン</a:t>
            </a:r>
            <a:r>
              <a:rPr lang="en-US" altLang="ja-JP" sz="1000" dirty="0">
                <a:latin typeface="HG丸ｺﾞｼｯｸM-PRO" pitchFamily="50" charset="-128"/>
                <a:ea typeface="HG丸ｺﾞｼｯｸM-PRO" pitchFamily="50" charset="-128"/>
              </a:rPr>
              <a:t>133 </a:t>
            </a:r>
            <a:r>
              <a:rPr lang="ja-JP" altLang="en-US" sz="1000" dirty="0" smtClean="0">
                <a:latin typeface="HG丸ｺﾞｼｯｸM-PRO" pitchFamily="50" charset="-128"/>
                <a:ea typeface="HG丸ｺﾞｼｯｸM-PRO" pitchFamily="50" charset="-128"/>
              </a:rPr>
              <a:t>（</a:t>
            </a:r>
            <a:r>
              <a:rPr lang="en-US" altLang="ja-JP" sz="1000" dirty="0" smtClean="0">
                <a:latin typeface="HG丸ｺﾞｼｯｸM-PRO" pitchFamily="50" charset="-128"/>
                <a:ea typeface="HG丸ｺﾞｼｯｸM-PRO" pitchFamily="50" charset="-128"/>
              </a:rPr>
              <a:t>1.1</a:t>
            </a:r>
            <a:r>
              <a:rPr lang="en-US" altLang="ja-JP" sz="1000" dirty="0" smtClean="0">
                <a:latin typeface="HG丸ｺﾞｼｯｸM-PRO" pitchFamily="50" charset="-128"/>
                <a:ea typeface="HG丸ｺﾞｼｯｸM-PRO" pitchFamily="50" charset="-128"/>
                <a:sym typeface="Symbol"/>
              </a:rPr>
              <a:t>10</a:t>
            </a:r>
            <a:r>
              <a:rPr lang="en-US" altLang="ja-JP" sz="1000" baseline="30000" dirty="0" smtClean="0">
                <a:latin typeface="HG丸ｺﾞｼｯｸM-PRO" pitchFamily="50" charset="-128"/>
                <a:ea typeface="HG丸ｺﾞｼｯｸM-PRO" pitchFamily="50" charset="-128"/>
              </a:rPr>
              <a:t>19 </a:t>
            </a:r>
            <a:r>
              <a:rPr lang="en-US" altLang="ja-JP" sz="1000" dirty="0" err="1" smtClean="0">
                <a:latin typeface="HG丸ｺﾞｼｯｸM-PRO" pitchFamily="50" charset="-128"/>
                <a:ea typeface="HG丸ｺﾞｼｯｸM-PRO" pitchFamily="50" charset="-128"/>
              </a:rPr>
              <a:t>Bq</a:t>
            </a:r>
            <a:r>
              <a:rPr lang="ja-JP" altLang="en-US" sz="1000" dirty="0" smtClean="0">
                <a:latin typeface="HG丸ｺﾞｼｯｸM-PRO" pitchFamily="50" charset="-128"/>
                <a:ea typeface="HG丸ｺﾞｼｯｸM-PRO" pitchFamily="50" charset="-128"/>
              </a:rPr>
              <a:t>）</a:t>
            </a:r>
            <a:endParaRPr lang="en-US" altLang="ja-JP" sz="1000" dirty="0">
              <a:latin typeface="HG丸ｺﾞｼｯｸM-PRO" pitchFamily="50" charset="-128"/>
              <a:ea typeface="HG丸ｺﾞｼｯｸM-PRO" pitchFamily="50" charset="-128"/>
            </a:endParaRPr>
          </a:p>
          <a:p>
            <a:r>
              <a:rPr lang="ja-JP" altLang="en-US" sz="1000" dirty="0">
                <a:latin typeface="HG丸ｺﾞｼｯｸM-PRO" pitchFamily="50" charset="-128"/>
                <a:ea typeface="HG丸ｺﾞｼｯｸM-PRO" pitchFamily="50" charset="-128"/>
              </a:rPr>
              <a:t>ヨウ素</a:t>
            </a:r>
            <a:r>
              <a:rPr lang="en-US" altLang="ja-JP" sz="1000" dirty="0">
                <a:latin typeface="HG丸ｺﾞｼｯｸM-PRO" pitchFamily="50" charset="-128"/>
                <a:ea typeface="HG丸ｺﾞｼｯｸM-PRO" pitchFamily="50" charset="-128"/>
              </a:rPr>
              <a:t>131 </a:t>
            </a:r>
            <a:r>
              <a:rPr lang="ja-JP" altLang="en-US" sz="1000" dirty="0" smtClean="0">
                <a:latin typeface="HG丸ｺﾞｼｯｸM-PRO" pitchFamily="50" charset="-128"/>
                <a:ea typeface="HG丸ｺﾞｼｯｸM-PRO" pitchFamily="50" charset="-128"/>
              </a:rPr>
              <a:t>（</a:t>
            </a:r>
            <a:r>
              <a:rPr lang="en-US" altLang="ja-JP" sz="1000" dirty="0" smtClean="0">
                <a:latin typeface="HG丸ｺﾞｼｯｸM-PRO" pitchFamily="50" charset="-128"/>
                <a:ea typeface="HG丸ｺﾞｼｯｸM-PRO" pitchFamily="50" charset="-128"/>
              </a:rPr>
              <a:t>1.6</a:t>
            </a:r>
            <a:r>
              <a:rPr lang="en-US" altLang="ja-JP" sz="1000" dirty="0">
                <a:latin typeface="HG丸ｺﾞｼｯｸM-PRO" pitchFamily="50" charset="-128"/>
                <a:ea typeface="HG丸ｺﾞｼｯｸM-PRO" pitchFamily="50" charset="-128"/>
                <a:sym typeface="Symbol"/>
              </a:rPr>
              <a:t></a:t>
            </a:r>
            <a:r>
              <a:rPr lang="en-US" altLang="ja-JP" sz="1000" dirty="0" smtClean="0">
                <a:latin typeface="HG丸ｺﾞｼｯｸM-PRO" pitchFamily="50" charset="-128"/>
                <a:ea typeface="HG丸ｺﾞｼｯｸM-PRO" pitchFamily="50" charset="-128"/>
                <a:sym typeface="Symbol"/>
              </a:rPr>
              <a:t>10</a:t>
            </a:r>
            <a:r>
              <a:rPr lang="en-US" altLang="ja-JP" sz="1000" baseline="30000" dirty="0" smtClean="0">
                <a:latin typeface="HG丸ｺﾞｼｯｸM-PRO" pitchFamily="50" charset="-128"/>
                <a:ea typeface="HG丸ｺﾞｼｯｸM-PRO" pitchFamily="50" charset="-128"/>
              </a:rPr>
              <a:t>17</a:t>
            </a:r>
            <a:r>
              <a:rPr lang="en-US" altLang="ja-JP" sz="1000" dirty="0" smtClean="0">
                <a:latin typeface="HG丸ｺﾞｼｯｸM-PRO" pitchFamily="50" charset="-128"/>
                <a:ea typeface="HG丸ｺﾞｼｯｸM-PRO" pitchFamily="50" charset="-128"/>
              </a:rPr>
              <a:t> </a:t>
            </a:r>
            <a:r>
              <a:rPr lang="en-US" altLang="ja-JP" sz="1000" dirty="0" err="1" smtClean="0">
                <a:latin typeface="HG丸ｺﾞｼｯｸM-PRO" pitchFamily="50" charset="-128"/>
                <a:ea typeface="HG丸ｺﾞｼｯｸM-PRO" pitchFamily="50" charset="-128"/>
              </a:rPr>
              <a:t>Bq</a:t>
            </a:r>
            <a:r>
              <a:rPr lang="ja-JP" altLang="en-US" sz="1000" dirty="0" smtClean="0">
                <a:latin typeface="HG丸ｺﾞｼｯｸM-PRO" pitchFamily="50" charset="-128"/>
                <a:ea typeface="HG丸ｺﾞｼｯｸM-PRO" pitchFamily="50" charset="-128"/>
              </a:rPr>
              <a:t>）</a:t>
            </a:r>
            <a:endParaRPr lang="en-US" altLang="ja-JP" sz="1000" dirty="0">
              <a:latin typeface="HG丸ｺﾞｼｯｸM-PRO" pitchFamily="50" charset="-128"/>
              <a:ea typeface="HG丸ｺﾞｼｯｸM-PRO" pitchFamily="50" charset="-128"/>
            </a:endParaRPr>
          </a:p>
          <a:p>
            <a:r>
              <a:rPr lang="ja-JP" altLang="en-US" sz="1000" dirty="0">
                <a:latin typeface="HG丸ｺﾞｼｯｸM-PRO" pitchFamily="50" charset="-128"/>
                <a:ea typeface="HG丸ｺﾞｼｯｸM-PRO" pitchFamily="50" charset="-128"/>
              </a:rPr>
              <a:t>セシウム</a:t>
            </a:r>
            <a:r>
              <a:rPr lang="en-US" altLang="ja-JP" sz="1000" dirty="0">
                <a:latin typeface="HG丸ｺﾞｼｯｸM-PRO" pitchFamily="50" charset="-128"/>
                <a:ea typeface="HG丸ｺﾞｼｯｸM-PRO" pitchFamily="50" charset="-128"/>
              </a:rPr>
              <a:t>134, 137 </a:t>
            </a:r>
            <a:r>
              <a:rPr lang="ja-JP" altLang="en-US" sz="1000" dirty="0">
                <a:latin typeface="HG丸ｺﾞｼｯｸM-PRO" pitchFamily="50" charset="-128"/>
                <a:ea typeface="HG丸ｺﾞｼｯｸM-PRO" pitchFamily="50" charset="-128"/>
              </a:rPr>
              <a:t>（ </a:t>
            </a:r>
            <a:r>
              <a:rPr lang="en-US" altLang="ja-JP" sz="1000" dirty="0" smtClean="0">
                <a:latin typeface="HG丸ｺﾞｼｯｸM-PRO" pitchFamily="50" charset="-128"/>
                <a:ea typeface="HG丸ｺﾞｼｯｸM-PRO" pitchFamily="50" charset="-128"/>
              </a:rPr>
              <a:t>1.8</a:t>
            </a:r>
            <a:r>
              <a:rPr lang="en-US" altLang="ja-JP" sz="1000" dirty="0" smtClean="0">
                <a:latin typeface="HG丸ｺﾞｼｯｸM-PRO" pitchFamily="50" charset="-128"/>
                <a:ea typeface="HG丸ｺﾞｼｯｸM-PRO" pitchFamily="50" charset="-128"/>
                <a:sym typeface="Symbol"/>
              </a:rPr>
              <a:t>10</a:t>
            </a:r>
            <a:r>
              <a:rPr lang="en-US" altLang="ja-JP" sz="1000" baseline="30000" dirty="0" smtClean="0">
                <a:latin typeface="HG丸ｺﾞｼｯｸM-PRO" pitchFamily="50" charset="-128"/>
                <a:ea typeface="HG丸ｺﾞｼｯｸM-PRO" pitchFamily="50" charset="-128"/>
              </a:rPr>
              <a:t>16</a:t>
            </a:r>
            <a:r>
              <a:rPr lang="en-US" altLang="ja-JP" sz="1000" dirty="0" smtClean="0">
                <a:latin typeface="HG丸ｺﾞｼｯｸM-PRO" pitchFamily="50" charset="-128"/>
                <a:ea typeface="HG丸ｺﾞｼｯｸM-PRO" pitchFamily="50" charset="-128"/>
              </a:rPr>
              <a:t> </a:t>
            </a:r>
            <a:r>
              <a:rPr lang="en-US" altLang="ja-JP" sz="1000" dirty="0" err="1">
                <a:latin typeface="HG丸ｺﾞｼｯｸM-PRO" pitchFamily="50" charset="-128"/>
                <a:ea typeface="HG丸ｺﾞｼｯｸM-PRO" pitchFamily="50" charset="-128"/>
              </a:rPr>
              <a:t>Bq</a:t>
            </a:r>
            <a:r>
              <a:rPr lang="en-US" altLang="ja-JP" sz="1000" dirty="0">
                <a:latin typeface="HG丸ｺﾞｼｯｸM-PRO" pitchFamily="50" charset="-128"/>
                <a:ea typeface="HG丸ｺﾞｼｯｸM-PRO" pitchFamily="50" charset="-128"/>
              </a:rPr>
              <a:t> </a:t>
            </a:r>
            <a:r>
              <a:rPr lang="en-US" altLang="ja-JP" sz="1000" dirty="0" smtClean="0">
                <a:latin typeface="HG丸ｺﾞｼｯｸM-PRO" pitchFamily="50" charset="-128"/>
                <a:ea typeface="HG丸ｺﾞｼｯｸM-PRO" pitchFamily="50" charset="-128"/>
              </a:rPr>
              <a:t>, 1.5</a:t>
            </a:r>
            <a:r>
              <a:rPr lang="en-US" altLang="ja-JP" sz="1000" dirty="0" smtClean="0">
                <a:latin typeface="HG丸ｺﾞｼｯｸM-PRO" pitchFamily="50" charset="-128"/>
                <a:ea typeface="HG丸ｺﾞｼｯｸM-PRO" pitchFamily="50" charset="-128"/>
                <a:sym typeface="Symbol"/>
              </a:rPr>
              <a:t>10</a:t>
            </a:r>
            <a:r>
              <a:rPr lang="en-US" altLang="ja-JP" sz="1000" baseline="30000" dirty="0" smtClean="0">
                <a:latin typeface="HG丸ｺﾞｼｯｸM-PRO" pitchFamily="50" charset="-128"/>
                <a:ea typeface="HG丸ｺﾞｼｯｸM-PRO" pitchFamily="50" charset="-128"/>
              </a:rPr>
              <a:t>16</a:t>
            </a:r>
            <a:r>
              <a:rPr lang="en-US" altLang="ja-JP" sz="1000" dirty="0" smtClean="0">
                <a:latin typeface="HG丸ｺﾞｼｯｸM-PRO" pitchFamily="50" charset="-128"/>
                <a:ea typeface="HG丸ｺﾞｼｯｸM-PRO" pitchFamily="50" charset="-128"/>
              </a:rPr>
              <a:t> </a:t>
            </a:r>
            <a:r>
              <a:rPr lang="en-US" altLang="ja-JP" sz="1000" dirty="0" err="1">
                <a:latin typeface="HG丸ｺﾞｼｯｸM-PRO" pitchFamily="50" charset="-128"/>
                <a:ea typeface="HG丸ｺﾞｼｯｸM-PRO" pitchFamily="50" charset="-128"/>
              </a:rPr>
              <a:t>Bq</a:t>
            </a:r>
            <a:r>
              <a:rPr lang="en-US" altLang="ja-JP" sz="1000" dirty="0">
                <a:latin typeface="HG丸ｺﾞｼｯｸM-PRO" pitchFamily="50" charset="-128"/>
                <a:ea typeface="HG丸ｺﾞｼｯｸM-PRO" pitchFamily="50" charset="-128"/>
              </a:rPr>
              <a:t> </a:t>
            </a:r>
            <a:r>
              <a:rPr lang="ja-JP" altLang="en-US" sz="1000" dirty="0" smtClean="0">
                <a:latin typeface="HG丸ｺﾞｼｯｸM-PRO" pitchFamily="50" charset="-128"/>
                <a:ea typeface="HG丸ｺﾞｼｯｸM-PRO" pitchFamily="50" charset="-128"/>
              </a:rPr>
              <a:t>）</a:t>
            </a:r>
            <a:endParaRPr lang="en-US" altLang="ja-JP" sz="1000" dirty="0">
              <a:latin typeface="HG丸ｺﾞｼｯｸM-PRO" pitchFamily="50" charset="-128"/>
              <a:ea typeface="HG丸ｺﾞｼｯｸM-PRO" pitchFamily="50" charset="-128"/>
            </a:endParaRPr>
          </a:p>
          <a:p>
            <a:endParaRPr lang="en-US" altLang="ja-JP" sz="1000" dirty="0" smtClean="0">
              <a:latin typeface="HG丸ｺﾞｼｯｸM-PRO" pitchFamily="50" charset="-128"/>
              <a:ea typeface="HG丸ｺﾞｼｯｸM-PRO" pitchFamily="50" charset="-128"/>
            </a:endParaRPr>
          </a:p>
        </p:txBody>
      </p:sp>
      <p:sp>
        <p:nvSpPr>
          <p:cNvPr id="110" name="正方形/長方形 109"/>
          <p:cNvSpPr/>
          <p:nvPr/>
        </p:nvSpPr>
        <p:spPr>
          <a:xfrm>
            <a:off x="454086" y="6200715"/>
            <a:ext cx="5225890" cy="400110"/>
          </a:xfrm>
          <a:prstGeom prst="rect">
            <a:avLst/>
          </a:prstGeom>
        </p:spPr>
        <p:txBody>
          <a:bodyPr wrap="square">
            <a:spAutoFit/>
          </a:bodyPr>
          <a:lstStyle/>
          <a:p>
            <a:r>
              <a:rPr lang="ja-JP" altLang="en-US" sz="1000" dirty="0" smtClean="0"/>
              <a:t>保安院の発表より </a:t>
            </a:r>
            <a:r>
              <a:rPr lang="en-US" altLang="ja-JP" sz="1000" dirty="0" smtClean="0"/>
              <a:t>http</a:t>
            </a:r>
            <a:r>
              <a:rPr lang="en-US" altLang="ja-JP" sz="1000" dirty="0"/>
              <a:t>://www.meti.go.jp/press/2011/06/20110606008/20110606008-2.pdf</a:t>
            </a:r>
            <a:endParaRPr lang="ja-JP" altLang="en-US" sz="1000" dirty="0"/>
          </a:p>
        </p:txBody>
      </p:sp>
      <p:sp>
        <p:nvSpPr>
          <p:cNvPr id="116" name="正方形/長方形 115"/>
          <p:cNvSpPr/>
          <p:nvPr/>
        </p:nvSpPr>
        <p:spPr>
          <a:xfrm>
            <a:off x="5159308" y="5481063"/>
            <a:ext cx="4079963" cy="400110"/>
          </a:xfrm>
          <a:prstGeom prst="rect">
            <a:avLst/>
          </a:prstGeom>
        </p:spPr>
        <p:txBody>
          <a:bodyPr wrap="none">
            <a:spAutoFit/>
          </a:bodyPr>
          <a:lstStyle/>
          <a:p>
            <a:r>
              <a:rPr lang="ja-JP" altLang="en-US" sz="1000" dirty="0" smtClean="0">
                <a:solidFill>
                  <a:srgbClr val="000000"/>
                </a:solidFill>
                <a:latin typeface="HG丸ｺﾞｼｯｸM-PRO" pitchFamily="50" charset="-128"/>
                <a:ea typeface="HG丸ｺﾞｼｯｸM-PRO" pitchFamily="50" charset="-128"/>
              </a:rPr>
              <a:t>ストロンチウム</a:t>
            </a:r>
            <a:r>
              <a:rPr lang="en-US" altLang="ja-JP" sz="1000" dirty="0" smtClean="0">
                <a:solidFill>
                  <a:srgbClr val="000000"/>
                </a:solidFill>
                <a:latin typeface="HG丸ｺﾞｼｯｸM-PRO" pitchFamily="50" charset="-128"/>
                <a:ea typeface="HG丸ｺﾞｼｯｸM-PRO" pitchFamily="50" charset="-128"/>
              </a:rPr>
              <a:t>89</a:t>
            </a:r>
            <a:r>
              <a:rPr lang="ja-JP" altLang="en-US" sz="1000" dirty="0" smtClean="0">
                <a:solidFill>
                  <a:srgbClr val="000000"/>
                </a:solidFill>
                <a:latin typeface="HG丸ｺﾞｼｯｸM-PRO" pitchFamily="50" charset="-128"/>
                <a:ea typeface="HG丸ｺﾞｼｯｸM-PRO" pitchFamily="50" charset="-128"/>
              </a:rPr>
              <a:t>と</a:t>
            </a:r>
            <a:r>
              <a:rPr lang="en-US" altLang="ja-JP" sz="1000" dirty="0" smtClean="0">
                <a:solidFill>
                  <a:srgbClr val="000000"/>
                </a:solidFill>
                <a:latin typeface="HG丸ｺﾞｼｯｸM-PRO" pitchFamily="50" charset="-128"/>
                <a:ea typeface="HG丸ｺﾞｼｯｸM-PRO" pitchFamily="50" charset="-128"/>
              </a:rPr>
              <a:t>90</a:t>
            </a:r>
            <a:r>
              <a:rPr lang="ja-JP" altLang="en-US" sz="1000" dirty="0" smtClean="0">
                <a:solidFill>
                  <a:srgbClr val="000000"/>
                </a:solidFill>
                <a:latin typeface="HG丸ｺﾞｼｯｸM-PRO" pitchFamily="50" charset="-128"/>
                <a:ea typeface="HG丸ｺﾞｼｯｸM-PRO" pitchFamily="50" charset="-128"/>
              </a:rPr>
              <a:t>の和と、セシウム</a:t>
            </a:r>
            <a:r>
              <a:rPr lang="en-US" altLang="ja-JP" sz="1000" dirty="0" smtClean="0">
                <a:solidFill>
                  <a:srgbClr val="000000"/>
                </a:solidFill>
                <a:latin typeface="HG丸ｺﾞｼｯｸM-PRO" pitchFamily="50" charset="-128"/>
                <a:ea typeface="HG丸ｺﾞｼｯｸM-PRO" pitchFamily="50" charset="-128"/>
              </a:rPr>
              <a:t>134</a:t>
            </a:r>
            <a:r>
              <a:rPr lang="ja-JP" altLang="en-US" sz="1000" dirty="0" smtClean="0">
                <a:solidFill>
                  <a:srgbClr val="000000"/>
                </a:solidFill>
                <a:latin typeface="HG丸ｺﾞｼｯｸM-PRO" pitchFamily="50" charset="-128"/>
                <a:ea typeface="HG丸ｺﾞｼｯｸM-PRO" pitchFamily="50" charset="-128"/>
              </a:rPr>
              <a:t>と</a:t>
            </a:r>
            <a:r>
              <a:rPr lang="en-US" altLang="ja-JP" sz="1000" dirty="0" smtClean="0">
                <a:solidFill>
                  <a:srgbClr val="000000"/>
                </a:solidFill>
                <a:latin typeface="HG丸ｺﾞｼｯｸM-PRO" pitchFamily="50" charset="-128"/>
                <a:ea typeface="HG丸ｺﾞｼｯｸM-PRO" pitchFamily="50" charset="-128"/>
              </a:rPr>
              <a:t>137</a:t>
            </a:r>
            <a:r>
              <a:rPr lang="ja-JP" altLang="en-US" sz="1000" dirty="0" smtClean="0">
                <a:solidFill>
                  <a:srgbClr val="000000"/>
                </a:solidFill>
                <a:latin typeface="HG丸ｺﾞｼｯｸM-PRO" pitchFamily="50" charset="-128"/>
                <a:ea typeface="HG丸ｺﾞｼｯｸM-PRO" pitchFamily="50" charset="-128"/>
              </a:rPr>
              <a:t>の和の比は、</a:t>
            </a:r>
            <a:endParaRPr lang="en-US" altLang="ja-JP" sz="1000" dirty="0" smtClean="0">
              <a:solidFill>
                <a:srgbClr val="000000"/>
              </a:solidFill>
              <a:latin typeface="HG丸ｺﾞｼｯｸM-PRO" pitchFamily="50" charset="-128"/>
              <a:ea typeface="HG丸ｺﾞｼｯｸM-PRO" pitchFamily="50" charset="-128"/>
            </a:endParaRPr>
          </a:p>
          <a:p>
            <a:r>
              <a:rPr lang="ja-JP" altLang="en-US" sz="1000" dirty="0">
                <a:solidFill>
                  <a:srgbClr val="000000"/>
                </a:solidFill>
                <a:latin typeface="HG丸ｺﾞｼｯｸM-PRO" pitchFamily="50" charset="-128"/>
                <a:ea typeface="HG丸ｺﾞｼｯｸM-PRO" pitchFamily="50" charset="-128"/>
              </a:rPr>
              <a:t>福島</a:t>
            </a:r>
            <a:r>
              <a:rPr lang="ja-JP" altLang="en-US" sz="1000" dirty="0" smtClean="0">
                <a:solidFill>
                  <a:srgbClr val="000000"/>
                </a:solidFill>
                <a:latin typeface="HG丸ｺﾞｼｯｸM-PRO" pitchFamily="50" charset="-128"/>
                <a:ea typeface="HG丸ｺﾞｼｯｸM-PRO" pitchFamily="50" charset="-128"/>
              </a:rPr>
              <a:t>の土壌では、</a:t>
            </a:r>
            <a:r>
              <a:rPr lang="en-US" altLang="ja-JP" sz="1000" dirty="0" smtClean="0">
                <a:solidFill>
                  <a:srgbClr val="000000"/>
                </a:solidFill>
                <a:latin typeface="HG丸ｺﾞｼｯｸM-PRO" pitchFamily="50" charset="-128"/>
                <a:ea typeface="HG丸ｺﾞｼｯｸM-PRO" pitchFamily="50" charset="-128"/>
              </a:rPr>
              <a:t>1:2000</a:t>
            </a:r>
            <a:r>
              <a:rPr lang="ja-JP" altLang="en-US" sz="1000" dirty="0" smtClean="0">
                <a:solidFill>
                  <a:srgbClr val="000000"/>
                </a:solidFill>
                <a:latin typeface="HG丸ｺﾞｼｯｸM-PRO" pitchFamily="50" charset="-128"/>
                <a:ea typeface="HG丸ｺﾞｼｯｸM-PRO" pitchFamily="50" charset="-128"/>
              </a:rPr>
              <a:t>～</a:t>
            </a:r>
            <a:r>
              <a:rPr lang="en-US" altLang="ja-JP" sz="1000" dirty="0" smtClean="0">
                <a:solidFill>
                  <a:srgbClr val="000000"/>
                </a:solidFill>
                <a:latin typeface="HG丸ｺﾞｼｯｸM-PRO" pitchFamily="50" charset="-128"/>
                <a:ea typeface="HG丸ｺﾞｼｯｸM-PRO" pitchFamily="50" charset="-128"/>
              </a:rPr>
              <a:t>1:4000 </a:t>
            </a:r>
            <a:r>
              <a:rPr lang="ja-JP" altLang="en-US" sz="1000" dirty="0" smtClean="0">
                <a:solidFill>
                  <a:srgbClr val="000000"/>
                </a:solidFill>
                <a:latin typeface="HG丸ｺﾞｼｯｸM-PRO" pitchFamily="50" charset="-128"/>
                <a:ea typeface="HG丸ｺﾞｼｯｸM-PRO" pitchFamily="50" charset="-128"/>
              </a:rPr>
              <a:t> </a:t>
            </a:r>
            <a:endParaRPr lang="ja-JP" altLang="en-US" sz="2400" dirty="0"/>
          </a:p>
        </p:txBody>
      </p:sp>
      <p:sp>
        <p:nvSpPr>
          <p:cNvPr id="117" name="正方形/長方形 116"/>
          <p:cNvSpPr/>
          <p:nvPr/>
        </p:nvSpPr>
        <p:spPr>
          <a:xfrm>
            <a:off x="5467043" y="5887958"/>
            <a:ext cx="3503337" cy="400110"/>
          </a:xfrm>
          <a:prstGeom prst="rect">
            <a:avLst/>
          </a:prstGeom>
        </p:spPr>
        <p:txBody>
          <a:bodyPr wrap="square">
            <a:spAutoFit/>
          </a:bodyPr>
          <a:lstStyle/>
          <a:p>
            <a:r>
              <a:rPr lang="ja-JP" altLang="en-US" sz="1000" dirty="0"/>
              <a:t>文部</a:t>
            </a:r>
            <a:r>
              <a:rPr lang="ja-JP" altLang="en-US" sz="1000" dirty="0" smtClean="0"/>
              <a:t>科学省の測定結果を基にした原子力安全委員会の資料　</a:t>
            </a:r>
            <a:endParaRPr lang="en-US" altLang="ja-JP" sz="1000" dirty="0" smtClean="0"/>
          </a:p>
          <a:p>
            <a:r>
              <a:rPr lang="en-US" altLang="ja-JP" sz="1000" dirty="0" smtClean="0"/>
              <a:t>http</a:t>
            </a:r>
            <a:r>
              <a:rPr lang="en-US" altLang="ja-JP" sz="1000" dirty="0"/>
              <a:t>://www.nsc.go.jp/nsc_mnt/110610_3.pdf</a:t>
            </a:r>
            <a:endParaRPr lang="ja-JP" altLang="en-US" sz="1000" dirty="0"/>
          </a:p>
        </p:txBody>
      </p:sp>
      <p:sp>
        <p:nvSpPr>
          <p:cNvPr id="118" name="テキスト ボックス 117"/>
          <p:cNvSpPr txBox="1"/>
          <p:nvPr/>
        </p:nvSpPr>
        <p:spPr>
          <a:xfrm>
            <a:off x="4157492" y="4094973"/>
            <a:ext cx="800219" cy="338554"/>
          </a:xfrm>
          <a:prstGeom prst="rect">
            <a:avLst/>
          </a:prstGeom>
          <a:noFill/>
        </p:spPr>
        <p:txBody>
          <a:bodyPr wrap="none" rtlCol="0">
            <a:spAutoFit/>
          </a:bodyPr>
          <a:lstStyle/>
          <a:p>
            <a:r>
              <a:rPr kumimoji="1" lang="ja-JP" altLang="en-US" sz="800" dirty="0" smtClean="0">
                <a:latin typeface="HG丸ｺﾞｼｯｸM-PRO" pitchFamily="50" charset="-128"/>
                <a:ea typeface="HG丸ｺﾞｼｯｸM-PRO" pitchFamily="50" charset="-128"/>
              </a:rPr>
              <a:t>２ないし３個</a:t>
            </a:r>
            <a:endParaRPr kumimoji="1" lang="en-US" altLang="ja-JP" sz="800" dirty="0" smtClean="0">
              <a:latin typeface="HG丸ｺﾞｼｯｸM-PRO" pitchFamily="50" charset="-128"/>
              <a:ea typeface="HG丸ｺﾞｼｯｸM-PRO" pitchFamily="50" charset="-128"/>
            </a:endParaRPr>
          </a:p>
          <a:p>
            <a:r>
              <a:rPr kumimoji="1" lang="ja-JP" altLang="en-US" sz="800" dirty="0" smtClean="0">
                <a:latin typeface="HG丸ｺﾞｼｯｸM-PRO" pitchFamily="50" charset="-128"/>
                <a:ea typeface="HG丸ｺﾞｼｯｸM-PRO" pitchFamily="50" charset="-128"/>
              </a:rPr>
              <a:t>の中性子</a:t>
            </a:r>
            <a:endParaRPr kumimoji="1" lang="ja-JP" altLang="en-US" sz="800" dirty="0">
              <a:latin typeface="HG丸ｺﾞｼｯｸM-PRO" pitchFamily="50" charset="-128"/>
              <a:ea typeface="HG丸ｺﾞｼｯｸM-PRO" pitchFamily="50" charset="-128"/>
            </a:endParaRPr>
          </a:p>
        </p:txBody>
      </p:sp>
      <p:sp>
        <p:nvSpPr>
          <p:cNvPr id="119" name="円/楕円 118"/>
          <p:cNvSpPr/>
          <p:nvPr/>
        </p:nvSpPr>
        <p:spPr bwMode="auto">
          <a:xfrm>
            <a:off x="4009800" y="4307703"/>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20" name="円/楕円 119"/>
          <p:cNvSpPr/>
          <p:nvPr/>
        </p:nvSpPr>
        <p:spPr bwMode="auto">
          <a:xfrm>
            <a:off x="4259304" y="4443919"/>
            <a:ext cx="147692" cy="147692"/>
          </a:xfrm>
          <a:prstGeom prst="ellipse">
            <a:avLst/>
          </a:prstGeom>
          <a:gradFill flip="none" rotWithShape="1">
            <a:gsLst>
              <a:gs pos="56000">
                <a:srgbClr val="00B050"/>
              </a:gs>
              <a:gs pos="0">
                <a:srgbClr val="FFFFFF"/>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21" name="フッター プレースホルダ 4"/>
          <p:cNvSpPr>
            <a:spLocks noGrp="1"/>
          </p:cNvSpPr>
          <p:nvPr>
            <p:ph type="ftr" sz="quarter" idx="10"/>
          </p:nvPr>
        </p:nvSpPr>
        <p:spPr>
          <a:xfrm>
            <a:off x="285720" y="6629400"/>
            <a:ext cx="4714908" cy="228600"/>
          </a:xfrm>
        </p:spPr>
        <p:txBody>
          <a:bodyPr/>
          <a:lstStyle/>
          <a:p>
            <a:r>
              <a:rPr lang="en-US" altLang="ja-JP" dirty="0" smtClean="0"/>
              <a:t>2011/8/8-9  </a:t>
            </a:r>
            <a:r>
              <a:rPr lang="ja-JP" altLang="en-US" dirty="0" smtClean="0"/>
              <a:t>教員免許更新講習 「放射線計測と素粒子・原子核の実験的研究」</a:t>
            </a:r>
            <a:endParaRPr lang="ja-JP" altLang="en-US" dirty="0" smtClean="0">
              <a:latin typeface="+mj-ea"/>
            </a:endParaRPr>
          </a:p>
        </p:txBody>
      </p:sp>
    </p:spTree>
    <p:extLst>
      <p:ext uri="{BB962C8B-B14F-4D97-AF65-F5344CB8AC3E}">
        <p14:creationId xmlns:p14="http://schemas.microsoft.com/office/powerpoint/2010/main" xmlns="" val="2458122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電離化</a:t>
            </a:r>
            <a:endParaRPr kumimoji="1" lang="ja-JP" altLang="en-US" dirty="0"/>
          </a:p>
        </p:txBody>
      </p:sp>
      <p:sp>
        <p:nvSpPr>
          <p:cNvPr id="3" name="コンテンツ プレースホルダ 2"/>
          <p:cNvSpPr>
            <a:spLocks noGrp="1"/>
          </p:cNvSpPr>
          <p:nvPr>
            <p:ph idx="1"/>
          </p:nvPr>
        </p:nvSpPr>
        <p:spPr>
          <a:xfrm>
            <a:off x="571472" y="1285860"/>
            <a:ext cx="7772400" cy="5214974"/>
          </a:xfrm>
        </p:spPr>
        <p:txBody>
          <a:bodyPr/>
          <a:lstStyle/>
          <a:p>
            <a:r>
              <a:rPr kumimoji="1" lang="ja-JP" altLang="en-US" dirty="0" smtClean="0"/>
              <a:t>電離化</a:t>
            </a:r>
            <a:r>
              <a:rPr kumimoji="1" lang="en-US" altLang="ja-JP" dirty="0" smtClean="0"/>
              <a:t>(Ionization)</a:t>
            </a:r>
            <a:r>
              <a:rPr kumimoji="1" lang="ja-JP" altLang="en-US" dirty="0" smtClean="0"/>
              <a:t>とは</a:t>
            </a:r>
            <a:endParaRPr kumimoji="1" lang="en-US" altLang="ja-JP" dirty="0" smtClean="0"/>
          </a:p>
          <a:p>
            <a:pPr lvl="1"/>
            <a:r>
              <a:rPr kumimoji="1" lang="ja-JP" altLang="en-US" dirty="0" smtClean="0"/>
              <a:t>原子中の電子がはがされてイオンになる</a:t>
            </a:r>
            <a:endParaRPr kumimoji="1" lang="en-US" altLang="ja-JP" dirty="0" smtClean="0"/>
          </a:p>
          <a:p>
            <a:pPr lvl="1"/>
            <a:r>
              <a:rPr lang="ja-JP" altLang="en-US" dirty="0" smtClean="0"/>
              <a:t>イオン化させるのに十分なエネルギーを持っている放射線</a:t>
            </a:r>
            <a:endParaRPr lang="en-US" altLang="ja-JP" dirty="0" smtClean="0"/>
          </a:p>
          <a:p>
            <a:pPr lvl="1">
              <a:buNone/>
            </a:pPr>
            <a:r>
              <a:rPr kumimoji="1" lang="en-US" altLang="ja-JP" dirty="0" smtClean="0"/>
              <a:t>	</a:t>
            </a:r>
            <a:r>
              <a:rPr kumimoji="1" lang="ja-JP" altLang="en-US" dirty="0" smtClean="0"/>
              <a:t>＝　電離性放射線</a:t>
            </a:r>
            <a:endParaRPr kumimoji="1" lang="en-US" altLang="ja-JP" dirty="0" smtClean="0"/>
          </a:p>
          <a:p>
            <a:pPr lvl="1"/>
            <a:r>
              <a:rPr lang="ja-JP" altLang="en-US" dirty="0" smtClean="0"/>
              <a:t>電離をさせない放射線もある</a:t>
            </a:r>
            <a:endParaRPr lang="en-US" altLang="ja-JP" dirty="0" smtClean="0"/>
          </a:p>
          <a:p>
            <a:pPr lvl="2"/>
            <a:r>
              <a:rPr kumimoji="1" lang="ja-JP" altLang="en-US" dirty="0" smtClean="0"/>
              <a:t>一般</a:t>
            </a:r>
            <a:r>
              <a:rPr lang="ja-JP" altLang="en-US" dirty="0" smtClean="0"/>
              <a:t>に言う</a:t>
            </a:r>
            <a:r>
              <a:rPr kumimoji="1" lang="ja-JP" altLang="en-US" dirty="0" smtClean="0"/>
              <a:t>放射線は、電離放射線</a:t>
            </a:r>
            <a:r>
              <a:rPr lang="ja-JP" altLang="en-US" dirty="0" smtClean="0"/>
              <a:t>を指す</a:t>
            </a:r>
            <a:endParaRPr lang="en-US" altLang="ja-JP" dirty="0" smtClean="0"/>
          </a:p>
          <a:p>
            <a:r>
              <a:rPr kumimoji="1" lang="ja-JP" altLang="en-US" dirty="0" smtClean="0"/>
              <a:t>生体</a:t>
            </a:r>
            <a:r>
              <a:rPr kumimoji="1" lang="ja-JP" altLang="en-US" dirty="0"/>
              <a:t>へ</a:t>
            </a:r>
            <a:r>
              <a:rPr kumimoji="1" lang="ja-JP" altLang="en-US" dirty="0" smtClean="0"/>
              <a:t>の影響</a:t>
            </a:r>
            <a:endParaRPr kumimoji="1" lang="en-US" altLang="ja-JP" dirty="0" smtClean="0"/>
          </a:p>
          <a:p>
            <a:pPr lvl="1"/>
            <a:r>
              <a:rPr lang="ja-JP" altLang="en-US" dirty="0"/>
              <a:t>分子中</a:t>
            </a:r>
            <a:r>
              <a:rPr lang="ja-JP" altLang="en-US" dirty="0" smtClean="0"/>
              <a:t>の原子をイオン化、分子を壊す</a:t>
            </a:r>
            <a:endParaRPr lang="en-US" altLang="ja-JP" dirty="0"/>
          </a:p>
          <a:p>
            <a:pPr lvl="1"/>
            <a:r>
              <a:rPr lang="ja-JP" altLang="en-US" dirty="0" smtClean="0"/>
              <a:t>電離化によって発生した</a:t>
            </a:r>
            <a:r>
              <a:rPr kumimoji="1" lang="ja-JP" altLang="en-US" dirty="0" smtClean="0"/>
              <a:t>ラジカルが分子に影響を与える</a:t>
            </a:r>
            <a:endParaRPr kumimoji="1" lang="en-US" altLang="ja-JP" dirty="0" smtClean="0"/>
          </a:p>
          <a:p>
            <a:pPr lvl="2"/>
            <a:r>
              <a:rPr lang="ja-JP" altLang="en-US" dirty="0" smtClean="0"/>
              <a:t>たとえば</a:t>
            </a:r>
            <a:endParaRPr lang="en-US" altLang="ja-JP" dirty="0" smtClean="0"/>
          </a:p>
          <a:p>
            <a:pPr lvl="3"/>
            <a:r>
              <a:rPr lang="ja-JP" altLang="en-US" dirty="0" smtClean="0"/>
              <a:t>酸素からオゾン</a:t>
            </a:r>
            <a:endParaRPr lang="en-US" altLang="ja-JP" dirty="0" smtClean="0"/>
          </a:p>
          <a:p>
            <a:pPr lvl="3"/>
            <a:r>
              <a:rPr kumimoji="1" lang="ja-JP" altLang="en-US" dirty="0" smtClean="0"/>
              <a:t>水</a:t>
            </a:r>
            <a:r>
              <a:rPr kumimoji="1" lang="ja-JP" altLang="en-US" dirty="0"/>
              <a:t>から</a:t>
            </a:r>
            <a:r>
              <a:rPr kumimoji="1" lang="ja-JP" altLang="en-US" dirty="0" smtClean="0"/>
              <a:t>、水素と過酸化水素</a:t>
            </a:r>
            <a:endParaRPr kumimoji="1" lang="en-US" altLang="ja-JP" dirty="0" smtClean="0"/>
          </a:p>
          <a:p>
            <a:pPr lvl="1">
              <a:buNone/>
            </a:pP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16</a:t>
            </a:fld>
            <a:endParaRPr kumimoji="1" lang="ja-JP" altLang="en-US" dirty="0"/>
          </a:p>
        </p:txBody>
      </p:sp>
      <p:sp>
        <p:nvSpPr>
          <p:cNvPr id="5" name="フッター プレースホルダ 4"/>
          <p:cNvSpPr>
            <a:spLocks noGrp="1"/>
          </p:cNvSpPr>
          <p:nvPr>
            <p:ph type="ftr" sz="quarter" idx="10"/>
          </p:nvPr>
        </p:nvSpPr>
        <p:spPr>
          <a:xfrm>
            <a:off x="285720" y="6629400"/>
            <a:ext cx="4714908" cy="228600"/>
          </a:xfrm>
        </p:spPr>
        <p:txBody>
          <a:bodyPr/>
          <a:lstStyle/>
          <a:p>
            <a:r>
              <a:rPr lang="en-US" altLang="ja-JP" dirty="0" smtClean="0"/>
              <a:t>2011/8/8-9  </a:t>
            </a:r>
            <a:r>
              <a:rPr lang="ja-JP" altLang="en-US" dirty="0" smtClean="0"/>
              <a:t>教員免許更新講習 「放射線計測と素粒子・原子核の実験的研究」</a:t>
            </a:r>
            <a:endParaRPr lang="ja-JP" altLang="en-US" dirty="0" smtClean="0">
              <a:latin typeface="+mj-ea"/>
            </a:endParaRPr>
          </a:p>
        </p:txBody>
      </p:sp>
    </p:spTree>
    <p:extLst>
      <p:ext uri="{BB962C8B-B14F-4D97-AF65-F5344CB8AC3E}">
        <p14:creationId xmlns:p14="http://schemas.microsoft.com/office/powerpoint/2010/main" xmlns="" val="749801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半減期</a:t>
            </a:r>
            <a:endParaRPr kumimoji="1" lang="ja-JP" altLang="en-US" dirty="0"/>
          </a:p>
        </p:txBody>
      </p:sp>
      <p:sp>
        <p:nvSpPr>
          <p:cNvPr id="3" name="コンテンツ プレースホルダ 2"/>
          <p:cNvSpPr>
            <a:spLocks noGrp="1"/>
          </p:cNvSpPr>
          <p:nvPr>
            <p:ph idx="1"/>
          </p:nvPr>
        </p:nvSpPr>
        <p:spPr>
          <a:xfrm>
            <a:off x="324191" y="976296"/>
            <a:ext cx="7772400" cy="1928826"/>
          </a:xfrm>
        </p:spPr>
        <p:txBody>
          <a:bodyPr/>
          <a:lstStyle/>
          <a:p>
            <a:r>
              <a:rPr kumimoji="1" lang="ja-JP" altLang="en-US" dirty="0" smtClean="0"/>
              <a:t>放射性物質は崩壊（壊変）と共に減っていく</a:t>
            </a:r>
            <a:endParaRPr kumimoji="1" lang="en-US" altLang="ja-JP" dirty="0" smtClean="0"/>
          </a:p>
          <a:p>
            <a:r>
              <a:rPr lang="ja-JP" altLang="en-US" dirty="0" smtClean="0"/>
              <a:t>元々あった量が半分になる時間＝半減期</a:t>
            </a:r>
            <a:endParaRPr lang="en-US" altLang="ja-JP" dirty="0" smtClean="0"/>
          </a:p>
          <a:p>
            <a:pPr lvl="1"/>
            <a:r>
              <a:rPr lang="ja-JP" altLang="en-US" dirty="0" smtClean="0"/>
              <a:t>原子核によって半減期は異なる</a:t>
            </a:r>
            <a:endParaRPr lang="en-US" altLang="ja-JP" dirty="0" smtClean="0"/>
          </a:p>
          <a:p>
            <a:pPr lvl="1"/>
            <a:r>
              <a:rPr lang="ja-JP" altLang="en-US" dirty="0" smtClean="0"/>
              <a:t>マイクロ秒のオーダーから</a:t>
            </a:r>
            <a:r>
              <a:rPr lang="en-US" altLang="ja-JP" baseline="30000" dirty="0" smtClean="0"/>
              <a:t>238</a:t>
            </a:r>
            <a:r>
              <a:rPr lang="en-US" altLang="ja-JP" dirty="0" smtClean="0"/>
              <a:t>U</a:t>
            </a:r>
            <a:r>
              <a:rPr lang="ja-JP" altLang="en-US" dirty="0" smtClean="0"/>
              <a:t>の</a:t>
            </a:r>
            <a:r>
              <a:rPr lang="en-US" altLang="ja-JP" dirty="0" smtClean="0"/>
              <a:t>45</a:t>
            </a:r>
            <a:r>
              <a:rPr lang="ja-JP" altLang="en-US" dirty="0" smtClean="0"/>
              <a:t>億年までいろいろ</a:t>
            </a:r>
            <a:endParaRPr lang="en-US" altLang="ja-JP" dirty="0" smtClean="0"/>
          </a:p>
          <a:p>
            <a:pPr lvl="1">
              <a:buNone/>
            </a:pPr>
            <a:endParaRPr kumimoji="1" lang="ja-JP" altLang="en-US" dirty="0"/>
          </a:p>
        </p:txBody>
      </p:sp>
      <p:graphicFrame>
        <p:nvGraphicFramePr>
          <p:cNvPr id="4" name="グラフ 3"/>
          <p:cNvGraphicFramePr/>
          <p:nvPr>
            <p:extLst>
              <p:ext uri="{D42A27DB-BD31-4B8C-83A1-F6EECF244321}">
                <p14:modId xmlns:p14="http://schemas.microsoft.com/office/powerpoint/2010/main" xmlns="" val="3715641957"/>
              </p:ext>
            </p:extLst>
          </p:nvPr>
        </p:nvGraphicFramePr>
        <p:xfrm>
          <a:off x="2438384" y="2705121"/>
          <a:ext cx="4500594" cy="3631196"/>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p:cNvSpPr txBox="1"/>
          <p:nvPr/>
        </p:nvSpPr>
        <p:spPr>
          <a:xfrm rot="16200000">
            <a:off x="1365614" y="4337253"/>
            <a:ext cx="1800493" cy="369332"/>
          </a:xfrm>
          <a:prstGeom prst="rect">
            <a:avLst/>
          </a:prstGeom>
          <a:noFill/>
        </p:spPr>
        <p:txBody>
          <a:bodyPr wrap="none" rtlCol="0">
            <a:spAutoFit/>
          </a:bodyPr>
          <a:lstStyle/>
          <a:p>
            <a:r>
              <a:rPr kumimoji="1" lang="ja-JP" altLang="en-US" dirty="0" smtClean="0"/>
              <a:t>放射性物質の量</a:t>
            </a:r>
            <a:endParaRPr kumimoji="1" lang="ja-JP" altLang="en-US" dirty="0"/>
          </a:p>
        </p:txBody>
      </p:sp>
      <p:sp>
        <p:nvSpPr>
          <p:cNvPr id="6" name="テキスト ボックス 5"/>
          <p:cNvSpPr txBox="1"/>
          <p:nvPr/>
        </p:nvSpPr>
        <p:spPr>
          <a:xfrm>
            <a:off x="3426631" y="6212467"/>
            <a:ext cx="3576620" cy="369332"/>
          </a:xfrm>
          <a:prstGeom prst="rect">
            <a:avLst/>
          </a:prstGeom>
          <a:noFill/>
        </p:spPr>
        <p:txBody>
          <a:bodyPr wrap="none" rtlCol="0">
            <a:spAutoFit/>
          </a:bodyPr>
          <a:lstStyle/>
          <a:p>
            <a:r>
              <a:rPr kumimoji="1" lang="ja-JP" altLang="en-US" dirty="0" smtClean="0"/>
              <a:t>時間 </a:t>
            </a:r>
            <a:r>
              <a:rPr kumimoji="1" lang="en-US" altLang="ja-JP" dirty="0" smtClean="0"/>
              <a:t>[</a:t>
            </a:r>
            <a:r>
              <a:rPr kumimoji="1" lang="ja-JP" altLang="en-US" dirty="0" smtClean="0"/>
              <a:t>半減期の倍数を単位とする</a:t>
            </a:r>
            <a:r>
              <a:rPr kumimoji="1" lang="en-US" altLang="ja-JP" dirty="0" smtClean="0"/>
              <a:t>]</a:t>
            </a:r>
            <a:endParaRPr kumimoji="1" lang="ja-JP" altLang="en-US" dirty="0"/>
          </a:p>
        </p:txBody>
      </p:sp>
      <p:sp>
        <p:nvSpPr>
          <p:cNvPr id="7" name="テキスト ボックス 6"/>
          <p:cNvSpPr txBox="1"/>
          <p:nvPr/>
        </p:nvSpPr>
        <p:spPr>
          <a:xfrm>
            <a:off x="5224466" y="3835987"/>
            <a:ext cx="811441" cy="369332"/>
          </a:xfrm>
          <a:prstGeom prst="rect">
            <a:avLst/>
          </a:prstGeom>
          <a:noFill/>
        </p:spPr>
        <p:txBody>
          <a:bodyPr wrap="none" rtlCol="0">
            <a:spAutoFit/>
          </a:bodyPr>
          <a:lstStyle/>
          <a:p>
            <a:r>
              <a:rPr kumimoji="1" lang="en-US" altLang="ja-JP" dirty="0" smtClean="0"/>
              <a:t>6.3%</a:t>
            </a:r>
            <a:endParaRPr kumimoji="1" lang="ja-JP" altLang="en-US" dirty="0"/>
          </a:p>
        </p:txBody>
      </p:sp>
      <p:sp>
        <p:nvSpPr>
          <p:cNvPr id="8" name="テキスト ボックス 7"/>
          <p:cNvSpPr txBox="1"/>
          <p:nvPr/>
        </p:nvSpPr>
        <p:spPr>
          <a:xfrm>
            <a:off x="5581656" y="4336053"/>
            <a:ext cx="811441" cy="369332"/>
          </a:xfrm>
          <a:prstGeom prst="rect">
            <a:avLst/>
          </a:prstGeom>
          <a:noFill/>
        </p:spPr>
        <p:txBody>
          <a:bodyPr wrap="none" rtlCol="0">
            <a:spAutoFit/>
          </a:bodyPr>
          <a:lstStyle/>
          <a:p>
            <a:r>
              <a:rPr lang="en-US" altLang="ja-JP" dirty="0" smtClean="0"/>
              <a:t>3</a:t>
            </a:r>
            <a:r>
              <a:rPr kumimoji="1" lang="en-US" altLang="ja-JP" dirty="0" smtClean="0"/>
              <a:t>.1%</a:t>
            </a:r>
            <a:endParaRPr kumimoji="1" lang="ja-JP" altLang="en-US" dirty="0"/>
          </a:p>
        </p:txBody>
      </p:sp>
      <p:sp>
        <p:nvSpPr>
          <p:cNvPr id="9" name="テキスト ボックス 8"/>
          <p:cNvSpPr txBox="1"/>
          <p:nvPr/>
        </p:nvSpPr>
        <p:spPr>
          <a:xfrm>
            <a:off x="6081722" y="4764681"/>
            <a:ext cx="811441" cy="369332"/>
          </a:xfrm>
          <a:prstGeom prst="rect">
            <a:avLst/>
          </a:prstGeom>
          <a:noFill/>
        </p:spPr>
        <p:txBody>
          <a:bodyPr wrap="none" rtlCol="0">
            <a:spAutoFit/>
          </a:bodyPr>
          <a:lstStyle/>
          <a:p>
            <a:r>
              <a:rPr lang="en-US" altLang="ja-JP" dirty="0" smtClean="0"/>
              <a:t>1</a:t>
            </a:r>
            <a:r>
              <a:rPr kumimoji="1" lang="en-US" altLang="ja-JP" dirty="0" smtClean="0"/>
              <a:t>.6%</a:t>
            </a:r>
            <a:endParaRPr kumimoji="1" lang="ja-JP" altLang="en-US" dirty="0"/>
          </a:p>
        </p:txBody>
      </p:sp>
      <p:sp>
        <p:nvSpPr>
          <p:cNvPr id="10" name="テキスト ボックス 9"/>
          <p:cNvSpPr txBox="1"/>
          <p:nvPr/>
        </p:nvSpPr>
        <p:spPr>
          <a:xfrm>
            <a:off x="6581788" y="5252605"/>
            <a:ext cx="958917" cy="369332"/>
          </a:xfrm>
          <a:prstGeom prst="rect">
            <a:avLst/>
          </a:prstGeom>
          <a:noFill/>
        </p:spPr>
        <p:txBody>
          <a:bodyPr wrap="none" rtlCol="0">
            <a:spAutoFit/>
          </a:bodyPr>
          <a:lstStyle/>
          <a:p>
            <a:r>
              <a:rPr lang="en-US" altLang="ja-JP" dirty="0" smtClean="0"/>
              <a:t>0</a:t>
            </a:r>
            <a:r>
              <a:rPr kumimoji="1" lang="en-US" altLang="ja-JP" dirty="0" smtClean="0"/>
              <a:t>.78%</a:t>
            </a:r>
            <a:endParaRPr kumimoji="1" lang="ja-JP" altLang="en-US" dirty="0"/>
          </a:p>
        </p:txBody>
      </p:sp>
      <p:cxnSp>
        <p:nvCxnSpPr>
          <p:cNvPr id="12" name="直線矢印コネクタ 11"/>
          <p:cNvCxnSpPr/>
          <p:nvPr/>
        </p:nvCxnSpPr>
        <p:spPr bwMode="auto">
          <a:xfrm flipH="1">
            <a:off x="5124450" y="4193177"/>
            <a:ext cx="314330" cy="153134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直線矢印コネクタ 12"/>
          <p:cNvCxnSpPr/>
          <p:nvPr/>
        </p:nvCxnSpPr>
        <p:spPr bwMode="auto">
          <a:xfrm flipH="1">
            <a:off x="5514975" y="4693243"/>
            <a:ext cx="280995" cy="103128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直線矢印コネクタ 16"/>
          <p:cNvCxnSpPr/>
          <p:nvPr/>
        </p:nvCxnSpPr>
        <p:spPr bwMode="auto">
          <a:xfrm flipH="1">
            <a:off x="5987376" y="5121871"/>
            <a:ext cx="308660" cy="60265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1" name="直線矢印コネクタ 20"/>
          <p:cNvCxnSpPr/>
          <p:nvPr/>
        </p:nvCxnSpPr>
        <p:spPr bwMode="auto">
          <a:xfrm flipH="1">
            <a:off x="6315086" y="5475371"/>
            <a:ext cx="285752" cy="28725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5" name="テキスト ボックス 14"/>
          <p:cNvSpPr txBox="1"/>
          <p:nvPr/>
        </p:nvSpPr>
        <p:spPr>
          <a:xfrm>
            <a:off x="7367606" y="3133725"/>
            <a:ext cx="1643074" cy="1200329"/>
          </a:xfrm>
          <a:prstGeom prst="rect">
            <a:avLst/>
          </a:prstGeom>
          <a:noFill/>
        </p:spPr>
        <p:txBody>
          <a:bodyPr wrap="square" rtlCol="0">
            <a:spAutoFit/>
          </a:bodyPr>
          <a:lstStyle/>
          <a:p>
            <a:r>
              <a:rPr lang="en-US" altLang="ja-JP" dirty="0" smtClean="0"/>
              <a:t>1/100</a:t>
            </a:r>
            <a:r>
              <a:rPr lang="ja-JP" altLang="en-US" dirty="0" smtClean="0"/>
              <a:t>の量になるには半減期の約７倍の時間がかかる</a:t>
            </a:r>
            <a:endParaRPr kumimoji="1" lang="ja-JP" altLang="en-US" dirty="0"/>
          </a:p>
        </p:txBody>
      </p:sp>
      <p:sp>
        <p:nvSpPr>
          <p:cNvPr id="16" name="スライド番号プレースホルダ 15"/>
          <p:cNvSpPr>
            <a:spLocks noGrp="1"/>
          </p:cNvSpPr>
          <p:nvPr>
            <p:ph type="sldNum" sz="quarter" idx="11"/>
          </p:nvPr>
        </p:nvSpPr>
        <p:spPr/>
        <p:txBody>
          <a:bodyPr/>
          <a:lstStyle/>
          <a:p>
            <a:fld id="{55CFD74C-03E1-485F-870A-CC1588619E65}" type="slidenum">
              <a:rPr kumimoji="1" lang="ja-JP" altLang="en-US" smtClean="0"/>
              <a:pPr/>
              <a:t>17</a:t>
            </a:fld>
            <a:endParaRPr kumimoji="1" lang="ja-JP" altLang="en-US" dirty="0"/>
          </a:p>
        </p:txBody>
      </p:sp>
      <p:cxnSp>
        <p:nvCxnSpPr>
          <p:cNvPr id="23" name="直線コネクタ 22"/>
          <p:cNvCxnSpPr/>
          <p:nvPr/>
        </p:nvCxnSpPr>
        <p:spPr bwMode="auto">
          <a:xfrm>
            <a:off x="3174218" y="4607518"/>
            <a:ext cx="400392" cy="0"/>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25" name="直線コネクタ 24"/>
          <p:cNvCxnSpPr/>
          <p:nvPr/>
        </p:nvCxnSpPr>
        <p:spPr bwMode="auto">
          <a:xfrm>
            <a:off x="3568574" y="4607518"/>
            <a:ext cx="0" cy="1205278"/>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28" name="直線コネクタ 27"/>
          <p:cNvCxnSpPr/>
          <p:nvPr/>
        </p:nvCxnSpPr>
        <p:spPr bwMode="auto">
          <a:xfrm>
            <a:off x="3962399" y="5208884"/>
            <a:ext cx="0" cy="602639"/>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30" name="直線コネクタ 29"/>
          <p:cNvCxnSpPr/>
          <p:nvPr/>
        </p:nvCxnSpPr>
        <p:spPr bwMode="auto">
          <a:xfrm>
            <a:off x="3174218" y="5219552"/>
            <a:ext cx="788181" cy="0"/>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32" name="直線コネクタ 31"/>
          <p:cNvCxnSpPr/>
          <p:nvPr/>
        </p:nvCxnSpPr>
        <p:spPr bwMode="auto">
          <a:xfrm>
            <a:off x="3174218" y="5514721"/>
            <a:ext cx="1188573" cy="0"/>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33" name="直線コネクタ 32"/>
          <p:cNvCxnSpPr/>
          <p:nvPr/>
        </p:nvCxnSpPr>
        <p:spPr bwMode="auto">
          <a:xfrm>
            <a:off x="4353971" y="5514721"/>
            <a:ext cx="0" cy="301320"/>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36" name="直線コネクタ 35"/>
          <p:cNvCxnSpPr/>
          <p:nvPr/>
        </p:nvCxnSpPr>
        <p:spPr bwMode="auto">
          <a:xfrm>
            <a:off x="3174218" y="5670139"/>
            <a:ext cx="1577341" cy="0"/>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37" name="直線コネクタ 36"/>
          <p:cNvCxnSpPr/>
          <p:nvPr/>
        </p:nvCxnSpPr>
        <p:spPr bwMode="auto">
          <a:xfrm>
            <a:off x="4747811" y="5667121"/>
            <a:ext cx="0" cy="147402"/>
          </a:xfrm>
          <a:prstGeom prst="line">
            <a:avLst/>
          </a:prstGeom>
          <a:solidFill>
            <a:schemeClr val="accent1"/>
          </a:solidFill>
          <a:ln w="12700" cap="flat" cmpd="sng" algn="ctr">
            <a:solidFill>
              <a:srgbClr val="00B0F0"/>
            </a:solidFill>
            <a:prstDash val="dash"/>
            <a:round/>
            <a:headEnd type="none" w="med" len="med"/>
            <a:tailEnd type="none" w="med" len="med"/>
          </a:ln>
          <a:effectLst/>
        </p:spPr>
      </p:cxnSp>
      <p:sp>
        <p:nvSpPr>
          <p:cNvPr id="41" name="テキスト ボックス 40"/>
          <p:cNvSpPr txBox="1"/>
          <p:nvPr/>
        </p:nvSpPr>
        <p:spPr>
          <a:xfrm>
            <a:off x="3634707" y="3466655"/>
            <a:ext cx="728084" cy="369332"/>
          </a:xfrm>
          <a:prstGeom prst="rect">
            <a:avLst/>
          </a:prstGeom>
          <a:noFill/>
        </p:spPr>
        <p:txBody>
          <a:bodyPr wrap="none" rtlCol="0">
            <a:spAutoFit/>
          </a:bodyPr>
          <a:lstStyle/>
          <a:p>
            <a:r>
              <a:rPr kumimoji="1" lang="en-US" altLang="ja-JP" dirty="0" smtClean="0"/>
              <a:t>50%</a:t>
            </a:r>
            <a:endParaRPr kumimoji="1" lang="ja-JP" altLang="en-US" dirty="0"/>
          </a:p>
        </p:txBody>
      </p:sp>
      <p:cxnSp>
        <p:nvCxnSpPr>
          <p:cNvPr id="43" name="直線矢印コネクタ 42"/>
          <p:cNvCxnSpPr/>
          <p:nvPr/>
        </p:nvCxnSpPr>
        <p:spPr bwMode="auto">
          <a:xfrm flipH="1">
            <a:off x="3568308" y="3835987"/>
            <a:ext cx="200196" cy="68814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7" name="フッター プレースホルダ 17"/>
          <p:cNvSpPr>
            <a:spLocks noGrp="1"/>
          </p:cNvSpPr>
          <p:nvPr>
            <p:ph type="ftr" sz="quarter" idx="10"/>
          </p:nvPr>
        </p:nvSpPr>
        <p:spPr>
          <a:xfrm>
            <a:off x="285720" y="6629400"/>
            <a:ext cx="4714908" cy="228600"/>
          </a:xfrm>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extLst>
      <p:ext uri="{BB962C8B-B14F-4D97-AF65-F5344CB8AC3E}">
        <p14:creationId xmlns:p14="http://schemas.microsoft.com/office/powerpoint/2010/main" xmlns="" val="2111639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半減期</a:t>
            </a:r>
            <a:endParaRPr kumimoji="1" lang="ja-JP" altLang="en-US" dirty="0"/>
          </a:p>
        </p:txBody>
      </p:sp>
      <p:sp>
        <p:nvSpPr>
          <p:cNvPr id="3" name="コンテンツ プレースホルダ 2"/>
          <p:cNvSpPr>
            <a:spLocks noGrp="1"/>
          </p:cNvSpPr>
          <p:nvPr>
            <p:ph idx="1"/>
          </p:nvPr>
        </p:nvSpPr>
        <p:spPr>
          <a:xfrm>
            <a:off x="427093" y="959250"/>
            <a:ext cx="3655623" cy="5353317"/>
          </a:xfrm>
        </p:spPr>
        <p:txBody>
          <a:bodyPr/>
          <a:lstStyle/>
          <a:p>
            <a:r>
              <a:rPr kumimoji="1" lang="ja-JP" altLang="en-US" dirty="0" smtClean="0"/>
              <a:t>よく使われる</a:t>
            </a:r>
            <a:r>
              <a:rPr kumimoji="1" lang="en-US" altLang="ja-JP" dirty="0" smtClean="0"/>
              <a:t>*</a:t>
            </a:r>
          </a:p>
          <a:p>
            <a:pPr marL="0" indent="360363">
              <a:buNone/>
            </a:pPr>
            <a:r>
              <a:rPr kumimoji="1" lang="ja-JP" altLang="en-US" dirty="0" smtClean="0"/>
              <a:t>放射線源</a:t>
            </a:r>
            <a:endParaRPr kumimoji="1" lang="en-US" altLang="ja-JP" dirty="0" smtClean="0"/>
          </a:p>
          <a:p>
            <a:pPr lvl="1"/>
            <a:r>
              <a:rPr lang="en-US" altLang="ja-JP" baseline="30000" dirty="0" smtClean="0"/>
              <a:t>60</a:t>
            </a:r>
            <a:r>
              <a:rPr lang="en-US" altLang="ja-JP" dirty="0" smtClean="0"/>
              <a:t>Co</a:t>
            </a:r>
            <a:r>
              <a:rPr lang="ja-JP" altLang="en-US" dirty="0" smtClean="0"/>
              <a:t>　</a:t>
            </a:r>
            <a:r>
              <a:rPr lang="ja-JP" altLang="en-US" dirty="0"/>
              <a:t>（</a:t>
            </a:r>
            <a:r>
              <a:rPr lang="en-US" altLang="ja-JP" dirty="0" smtClean="0">
                <a:sym typeface="Symbol"/>
              </a:rPr>
              <a:t></a:t>
            </a:r>
            <a:r>
              <a:rPr lang="ja-JP" altLang="en-US" dirty="0" smtClean="0">
                <a:sym typeface="Symbol"/>
              </a:rPr>
              <a:t>線源）</a:t>
            </a:r>
            <a:endParaRPr lang="en-US" altLang="ja-JP" dirty="0" smtClean="0"/>
          </a:p>
          <a:p>
            <a:pPr lvl="2"/>
            <a:r>
              <a:rPr kumimoji="1" lang="en-US" altLang="ja-JP" dirty="0" smtClean="0"/>
              <a:t>5.3</a:t>
            </a:r>
            <a:r>
              <a:rPr kumimoji="1" lang="ja-JP" altLang="en-US" dirty="0" smtClean="0"/>
              <a:t>年</a:t>
            </a:r>
            <a:endParaRPr kumimoji="1" lang="en-US" altLang="ja-JP" dirty="0" smtClean="0"/>
          </a:p>
          <a:p>
            <a:pPr lvl="1"/>
            <a:r>
              <a:rPr lang="en-US" altLang="ja-JP" baseline="30000" dirty="0" smtClean="0"/>
              <a:t>137</a:t>
            </a:r>
            <a:r>
              <a:rPr lang="en-US" altLang="ja-JP" dirty="0" smtClean="0"/>
              <a:t>Cs</a:t>
            </a:r>
            <a:r>
              <a:rPr lang="ja-JP" altLang="en-US" dirty="0" smtClean="0"/>
              <a:t>　（</a:t>
            </a:r>
            <a:r>
              <a:rPr lang="en-US" altLang="ja-JP" dirty="0" smtClean="0">
                <a:sym typeface="Symbol"/>
              </a:rPr>
              <a:t></a:t>
            </a:r>
            <a:r>
              <a:rPr lang="ja-JP" altLang="en-US" dirty="0" smtClean="0">
                <a:sym typeface="Symbol"/>
              </a:rPr>
              <a:t>線源</a:t>
            </a:r>
            <a:r>
              <a:rPr lang="ja-JP" altLang="en-US" dirty="0">
                <a:sym typeface="Symbol"/>
              </a:rPr>
              <a:t>）</a:t>
            </a:r>
            <a:endParaRPr lang="en-US" altLang="ja-JP" dirty="0" smtClean="0"/>
          </a:p>
          <a:p>
            <a:pPr lvl="2"/>
            <a:r>
              <a:rPr lang="en-US" altLang="ja-JP" dirty="0" smtClean="0"/>
              <a:t>30.17</a:t>
            </a:r>
            <a:r>
              <a:rPr lang="ja-JP" altLang="en-US" dirty="0" smtClean="0"/>
              <a:t>年</a:t>
            </a:r>
            <a:endParaRPr lang="en-US" altLang="ja-JP" dirty="0" smtClean="0"/>
          </a:p>
          <a:p>
            <a:pPr lvl="1"/>
            <a:r>
              <a:rPr kumimoji="1" lang="en-US" altLang="ja-JP" baseline="30000" dirty="0" smtClean="0"/>
              <a:t>90</a:t>
            </a:r>
            <a:r>
              <a:rPr kumimoji="1" lang="en-US" altLang="ja-JP" dirty="0" smtClean="0"/>
              <a:t>Sr</a:t>
            </a:r>
            <a:r>
              <a:rPr kumimoji="1" lang="ja-JP" altLang="en-US" dirty="0" smtClean="0"/>
              <a:t>　（</a:t>
            </a:r>
            <a:r>
              <a:rPr lang="ja-JP" altLang="en-US" dirty="0" smtClean="0">
                <a:sym typeface="Symbol"/>
              </a:rPr>
              <a:t></a:t>
            </a:r>
            <a:r>
              <a:rPr kumimoji="1" lang="ja-JP" altLang="en-US" dirty="0" smtClean="0"/>
              <a:t>線源）</a:t>
            </a:r>
            <a:endParaRPr lang="en-US" altLang="ja-JP" dirty="0" smtClean="0"/>
          </a:p>
          <a:p>
            <a:pPr lvl="2"/>
            <a:r>
              <a:rPr kumimoji="1" lang="en-US" altLang="ja-JP" dirty="0" smtClean="0"/>
              <a:t>28.9</a:t>
            </a:r>
            <a:r>
              <a:rPr kumimoji="1" lang="ja-JP" altLang="en-US" dirty="0" smtClean="0"/>
              <a:t>年</a:t>
            </a:r>
          </a:p>
          <a:p>
            <a:endParaRPr kumimoji="1" lang="en-US" altLang="ja-JP" dirty="0" smtClean="0"/>
          </a:p>
          <a:p>
            <a:pPr>
              <a:buNone/>
            </a:pPr>
            <a:r>
              <a:rPr kumimoji="1" lang="en-US" altLang="ja-JP" sz="1800" dirty="0" smtClean="0"/>
              <a:t>*   </a:t>
            </a:r>
            <a:r>
              <a:rPr kumimoji="1" lang="ja-JP" altLang="en-US" sz="1800" dirty="0" smtClean="0"/>
              <a:t>素粒子・原子核の実験で用いる検出器の性能試験を行うのに</a:t>
            </a:r>
            <a:r>
              <a:rPr lang="ja-JP" altLang="en-US" sz="1800" dirty="0" smtClean="0"/>
              <a:t>、</a:t>
            </a:r>
            <a:r>
              <a:rPr kumimoji="1" lang="ja-JP" altLang="en-US" sz="1800" dirty="0" smtClean="0"/>
              <a:t>放射線源を用いることが</a:t>
            </a:r>
            <a:r>
              <a:rPr lang="ja-JP" altLang="en-US" sz="1800" dirty="0"/>
              <a:t>ある</a:t>
            </a:r>
            <a:endParaRPr kumimoji="1" lang="en-US" altLang="ja-JP" sz="18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18</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6" name="コンテンツ プレースホルダ 2"/>
          <p:cNvSpPr txBox="1">
            <a:spLocks/>
          </p:cNvSpPr>
          <p:nvPr/>
        </p:nvSpPr>
        <p:spPr bwMode="auto">
          <a:xfrm>
            <a:off x="4854713" y="980036"/>
            <a:ext cx="3655623" cy="53533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2400">
                <a:solidFill>
                  <a:srgbClr val="009900"/>
                </a:solidFill>
                <a:latin typeface="+mn-lt"/>
                <a:ea typeface="+mn-ea"/>
                <a:cs typeface="+mn-cs"/>
              </a:defRPr>
            </a:lvl1pPr>
            <a:lvl2pPr marL="742950" indent="-285750" algn="l" rtl="0" eaLnBrk="1" fontAlgn="base" hangingPunct="1">
              <a:spcBef>
                <a:spcPct val="20000"/>
              </a:spcBef>
              <a:spcAft>
                <a:spcPct val="0"/>
              </a:spcAft>
              <a:buChar char="–"/>
              <a:defRPr kumimoji="1" sz="2000">
                <a:solidFill>
                  <a:schemeClr val="accent2"/>
                </a:solidFill>
                <a:latin typeface="+mn-lt"/>
                <a:ea typeface="+mn-ea"/>
              </a:defRPr>
            </a:lvl2pPr>
            <a:lvl3pPr marL="1143000" indent="-228600" algn="l" rtl="0" eaLnBrk="1" fontAlgn="base" hangingPunct="1">
              <a:spcBef>
                <a:spcPct val="20000"/>
              </a:spcBef>
              <a:spcAft>
                <a:spcPct val="0"/>
              </a:spcAft>
              <a:buChar char="•"/>
              <a:defRPr kumimoji="1" sz="1800">
                <a:solidFill>
                  <a:schemeClr val="tx1"/>
                </a:solidFill>
                <a:latin typeface="+mn-lt"/>
                <a:ea typeface="+mn-ea"/>
              </a:defRPr>
            </a:lvl3pPr>
            <a:lvl4pPr marL="1600200" indent="-228600" algn="l" rtl="0" eaLnBrk="1" fontAlgn="base" hangingPunct="1">
              <a:spcBef>
                <a:spcPct val="20000"/>
              </a:spcBef>
              <a:spcAft>
                <a:spcPct val="0"/>
              </a:spcAft>
              <a:buChar char="–"/>
              <a:defRPr kumimoji="1" sz="1600">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a:solidFill>
                  <a:schemeClr val="tx1"/>
                </a:solidFill>
                <a:latin typeface="+mn-lt"/>
                <a:ea typeface="+mn-ea"/>
              </a:defRPr>
            </a:lvl6pPr>
            <a:lvl7pPr marL="2971800" indent="-228600" algn="l" rtl="0" eaLnBrk="1" fontAlgn="base" hangingPunct="1">
              <a:spcBef>
                <a:spcPct val="20000"/>
              </a:spcBef>
              <a:spcAft>
                <a:spcPct val="0"/>
              </a:spcAft>
              <a:buChar char="»"/>
              <a:defRPr kumimoji="1">
                <a:solidFill>
                  <a:schemeClr val="tx1"/>
                </a:solidFill>
                <a:latin typeface="+mn-lt"/>
                <a:ea typeface="+mn-ea"/>
              </a:defRPr>
            </a:lvl7pPr>
            <a:lvl8pPr marL="3429000" indent="-228600" algn="l" rtl="0" eaLnBrk="1" fontAlgn="base" hangingPunct="1">
              <a:spcBef>
                <a:spcPct val="20000"/>
              </a:spcBef>
              <a:spcAft>
                <a:spcPct val="0"/>
              </a:spcAft>
              <a:buChar char="»"/>
              <a:defRPr kumimoji="1">
                <a:solidFill>
                  <a:schemeClr val="tx1"/>
                </a:solidFill>
                <a:latin typeface="+mn-lt"/>
                <a:ea typeface="+mn-ea"/>
              </a:defRPr>
            </a:lvl8pPr>
            <a:lvl9pPr marL="3886200" indent="-228600" algn="l" rtl="0" eaLnBrk="1" fontAlgn="base" hangingPunct="1">
              <a:spcBef>
                <a:spcPct val="20000"/>
              </a:spcBef>
              <a:spcAft>
                <a:spcPct val="0"/>
              </a:spcAft>
              <a:buChar char="»"/>
              <a:defRPr kumimoji="1">
                <a:solidFill>
                  <a:schemeClr val="tx1"/>
                </a:solidFill>
                <a:latin typeface="+mn-lt"/>
                <a:ea typeface="+mn-ea"/>
              </a:defRPr>
            </a:lvl9pPr>
          </a:lstStyle>
          <a:p>
            <a:r>
              <a:rPr lang="ja-JP" altLang="en-US" dirty="0" smtClean="0"/>
              <a:t>今回の事故で放出された</a:t>
            </a:r>
            <a:r>
              <a:rPr lang="ja-JP" altLang="en-US" dirty="0"/>
              <a:t>主な</a:t>
            </a:r>
            <a:r>
              <a:rPr lang="ja-JP" altLang="en-US" dirty="0" smtClean="0"/>
              <a:t>放射性物質</a:t>
            </a:r>
            <a:endParaRPr lang="en-US" altLang="ja-JP" dirty="0" smtClean="0"/>
          </a:p>
          <a:p>
            <a:pPr lvl="1"/>
            <a:r>
              <a:rPr lang="en-US" altLang="ja-JP" baseline="30000" dirty="0" smtClean="0"/>
              <a:t>132</a:t>
            </a:r>
            <a:r>
              <a:rPr lang="en-US" altLang="ja-JP" dirty="0" smtClean="0"/>
              <a:t>Te</a:t>
            </a:r>
          </a:p>
          <a:p>
            <a:pPr lvl="2"/>
            <a:r>
              <a:rPr lang="en-US" altLang="ja-JP" dirty="0" smtClean="0"/>
              <a:t>3.2</a:t>
            </a:r>
            <a:r>
              <a:rPr lang="ja-JP" altLang="en-US" dirty="0" smtClean="0"/>
              <a:t>日</a:t>
            </a:r>
          </a:p>
          <a:p>
            <a:pPr lvl="1"/>
            <a:r>
              <a:rPr lang="en-US" altLang="ja-JP" baseline="30000" dirty="0" smtClean="0"/>
              <a:t>131</a:t>
            </a:r>
            <a:r>
              <a:rPr lang="en-US" altLang="ja-JP" dirty="0" smtClean="0"/>
              <a:t>I</a:t>
            </a:r>
          </a:p>
          <a:p>
            <a:pPr lvl="2"/>
            <a:r>
              <a:rPr lang="ja-JP" altLang="en-US" dirty="0" smtClean="0"/>
              <a:t>８</a:t>
            </a:r>
            <a:r>
              <a:rPr lang="en-US" altLang="ja-JP" dirty="0" smtClean="0"/>
              <a:t>.04</a:t>
            </a:r>
            <a:r>
              <a:rPr lang="ja-JP" altLang="en-US" dirty="0" smtClean="0"/>
              <a:t>日</a:t>
            </a:r>
            <a:endParaRPr lang="en-US" altLang="ja-JP" dirty="0" smtClean="0"/>
          </a:p>
          <a:p>
            <a:pPr lvl="1"/>
            <a:r>
              <a:rPr lang="en-US" altLang="ja-JP" baseline="30000" dirty="0" smtClean="0"/>
              <a:t>134</a:t>
            </a:r>
            <a:r>
              <a:rPr lang="en-US" altLang="ja-JP" dirty="0" smtClean="0"/>
              <a:t>Cs</a:t>
            </a:r>
          </a:p>
          <a:p>
            <a:pPr lvl="2"/>
            <a:r>
              <a:rPr lang="en-US" altLang="ja-JP" dirty="0" smtClean="0"/>
              <a:t>2.06</a:t>
            </a:r>
            <a:r>
              <a:rPr lang="ja-JP" altLang="en-US" dirty="0" smtClean="0"/>
              <a:t>年</a:t>
            </a:r>
            <a:endParaRPr lang="en-US" altLang="ja-JP" dirty="0"/>
          </a:p>
          <a:p>
            <a:pPr lvl="1"/>
            <a:r>
              <a:rPr lang="en-US" altLang="ja-JP" baseline="30000" dirty="0" smtClean="0"/>
              <a:t>137</a:t>
            </a:r>
            <a:r>
              <a:rPr lang="en-US" altLang="ja-JP" dirty="0" smtClean="0"/>
              <a:t>Cs</a:t>
            </a:r>
            <a:endParaRPr lang="en-US" altLang="ja-JP" dirty="0"/>
          </a:p>
          <a:p>
            <a:pPr lvl="2"/>
            <a:r>
              <a:rPr lang="en-US" altLang="ja-JP" dirty="0" smtClean="0"/>
              <a:t>30.17</a:t>
            </a:r>
            <a:r>
              <a:rPr lang="ja-JP" altLang="en-US" dirty="0" smtClean="0"/>
              <a:t>年</a:t>
            </a:r>
            <a:endParaRPr lang="en-US" altLang="ja-JP" dirty="0"/>
          </a:p>
          <a:p>
            <a:pPr lvl="2"/>
            <a:endParaRPr lang="en-US" altLang="ja-JP"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放射線の種類</a:t>
            </a:r>
            <a:endParaRPr kumimoji="1" lang="ja-JP" altLang="en-US" dirty="0"/>
          </a:p>
        </p:txBody>
      </p:sp>
      <p:sp>
        <p:nvSpPr>
          <p:cNvPr id="3" name="コンテンツ プレースホルダ 2"/>
          <p:cNvSpPr>
            <a:spLocks noGrp="1"/>
          </p:cNvSpPr>
          <p:nvPr>
            <p:ph idx="1"/>
          </p:nvPr>
        </p:nvSpPr>
        <p:spPr>
          <a:xfrm>
            <a:off x="357158" y="1285860"/>
            <a:ext cx="8215370" cy="4929222"/>
          </a:xfrm>
        </p:spPr>
        <p:txBody>
          <a:bodyPr/>
          <a:lstStyle/>
          <a:p>
            <a:r>
              <a:rPr lang="ja-JP" altLang="en-US" dirty="0" smtClean="0"/>
              <a:t>原子の中から発生する物</a:t>
            </a:r>
            <a:endParaRPr lang="en-US" altLang="ja-JP" dirty="0" smtClean="0"/>
          </a:p>
          <a:p>
            <a:pPr lvl="1"/>
            <a:r>
              <a:rPr kumimoji="1" lang="ja-JP" altLang="en-US" dirty="0" smtClean="0"/>
              <a:t>電子軌道から</a:t>
            </a:r>
            <a:endParaRPr kumimoji="1" lang="en-US" altLang="ja-JP" dirty="0" smtClean="0">
              <a:sym typeface="Symbol"/>
            </a:endParaRPr>
          </a:p>
          <a:p>
            <a:pPr lvl="2"/>
            <a:r>
              <a:rPr lang="en-US" altLang="ja-JP" dirty="0" smtClean="0">
                <a:sym typeface="Symbol"/>
              </a:rPr>
              <a:t>X</a:t>
            </a:r>
            <a:r>
              <a:rPr lang="ja-JP" altLang="en-US" dirty="0" smtClean="0">
                <a:sym typeface="Symbol"/>
              </a:rPr>
              <a:t>線</a:t>
            </a:r>
            <a:endParaRPr kumimoji="1" lang="en-US" altLang="ja-JP" dirty="0" smtClean="0"/>
          </a:p>
          <a:p>
            <a:pPr lvl="1"/>
            <a:r>
              <a:rPr lang="ja-JP" altLang="en-US" dirty="0" smtClean="0"/>
              <a:t>原子核から</a:t>
            </a:r>
            <a:endParaRPr lang="en-US" altLang="ja-JP" dirty="0" smtClean="0"/>
          </a:p>
          <a:p>
            <a:pPr lvl="2"/>
            <a:r>
              <a:rPr lang="en-US" altLang="ja-JP" dirty="0" smtClean="0">
                <a:sym typeface="Symbol"/>
              </a:rPr>
              <a:t></a:t>
            </a:r>
            <a:r>
              <a:rPr lang="ja-JP" altLang="en-US" dirty="0" smtClean="0">
                <a:sym typeface="Symbol"/>
              </a:rPr>
              <a:t>線</a:t>
            </a:r>
            <a:endParaRPr lang="en-US" altLang="ja-JP" dirty="0" smtClean="0"/>
          </a:p>
          <a:p>
            <a:pPr lvl="2"/>
            <a:r>
              <a:rPr kumimoji="1" lang="ja-JP" altLang="en-US" dirty="0" smtClean="0">
                <a:sym typeface="Symbol"/>
              </a:rPr>
              <a:t></a:t>
            </a:r>
            <a:r>
              <a:rPr kumimoji="1" lang="ja-JP" altLang="en-US" dirty="0" smtClean="0"/>
              <a:t>線</a:t>
            </a:r>
            <a:endParaRPr kumimoji="1" lang="en-US" altLang="ja-JP" dirty="0" smtClean="0"/>
          </a:p>
          <a:p>
            <a:pPr lvl="2"/>
            <a:r>
              <a:rPr lang="ja-JP" altLang="en-US" dirty="0" smtClean="0"/>
              <a:t>中性子</a:t>
            </a:r>
            <a:endParaRPr kumimoji="1" lang="en-US" altLang="ja-JP" dirty="0" smtClean="0"/>
          </a:p>
          <a:p>
            <a:r>
              <a:rPr lang="ja-JP" altLang="en-US" dirty="0" smtClean="0"/>
              <a:t>人工放射線</a:t>
            </a:r>
            <a:endParaRPr lang="en-US" altLang="ja-JP" dirty="0" smtClean="0"/>
          </a:p>
          <a:p>
            <a:pPr lvl="1"/>
            <a:r>
              <a:rPr lang="ja-JP" altLang="en-US" dirty="0" smtClean="0"/>
              <a:t>加速器を使用</a:t>
            </a:r>
            <a:endParaRPr lang="en-US" altLang="ja-JP" dirty="0" smtClean="0"/>
          </a:p>
          <a:p>
            <a:pPr lvl="2"/>
            <a:r>
              <a:rPr kumimoji="1" lang="ja-JP" altLang="en-US" dirty="0" smtClean="0"/>
              <a:t>電子、陽子、イオン自身を加速し取り出す</a:t>
            </a:r>
            <a:endParaRPr kumimoji="1" lang="en-US" altLang="ja-JP" dirty="0" smtClean="0"/>
          </a:p>
          <a:p>
            <a:pPr lvl="2"/>
            <a:r>
              <a:rPr lang="ja-JP" altLang="en-US" dirty="0" smtClean="0"/>
              <a:t>シンクロトロン放射・制動放射を利用し電磁波（紫外光、</a:t>
            </a:r>
            <a:r>
              <a:rPr lang="en-US" altLang="ja-JP" dirty="0" smtClean="0"/>
              <a:t>X</a:t>
            </a:r>
            <a:r>
              <a:rPr lang="ja-JP" altLang="en-US" dirty="0" smtClean="0"/>
              <a:t>線、</a:t>
            </a:r>
            <a:r>
              <a:rPr lang="ja-JP" altLang="en-US" dirty="0" smtClean="0">
                <a:sym typeface="Symbol"/>
              </a:rPr>
              <a:t>線）を生成させる</a:t>
            </a:r>
            <a:endParaRPr kumimoji="1"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19</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講習予定</a:t>
            </a:r>
            <a:endParaRPr kumimoji="1" lang="ja-JP" altLang="en-US" dirty="0"/>
          </a:p>
        </p:txBody>
      </p:sp>
      <p:sp>
        <p:nvSpPr>
          <p:cNvPr id="3" name="コンテンツ プレースホルダ 2"/>
          <p:cNvSpPr>
            <a:spLocks noGrp="1"/>
          </p:cNvSpPr>
          <p:nvPr>
            <p:ph idx="1"/>
          </p:nvPr>
        </p:nvSpPr>
        <p:spPr>
          <a:xfrm>
            <a:off x="0" y="1000108"/>
            <a:ext cx="5309937" cy="5000660"/>
          </a:xfrm>
        </p:spPr>
        <p:txBody>
          <a:bodyPr/>
          <a:lstStyle/>
          <a:p>
            <a:r>
              <a:rPr lang="ja-JP" altLang="en-US" sz="2400" dirty="0" smtClean="0"/>
              <a:t>８</a:t>
            </a:r>
            <a:r>
              <a:rPr kumimoji="1" lang="ja-JP" altLang="en-US" sz="2400" dirty="0" smtClean="0"/>
              <a:t>月</a:t>
            </a:r>
            <a:r>
              <a:rPr lang="ja-JP" altLang="en-US" dirty="0" smtClean="0"/>
              <a:t>８</a:t>
            </a:r>
            <a:r>
              <a:rPr kumimoji="1" lang="ja-JP" altLang="en-US" sz="2400" dirty="0" smtClean="0"/>
              <a:t>日</a:t>
            </a:r>
            <a:endParaRPr kumimoji="1" lang="en-US" altLang="ja-JP" sz="1600" dirty="0" smtClean="0"/>
          </a:p>
          <a:p>
            <a:pPr lvl="1"/>
            <a:r>
              <a:rPr kumimoji="1" lang="en-US" altLang="ja-JP" sz="1800" dirty="0" smtClean="0"/>
              <a:t>16:20-17:35</a:t>
            </a:r>
            <a:endParaRPr lang="en-US" altLang="ja-JP" sz="1600" dirty="0" smtClean="0"/>
          </a:p>
          <a:p>
            <a:pPr lvl="2"/>
            <a:r>
              <a:rPr lang="ja-JP" altLang="en-US" sz="1600" dirty="0" smtClean="0"/>
              <a:t>講義</a:t>
            </a:r>
            <a:endParaRPr lang="en-US" altLang="ja-JP" sz="1600" dirty="0"/>
          </a:p>
          <a:p>
            <a:pPr lvl="3"/>
            <a:r>
              <a:rPr kumimoji="1" lang="ja-JP" altLang="en-US" sz="1400" dirty="0" smtClean="0"/>
              <a:t>放射線とは？量子力学</a:t>
            </a:r>
            <a:r>
              <a:rPr lang="ja-JP" altLang="en-US" sz="1400" dirty="0" smtClean="0"/>
              <a:t>と原子</a:t>
            </a:r>
            <a:endParaRPr lang="en-US" altLang="ja-JP" sz="1400" dirty="0" smtClean="0"/>
          </a:p>
          <a:p>
            <a:r>
              <a:rPr lang="ja-JP" altLang="en-US" sz="2400" dirty="0" smtClean="0"/>
              <a:t>８月</a:t>
            </a:r>
            <a:r>
              <a:rPr lang="ja-JP" altLang="en-US" dirty="0" smtClean="0"/>
              <a:t>９</a:t>
            </a:r>
            <a:r>
              <a:rPr lang="ja-JP" altLang="en-US" sz="2400" dirty="0" smtClean="0"/>
              <a:t>日</a:t>
            </a:r>
            <a:endParaRPr lang="en-US" altLang="ja-JP" sz="1600" dirty="0" smtClean="0"/>
          </a:p>
          <a:p>
            <a:pPr lvl="1"/>
            <a:r>
              <a:rPr kumimoji="1" lang="en-US" altLang="ja-JP" sz="1800" dirty="0" smtClean="0"/>
              <a:t>13:00-14:15</a:t>
            </a:r>
          </a:p>
          <a:p>
            <a:pPr lvl="2"/>
            <a:r>
              <a:rPr lang="ja-JP" altLang="en-US" sz="1600" dirty="0" smtClean="0"/>
              <a:t>講義</a:t>
            </a:r>
            <a:endParaRPr lang="en-US" altLang="ja-JP" sz="1600" dirty="0"/>
          </a:p>
          <a:p>
            <a:pPr lvl="3"/>
            <a:r>
              <a:rPr lang="ja-JP" altLang="en-US" sz="1400" dirty="0" smtClean="0"/>
              <a:t>放射線の測定原理</a:t>
            </a:r>
            <a:endParaRPr lang="en-US" altLang="ja-JP" sz="1400" dirty="0" smtClean="0"/>
          </a:p>
          <a:p>
            <a:pPr lvl="3"/>
            <a:r>
              <a:rPr lang="ja-JP" altLang="ja-JP" sz="1400" dirty="0" smtClean="0"/>
              <a:t>素粒子・原子核の実験的研究</a:t>
            </a:r>
            <a:r>
              <a:rPr lang="ja-JP" altLang="en-US" sz="1400" dirty="0" smtClean="0"/>
              <a:t>、および</a:t>
            </a:r>
            <a:endParaRPr lang="en-US" altLang="ja-JP" sz="1400" dirty="0"/>
          </a:p>
          <a:p>
            <a:pPr marL="1371600" lvl="3" indent="0">
              <a:buNone/>
            </a:pPr>
            <a:r>
              <a:rPr lang="en-US" altLang="ja-JP" sz="1400" dirty="0" smtClean="0"/>
              <a:t>	</a:t>
            </a:r>
            <a:r>
              <a:rPr lang="ja-JP" altLang="ja-JP" sz="1400" dirty="0" smtClean="0"/>
              <a:t>放射線測定方法の医学・工学分野への応用</a:t>
            </a:r>
            <a:endParaRPr lang="en-US" altLang="ja-JP" sz="1400" dirty="0" smtClean="0"/>
          </a:p>
          <a:p>
            <a:pPr lvl="1"/>
            <a:r>
              <a:rPr lang="en-US" altLang="ja-JP" sz="1800" dirty="0" smtClean="0"/>
              <a:t>14:15-14:25</a:t>
            </a:r>
            <a:endParaRPr kumimoji="1" lang="en-US" altLang="ja-JP" sz="1800" dirty="0" smtClean="0"/>
          </a:p>
          <a:p>
            <a:pPr lvl="2"/>
            <a:r>
              <a:rPr lang="ja-JP" altLang="en-US" sz="1600" dirty="0" smtClean="0"/>
              <a:t>休憩</a:t>
            </a:r>
            <a:endParaRPr lang="ja-JP" altLang="ja-JP" sz="2000" dirty="0" smtClean="0"/>
          </a:p>
          <a:p>
            <a:pPr lvl="1"/>
            <a:r>
              <a:rPr lang="en-US" altLang="ja-JP" sz="1800" dirty="0" smtClean="0"/>
              <a:t>14:25-15:25</a:t>
            </a:r>
          </a:p>
          <a:p>
            <a:pPr lvl="2"/>
            <a:r>
              <a:rPr lang="ja-JP" altLang="ja-JP" sz="1600" dirty="0" smtClean="0"/>
              <a:t>筆記試験</a:t>
            </a:r>
            <a:endParaRPr lang="en-US" altLang="ja-JP" sz="1600" dirty="0" smtClean="0"/>
          </a:p>
          <a:p>
            <a:pPr lvl="3"/>
            <a:r>
              <a:rPr kumimoji="1" lang="ja-JP" altLang="en-US" sz="1400" dirty="0" smtClean="0"/>
              <a:t>ノートのみ持ち込み可</a:t>
            </a:r>
            <a:endParaRPr kumimoji="1" lang="ja-JP" altLang="en-US" sz="1400" dirty="0"/>
          </a:p>
        </p:txBody>
      </p:sp>
      <p:sp>
        <p:nvSpPr>
          <p:cNvPr id="5" name="テキスト ボックス 4"/>
          <p:cNvSpPr txBox="1"/>
          <p:nvPr/>
        </p:nvSpPr>
        <p:spPr>
          <a:xfrm>
            <a:off x="4714876" y="6049052"/>
            <a:ext cx="4429156" cy="523220"/>
          </a:xfrm>
          <a:prstGeom prst="rect">
            <a:avLst/>
          </a:prstGeom>
          <a:noFill/>
        </p:spPr>
        <p:txBody>
          <a:bodyPr wrap="square" rtlCol="0">
            <a:spAutoFit/>
          </a:bodyPr>
          <a:lstStyle/>
          <a:p>
            <a:r>
              <a:rPr lang="ja-JP" altLang="en-US" sz="1400" dirty="0" smtClean="0">
                <a:solidFill>
                  <a:schemeClr val="accent1">
                    <a:lumMod val="50000"/>
                  </a:schemeClr>
                </a:solidFill>
                <a:latin typeface="HG丸ｺﾞｼｯｸM-PRO" pitchFamily="50" charset="-128"/>
                <a:ea typeface="HG丸ｺﾞｼｯｸM-PRO" pitchFamily="50" charset="-128"/>
              </a:rPr>
              <a:t>希望があれば、講習会終了後</a:t>
            </a:r>
            <a:endParaRPr lang="en-US" altLang="ja-JP" sz="1400" dirty="0" smtClean="0">
              <a:solidFill>
                <a:schemeClr val="accent1">
                  <a:lumMod val="50000"/>
                </a:schemeClr>
              </a:solidFill>
              <a:latin typeface="HG丸ｺﾞｼｯｸM-PRO" pitchFamily="50" charset="-128"/>
              <a:ea typeface="HG丸ｺﾞｼｯｸM-PRO" pitchFamily="50" charset="-128"/>
            </a:endParaRPr>
          </a:p>
          <a:p>
            <a:r>
              <a:rPr lang="ja-JP" altLang="en-US" sz="1400" dirty="0" smtClean="0">
                <a:solidFill>
                  <a:schemeClr val="accent1">
                    <a:lumMod val="50000"/>
                  </a:schemeClr>
                </a:solidFill>
                <a:latin typeface="HG丸ｺﾞｼｯｸM-PRO" pitchFamily="50" charset="-128"/>
                <a:ea typeface="HG丸ｺﾞｼｯｸM-PRO" pitchFamily="50" charset="-128"/>
              </a:rPr>
              <a:t>研究室に案内して詳しい研究紹介も行います</a:t>
            </a:r>
            <a:endParaRPr kumimoji="1" lang="ja-JP" altLang="en-US" sz="1400" dirty="0">
              <a:solidFill>
                <a:schemeClr val="accent1">
                  <a:lumMod val="50000"/>
                </a:schemeClr>
              </a:solidFill>
              <a:latin typeface="HG丸ｺﾞｼｯｸM-PRO" pitchFamily="50" charset="-128"/>
              <a:ea typeface="HG丸ｺﾞｼｯｸM-PRO" pitchFamily="50" charset="-128"/>
            </a:endParaRPr>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2</a:t>
            </a:fld>
            <a:endParaRPr kumimoji="1" lang="ja-JP" altLang="en-US"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放射線</a:t>
            </a:r>
            <a:r>
              <a:rPr lang="en-US" altLang="ja-JP" dirty="0" smtClean="0"/>
              <a:t>/</a:t>
            </a:r>
            <a:r>
              <a:rPr lang="ja-JP" altLang="en-US" dirty="0" smtClean="0"/>
              <a:t>放射性物質の発見</a:t>
            </a:r>
            <a:endParaRPr kumimoji="1" lang="ja-JP" altLang="en-US" dirty="0"/>
          </a:p>
        </p:txBody>
      </p:sp>
      <p:sp>
        <p:nvSpPr>
          <p:cNvPr id="5" name="コンテンツ プレースホルダ 4"/>
          <p:cNvSpPr>
            <a:spLocks noGrp="1"/>
          </p:cNvSpPr>
          <p:nvPr>
            <p:ph idx="1"/>
          </p:nvPr>
        </p:nvSpPr>
        <p:spPr>
          <a:xfrm>
            <a:off x="357158" y="1142984"/>
            <a:ext cx="6429420" cy="5357850"/>
          </a:xfrm>
        </p:spPr>
        <p:txBody>
          <a:bodyPr/>
          <a:lstStyle/>
          <a:p>
            <a:r>
              <a:rPr lang="ja-JP" altLang="en-US" sz="1800" dirty="0" smtClean="0"/>
              <a:t>ヴィルヘルム・</a:t>
            </a:r>
            <a:r>
              <a:rPr lang="en-US" altLang="ja-JP" sz="1800" dirty="0" smtClean="0"/>
              <a:t>C</a:t>
            </a:r>
            <a:r>
              <a:rPr lang="ja-JP" altLang="en-US" sz="1800" dirty="0" smtClean="0"/>
              <a:t>・レントゲン </a:t>
            </a:r>
            <a:r>
              <a:rPr lang="en-US" altLang="ja-JP" sz="1800" dirty="0" smtClean="0"/>
              <a:t>(Wilhelm C. Röntgen)</a:t>
            </a:r>
          </a:p>
          <a:p>
            <a:pPr lvl="1"/>
            <a:r>
              <a:rPr kumimoji="1" lang="en-US" altLang="ja-JP" sz="1600" dirty="0" smtClean="0"/>
              <a:t>1895</a:t>
            </a:r>
            <a:r>
              <a:rPr kumimoji="1" lang="ja-JP" altLang="en-US" sz="1600" dirty="0" smtClean="0"/>
              <a:t>年、クルックス管（真空放電管）からの実験で</a:t>
            </a:r>
            <a:endParaRPr kumimoji="1" lang="en-US" altLang="ja-JP" sz="1600" dirty="0" smtClean="0"/>
          </a:p>
          <a:p>
            <a:pPr lvl="1">
              <a:buNone/>
            </a:pPr>
            <a:r>
              <a:rPr lang="en-US" altLang="ja-JP" sz="1600" dirty="0" smtClean="0"/>
              <a:t>	</a:t>
            </a:r>
            <a:r>
              <a:rPr kumimoji="1" lang="ja-JP" altLang="en-US" sz="1600" dirty="0" smtClean="0"/>
              <a:t>「目には見えないが光のような物」が出ていることを発見</a:t>
            </a:r>
            <a:endParaRPr kumimoji="1" lang="en-US" altLang="ja-JP" sz="1600" dirty="0" smtClean="0"/>
          </a:p>
          <a:p>
            <a:pPr lvl="2"/>
            <a:r>
              <a:rPr lang="ja-JP" altLang="en-US" sz="1400" dirty="0" smtClean="0"/>
              <a:t>陰極線（電子）の用に磁場では曲がらない</a:t>
            </a:r>
            <a:endParaRPr lang="en-US" altLang="ja-JP" sz="1400" dirty="0" smtClean="0"/>
          </a:p>
          <a:p>
            <a:pPr lvl="2"/>
            <a:r>
              <a:rPr kumimoji="1" lang="en-US" altLang="ja-JP" sz="1400" dirty="0" smtClean="0"/>
              <a:t>X</a:t>
            </a:r>
            <a:r>
              <a:rPr kumimoji="1" lang="ja-JP" altLang="en-US" sz="1400" dirty="0" smtClean="0"/>
              <a:t>線と名付けた</a:t>
            </a:r>
            <a:endParaRPr kumimoji="1" lang="en-US" altLang="ja-JP" sz="1400" dirty="0" smtClean="0"/>
          </a:p>
          <a:p>
            <a:pPr lvl="1"/>
            <a:r>
              <a:rPr kumimoji="1" lang="en-US" altLang="ja-JP" sz="1600" dirty="0" smtClean="0"/>
              <a:t>1901</a:t>
            </a:r>
            <a:r>
              <a:rPr kumimoji="1" lang="ja-JP" altLang="en-US" sz="1600" dirty="0" smtClean="0"/>
              <a:t>年、第一回ノーベル物理学賞（</a:t>
            </a:r>
            <a:r>
              <a:rPr kumimoji="1" lang="en-US" altLang="ja-JP" sz="1600" dirty="0" smtClean="0"/>
              <a:t>X</a:t>
            </a:r>
            <a:r>
              <a:rPr kumimoji="1" lang="ja-JP" altLang="en-US" sz="1600" dirty="0" smtClean="0"/>
              <a:t>線の発見）</a:t>
            </a:r>
            <a:endParaRPr kumimoji="1" lang="en-US" altLang="ja-JP" sz="1600" dirty="0" smtClean="0"/>
          </a:p>
          <a:p>
            <a:pPr lvl="1"/>
            <a:endParaRPr kumimoji="1" lang="en-US" altLang="ja-JP" sz="1600" dirty="0" smtClean="0"/>
          </a:p>
          <a:p>
            <a:r>
              <a:rPr lang="ja-JP" altLang="en-US" sz="1800" dirty="0" smtClean="0"/>
              <a:t>アントワーヌ・アンリ・ベクレル </a:t>
            </a:r>
            <a:r>
              <a:rPr lang="en-US" altLang="ja-JP" sz="1800" dirty="0" smtClean="0"/>
              <a:t>(Antoine Henri Becquerel)</a:t>
            </a:r>
            <a:endParaRPr kumimoji="1" lang="en-US" altLang="ja-JP" sz="1800" dirty="0" smtClean="0"/>
          </a:p>
          <a:p>
            <a:pPr lvl="1"/>
            <a:r>
              <a:rPr lang="en-US" altLang="ja-JP" sz="1600" dirty="0" smtClean="0"/>
              <a:t>1896</a:t>
            </a:r>
            <a:r>
              <a:rPr lang="ja-JP" altLang="en-US" sz="1600" dirty="0" smtClean="0"/>
              <a:t>年、ウラン塩が写真乾板を露光させることを発見</a:t>
            </a:r>
            <a:endParaRPr lang="en-US" altLang="ja-JP" sz="1600" dirty="0" smtClean="0"/>
          </a:p>
          <a:p>
            <a:pPr lvl="2"/>
            <a:r>
              <a:rPr lang="ja-JP" altLang="en-US" sz="1400" dirty="0" smtClean="0"/>
              <a:t>ウラン塩から出ているものが空気を電離されることから、</a:t>
            </a:r>
            <a:endParaRPr lang="en-US" altLang="ja-JP" sz="1400" dirty="0" smtClean="0"/>
          </a:p>
          <a:p>
            <a:pPr lvl="2">
              <a:buNone/>
            </a:pPr>
            <a:r>
              <a:rPr lang="en-US" altLang="ja-JP" sz="1400" dirty="0" smtClean="0"/>
              <a:t>	</a:t>
            </a:r>
            <a:r>
              <a:rPr lang="ja-JP" altLang="en-US" sz="1200" dirty="0" smtClean="0"/>
              <a:t>放射線が出ているを確認</a:t>
            </a:r>
            <a:endParaRPr lang="en-US" altLang="ja-JP" sz="1200" dirty="0" smtClean="0"/>
          </a:p>
          <a:p>
            <a:r>
              <a:rPr lang="ja-JP" altLang="en-US" sz="2000" dirty="0" smtClean="0"/>
              <a:t>マリー・キュリー（</a:t>
            </a:r>
            <a:r>
              <a:rPr lang="en-US" altLang="ja-JP" sz="2000" dirty="0" smtClean="0"/>
              <a:t>Maria Skłodowska-Curie </a:t>
            </a:r>
            <a:r>
              <a:rPr lang="ja-JP" altLang="en-US" sz="2000" dirty="0" smtClean="0"/>
              <a:t>）</a:t>
            </a:r>
            <a:endParaRPr lang="en-US" altLang="ja-JP" sz="2000" dirty="0" smtClean="0"/>
          </a:p>
          <a:p>
            <a:pPr>
              <a:buNone/>
            </a:pPr>
            <a:r>
              <a:rPr lang="en-US" altLang="ja-JP" sz="2000" dirty="0" smtClean="0"/>
              <a:t>	</a:t>
            </a:r>
            <a:r>
              <a:rPr lang="ja-JP" altLang="en-US" sz="2000" dirty="0" smtClean="0"/>
              <a:t>ピエール・キュリー（</a:t>
            </a:r>
            <a:r>
              <a:rPr lang="en-US" altLang="ja-JP" sz="2000" dirty="0" smtClean="0"/>
              <a:t>Pierre Curie</a:t>
            </a:r>
            <a:r>
              <a:rPr lang="ja-JP" altLang="en-US" sz="2000" dirty="0" smtClean="0"/>
              <a:t>）</a:t>
            </a:r>
            <a:endParaRPr lang="en-US" altLang="ja-JP" sz="2000" dirty="0" smtClean="0"/>
          </a:p>
          <a:p>
            <a:pPr lvl="1"/>
            <a:r>
              <a:rPr lang="ja-JP" altLang="en-US" sz="1600" dirty="0" smtClean="0"/>
              <a:t>ラジウムとポロニウムの発見</a:t>
            </a:r>
            <a:endParaRPr lang="en-US" altLang="ja-JP" sz="1600" dirty="0" smtClean="0"/>
          </a:p>
          <a:p>
            <a:pPr lvl="1"/>
            <a:r>
              <a:rPr lang="ja-JP" altLang="en-US" sz="1600" dirty="0" smtClean="0"/>
              <a:t>ベクレルと共に、自然放射線の発見に対し、</a:t>
            </a:r>
            <a:endParaRPr lang="en-US" altLang="ja-JP" sz="1600" dirty="0" smtClean="0"/>
          </a:p>
          <a:p>
            <a:pPr lvl="1">
              <a:buNone/>
            </a:pPr>
            <a:r>
              <a:rPr lang="en-US" altLang="ja-JP" sz="1600" dirty="0" smtClean="0"/>
              <a:t>	1903</a:t>
            </a:r>
            <a:r>
              <a:rPr lang="ja-JP" altLang="en-US" sz="1600" dirty="0" smtClean="0"/>
              <a:t>年ノーベル物理学賞</a:t>
            </a:r>
            <a:endParaRPr lang="en-US" altLang="ja-JP" sz="1600" dirty="0" smtClean="0"/>
          </a:p>
          <a:p>
            <a:pPr>
              <a:buNone/>
            </a:pPr>
            <a:endParaRPr lang="en-US" altLang="ja-JP" sz="2000" dirty="0" smtClean="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20</a:t>
            </a:fld>
            <a:endParaRPr kumimoji="1" lang="ja-JP" altLang="en-US"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pic>
        <p:nvPicPr>
          <p:cNvPr id="66562" name="Picture 2" descr="http://upload.wikimedia.org/wikipedia/commons/3/30/Wilhelm_Roentgen.jpg"/>
          <p:cNvPicPr>
            <a:picLocks noChangeAspect="1" noChangeArrowheads="1"/>
          </p:cNvPicPr>
          <p:nvPr/>
        </p:nvPicPr>
        <p:blipFill>
          <a:blip r:embed="rId2" cstate="print"/>
          <a:srcRect/>
          <a:stretch>
            <a:fillRect/>
          </a:stretch>
        </p:blipFill>
        <p:spPr bwMode="auto">
          <a:xfrm>
            <a:off x="7286644" y="1000108"/>
            <a:ext cx="1444164" cy="1785950"/>
          </a:xfrm>
          <a:prstGeom prst="rect">
            <a:avLst/>
          </a:prstGeom>
          <a:noFill/>
        </p:spPr>
      </p:pic>
      <p:pic>
        <p:nvPicPr>
          <p:cNvPr id="66563" name="Picture 3"/>
          <p:cNvPicPr>
            <a:picLocks noChangeAspect="1" noChangeArrowheads="1"/>
          </p:cNvPicPr>
          <p:nvPr/>
        </p:nvPicPr>
        <p:blipFill>
          <a:blip r:embed="rId3" cstate="print"/>
          <a:srcRect/>
          <a:stretch>
            <a:fillRect/>
          </a:stretch>
        </p:blipFill>
        <p:spPr bwMode="auto">
          <a:xfrm>
            <a:off x="6019807" y="4857759"/>
            <a:ext cx="1285884" cy="1818607"/>
          </a:xfrm>
          <a:prstGeom prst="rect">
            <a:avLst/>
          </a:prstGeom>
          <a:noFill/>
          <a:ln w="9525">
            <a:noFill/>
            <a:miter lim="800000"/>
            <a:headEnd/>
            <a:tailEnd/>
          </a:ln>
        </p:spPr>
      </p:pic>
      <p:pic>
        <p:nvPicPr>
          <p:cNvPr id="66565" name="Picture 5" descr="http://upload.wikimedia.org/wikipedia/commons/e/ee/Pierrecurie.jpg"/>
          <p:cNvPicPr>
            <a:picLocks noChangeAspect="1" noChangeArrowheads="1"/>
          </p:cNvPicPr>
          <p:nvPr/>
        </p:nvPicPr>
        <p:blipFill>
          <a:blip r:embed="rId4" cstate="print"/>
          <a:srcRect/>
          <a:stretch>
            <a:fillRect/>
          </a:stretch>
        </p:blipFill>
        <p:spPr bwMode="auto">
          <a:xfrm>
            <a:off x="7381891" y="4857760"/>
            <a:ext cx="1324295" cy="1828790"/>
          </a:xfrm>
          <a:prstGeom prst="rect">
            <a:avLst/>
          </a:prstGeom>
          <a:noFill/>
        </p:spPr>
      </p:pic>
      <p:pic>
        <p:nvPicPr>
          <p:cNvPr id="66567" name="Picture 7" descr="http://upload.wikimedia.org/wikipedia/commons/a/a3/Henri_Becquerel.jpg"/>
          <p:cNvPicPr>
            <a:picLocks noChangeAspect="1" noChangeArrowheads="1"/>
          </p:cNvPicPr>
          <p:nvPr/>
        </p:nvPicPr>
        <p:blipFill>
          <a:blip r:embed="rId5" cstate="print"/>
          <a:srcRect/>
          <a:stretch>
            <a:fillRect/>
          </a:stretch>
        </p:blipFill>
        <p:spPr bwMode="auto">
          <a:xfrm>
            <a:off x="7337425" y="3157326"/>
            <a:ext cx="1406525" cy="159406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放射線と</a:t>
            </a:r>
            <a:r>
              <a:rPr lang="ja-JP" altLang="en-US" dirty="0" smtClean="0"/>
              <a:t>放射能</a:t>
            </a:r>
            <a:endParaRPr kumimoji="1" lang="ja-JP" altLang="en-US" dirty="0"/>
          </a:p>
        </p:txBody>
      </p:sp>
      <p:sp>
        <p:nvSpPr>
          <p:cNvPr id="3" name="コンテンツ プレースホルダ 2"/>
          <p:cNvSpPr>
            <a:spLocks noGrp="1"/>
          </p:cNvSpPr>
          <p:nvPr>
            <p:ph idx="1"/>
          </p:nvPr>
        </p:nvSpPr>
        <p:spPr>
          <a:xfrm>
            <a:off x="657197" y="1190625"/>
            <a:ext cx="7391428" cy="5414983"/>
          </a:xfrm>
        </p:spPr>
        <p:txBody>
          <a:bodyPr/>
          <a:lstStyle/>
          <a:p>
            <a:r>
              <a:rPr lang="ja-JP" altLang="en-US" sz="2800" dirty="0" smtClean="0"/>
              <a:t>放射線</a:t>
            </a:r>
            <a:endParaRPr lang="en-US" altLang="ja-JP" sz="2800" dirty="0" smtClean="0"/>
          </a:p>
          <a:p>
            <a:pPr lvl="1"/>
            <a:r>
              <a:rPr lang="ja-JP" altLang="en-US" sz="2400" dirty="0" smtClean="0"/>
              <a:t>これまでに述べているように、放射性物質から</a:t>
            </a:r>
            <a:endParaRPr lang="en-US" altLang="ja-JP" sz="2400" dirty="0" smtClean="0"/>
          </a:p>
          <a:p>
            <a:pPr lvl="1">
              <a:buNone/>
            </a:pPr>
            <a:r>
              <a:rPr lang="en-US" altLang="ja-JP" sz="2400" dirty="0" smtClean="0"/>
              <a:t>	</a:t>
            </a:r>
            <a:r>
              <a:rPr lang="ja-JP" altLang="en-US" sz="2400" dirty="0" smtClean="0"/>
              <a:t>放出されるものの総称</a:t>
            </a:r>
            <a:endParaRPr lang="en-US" altLang="ja-JP" sz="2400" dirty="0" smtClean="0"/>
          </a:p>
          <a:p>
            <a:r>
              <a:rPr kumimoji="1" lang="ja-JP" altLang="en-US" sz="2800" dirty="0" smtClean="0"/>
              <a:t>放射能</a:t>
            </a:r>
            <a:endParaRPr kumimoji="1" lang="en-US" altLang="ja-JP" sz="2800" dirty="0" smtClean="0"/>
          </a:p>
          <a:p>
            <a:pPr lvl="1"/>
            <a:r>
              <a:rPr lang="ja-JP" altLang="en-US" sz="2400" dirty="0" smtClean="0"/>
              <a:t>放射線を出す能力</a:t>
            </a:r>
            <a:endParaRPr kumimoji="1" lang="en-US" altLang="ja-JP" sz="2400" dirty="0" smtClean="0"/>
          </a:p>
          <a:p>
            <a:pPr lvl="1"/>
            <a:r>
              <a:rPr lang="ja-JP" altLang="ja-JP" sz="2400" dirty="0" smtClean="0">
                <a:sym typeface="Symbol"/>
              </a:rPr>
              <a:t></a:t>
            </a:r>
            <a:r>
              <a:rPr lang="ja-JP" altLang="en-US" sz="2400" dirty="0" smtClean="0">
                <a:sym typeface="Symbol"/>
              </a:rPr>
              <a:t>　放射線</a:t>
            </a:r>
            <a:endParaRPr lang="en-US" altLang="ja-JP" sz="2400" dirty="0" smtClean="0">
              <a:sym typeface="Symbol"/>
            </a:endParaRPr>
          </a:p>
          <a:p>
            <a:pPr lvl="2"/>
            <a:r>
              <a:rPr lang="ja-JP" altLang="en-US" sz="2000" dirty="0" smtClean="0">
                <a:sym typeface="Symbol"/>
              </a:rPr>
              <a:t>マスコミ報道では</a:t>
            </a:r>
            <a:endParaRPr lang="en-US" altLang="ja-JP" sz="2000" dirty="0" smtClean="0">
              <a:sym typeface="Symbol"/>
            </a:endParaRPr>
          </a:p>
          <a:p>
            <a:pPr lvl="2">
              <a:buNone/>
            </a:pPr>
            <a:r>
              <a:rPr lang="en-US" altLang="ja-JP" sz="2000" dirty="0" smtClean="0">
                <a:sym typeface="Symbol"/>
              </a:rPr>
              <a:t>	</a:t>
            </a:r>
            <a:r>
              <a:rPr lang="ja-JP" altLang="en-US" sz="2000" dirty="0" smtClean="0">
                <a:sym typeface="Symbol"/>
              </a:rPr>
              <a:t>　　放射線・放射能・放射性物質</a:t>
            </a:r>
            <a:endParaRPr lang="en-US" altLang="ja-JP" sz="2000" dirty="0" smtClean="0">
              <a:sym typeface="Symbol"/>
            </a:endParaRPr>
          </a:p>
          <a:p>
            <a:pPr lvl="2">
              <a:buNone/>
            </a:pPr>
            <a:r>
              <a:rPr lang="en-US" altLang="ja-JP" sz="2000" dirty="0" smtClean="0">
                <a:sym typeface="Symbol"/>
              </a:rPr>
              <a:t>	</a:t>
            </a:r>
            <a:r>
              <a:rPr lang="ja-JP" altLang="en-US" sz="2000" dirty="0" smtClean="0">
                <a:sym typeface="Symbol"/>
              </a:rPr>
              <a:t>の区別が付いていない場合があるので要注意</a:t>
            </a:r>
            <a:endParaRPr lang="en-US" altLang="ja-JP" sz="2000" dirty="0" smtClean="0">
              <a:sym typeface="Symbol"/>
            </a:endParaRPr>
          </a:p>
          <a:p>
            <a:pPr lvl="3"/>
            <a:r>
              <a:rPr lang="ja-JP" altLang="en-US" sz="1800" dirty="0" smtClean="0">
                <a:sym typeface="Symbol"/>
              </a:rPr>
              <a:t>例えば、放射能漏れ</a:t>
            </a:r>
            <a:endParaRPr lang="en-US" altLang="ja-JP" sz="1800" dirty="0" smtClean="0">
              <a:sym typeface="Symbol"/>
            </a:endParaRPr>
          </a:p>
          <a:p>
            <a:pPr lvl="4"/>
            <a:r>
              <a:rPr lang="ja-JP" altLang="en-US" sz="1800" dirty="0" smtClean="0">
                <a:sym typeface="Symbol"/>
              </a:rPr>
              <a:t>正確には放射性物質漏れ</a:t>
            </a:r>
            <a:endParaRPr lang="en-US" altLang="ja-JP" sz="1800" dirty="0" smtClean="0">
              <a:sym typeface="Symbol"/>
            </a:endParaRPr>
          </a:p>
          <a:p>
            <a:pPr lvl="4"/>
            <a:r>
              <a:rPr lang="ja-JP" altLang="en-US" sz="1800" dirty="0" smtClean="0">
                <a:sym typeface="Symbol"/>
              </a:rPr>
              <a:t>インターネットを利用して</a:t>
            </a:r>
            <a:r>
              <a:rPr lang="en-US" altLang="ja-JP" sz="1800" dirty="0" smtClean="0">
                <a:sym typeface="Symbol"/>
              </a:rPr>
              <a:t>Web</a:t>
            </a:r>
            <a:r>
              <a:rPr lang="ja-JP" altLang="en-US" sz="1800" dirty="0" smtClean="0">
                <a:sym typeface="Symbol"/>
              </a:rPr>
              <a:t>や</a:t>
            </a:r>
            <a:r>
              <a:rPr lang="en-US" altLang="ja-JP" sz="1800" dirty="0" smtClean="0">
                <a:sym typeface="Symbol"/>
              </a:rPr>
              <a:t>e-mail </a:t>
            </a:r>
            <a:r>
              <a:rPr lang="ja-JP" altLang="en-US" sz="1800" dirty="0" smtClean="0">
                <a:sym typeface="Symbol"/>
              </a:rPr>
              <a:t>を使うことを「インターネットする」と言っているのと同じ</a:t>
            </a:r>
            <a:endParaRPr lang="en-US" altLang="ja-JP" sz="1800" dirty="0" smtClean="0">
              <a:sym typeface="Symbol"/>
            </a:endParaRPr>
          </a:p>
          <a:p>
            <a:pPr lvl="2"/>
            <a:endParaRPr kumimoji="1" lang="ja-JP" altLang="en-US" sz="20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21</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1" name="グループ化 370"/>
          <p:cNvGrpSpPr/>
          <p:nvPr/>
        </p:nvGrpSpPr>
        <p:grpSpPr>
          <a:xfrm>
            <a:off x="5294873" y="3840504"/>
            <a:ext cx="2039878" cy="2158953"/>
            <a:chOff x="5294873" y="3840504"/>
            <a:chExt cx="2039878" cy="2158953"/>
          </a:xfrm>
        </p:grpSpPr>
        <p:pic>
          <p:nvPicPr>
            <p:cNvPr id="353" name="Picture 19" descr="atom"/>
            <p:cNvPicPr>
              <a:picLocks noChangeAspect="1" noChangeArrowheads="1"/>
            </p:cNvPicPr>
            <p:nvPr/>
          </p:nvPicPr>
          <p:blipFill>
            <a:blip r:embed="rId3" cstate="print">
              <a:lum bright="12000"/>
            </a:blip>
            <a:srcRect/>
            <a:stretch>
              <a:fillRect/>
            </a:stretch>
          </p:blipFill>
          <p:spPr bwMode="auto">
            <a:xfrm rot="16200000">
              <a:off x="5259109" y="3876268"/>
              <a:ext cx="2111405" cy="2039878"/>
            </a:xfrm>
            <a:prstGeom prst="rect">
              <a:avLst/>
            </a:prstGeom>
            <a:noFill/>
          </p:spPr>
        </p:pic>
        <p:sp>
          <p:nvSpPr>
            <p:cNvPr id="368" name="円/楕円 367"/>
            <p:cNvSpPr/>
            <p:nvPr/>
          </p:nvSpPr>
          <p:spPr bwMode="auto">
            <a:xfrm>
              <a:off x="6299300" y="5856979"/>
              <a:ext cx="102019" cy="142478"/>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sp>
        <p:nvSpPr>
          <p:cNvPr id="2" name="タイトル 1"/>
          <p:cNvSpPr>
            <a:spLocks noGrp="1"/>
          </p:cNvSpPr>
          <p:nvPr>
            <p:ph type="title"/>
          </p:nvPr>
        </p:nvSpPr>
        <p:spPr/>
        <p:txBody>
          <a:bodyPr/>
          <a:lstStyle/>
          <a:p>
            <a:r>
              <a:rPr kumimoji="1" lang="en-US" altLang="ja-JP" dirty="0" smtClean="0">
                <a:sym typeface="Symbol"/>
              </a:rPr>
              <a:t></a:t>
            </a:r>
            <a:r>
              <a:rPr kumimoji="1" lang="ja-JP" altLang="en-US" dirty="0" smtClean="0"/>
              <a:t>線</a:t>
            </a:r>
            <a:endParaRPr kumimoji="1" lang="ja-JP" altLang="en-US" dirty="0"/>
          </a:p>
        </p:txBody>
      </p:sp>
      <p:sp>
        <p:nvSpPr>
          <p:cNvPr id="3" name="コンテンツ プレースホルダ 2"/>
          <p:cNvSpPr>
            <a:spLocks noGrp="1"/>
          </p:cNvSpPr>
          <p:nvPr>
            <p:ph idx="1"/>
          </p:nvPr>
        </p:nvSpPr>
        <p:spPr>
          <a:xfrm>
            <a:off x="285720" y="1285860"/>
            <a:ext cx="4500594" cy="5286412"/>
          </a:xfrm>
        </p:spPr>
        <p:txBody>
          <a:bodyPr/>
          <a:lstStyle/>
          <a:p>
            <a:r>
              <a:rPr kumimoji="1" lang="ja-JP" altLang="en-US" dirty="0" smtClean="0"/>
              <a:t>物理的性質</a:t>
            </a:r>
            <a:endParaRPr kumimoji="1" lang="en-US" altLang="ja-JP" dirty="0" smtClean="0"/>
          </a:p>
          <a:p>
            <a:pPr lvl="1"/>
            <a:r>
              <a:rPr kumimoji="1" lang="ja-JP" altLang="en-US" dirty="0" smtClean="0"/>
              <a:t>主に質量数の大きい不安定原子核から放出される</a:t>
            </a:r>
            <a:endParaRPr kumimoji="1" lang="en-US" altLang="ja-JP" dirty="0" smtClean="0"/>
          </a:p>
          <a:p>
            <a:pPr lvl="2"/>
            <a:r>
              <a:rPr lang="ja-JP" altLang="en-US" dirty="0" smtClean="0"/>
              <a:t>トンネル効果</a:t>
            </a:r>
            <a:endParaRPr kumimoji="1" lang="en-US" altLang="ja-JP" dirty="0" smtClean="0"/>
          </a:p>
          <a:p>
            <a:pPr lvl="1"/>
            <a:r>
              <a:rPr lang="ja-JP" altLang="en-US" dirty="0" smtClean="0"/>
              <a:t>電荷 </a:t>
            </a:r>
            <a:r>
              <a:rPr lang="en-US" altLang="ja-JP" dirty="0" smtClean="0"/>
              <a:t>+2</a:t>
            </a:r>
          </a:p>
          <a:p>
            <a:pPr lvl="1"/>
            <a:r>
              <a:rPr kumimoji="1" lang="ja-JP" altLang="en-US" dirty="0" smtClean="0"/>
              <a:t>陽子２個と中性子２個から成る（</a:t>
            </a:r>
            <a:r>
              <a:rPr kumimoji="1" lang="en-US" altLang="ja-JP" baseline="30000" dirty="0" smtClean="0"/>
              <a:t>4</a:t>
            </a:r>
            <a:r>
              <a:rPr kumimoji="1" lang="en-US" altLang="ja-JP" dirty="0" smtClean="0"/>
              <a:t>He</a:t>
            </a:r>
            <a:r>
              <a:rPr kumimoji="1" lang="ja-JP" altLang="en-US" dirty="0" smtClean="0"/>
              <a:t>の原子核）</a:t>
            </a:r>
            <a:endParaRPr lang="en-US" altLang="ja-JP" dirty="0" smtClean="0"/>
          </a:p>
          <a:p>
            <a:pPr lvl="1"/>
            <a:r>
              <a:rPr kumimoji="1" lang="ja-JP" altLang="en-US" dirty="0" smtClean="0"/>
              <a:t>電子の</a:t>
            </a:r>
            <a:r>
              <a:rPr lang="ja-JP" altLang="en-US" dirty="0" smtClean="0"/>
              <a:t>側を通過するとき電子をはがす</a:t>
            </a:r>
            <a:endParaRPr lang="en-US" altLang="ja-JP" dirty="0" smtClean="0"/>
          </a:p>
          <a:p>
            <a:pPr lvl="2"/>
            <a:r>
              <a:rPr kumimoji="1" lang="ja-JP" altLang="en-US" dirty="0" smtClean="0"/>
              <a:t>電離</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22</a:t>
            </a:fld>
            <a:endParaRPr kumimoji="1" lang="ja-JP" altLang="en-US" dirty="0"/>
          </a:p>
        </p:txBody>
      </p:sp>
      <p:grpSp>
        <p:nvGrpSpPr>
          <p:cNvPr id="119" name="グループ化 118"/>
          <p:cNvGrpSpPr/>
          <p:nvPr/>
        </p:nvGrpSpPr>
        <p:grpSpPr>
          <a:xfrm>
            <a:off x="5648278" y="1388133"/>
            <a:ext cx="764928" cy="1256937"/>
            <a:chOff x="27468513" y="25896888"/>
            <a:chExt cx="3225800" cy="5300662"/>
          </a:xfrm>
        </p:grpSpPr>
        <p:grpSp>
          <p:nvGrpSpPr>
            <p:cNvPr id="5" name="Group 426"/>
            <p:cNvGrpSpPr>
              <a:grpSpLocks/>
            </p:cNvGrpSpPr>
            <p:nvPr/>
          </p:nvGrpSpPr>
          <p:grpSpPr bwMode="auto">
            <a:xfrm>
              <a:off x="29657675" y="25896888"/>
              <a:ext cx="806450" cy="806450"/>
              <a:chOff x="5500" y="14798"/>
              <a:chExt cx="635" cy="635"/>
            </a:xfrm>
          </p:grpSpPr>
          <p:sp>
            <p:nvSpPr>
              <p:cNvPr id="6" name="Oval 42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 name="Oval 42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 name="Group 522"/>
            <p:cNvGrpSpPr>
              <a:grpSpLocks/>
            </p:cNvGrpSpPr>
            <p:nvPr/>
          </p:nvGrpSpPr>
          <p:grpSpPr bwMode="auto">
            <a:xfrm>
              <a:off x="28965525" y="25954038"/>
              <a:ext cx="806450" cy="806450"/>
              <a:chOff x="5500" y="14798"/>
              <a:chExt cx="635" cy="635"/>
            </a:xfrm>
          </p:grpSpPr>
          <p:sp>
            <p:nvSpPr>
              <p:cNvPr id="9" name="Oval 52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 name="Oval 52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 name="Group 471"/>
            <p:cNvGrpSpPr>
              <a:grpSpLocks/>
            </p:cNvGrpSpPr>
            <p:nvPr/>
          </p:nvGrpSpPr>
          <p:grpSpPr bwMode="auto">
            <a:xfrm>
              <a:off x="29197300" y="26012775"/>
              <a:ext cx="806450" cy="806450"/>
              <a:chOff x="4411" y="14753"/>
              <a:chExt cx="635" cy="635"/>
            </a:xfrm>
          </p:grpSpPr>
          <p:sp>
            <p:nvSpPr>
              <p:cNvPr id="12" name="Oval 47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3" name="Oval 47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 name="Group 516"/>
            <p:cNvGrpSpPr>
              <a:grpSpLocks/>
            </p:cNvGrpSpPr>
            <p:nvPr/>
          </p:nvGrpSpPr>
          <p:grpSpPr bwMode="auto">
            <a:xfrm>
              <a:off x="27468513" y="27914600"/>
              <a:ext cx="806450" cy="806450"/>
              <a:chOff x="5500" y="14798"/>
              <a:chExt cx="635" cy="635"/>
            </a:xfrm>
          </p:grpSpPr>
          <p:sp>
            <p:nvSpPr>
              <p:cNvPr id="15" name="Oval 51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 name="Oval 51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7" name="Group 519"/>
            <p:cNvGrpSpPr>
              <a:grpSpLocks/>
            </p:cNvGrpSpPr>
            <p:nvPr/>
          </p:nvGrpSpPr>
          <p:grpSpPr bwMode="auto">
            <a:xfrm>
              <a:off x="27755850" y="29354463"/>
              <a:ext cx="808038" cy="806450"/>
              <a:chOff x="5500" y="14798"/>
              <a:chExt cx="635" cy="635"/>
            </a:xfrm>
          </p:grpSpPr>
          <p:sp>
            <p:nvSpPr>
              <p:cNvPr id="18"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0" name="Group 525"/>
            <p:cNvGrpSpPr>
              <a:grpSpLocks/>
            </p:cNvGrpSpPr>
            <p:nvPr/>
          </p:nvGrpSpPr>
          <p:grpSpPr bwMode="auto">
            <a:xfrm>
              <a:off x="28505150" y="26242963"/>
              <a:ext cx="806450" cy="806450"/>
              <a:chOff x="4411" y="14753"/>
              <a:chExt cx="635" cy="635"/>
            </a:xfrm>
          </p:grpSpPr>
          <p:sp>
            <p:nvSpPr>
              <p:cNvPr id="21" name="Oval 52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2" name="Oval 52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3" name="Group 528"/>
            <p:cNvGrpSpPr>
              <a:grpSpLocks/>
            </p:cNvGrpSpPr>
            <p:nvPr/>
          </p:nvGrpSpPr>
          <p:grpSpPr bwMode="auto">
            <a:xfrm>
              <a:off x="27584400" y="28778200"/>
              <a:ext cx="806450" cy="806450"/>
              <a:chOff x="5500" y="14798"/>
              <a:chExt cx="635" cy="635"/>
            </a:xfrm>
          </p:grpSpPr>
          <p:sp>
            <p:nvSpPr>
              <p:cNvPr id="24" name="Oval 52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5" name="Oval 53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 name="Group 534"/>
            <p:cNvGrpSpPr>
              <a:grpSpLocks/>
            </p:cNvGrpSpPr>
            <p:nvPr/>
          </p:nvGrpSpPr>
          <p:grpSpPr bwMode="auto">
            <a:xfrm>
              <a:off x="28043188" y="29179838"/>
              <a:ext cx="806450" cy="806450"/>
              <a:chOff x="4411" y="14753"/>
              <a:chExt cx="635" cy="635"/>
            </a:xfrm>
          </p:grpSpPr>
          <p:sp>
            <p:nvSpPr>
              <p:cNvPr id="27"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8"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9" name="Group 537"/>
            <p:cNvGrpSpPr>
              <a:grpSpLocks/>
            </p:cNvGrpSpPr>
            <p:nvPr/>
          </p:nvGrpSpPr>
          <p:grpSpPr bwMode="auto">
            <a:xfrm>
              <a:off x="27813000" y="26992263"/>
              <a:ext cx="808038" cy="806450"/>
              <a:chOff x="5500" y="14798"/>
              <a:chExt cx="635" cy="635"/>
            </a:xfrm>
          </p:grpSpPr>
          <p:sp>
            <p:nvSpPr>
              <p:cNvPr id="30" name="Oval 53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 name="Oval 53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2" name="Group 540"/>
            <p:cNvGrpSpPr>
              <a:grpSpLocks/>
            </p:cNvGrpSpPr>
            <p:nvPr/>
          </p:nvGrpSpPr>
          <p:grpSpPr bwMode="auto">
            <a:xfrm>
              <a:off x="28159075" y="26473150"/>
              <a:ext cx="806450" cy="806450"/>
              <a:chOff x="4411" y="14753"/>
              <a:chExt cx="635" cy="635"/>
            </a:xfrm>
          </p:grpSpPr>
          <p:sp>
            <p:nvSpPr>
              <p:cNvPr id="33" name="Oval 54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4" name="Oval 54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5" name="Group 543"/>
            <p:cNvGrpSpPr>
              <a:grpSpLocks/>
            </p:cNvGrpSpPr>
            <p:nvPr/>
          </p:nvGrpSpPr>
          <p:grpSpPr bwMode="auto">
            <a:xfrm>
              <a:off x="27525663" y="28316238"/>
              <a:ext cx="806450" cy="806450"/>
              <a:chOff x="4411" y="14753"/>
              <a:chExt cx="635" cy="635"/>
            </a:xfrm>
          </p:grpSpPr>
          <p:sp>
            <p:nvSpPr>
              <p:cNvPr id="36" name="Oval 54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7" name="Oval 54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8" name="Group 498"/>
            <p:cNvGrpSpPr>
              <a:grpSpLocks/>
            </p:cNvGrpSpPr>
            <p:nvPr/>
          </p:nvGrpSpPr>
          <p:grpSpPr bwMode="auto">
            <a:xfrm>
              <a:off x="27986038" y="27971750"/>
              <a:ext cx="806450" cy="806450"/>
              <a:chOff x="5500" y="14798"/>
              <a:chExt cx="635" cy="635"/>
            </a:xfrm>
          </p:grpSpPr>
          <p:sp>
            <p:nvSpPr>
              <p:cNvPr id="39" name="Oval 49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0" name="Oval 50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1" name="Group 549"/>
            <p:cNvGrpSpPr>
              <a:grpSpLocks/>
            </p:cNvGrpSpPr>
            <p:nvPr/>
          </p:nvGrpSpPr>
          <p:grpSpPr bwMode="auto">
            <a:xfrm>
              <a:off x="29657675" y="30391100"/>
              <a:ext cx="806450" cy="806450"/>
              <a:chOff x="4411" y="14753"/>
              <a:chExt cx="635" cy="635"/>
            </a:xfrm>
          </p:grpSpPr>
          <p:sp>
            <p:nvSpPr>
              <p:cNvPr id="42"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3"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4" name="Group 552"/>
            <p:cNvGrpSpPr>
              <a:grpSpLocks/>
            </p:cNvGrpSpPr>
            <p:nvPr/>
          </p:nvGrpSpPr>
          <p:grpSpPr bwMode="auto">
            <a:xfrm>
              <a:off x="28563888" y="30160913"/>
              <a:ext cx="806450" cy="806450"/>
              <a:chOff x="5500" y="14798"/>
              <a:chExt cx="635" cy="635"/>
            </a:xfrm>
          </p:grpSpPr>
          <p:sp>
            <p:nvSpPr>
              <p:cNvPr id="45"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6"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 name="Group 555"/>
            <p:cNvGrpSpPr>
              <a:grpSpLocks/>
            </p:cNvGrpSpPr>
            <p:nvPr/>
          </p:nvGrpSpPr>
          <p:grpSpPr bwMode="auto">
            <a:xfrm>
              <a:off x="28159075" y="28548013"/>
              <a:ext cx="806450" cy="806450"/>
              <a:chOff x="4411" y="14753"/>
              <a:chExt cx="635" cy="635"/>
            </a:xfrm>
          </p:grpSpPr>
          <p:sp>
            <p:nvSpPr>
              <p:cNvPr id="48" name="Oval 55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9" name="Oval 55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 name="Group 558"/>
            <p:cNvGrpSpPr>
              <a:grpSpLocks/>
            </p:cNvGrpSpPr>
            <p:nvPr/>
          </p:nvGrpSpPr>
          <p:grpSpPr bwMode="auto">
            <a:xfrm>
              <a:off x="28101925" y="29756100"/>
              <a:ext cx="806450" cy="806450"/>
              <a:chOff x="5500" y="14798"/>
              <a:chExt cx="635" cy="635"/>
            </a:xfrm>
          </p:grpSpPr>
          <p:sp>
            <p:nvSpPr>
              <p:cNvPr id="51"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 name="Group 561"/>
            <p:cNvGrpSpPr>
              <a:grpSpLocks/>
            </p:cNvGrpSpPr>
            <p:nvPr/>
          </p:nvGrpSpPr>
          <p:grpSpPr bwMode="auto">
            <a:xfrm>
              <a:off x="28621038" y="29584650"/>
              <a:ext cx="806450" cy="806450"/>
              <a:chOff x="4411" y="14753"/>
              <a:chExt cx="635" cy="635"/>
            </a:xfrm>
          </p:grpSpPr>
          <p:sp>
            <p:nvSpPr>
              <p:cNvPr id="54"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5"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6" name="Group 564"/>
            <p:cNvGrpSpPr>
              <a:grpSpLocks/>
            </p:cNvGrpSpPr>
            <p:nvPr/>
          </p:nvGrpSpPr>
          <p:grpSpPr bwMode="auto">
            <a:xfrm>
              <a:off x="28621038" y="28949650"/>
              <a:ext cx="806450" cy="806450"/>
              <a:chOff x="5500" y="14798"/>
              <a:chExt cx="635" cy="635"/>
            </a:xfrm>
          </p:grpSpPr>
          <p:sp>
            <p:nvSpPr>
              <p:cNvPr id="57"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8"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9" name="Group 567"/>
            <p:cNvGrpSpPr>
              <a:grpSpLocks/>
            </p:cNvGrpSpPr>
            <p:nvPr/>
          </p:nvGrpSpPr>
          <p:grpSpPr bwMode="auto">
            <a:xfrm>
              <a:off x="29254450" y="30391100"/>
              <a:ext cx="806450" cy="806450"/>
              <a:chOff x="5500" y="14798"/>
              <a:chExt cx="635" cy="635"/>
            </a:xfrm>
          </p:grpSpPr>
          <p:sp>
            <p:nvSpPr>
              <p:cNvPr id="60"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61"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62" name="Group 573"/>
            <p:cNvGrpSpPr>
              <a:grpSpLocks/>
            </p:cNvGrpSpPr>
            <p:nvPr/>
          </p:nvGrpSpPr>
          <p:grpSpPr bwMode="auto">
            <a:xfrm>
              <a:off x="29168725" y="29791025"/>
              <a:ext cx="806450" cy="806450"/>
              <a:chOff x="5500" y="14798"/>
              <a:chExt cx="635" cy="635"/>
            </a:xfrm>
          </p:grpSpPr>
          <p:sp>
            <p:nvSpPr>
              <p:cNvPr id="63"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64"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65" name="Group 576"/>
            <p:cNvGrpSpPr>
              <a:grpSpLocks/>
            </p:cNvGrpSpPr>
            <p:nvPr/>
          </p:nvGrpSpPr>
          <p:grpSpPr bwMode="auto">
            <a:xfrm>
              <a:off x="29830713" y="30045025"/>
              <a:ext cx="806450" cy="806450"/>
              <a:chOff x="5500" y="14798"/>
              <a:chExt cx="635" cy="635"/>
            </a:xfrm>
          </p:grpSpPr>
          <p:sp>
            <p:nvSpPr>
              <p:cNvPr id="66"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67"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68" name="Group 579"/>
            <p:cNvGrpSpPr>
              <a:grpSpLocks/>
            </p:cNvGrpSpPr>
            <p:nvPr/>
          </p:nvGrpSpPr>
          <p:grpSpPr bwMode="auto">
            <a:xfrm>
              <a:off x="28390850" y="26992263"/>
              <a:ext cx="806450" cy="806450"/>
              <a:chOff x="5500" y="14798"/>
              <a:chExt cx="635" cy="635"/>
            </a:xfrm>
          </p:grpSpPr>
          <p:sp>
            <p:nvSpPr>
              <p:cNvPr id="69" name="Oval 58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0" name="Oval 58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71" name="Group 582"/>
            <p:cNvGrpSpPr>
              <a:grpSpLocks/>
            </p:cNvGrpSpPr>
            <p:nvPr/>
          </p:nvGrpSpPr>
          <p:grpSpPr bwMode="auto">
            <a:xfrm>
              <a:off x="28908375" y="26587450"/>
              <a:ext cx="806450" cy="806450"/>
              <a:chOff x="5500" y="14798"/>
              <a:chExt cx="635" cy="635"/>
            </a:xfrm>
          </p:grpSpPr>
          <p:sp>
            <p:nvSpPr>
              <p:cNvPr id="72" name="Oval 58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3" name="Oval 58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74" name="Group 429"/>
            <p:cNvGrpSpPr>
              <a:grpSpLocks/>
            </p:cNvGrpSpPr>
            <p:nvPr/>
          </p:nvGrpSpPr>
          <p:grpSpPr bwMode="auto">
            <a:xfrm>
              <a:off x="27525663" y="27509788"/>
              <a:ext cx="806450" cy="806450"/>
              <a:chOff x="4411" y="14753"/>
              <a:chExt cx="635" cy="635"/>
            </a:xfrm>
          </p:grpSpPr>
          <p:sp>
            <p:nvSpPr>
              <p:cNvPr id="75" name="Oval 43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76" name="Oval 43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77" name="Group 588"/>
            <p:cNvGrpSpPr>
              <a:grpSpLocks/>
            </p:cNvGrpSpPr>
            <p:nvPr/>
          </p:nvGrpSpPr>
          <p:grpSpPr bwMode="auto">
            <a:xfrm>
              <a:off x="28132088" y="27528838"/>
              <a:ext cx="806450" cy="806450"/>
              <a:chOff x="5500" y="14798"/>
              <a:chExt cx="635" cy="635"/>
            </a:xfrm>
          </p:grpSpPr>
          <p:sp>
            <p:nvSpPr>
              <p:cNvPr id="78" name="Oval 58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79" name="Oval 59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0" name="Group 513"/>
            <p:cNvGrpSpPr>
              <a:grpSpLocks/>
            </p:cNvGrpSpPr>
            <p:nvPr/>
          </p:nvGrpSpPr>
          <p:grpSpPr bwMode="auto">
            <a:xfrm>
              <a:off x="29667200" y="29438600"/>
              <a:ext cx="806450" cy="806450"/>
              <a:chOff x="4411" y="14753"/>
              <a:chExt cx="635" cy="635"/>
            </a:xfrm>
          </p:grpSpPr>
          <p:sp>
            <p:nvSpPr>
              <p:cNvPr id="81"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82"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3" name="Group 591"/>
            <p:cNvGrpSpPr>
              <a:grpSpLocks/>
            </p:cNvGrpSpPr>
            <p:nvPr/>
          </p:nvGrpSpPr>
          <p:grpSpPr bwMode="auto">
            <a:xfrm>
              <a:off x="29197300" y="29122688"/>
              <a:ext cx="806450" cy="806450"/>
              <a:chOff x="5500" y="14798"/>
              <a:chExt cx="635" cy="635"/>
            </a:xfrm>
          </p:grpSpPr>
          <p:sp>
            <p:nvSpPr>
              <p:cNvPr id="84"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85"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6" name="Group 546"/>
            <p:cNvGrpSpPr>
              <a:grpSpLocks/>
            </p:cNvGrpSpPr>
            <p:nvPr/>
          </p:nvGrpSpPr>
          <p:grpSpPr bwMode="auto">
            <a:xfrm>
              <a:off x="28908375" y="27222450"/>
              <a:ext cx="806450" cy="806450"/>
              <a:chOff x="4411" y="14753"/>
              <a:chExt cx="635" cy="635"/>
            </a:xfrm>
          </p:grpSpPr>
          <p:sp>
            <p:nvSpPr>
              <p:cNvPr id="87" name="Oval 54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88" name="Oval 54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89" name="Group 597"/>
            <p:cNvGrpSpPr>
              <a:grpSpLocks/>
            </p:cNvGrpSpPr>
            <p:nvPr/>
          </p:nvGrpSpPr>
          <p:grpSpPr bwMode="auto">
            <a:xfrm>
              <a:off x="28544838" y="28328938"/>
              <a:ext cx="806450" cy="806450"/>
              <a:chOff x="5500" y="14798"/>
              <a:chExt cx="635" cy="635"/>
            </a:xfrm>
          </p:grpSpPr>
          <p:sp>
            <p:nvSpPr>
              <p:cNvPr id="90" name="Oval 59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91" name="Oval 59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92" name="Group 600"/>
            <p:cNvGrpSpPr>
              <a:grpSpLocks/>
            </p:cNvGrpSpPr>
            <p:nvPr/>
          </p:nvGrpSpPr>
          <p:grpSpPr bwMode="auto">
            <a:xfrm>
              <a:off x="29197300" y="28605163"/>
              <a:ext cx="806450" cy="806450"/>
              <a:chOff x="5500" y="14798"/>
              <a:chExt cx="635" cy="635"/>
            </a:xfrm>
          </p:grpSpPr>
          <p:sp>
            <p:nvSpPr>
              <p:cNvPr id="93"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94"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95" name="Group 603"/>
            <p:cNvGrpSpPr>
              <a:grpSpLocks/>
            </p:cNvGrpSpPr>
            <p:nvPr/>
          </p:nvGrpSpPr>
          <p:grpSpPr bwMode="auto">
            <a:xfrm>
              <a:off x="29856113" y="28862338"/>
              <a:ext cx="806450" cy="806450"/>
              <a:chOff x="4411" y="14753"/>
              <a:chExt cx="635" cy="635"/>
            </a:xfrm>
          </p:grpSpPr>
          <p:sp>
            <p:nvSpPr>
              <p:cNvPr id="96"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97"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98" name="Group 606"/>
            <p:cNvGrpSpPr>
              <a:grpSpLocks/>
            </p:cNvGrpSpPr>
            <p:nvPr/>
          </p:nvGrpSpPr>
          <p:grpSpPr bwMode="auto">
            <a:xfrm>
              <a:off x="29138563" y="28143200"/>
              <a:ext cx="806450" cy="806450"/>
              <a:chOff x="4411" y="14753"/>
              <a:chExt cx="635" cy="635"/>
            </a:xfrm>
          </p:grpSpPr>
          <p:sp>
            <p:nvSpPr>
              <p:cNvPr id="99"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00"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01" name="Group 615"/>
            <p:cNvGrpSpPr>
              <a:grpSpLocks/>
            </p:cNvGrpSpPr>
            <p:nvPr/>
          </p:nvGrpSpPr>
          <p:grpSpPr bwMode="auto">
            <a:xfrm>
              <a:off x="28636913" y="27720925"/>
              <a:ext cx="806450" cy="806450"/>
              <a:chOff x="5500" y="14798"/>
              <a:chExt cx="635" cy="635"/>
            </a:xfrm>
          </p:grpSpPr>
          <p:sp>
            <p:nvSpPr>
              <p:cNvPr id="102" name="Oval 616"/>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3" name="Oval 617"/>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04" name="Group 618"/>
            <p:cNvGrpSpPr>
              <a:grpSpLocks/>
            </p:cNvGrpSpPr>
            <p:nvPr/>
          </p:nvGrpSpPr>
          <p:grpSpPr bwMode="auto">
            <a:xfrm>
              <a:off x="29887863" y="27566938"/>
              <a:ext cx="806450" cy="806450"/>
              <a:chOff x="5500" y="14798"/>
              <a:chExt cx="635" cy="635"/>
            </a:xfrm>
          </p:grpSpPr>
          <p:sp>
            <p:nvSpPr>
              <p:cNvPr id="105"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6"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07" name="Group 570"/>
            <p:cNvGrpSpPr>
              <a:grpSpLocks/>
            </p:cNvGrpSpPr>
            <p:nvPr/>
          </p:nvGrpSpPr>
          <p:grpSpPr bwMode="auto">
            <a:xfrm>
              <a:off x="29657675" y="26473150"/>
              <a:ext cx="806450" cy="806450"/>
              <a:chOff x="4411" y="14753"/>
              <a:chExt cx="635" cy="635"/>
            </a:xfrm>
          </p:grpSpPr>
          <p:sp>
            <p:nvSpPr>
              <p:cNvPr id="108" name="Oval 57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09" name="Oval 57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0" name="Group 594"/>
            <p:cNvGrpSpPr>
              <a:grpSpLocks/>
            </p:cNvGrpSpPr>
            <p:nvPr/>
          </p:nvGrpSpPr>
          <p:grpSpPr bwMode="auto">
            <a:xfrm>
              <a:off x="29541788" y="26992263"/>
              <a:ext cx="806450" cy="806450"/>
              <a:chOff x="5500" y="14798"/>
              <a:chExt cx="635" cy="635"/>
            </a:xfrm>
          </p:grpSpPr>
          <p:sp>
            <p:nvSpPr>
              <p:cNvPr id="111" name="Oval 59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12" name="Oval 59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3" name="Group 1062"/>
            <p:cNvGrpSpPr>
              <a:grpSpLocks/>
            </p:cNvGrpSpPr>
            <p:nvPr/>
          </p:nvGrpSpPr>
          <p:grpSpPr bwMode="auto">
            <a:xfrm>
              <a:off x="29329063" y="27627263"/>
              <a:ext cx="806450" cy="806450"/>
              <a:chOff x="5500" y="14798"/>
              <a:chExt cx="635" cy="635"/>
            </a:xfrm>
          </p:grpSpPr>
          <p:sp>
            <p:nvSpPr>
              <p:cNvPr id="114" name="Oval 106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15" name="Oval 106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6" name="Group 609"/>
            <p:cNvGrpSpPr>
              <a:grpSpLocks/>
            </p:cNvGrpSpPr>
            <p:nvPr/>
          </p:nvGrpSpPr>
          <p:grpSpPr bwMode="auto">
            <a:xfrm>
              <a:off x="29741813" y="28209875"/>
              <a:ext cx="806450" cy="806450"/>
              <a:chOff x="5500" y="14798"/>
              <a:chExt cx="635" cy="635"/>
            </a:xfrm>
          </p:grpSpPr>
          <p:sp>
            <p:nvSpPr>
              <p:cNvPr id="117"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18"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grpSp>
        <p:nvGrpSpPr>
          <p:cNvPr id="120" name="グループ化 119"/>
          <p:cNvGrpSpPr/>
          <p:nvPr/>
        </p:nvGrpSpPr>
        <p:grpSpPr>
          <a:xfrm rot="10800000">
            <a:off x="6119116" y="1409303"/>
            <a:ext cx="764928" cy="1256937"/>
            <a:chOff x="27468513" y="25896888"/>
            <a:chExt cx="3225800" cy="5300662"/>
          </a:xfrm>
        </p:grpSpPr>
        <p:grpSp>
          <p:nvGrpSpPr>
            <p:cNvPr id="121" name="Group 426"/>
            <p:cNvGrpSpPr>
              <a:grpSpLocks/>
            </p:cNvGrpSpPr>
            <p:nvPr/>
          </p:nvGrpSpPr>
          <p:grpSpPr bwMode="auto">
            <a:xfrm>
              <a:off x="29657675" y="25896888"/>
              <a:ext cx="806450" cy="806450"/>
              <a:chOff x="5500" y="14798"/>
              <a:chExt cx="635" cy="635"/>
            </a:xfrm>
          </p:grpSpPr>
          <p:sp>
            <p:nvSpPr>
              <p:cNvPr id="233" name="Oval 42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34" name="Oval 42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2" name="Group 522"/>
            <p:cNvGrpSpPr>
              <a:grpSpLocks/>
            </p:cNvGrpSpPr>
            <p:nvPr/>
          </p:nvGrpSpPr>
          <p:grpSpPr bwMode="auto">
            <a:xfrm>
              <a:off x="28965525" y="25954038"/>
              <a:ext cx="806450" cy="806450"/>
              <a:chOff x="5500" y="14798"/>
              <a:chExt cx="635" cy="635"/>
            </a:xfrm>
          </p:grpSpPr>
          <p:sp>
            <p:nvSpPr>
              <p:cNvPr id="231" name="Oval 52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32" name="Oval 52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3" name="Group 471"/>
            <p:cNvGrpSpPr>
              <a:grpSpLocks/>
            </p:cNvGrpSpPr>
            <p:nvPr/>
          </p:nvGrpSpPr>
          <p:grpSpPr bwMode="auto">
            <a:xfrm>
              <a:off x="29197300" y="26012775"/>
              <a:ext cx="806450" cy="806450"/>
              <a:chOff x="4411" y="14753"/>
              <a:chExt cx="635" cy="635"/>
            </a:xfrm>
          </p:grpSpPr>
          <p:sp>
            <p:nvSpPr>
              <p:cNvPr id="229" name="Oval 47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30" name="Oval 47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4" name="Group 516"/>
            <p:cNvGrpSpPr>
              <a:grpSpLocks/>
            </p:cNvGrpSpPr>
            <p:nvPr/>
          </p:nvGrpSpPr>
          <p:grpSpPr bwMode="auto">
            <a:xfrm>
              <a:off x="27468513" y="27914600"/>
              <a:ext cx="806450" cy="806450"/>
              <a:chOff x="5500" y="14798"/>
              <a:chExt cx="635" cy="635"/>
            </a:xfrm>
          </p:grpSpPr>
          <p:sp>
            <p:nvSpPr>
              <p:cNvPr id="227" name="Oval 51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8" name="Oval 51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5" name="Group 519"/>
            <p:cNvGrpSpPr>
              <a:grpSpLocks/>
            </p:cNvGrpSpPr>
            <p:nvPr/>
          </p:nvGrpSpPr>
          <p:grpSpPr bwMode="auto">
            <a:xfrm>
              <a:off x="27755850" y="29354463"/>
              <a:ext cx="808038" cy="806450"/>
              <a:chOff x="5500" y="14798"/>
              <a:chExt cx="635" cy="635"/>
            </a:xfrm>
          </p:grpSpPr>
          <p:sp>
            <p:nvSpPr>
              <p:cNvPr id="225"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6"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6" name="Group 525"/>
            <p:cNvGrpSpPr>
              <a:grpSpLocks/>
            </p:cNvGrpSpPr>
            <p:nvPr/>
          </p:nvGrpSpPr>
          <p:grpSpPr bwMode="auto">
            <a:xfrm>
              <a:off x="28505150" y="26242963"/>
              <a:ext cx="806450" cy="806450"/>
              <a:chOff x="4411" y="14753"/>
              <a:chExt cx="635" cy="635"/>
            </a:xfrm>
          </p:grpSpPr>
          <p:sp>
            <p:nvSpPr>
              <p:cNvPr id="223" name="Oval 52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24" name="Oval 52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7" name="Group 528"/>
            <p:cNvGrpSpPr>
              <a:grpSpLocks/>
            </p:cNvGrpSpPr>
            <p:nvPr/>
          </p:nvGrpSpPr>
          <p:grpSpPr bwMode="auto">
            <a:xfrm>
              <a:off x="27584400" y="28778200"/>
              <a:ext cx="806450" cy="806450"/>
              <a:chOff x="5500" y="14798"/>
              <a:chExt cx="635" cy="635"/>
            </a:xfrm>
          </p:grpSpPr>
          <p:sp>
            <p:nvSpPr>
              <p:cNvPr id="221" name="Oval 52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2" name="Oval 53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8" name="Group 534"/>
            <p:cNvGrpSpPr>
              <a:grpSpLocks/>
            </p:cNvGrpSpPr>
            <p:nvPr/>
          </p:nvGrpSpPr>
          <p:grpSpPr bwMode="auto">
            <a:xfrm>
              <a:off x="28043188" y="29179838"/>
              <a:ext cx="806450" cy="806450"/>
              <a:chOff x="4411" y="14753"/>
              <a:chExt cx="635" cy="635"/>
            </a:xfrm>
          </p:grpSpPr>
          <p:sp>
            <p:nvSpPr>
              <p:cNvPr id="219"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20"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29" name="Group 537"/>
            <p:cNvGrpSpPr>
              <a:grpSpLocks/>
            </p:cNvGrpSpPr>
            <p:nvPr/>
          </p:nvGrpSpPr>
          <p:grpSpPr bwMode="auto">
            <a:xfrm>
              <a:off x="27813000" y="26992263"/>
              <a:ext cx="808038" cy="806450"/>
              <a:chOff x="5500" y="14798"/>
              <a:chExt cx="635" cy="635"/>
            </a:xfrm>
          </p:grpSpPr>
          <p:sp>
            <p:nvSpPr>
              <p:cNvPr id="217" name="Oval 53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18" name="Oval 53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0" name="Group 540"/>
            <p:cNvGrpSpPr>
              <a:grpSpLocks/>
            </p:cNvGrpSpPr>
            <p:nvPr/>
          </p:nvGrpSpPr>
          <p:grpSpPr bwMode="auto">
            <a:xfrm>
              <a:off x="28159075" y="26473150"/>
              <a:ext cx="806450" cy="806450"/>
              <a:chOff x="4411" y="14753"/>
              <a:chExt cx="635" cy="635"/>
            </a:xfrm>
          </p:grpSpPr>
          <p:sp>
            <p:nvSpPr>
              <p:cNvPr id="215" name="Oval 54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16" name="Oval 54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1" name="Group 543"/>
            <p:cNvGrpSpPr>
              <a:grpSpLocks/>
            </p:cNvGrpSpPr>
            <p:nvPr/>
          </p:nvGrpSpPr>
          <p:grpSpPr bwMode="auto">
            <a:xfrm>
              <a:off x="27525663" y="28316238"/>
              <a:ext cx="806450" cy="806450"/>
              <a:chOff x="4411" y="14753"/>
              <a:chExt cx="635" cy="635"/>
            </a:xfrm>
          </p:grpSpPr>
          <p:sp>
            <p:nvSpPr>
              <p:cNvPr id="213" name="Oval 54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14" name="Oval 54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2" name="Group 498"/>
            <p:cNvGrpSpPr>
              <a:grpSpLocks/>
            </p:cNvGrpSpPr>
            <p:nvPr/>
          </p:nvGrpSpPr>
          <p:grpSpPr bwMode="auto">
            <a:xfrm>
              <a:off x="27986038" y="27971750"/>
              <a:ext cx="806450" cy="806450"/>
              <a:chOff x="5500" y="14798"/>
              <a:chExt cx="635" cy="635"/>
            </a:xfrm>
          </p:grpSpPr>
          <p:sp>
            <p:nvSpPr>
              <p:cNvPr id="211" name="Oval 49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12" name="Oval 50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3" name="Group 549"/>
            <p:cNvGrpSpPr>
              <a:grpSpLocks/>
            </p:cNvGrpSpPr>
            <p:nvPr/>
          </p:nvGrpSpPr>
          <p:grpSpPr bwMode="auto">
            <a:xfrm>
              <a:off x="29657675" y="30391100"/>
              <a:ext cx="806450" cy="806450"/>
              <a:chOff x="4411" y="14753"/>
              <a:chExt cx="635" cy="635"/>
            </a:xfrm>
          </p:grpSpPr>
          <p:sp>
            <p:nvSpPr>
              <p:cNvPr id="209"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10"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4" name="Group 552"/>
            <p:cNvGrpSpPr>
              <a:grpSpLocks/>
            </p:cNvGrpSpPr>
            <p:nvPr/>
          </p:nvGrpSpPr>
          <p:grpSpPr bwMode="auto">
            <a:xfrm>
              <a:off x="28563888" y="30160913"/>
              <a:ext cx="806450" cy="806450"/>
              <a:chOff x="5500" y="14798"/>
              <a:chExt cx="635" cy="635"/>
            </a:xfrm>
          </p:grpSpPr>
          <p:sp>
            <p:nvSpPr>
              <p:cNvPr id="207"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08"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5" name="Group 555"/>
            <p:cNvGrpSpPr>
              <a:grpSpLocks/>
            </p:cNvGrpSpPr>
            <p:nvPr/>
          </p:nvGrpSpPr>
          <p:grpSpPr bwMode="auto">
            <a:xfrm>
              <a:off x="28159075" y="28548013"/>
              <a:ext cx="806450" cy="806450"/>
              <a:chOff x="4411" y="14753"/>
              <a:chExt cx="635" cy="635"/>
            </a:xfrm>
          </p:grpSpPr>
          <p:sp>
            <p:nvSpPr>
              <p:cNvPr id="205" name="Oval 556"/>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06" name="Oval 557"/>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6" name="Group 558"/>
            <p:cNvGrpSpPr>
              <a:grpSpLocks/>
            </p:cNvGrpSpPr>
            <p:nvPr/>
          </p:nvGrpSpPr>
          <p:grpSpPr bwMode="auto">
            <a:xfrm>
              <a:off x="28101925" y="29756100"/>
              <a:ext cx="806450" cy="806450"/>
              <a:chOff x="5500" y="14798"/>
              <a:chExt cx="635" cy="635"/>
            </a:xfrm>
          </p:grpSpPr>
          <p:sp>
            <p:nvSpPr>
              <p:cNvPr id="203"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04"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7" name="Group 561"/>
            <p:cNvGrpSpPr>
              <a:grpSpLocks/>
            </p:cNvGrpSpPr>
            <p:nvPr/>
          </p:nvGrpSpPr>
          <p:grpSpPr bwMode="auto">
            <a:xfrm>
              <a:off x="28621038" y="29584650"/>
              <a:ext cx="806450" cy="806450"/>
              <a:chOff x="4411" y="14753"/>
              <a:chExt cx="635" cy="635"/>
            </a:xfrm>
          </p:grpSpPr>
          <p:sp>
            <p:nvSpPr>
              <p:cNvPr id="201"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02"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8" name="Group 564"/>
            <p:cNvGrpSpPr>
              <a:grpSpLocks/>
            </p:cNvGrpSpPr>
            <p:nvPr/>
          </p:nvGrpSpPr>
          <p:grpSpPr bwMode="auto">
            <a:xfrm>
              <a:off x="28621038" y="28949650"/>
              <a:ext cx="806450" cy="806450"/>
              <a:chOff x="5500" y="14798"/>
              <a:chExt cx="635" cy="635"/>
            </a:xfrm>
          </p:grpSpPr>
          <p:sp>
            <p:nvSpPr>
              <p:cNvPr id="199"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00"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39" name="Group 567"/>
            <p:cNvGrpSpPr>
              <a:grpSpLocks/>
            </p:cNvGrpSpPr>
            <p:nvPr/>
          </p:nvGrpSpPr>
          <p:grpSpPr bwMode="auto">
            <a:xfrm>
              <a:off x="29254450" y="30391100"/>
              <a:ext cx="806450" cy="806450"/>
              <a:chOff x="5500" y="14798"/>
              <a:chExt cx="635" cy="635"/>
            </a:xfrm>
          </p:grpSpPr>
          <p:sp>
            <p:nvSpPr>
              <p:cNvPr id="197"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8"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0" name="Group 573"/>
            <p:cNvGrpSpPr>
              <a:grpSpLocks/>
            </p:cNvGrpSpPr>
            <p:nvPr/>
          </p:nvGrpSpPr>
          <p:grpSpPr bwMode="auto">
            <a:xfrm>
              <a:off x="29168725" y="29791025"/>
              <a:ext cx="806450" cy="806450"/>
              <a:chOff x="5500" y="14798"/>
              <a:chExt cx="635" cy="635"/>
            </a:xfrm>
          </p:grpSpPr>
          <p:sp>
            <p:nvSpPr>
              <p:cNvPr id="195"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6"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1" name="Group 576"/>
            <p:cNvGrpSpPr>
              <a:grpSpLocks/>
            </p:cNvGrpSpPr>
            <p:nvPr/>
          </p:nvGrpSpPr>
          <p:grpSpPr bwMode="auto">
            <a:xfrm>
              <a:off x="29830713" y="30045025"/>
              <a:ext cx="806450" cy="806450"/>
              <a:chOff x="5500" y="14798"/>
              <a:chExt cx="635" cy="635"/>
            </a:xfrm>
          </p:grpSpPr>
          <p:sp>
            <p:nvSpPr>
              <p:cNvPr id="193"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4"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2" name="Group 579"/>
            <p:cNvGrpSpPr>
              <a:grpSpLocks/>
            </p:cNvGrpSpPr>
            <p:nvPr/>
          </p:nvGrpSpPr>
          <p:grpSpPr bwMode="auto">
            <a:xfrm>
              <a:off x="28390850" y="26992263"/>
              <a:ext cx="806450" cy="806450"/>
              <a:chOff x="5500" y="14798"/>
              <a:chExt cx="635" cy="635"/>
            </a:xfrm>
          </p:grpSpPr>
          <p:sp>
            <p:nvSpPr>
              <p:cNvPr id="191" name="Oval 58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2" name="Oval 58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3" name="Group 582"/>
            <p:cNvGrpSpPr>
              <a:grpSpLocks/>
            </p:cNvGrpSpPr>
            <p:nvPr/>
          </p:nvGrpSpPr>
          <p:grpSpPr bwMode="auto">
            <a:xfrm>
              <a:off x="28908375" y="26587450"/>
              <a:ext cx="806450" cy="806450"/>
              <a:chOff x="5500" y="14798"/>
              <a:chExt cx="635" cy="635"/>
            </a:xfrm>
          </p:grpSpPr>
          <p:sp>
            <p:nvSpPr>
              <p:cNvPr id="189" name="Oval 58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0" name="Oval 58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4" name="Group 429"/>
            <p:cNvGrpSpPr>
              <a:grpSpLocks/>
            </p:cNvGrpSpPr>
            <p:nvPr/>
          </p:nvGrpSpPr>
          <p:grpSpPr bwMode="auto">
            <a:xfrm>
              <a:off x="27525663" y="27509788"/>
              <a:ext cx="806450" cy="806450"/>
              <a:chOff x="4411" y="14753"/>
              <a:chExt cx="635" cy="635"/>
            </a:xfrm>
          </p:grpSpPr>
          <p:sp>
            <p:nvSpPr>
              <p:cNvPr id="187" name="Oval 43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88" name="Oval 43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5" name="Group 588"/>
            <p:cNvGrpSpPr>
              <a:grpSpLocks/>
            </p:cNvGrpSpPr>
            <p:nvPr/>
          </p:nvGrpSpPr>
          <p:grpSpPr bwMode="auto">
            <a:xfrm>
              <a:off x="28132088" y="27528838"/>
              <a:ext cx="806450" cy="806450"/>
              <a:chOff x="5500" y="14798"/>
              <a:chExt cx="635" cy="635"/>
            </a:xfrm>
          </p:grpSpPr>
          <p:sp>
            <p:nvSpPr>
              <p:cNvPr id="185" name="Oval 58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86" name="Oval 59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6" name="Group 513"/>
            <p:cNvGrpSpPr>
              <a:grpSpLocks/>
            </p:cNvGrpSpPr>
            <p:nvPr/>
          </p:nvGrpSpPr>
          <p:grpSpPr bwMode="auto">
            <a:xfrm>
              <a:off x="29667200" y="29438600"/>
              <a:ext cx="806450" cy="806450"/>
              <a:chOff x="4411" y="14753"/>
              <a:chExt cx="635" cy="635"/>
            </a:xfrm>
          </p:grpSpPr>
          <p:sp>
            <p:nvSpPr>
              <p:cNvPr id="183"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84"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7" name="Group 591"/>
            <p:cNvGrpSpPr>
              <a:grpSpLocks/>
            </p:cNvGrpSpPr>
            <p:nvPr/>
          </p:nvGrpSpPr>
          <p:grpSpPr bwMode="auto">
            <a:xfrm>
              <a:off x="29197300" y="29122688"/>
              <a:ext cx="806450" cy="806450"/>
              <a:chOff x="5500" y="14798"/>
              <a:chExt cx="635" cy="635"/>
            </a:xfrm>
          </p:grpSpPr>
          <p:sp>
            <p:nvSpPr>
              <p:cNvPr id="181"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82"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8" name="Group 546"/>
            <p:cNvGrpSpPr>
              <a:grpSpLocks/>
            </p:cNvGrpSpPr>
            <p:nvPr/>
          </p:nvGrpSpPr>
          <p:grpSpPr bwMode="auto">
            <a:xfrm>
              <a:off x="28908375" y="27222450"/>
              <a:ext cx="806450" cy="806450"/>
              <a:chOff x="4411" y="14753"/>
              <a:chExt cx="635" cy="635"/>
            </a:xfrm>
          </p:grpSpPr>
          <p:sp>
            <p:nvSpPr>
              <p:cNvPr id="179" name="Oval 54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80" name="Oval 54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9" name="Group 597"/>
            <p:cNvGrpSpPr>
              <a:grpSpLocks/>
            </p:cNvGrpSpPr>
            <p:nvPr/>
          </p:nvGrpSpPr>
          <p:grpSpPr bwMode="auto">
            <a:xfrm>
              <a:off x="28544838" y="28328938"/>
              <a:ext cx="806450" cy="806450"/>
              <a:chOff x="5500" y="14798"/>
              <a:chExt cx="635" cy="635"/>
            </a:xfrm>
          </p:grpSpPr>
          <p:sp>
            <p:nvSpPr>
              <p:cNvPr id="177" name="Oval 59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78" name="Oval 59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0" name="Group 600"/>
            <p:cNvGrpSpPr>
              <a:grpSpLocks/>
            </p:cNvGrpSpPr>
            <p:nvPr/>
          </p:nvGrpSpPr>
          <p:grpSpPr bwMode="auto">
            <a:xfrm>
              <a:off x="29197300" y="28605163"/>
              <a:ext cx="806450" cy="806450"/>
              <a:chOff x="5500" y="14798"/>
              <a:chExt cx="635" cy="635"/>
            </a:xfrm>
          </p:grpSpPr>
          <p:sp>
            <p:nvSpPr>
              <p:cNvPr id="175"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76"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1" name="Group 603"/>
            <p:cNvGrpSpPr>
              <a:grpSpLocks/>
            </p:cNvGrpSpPr>
            <p:nvPr/>
          </p:nvGrpSpPr>
          <p:grpSpPr bwMode="auto">
            <a:xfrm>
              <a:off x="29856113" y="28862338"/>
              <a:ext cx="806450" cy="806450"/>
              <a:chOff x="4411" y="14753"/>
              <a:chExt cx="635" cy="635"/>
            </a:xfrm>
          </p:grpSpPr>
          <p:sp>
            <p:nvSpPr>
              <p:cNvPr id="173"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74"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2" name="Group 606"/>
            <p:cNvGrpSpPr>
              <a:grpSpLocks/>
            </p:cNvGrpSpPr>
            <p:nvPr/>
          </p:nvGrpSpPr>
          <p:grpSpPr bwMode="auto">
            <a:xfrm>
              <a:off x="29138563" y="28143200"/>
              <a:ext cx="806450" cy="806450"/>
              <a:chOff x="4411" y="14753"/>
              <a:chExt cx="635" cy="635"/>
            </a:xfrm>
          </p:grpSpPr>
          <p:sp>
            <p:nvSpPr>
              <p:cNvPr id="171"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72"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3" name="Group 615"/>
            <p:cNvGrpSpPr>
              <a:grpSpLocks/>
            </p:cNvGrpSpPr>
            <p:nvPr/>
          </p:nvGrpSpPr>
          <p:grpSpPr bwMode="auto">
            <a:xfrm>
              <a:off x="28636913" y="27720925"/>
              <a:ext cx="806450" cy="806450"/>
              <a:chOff x="5500" y="14798"/>
              <a:chExt cx="635" cy="635"/>
            </a:xfrm>
          </p:grpSpPr>
          <p:sp>
            <p:nvSpPr>
              <p:cNvPr id="169" name="Oval 616"/>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70" name="Oval 617"/>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4" name="Group 618"/>
            <p:cNvGrpSpPr>
              <a:grpSpLocks/>
            </p:cNvGrpSpPr>
            <p:nvPr/>
          </p:nvGrpSpPr>
          <p:grpSpPr bwMode="auto">
            <a:xfrm>
              <a:off x="29887863" y="27566938"/>
              <a:ext cx="806450" cy="806450"/>
              <a:chOff x="5500" y="14798"/>
              <a:chExt cx="635" cy="635"/>
            </a:xfrm>
          </p:grpSpPr>
          <p:sp>
            <p:nvSpPr>
              <p:cNvPr id="167"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8"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5" name="Group 570"/>
            <p:cNvGrpSpPr>
              <a:grpSpLocks/>
            </p:cNvGrpSpPr>
            <p:nvPr/>
          </p:nvGrpSpPr>
          <p:grpSpPr bwMode="auto">
            <a:xfrm>
              <a:off x="29657675" y="26473150"/>
              <a:ext cx="806450" cy="806450"/>
              <a:chOff x="4411" y="14753"/>
              <a:chExt cx="635" cy="635"/>
            </a:xfrm>
          </p:grpSpPr>
          <p:sp>
            <p:nvSpPr>
              <p:cNvPr id="165" name="Oval 571"/>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66" name="Oval 572"/>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6" name="Group 594"/>
            <p:cNvGrpSpPr>
              <a:grpSpLocks/>
            </p:cNvGrpSpPr>
            <p:nvPr/>
          </p:nvGrpSpPr>
          <p:grpSpPr bwMode="auto">
            <a:xfrm>
              <a:off x="29541788" y="26992263"/>
              <a:ext cx="806450" cy="806450"/>
              <a:chOff x="5500" y="14798"/>
              <a:chExt cx="635" cy="635"/>
            </a:xfrm>
          </p:grpSpPr>
          <p:sp>
            <p:nvSpPr>
              <p:cNvPr id="163" name="Oval 59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4" name="Oval 59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7" name="Group 1062"/>
            <p:cNvGrpSpPr>
              <a:grpSpLocks/>
            </p:cNvGrpSpPr>
            <p:nvPr/>
          </p:nvGrpSpPr>
          <p:grpSpPr bwMode="auto">
            <a:xfrm>
              <a:off x="29329063" y="27627263"/>
              <a:ext cx="806450" cy="806450"/>
              <a:chOff x="5500" y="14798"/>
              <a:chExt cx="635" cy="635"/>
            </a:xfrm>
          </p:grpSpPr>
          <p:sp>
            <p:nvSpPr>
              <p:cNvPr id="161" name="Oval 106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2" name="Oval 106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58" name="Group 609"/>
            <p:cNvGrpSpPr>
              <a:grpSpLocks/>
            </p:cNvGrpSpPr>
            <p:nvPr/>
          </p:nvGrpSpPr>
          <p:grpSpPr bwMode="auto">
            <a:xfrm>
              <a:off x="29741813" y="28209875"/>
              <a:ext cx="806450" cy="806450"/>
              <a:chOff x="5500" y="14798"/>
              <a:chExt cx="635" cy="635"/>
            </a:xfrm>
          </p:grpSpPr>
          <p:sp>
            <p:nvSpPr>
              <p:cNvPr id="159"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60"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grpSp>
        <p:nvGrpSpPr>
          <p:cNvPr id="265" name="Group 600"/>
          <p:cNvGrpSpPr>
            <a:grpSpLocks/>
          </p:cNvGrpSpPr>
          <p:nvPr/>
        </p:nvGrpSpPr>
        <p:grpSpPr bwMode="auto">
          <a:xfrm rot="10800000">
            <a:off x="8259634" y="2442423"/>
            <a:ext cx="191233" cy="191232"/>
            <a:chOff x="5500" y="14798"/>
            <a:chExt cx="635" cy="635"/>
          </a:xfrm>
        </p:grpSpPr>
        <p:sp>
          <p:nvSpPr>
            <p:cNvPr id="290"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91"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6" name="Group 603"/>
          <p:cNvGrpSpPr>
            <a:grpSpLocks/>
          </p:cNvGrpSpPr>
          <p:nvPr/>
        </p:nvGrpSpPr>
        <p:grpSpPr bwMode="auto">
          <a:xfrm rot="10800000">
            <a:off x="8142046" y="2382017"/>
            <a:ext cx="191233" cy="191232"/>
            <a:chOff x="4411" y="14753"/>
            <a:chExt cx="635" cy="635"/>
          </a:xfrm>
        </p:grpSpPr>
        <p:sp>
          <p:nvSpPr>
            <p:cNvPr id="288"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89"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7" name="Group 606"/>
          <p:cNvGrpSpPr>
            <a:grpSpLocks/>
          </p:cNvGrpSpPr>
          <p:nvPr/>
        </p:nvGrpSpPr>
        <p:grpSpPr bwMode="auto">
          <a:xfrm rot="10800000">
            <a:off x="8273563" y="2551969"/>
            <a:ext cx="191233" cy="191232"/>
            <a:chOff x="4411" y="14753"/>
            <a:chExt cx="635" cy="635"/>
          </a:xfrm>
        </p:grpSpPr>
        <p:sp>
          <p:nvSpPr>
            <p:cNvPr id="286"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87"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73" name="Group 609"/>
          <p:cNvGrpSpPr>
            <a:grpSpLocks/>
          </p:cNvGrpSpPr>
          <p:nvPr/>
        </p:nvGrpSpPr>
        <p:grpSpPr bwMode="auto">
          <a:xfrm rot="10800000">
            <a:off x="8130514" y="2536158"/>
            <a:ext cx="191233" cy="191232"/>
            <a:chOff x="5500" y="14798"/>
            <a:chExt cx="635" cy="635"/>
          </a:xfrm>
        </p:grpSpPr>
        <p:sp>
          <p:nvSpPr>
            <p:cNvPr id="274"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75"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sp>
        <p:nvSpPr>
          <p:cNvPr id="350" name="平行四辺形 349"/>
          <p:cNvSpPr/>
          <p:nvPr/>
        </p:nvSpPr>
        <p:spPr bwMode="auto">
          <a:xfrm rot="12302560">
            <a:off x="7009876" y="2126539"/>
            <a:ext cx="1132388" cy="80442"/>
          </a:xfrm>
          <a:prstGeom prst="parallelogram">
            <a:avLst>
              <a:gd name="adj" fmla="val 97347"/>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t="100000" r="100000"/>
            </a:path>
            <a:tileRect l="-100000" b="-100000"/>
          </a:gradFill>
          <a:ln w="9525" cap="flat" cmpd="sng" algn="ctr">
            <a:noFill/>
            <a:prstDash val="solid"/>
            <a:round/>
            <a:headEnd type="none" w="med" len="med"/>
            <a:tailEnd type="none" w="med" len="med"/>
          </a:ln>
          <a:effectLst>
            <a:softEdge rad="127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51" name="平行四辺形 350"/>
          <p:cNvSpPr/>
          <p:nvPr/>
        </p:nvSpPr>
        <p:spPr bwMode="auto">
          <a:xfrm rot="11526687">
            <a:off x="6921272" y="2429657"/>
            <a:ext cx="1132388" cy="80442"/>
          </a:xfrm>
          <a:prstGeom prst="parallelogram">
            <a:avLst>
              <a:gd name="adj" fmla="val 97347"/>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t="100000" r="100000"/>
            </a:path>
            <a:tileRect l="-100000" b="-100000"/>
          </a:gradFill>
          <a:ln w="9525" cap="flat" cmpd="sng" algn="ctr">
            <a:noFill/>
            <a:prstDash val="solid"/>
            <a:round/>
            <a:headEnd type="none" w="med" len="med"/>
            <a:tailEnd type="none" w="med" len="med"/>
          </a:ln>
          <a:effectLst>
            <a:softEdge rad="127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366" name="グループ化 365"/>
          <p:cNvGrpSpPr/>
          <p:nvPr/>
        </p:nvGrpSpPr>
        <p:grpSpPr>
          <a:xfrm>
            <a:off x="4900035" y="6204716"/>
            <a:ext cx="334282" cy="361184"/>
            <a:chOff x="7801651" y="5650596"/>
            <a:chExt cx="334282" cy="361184"/>
          </a:xfrm>
        </p:grpSpPr>
        <p:grpSp>
          <p:nvGrpSpPr>
            <p:cNvPr id="354" name="Group 600"/>
            <p:cNvGrpSpPr>
              <a:grpSpLocks/>
            </p:cNvGrpSpPr>
            <p:nvPr/>
          </p:nvGrpSpPr>
          <p:grpSpPr bwMode="auto">
            <a:xfrm rot="10800000">
              <a:off x="7930771" y="5711002"/>
              <a:ext cx="191233" cy="191232"/>
              <a:chOff x="5500" y="14798"/>
              <a:chExt cx="635" cy="635"/>
            </a:xfrm>
          </p:grpSpPr>
          <p:sp>
            <p:nvSpPr>
              <p:cNvPr id="355" name="Oval 601"/>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56" name="Oval 602"/>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57" name="Group 603"/>
            <p:cNvGrpSpPr>
              <a:grpSpLocks/>
            </p:cNvGrpSpPr>
            <p:nvPr/>
          </p:nvGrpSpPr>
          <p:grpSpPr bwMode="auto">
            <a:xfrm rot="10800000">
              <a:off x="7813183" y="5650596"/>
              <a:ext cx="191233" cy="191232"/>
              <a:chOff x="4411" y="14753"/>
              <a:chExt cx="635" cy="635"/>
            </a:xfrm>
          </p:grpSpPr>
          <p:sp>
            <p:nvSpPr>
              <p:cNvPr id="358"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59"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60" name="Group 606"/>
            <p:cNvGrpSpPr>
              <a:grpSpLocks/>
            </p:cNvGrpSpPr>
            <p:nvPr/>
          </p:nvGrpSpPr>
          <p:grpSpPr bwMode="auto">
            <a:xfrm rot="10800000">
              <a:off x="7944700" y="5820548"/>
              <a:ext cx="191233" cy="191232"/>
              <a:chOff x="4411" y="14753"/>
              <a:chExt cx="635" cy="635"/>
            </a:xfrm>
          </p:grpSpPr>
          <p:sp>
            <p:nvSpPr>
              <p:cNvPr id="361" name="Oval 607"/>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62" name="Oval 608"/>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63" name="Group 609"/>
            <p:cNvGrpSpPr>
              <a:grpSpLocks/>
            </p:cNvGrpSpPr>
            <p:nvPr/>
          </p:nvGrpSpPr>
          <p:grpSpPr bwMode="auto">
            <a:xfrm rot="10800000">
              <a:off x="7801651" y="5804737"/>
              <a:ext cx="191233" cy="191232"/>
              <a:chOff x="5500" y="14798"/>
              <a:chExt cx="635" cy="635"/>
            </a:xfrm>
          </p:grpSpPr>
          <p:sp>
            <p:nvSpPr>
              <p:cNvPr id="364" name="Oval 61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65" name="Oval 61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sp>
        <p:nvSpPr>
          <p:cNvPr id="367" name="円/楕円 366"/>
          <p:cNvSpPr/>
          <p:nvPr/>
        </p:nvSpPr>
        <p:spPr bwMode="auto">
          <a:xfrm>
            <a:off x="6314591" y="5877640"/>
            <a:ext cx="78206" cy="72691"/>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8" name="フッター プレースホルダ 267"/>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4723 0.04583 L 0.42014 -0.13195 " pathEditMode="relative" ptsTypes="AA">
                                      <p:cBhvr>
                                        <p:cTn id="6" dur="4000" fill="hold"/>
                                        <p:tgtEl>
                                          <p:spTgt spid="366"/>
                                        </p:tgtEl>
                                        <p:attrNameLst>
                                          <p:attrName>ppt_x</p:attrName>
                                          <p:attrName>ppt_y</p:attrName>
                                        </p:attrNameLst>
                                      </p:cBhvr>
                                    </p:animMotion>
                                  </p:childTnLst>
                                </p:cTn>
                              </p:par>
                              <p:par>
                                <p:cTn id="7" presetID="0" presetClass="path" presetSubtype="0" accel="50000" decel="50000" fill="hold" grpId="0" nodeType="withEffect">
                                  <p:stCondLst>
                                    <p:cond delay="1700"/>
                                  </p:stCondLst>
                                  <p:childTnLst>
                                    <p:animMotion origin="layout" path="M -1.66667E-6 1.48148E-6 L 0.18959 -0.05278 " pathEditMode="relative" rAng="0" ptsTypes="AA">
                                      <p:cBhvr>
                                        <p:cTn id="8" dur="2300" fill="hold"/>
                                        <p:tgtEl>
                                          <p:spTgt spid="367"/>
                                        </p:tgtEl>
                                        <p:attrNameLst>
                                          <p:attrName>ppt_x</p:attrName>
                                          <p:attrName>ppt_y</p:attrName>
                                        </p:attrNameLst>
                                      </p:cBhvr>
                                      <p:rCtr x="9500" y="-2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ym typeface="Symbol"/>
              </a:rPr>
              <a:t></a:t>
            </a:r>
            <a:r>
              <a:rPr lang="ja-JP" altLang="en-US" dirty="0" smtClean="0"/>
              <a:t>線</a:t>
            </a:r>
            <a:endParaRPr kumimoji="1" lang="ja-JP" altLang="en-US" dirty="0"/>
          </a:p>
        </p:txBody>
      </p:sp>
      <p:sp>
        <p:nvSpPr>
          <p:cNvPr id="3" name="コンテンツ プレースホルダ 2"/>
          <p:cNvSpPr>
            <a:spLocks noGrp="1"/>
          </p:cNvSpPr>
          <p:nvPr>
            <p:ph idx="1"/>
          </p:nvPr>
        </p:nvSpPr>
        <p:spPr>
          <a:xfrm>
            <a:off x="571471" y="1285860"/>
            <a:ext cx="8187517" cy="5223224"/>
          </a:xfrm>
        </p:spPr>
        <p:txBody>
          <a:bodyPr/>
          <a:lstStyle/>
          <a:p>
            <a:r>
              <a:rPr kumimoji="1" lang="ja-JP" altLang="en-US" dirty="0" smtClean="0"/>
              <a:t>飛距離 </a:t>
            </a:r>
            <a:r>
              <a:rPr kumimoji="1" lang="en-US" altLang="ja-JP" dirty="0" smtClean="0"/>
              <a:t>(Range)</a:t>
            </a:r>
          </a:p>
          <a:p>
            <a:pPr lvl="1"/>
            <a:r>
              <a:rPr lang="ja-JP" altLang="en-US" dirty="0" smtClean="0"/>
              <a:t>短い距離でエネルギーを失う</a:t>
            </a:r>
            <a:endParaRPr lang="en-US" altLang="ja-JP" dirty="0" smtClean="0"/>
          </a:p>
          <a:p>
            <a:pPr lvl="2"/>
            <a:r>
              <a:rPr lang="ja-JP" altLang="en-US" dirty="0" smtClean="0"/>
              <a:t>透過能力は高くない</a:t>
            </a:r>
            <a:endParaRPr lang="en-US" altLang="ja-JP" dirty="0" smtClean="0"/>
          </a:p>
          <a:p>
            <a:pPr lvl="2"/>
            <a:r>
              <a:rPr lang="ja-JP" altLang="en-US" dirty="0" smtClean="0"/>
              <a:t>空気に対して数</a:t>
            </a:r>
            <a:r>
              <a:rPr lang="en-US" altLang="ja-JP" dirty="0" smtClean="0"/>
              <a:t>cm</a:t>
            </a:r>
            <a:r>
              <a:rPr lang="ja-JP" altLang="en-US" dirty="0" smtClean="0"/>
              <a:t>程度</a:t>
            </a:r>
            <a:endParaRPr lang="en-US" altLang="ja-JP" dirty="0" smtClean="0"/>
          </a:p>
          <a:p>
            <a:r>
              <a:rPr lang="ja-JP" altLang="en-US" dirty="0" smtClean="0"/>
              <a:t>防御物 </a:t>
            </a:r>
            <a:r>
              <a:rPr lang="en-US" altLang="ja-JP" dirty="0" smtClean="0"/>
              <a:t>(Shield)</a:t>
            </a:r>
          </a:p>
          <a:p>
            <a:pPr lvl="1"/>
            <a:r>
              <a:rPr lang="ja-JP" altLang="en-US" dirty="0" smtClean="0"/>
              <a:t>紙</a:t>
            </a:r>
            <a:endParaRPr lang="en-US" altLang="ja-JP" dirty="0" smtClean="0"/>
          </a:p>
          <a:p>
            <a:pPr lvl="1"/>
            <a:r>
              <a:rPr lang="ja-JP" altLang="en-US" dirty="0" smtClean="0"/>
              <a:t>皮膚の表面</a:t>
            </a:r>
            <a:endParaRPr lang="en-US" altLang="ja-JP" dirty="0" smtClean="0"/>
          </a:p>
          <a:p>
            <a:r>
              <a:rPr lang="ja-JP" altLang="en-US" dirty="0" smtClean="0"/>
              <a:t>生物学的危害 </a:t>
            </a:r>
            <a:r>
              <a:rPr lang="en-US" altLang="ja-JP" dirty="0" smtClean="0"/>
              <a:t>(Biological hazard)</a:t>
            </a:r>
          </a:p>
          <a:p>
            <a:pPr lvl="1"/>
            <a:r>
              <a:rPr lang="ja-JP" altLang="en-US" dirty="0" smtClean="0"/>
              <a:t>体外被曝</a:t>
            </a:r>
            <a:endParaRPr lang="en-US" altLang="ja-JP" dirty="0" smtClean="0"/>
          </a:p>
          <a:p>
            <a:pPr lvl="2"/>
            <a:r>
              <a:rPr lang="ja-JP" altLang="en-US" dirty="0" smtClean="0"/>
              <a:t>外から</a:t>
            </a:r>
            <a:r>
              <a:rPr lang="en-US" altLang="ja-JP" dirty="0" smtClean="0">
                <a:sym typeface="Symbol"/>
              </a:rPr>
              <a:t></a:t>
            </a:r>
            <a:r>
              <a:rPr lang="ja-JP" altLang="en-US" dirty="0" smtClean="0"/>
              <a:t>線を人体に照射しても表皮で止まってしまうので影響はない</a:t>
            </a:r>
            <a:endParaRPr lang="en-US" altLang="ja-JP" dirty="0" smtClean="0"/>
          </a:p>
          <a:p>
            <a:pPr lvl="1"/>
            <a:r>
              <a:rPr lang="ja-JP" altLang="en-US" dirty="0" smtClean="0"/>
              <a:t>体内被曝</a:t>
            </a:r>
            <a:endParaRPr lang="en-US" altLang="ja-JP" dirty="0" smtClean="0"/>
          </a:p>
          <a:p>
            <a:pPr lvl="2"/>
            <a:r>
              <a:rPr lang="ja-JP" altLang="en-US" dirty="0" smtClean="0"/>
              <a:t>もし</a:t>
            </a:r>
            <a:r>
              <a:rPr lang="en-US" altLang="ja-JP" dirty="0" smtClean="0">
                <a:sym typeface="Symbol"/>
              </a:rPr>
              <a:t></a:t>
            </a:r>
            <a:r>
              <a:rPr lang="ja-JP" altLang="en-US" dirty="0" smtClean="0"/>
              <a:t>線源を体内に取り込んでしまうと、放射性物質が無くなるまで浴び続ける</a:t>
            </a:r>
            <a:endParaRPr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266700" y="857231"/>
            <a:ext cx="8786842" cy="5705493"/>
          </a:xfrm>
        </p:spPr>
        <p:txBody>
          <a:bodyPr/>
          <a:lstStyle/>
          <a:p>
            <a:r>
              <a:rPr lang="ja-JP" altLang="en-US" sz="2000" dirty="0" smtClean="0"/>
              <a:t>物理的性質</a:t>
            </a:r>
            <a:endParaRPr lang="en-US" altLang="ja-JP" sz="2000" dirty="0" smtClean="0"/>
          </a:p>
          <a:p>
            <a:pPr lvl="1"/>
            <a:r>
              <a:rPr kumimoji="1" lang="ja-JP" altLang="en-US" sz="1600" dirty="0" smtClean="0"/>
              <a:t>電荷 </a:t>
            </a:r>
            <a:r>
              <a:rPr kumimoji="1" lang="en-US" altLang="ja-JP" sz="1600" dirty="0" smtClean="0"/>
              <a:t>1</a:t>
            </a:r>
          </a:p>
          <a:p>
            <a:pPr lvl="1"/>
            <a:r>
              <a:rPr lang="ja-JP" altLang="en-US" sz="1600" dirty="0" smtClean="0">
                <a:sym typeface="Symbol"/>
              </a:rPr>
              <a:t></a:t>
            </a:r>
            <a:r>
              <a:rPr lang="en-US" altLang="ja-JP" sz="1600" baseline="30000" dirty="0" smtClean="0">
                <a:sym typeface="Symbol"/>
              </a:rPr>
              <a:t>-</a:t>
            </a:r>
            <a:r>
              <a:rPr lang="en-US" altLang="ja-JP" sz="1600" dirty="0" smtClean="0">
                <a:sym typeface="Symbol"/>
              </a:rPr>
              <a:t> (</a:t>
            </a:r>
            <a:r>
              <a:rPr lang="ja-JP" altLang="en-US" sz="1600" dirty="0" smtClean="0"/>
              <a:t>電子</a:t>
            </a:r>
            <a:r>
              <a:rPr lang="en-US" altLang="ja-JP" sz="1600" dirty="0" smtClean="0"/>
              <a:t>)</a:t>
            </a:r>
            <a:r>
              <a:rPr lang="ja-JP" altLang="en-US" sz="1600" dirty="0" smtClean="0"/>
              <a:t>と </a:t>
            </a:r>
            <a:r>
              <a:rPr lang="ja-JP" altLang="en-US" sz="1600" dirty="0" smtClean="0">
                <a:sym typeface="Symbol"/>
              </a:rPr>
              <a:t></a:t>
            </a:r>
            <a:r>
              <a:rPr lang="en-US" altLang="ja-JP" sz="1600" baseline="30000" dirty="0" smtClean="0">
                <a:sym typeface="Symbol"/>
              </a:rPr>
              <a:t>+</a:t>
            </a:r>
            <a:r>
              <a:rPr lang="ja-JP" altLang="en-US" sz="1600" dirty="0" smtClean="0">
                <a:sym typeface="Symbol"/>
              </a:rPr>
              <a:t> </a:t>
            </a:r>
            <a:r>
              <a:rPr lang="en-US" altLang="ja-JP" sz="1600" dirty="0" smtClean="0">
                <a:sym typeface="Symbol"/>
              </a:rPr>
              <a:t>(</a:t>
            </a:r>
            <a:r>
              <a:rPr lang="ja-JP" altLang="en-US" sz="1600" dirty="0" smtClean="0"/>
              <a:t>陽電子</a:t>
            </a:r>
            <a:r>
              <a:rPr lang="en-US" altLang="ja-JP" sz="1600" dirty="0" smtClean="0"/>
              <a:t>)</a:t>
            </a:r>
          </a:p>
          <a:p>
            <a:pPr lvl="2"/>
            <a:r>
              <a:rPr kumimoji="1" lang="en-US" altLang="ja-JP" sz="1400" dirty="0" smtClean="0"/>
              <a:t>α</a:t>
            </a:r>
            <a:r>
              <a:rPr kumimoji="1" lang="ja-JP" altLang="en-US" sz="1400" dirty="0" smtClean="0"/>
              <a:t>線に比べると質量は</a:t>
            </a:r>
            <a:r>
              <a:rPr kumimoji="1" lang="en-US" altLang="ja-JP" sz="1400" dirty="0" smtClean="0"/>
              <a:t>7000</a:t>
            </a:r>
            <a:r>
              <a:rPr kumimoji="1" lang="ja-JP" altLang="en-US" sz="1400" dirty="0" smtClean="0"/>
              <a:t>分の</a:t>
            </a:r>
            <a:r>
              <a:rPr kumimoji="1" lang="en-US" altLang="ja-JP" sz="1400" dirty="0" smtClean="0"/>
              <a:t>1</a:t>
            </a:r>
            <a:r>
              <a:rPr kumimoji="1" lang="ja-JP" altLang="en-US" sz="1400" dirty="0" smtClean="0"/>
              <a:t>程度</a:t>
            </a:r>
            <a:endParaRPr kumimoji="1" lang="en-US" altLang="ja-JP" sz="1400" dirty="0" smtClean="0"/>
          </a:p>
          <a:p>
            <a:pPr lvl="1"/>
            <a:r>
              <a:rPr kumimoji="1" lang="ja-JP" altLang="en-US" sz="1600" dirty="0" smtClean="0"/>
              <a:t>原子核中で陽子（中性子）が中性子（陽子）に崩壊するときに放出される</a:t>
            </a:r>
            <a:endParaRPr kumimoji="1" lang="en-US" altLang="ja-JP" sz="1600" dirty="0" smtClean="0"/>
          </a:p>
          <a:p>
            <a:pPr lvl="1"/>
            <a:endParaRPr lang="en-US" altLang="ja-JP" sz="1800" dirty="0" smtClean="0"/>
          </a:p>
          <a:p>
            <a:pPr lvl="1">
              <a:buNone/>
            </a:pPr>
            <a:endParaRPr kumimoji="1" lang="en-US" altLang="ja-JP" sz="1800" dirty="0" smtClean="0"/>
          </a:p>
          <a:p>
            <a:pPr lvl="1"/>
            <a:endParaRPr lang="en-US" altLang="ja-JP" sz="1800" dirty="0" smtClean="0"/>
          </a:p>
          <a:p>
            <a:pPr lvl="1"/>
            <a:endParaRPr lang="en-US" altLang="ja-JP" sz="1800" dirty="0" smtClean="0"/>
          </a:p>
          <a:p>
            <a:pPr lvl="1"/>
            <a:endParaRPr lang="en-US" altLang="ja-JP" sz="1800" dirty="0" smtClean="0"/>
          </a:p>
          <a:p>
            <a:pPr lvl="1"/>
            <a:endParaRPr lang="en-US" altLang="ja-JP" sz="1800" dirty="0" smtClean="0"/>
          </a:p>
          <a:p>
            <a:pPr lvl="1">
              <a:buNone/>
            </a:pPr>
            <a:endParaRPr lang="en-US" altLang="ja-JP" sz="1800" dirty="0" smtClean="0"/>
          </a:p>
          <a:p>
            <a:pPr lvl="1">
              <a:buNone/>
            </a:pPr>
            <a:r>
              <a:rPr lang="ja-JP" altLang="en-US" sz="1600" dirty="0" smtClean="0"/>
              <a:t>このプロセスは三体崩壊</a:t>
            </a:r>
            <a:endParaRPr lang="en-US" altLang="ja-JP" sz="1600" dirty="0" smtClean="0"/>
          </a:p>
          <a:p>
            <a:pPr lvl="2"/>
            <a:r>
              <a:rPr lang="ja-JP" altLang="en-US" sz="1400" dirty="0" smtClean="0"/>
              <a:t>電子の持つエネルギーは</a:t>
            </a:r>
            <a:r>
              <a:rPr lang="en-US" altLang="ja-JP" sz="1400" dirty="0" smtClean="0"/>
              <a:t>0</a:t>
            </a:r>
            <a:r>
              <a:rPr lang="ja-JP" altLang="en-US" sz="1400" dirty="0" smtClean="0"/>
              <a:t>からある最大値までいろいろな値を持つ</a:t>
            </a:r>
            <a:endParaRPr lang="en-US" altLang="ja-JP" sz="1400" dirty="0" smtClean="0"/>
          </a:p>
          <a:p>
            <a:pPr lvl="1"/>
            <a:r>
              <a:rPr lang="ja-JP" altLang="en-US" sz="1600" dirty="0" smtClean="0">
                <a:sym typeface="Symbol"/>
              </a:rPr>
              <a:t>線を出さずに陽子が中性子に変わるプロセスもある（</a:t>
            </a:r>
            <a:r>
              <a:rPr lang="ja-JP" altLang="en-US" sz="1200" dirty="0" smtClean="0">
                <a:sym typeface="Symbol"/>
              </a:rPr>
              <a:t>電子捕獲</a:t>
            </a:r>
            <a:r>
              <a:rPr lang="en-US" altLang="ja-JP" sz="1600" dirty="0" smtClean="0">
                <a:sym typeface="Symbol"/>
              </a:rPr>
              <a:t>, </a:t>
            </a:r>
            <a:r>
              <a:rPr lang="en-US" altLang="ja-JP" sz="1200" dirty="0" smtClean="0">
                <a:sym typeface="Symbol"/>
              </a:rPr>
              <a:t>Electron Capture</a:t>
            </a:r>
            <a:r>
              <a:rPr lang="ja-JP" altLang="en-US" sz="1600" dirty="0" smtClean="0">
                <a:sym typeface="Symbol"/>
              </a:rPr>
              <a:t>）</a:t>
            </a:r>
            <a:endParaRPr lang="en-US" altLang="ja-JP" sz="1600" dirty="0" smtClean="0">
              <a:sym typeface="Symbol"/>
            </a:endParaRPr>
          </a:p>
          <a:p>
            <a:pPr lvl="2"/>
            <a:r>
              <a:rPr lang="ja-JP" altLang="en-US" sz="1400" dirty="0" smtClean="0">
                <a:sym typeface="Symbol"/>
              </a:rPr>
              <a:t>軌道上の電子を陽子が捕獲</a:t>
            </a:r>
            <a:endParaRPr lang="en-US" altLang="ja-JP" sz="1400" dirty="0" smtClean="0">
              <a:sym typeface="Symbol"/>
            </a:endParaRPr>
          </a:p>
          <a:p>
            <a:pPr lvl="2"/>
            <a:endParaRPr lang="en-US" altLang="ja-JP" sz="1400" dirty="0" smtClean="0">
              <a:sym typeface="Symbol"/>
            </a:endParaRPr>
          </a:p>
          <a:p>
            <a:pPr lvl="1"/>
            <a:endParaRPr lang="en-US" altLang="ja-JP" sz="1600" dirty="0" smtClean="0">
              <a:sym typeface="Symbol"/>
            </a:endParaRPr>
          </a:p>
          <a:p>
            <a:pPr lvl="2"/>
            <a:r>
              <a:rPr lang="ja-JP" altLang="en-US" sz="1400" dirty="0" smtClean="0">
                <a:sym typeface="Symbol"/>
              </a:rPr>
              <a:t>空いた軌道に上の軌道が電子が移動する際に</a:t>
            </a:r>
            <a:r>
              <a:rPr lang="en-US" altLang="ja-JP" sz="1400" dirty="0" smtClean="0">
                <a:sym typeface="Symbol"/>
              </a:rPr>
              <a:t>X</a:t>
            </a:r>
            <a:r>
              <a:rPr lang="ja-JP" altLang="en-US" sz="1400" dirty="0" smtClean="0">
                <a:sym typeface="Symbol"/>
              </a:rPr>
              <a:t>線</a:t>
            </a:r>
            <a:r>
              <a:rPr lang="en-US" altLang="ja-JP" sz="1400" dirty="0" smtClean="0">
                <a:sym typeface="Symbol"/>
              </a:rPr>
              <a:t>(</a:t>
            </a:r>
            <a:r>
              <a:rPr lang="ja-JP" altLang="en-US" sz="1400" dirty="0" smtClean="0">
                <a:sym typeface="Symbol"/>
              </a:rPr>
              <a:t>電磁波</a:t>
            </a:r>
            <a:r>
              <a:rPr lang="en-US" altLang="ja-JP" sz="1400" dirty="0" smtClean="0">
                <a:sym typeface="Symbol"/>
              </a:rPr>
              <a:t>)</a:t>
            </a:r>
            <a:r>
              <a:rPr lang="ja-JP" altLang="en-US" sz="1400" dirty="0" smtClean="0">
                <a:sym typeface="Symbol"/>
              </a:rPr>
              <a:t>が放出される</a:t>
            </a:r>
            <a:endParaRPr lang="en-US" altLang="ja-JP" sz="1400" dirty="0" smtClean="0">
              <a:sym typeface="Symbol"/>
            </a:endParaRPr>
          </a:p>
          <a:p>
            <a:pPr lvl="1">
              <a:buNone/>
            </a:pPr>
            <a:endParaRPr lang="en-US" altLang="ja-JP" sz="1800" dirty="0" smtClean="0">
              <a:sym typeface="Symbol"/>
            </a:endParaRPr>
          </a:p>
        </p:txBody>
      </p:sp>
      <p:sp>
        <p:nvSpPr>
          <p:cNvPr id="2" name="タイトル 1"/>
          <p:cNvSpPr>
            <a:spLocks noGrp="1"/>
          </p:cNvSpPr>
          <p:nvPr>
            <p:ph type="title"/>
          </p:nvPr>
        </p:nvSpPr>
        <p:spPr/>
        <p:txBody>
          <a:bodyPr/>
          <a:lstStyle/>
          <a:p>
            <a:r>
              <a:rPr kumimoji="1" lang="ja-JP" altLang="en-US" dirty="0" smtClean="0">
                <a:sym typeface="Symbol"/>
              </a:rPr>
              <a:t>線</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24</a:t>
            </a:fld>
            <a:endParaRPr kumimoji="1" lang="ja-JP" altLang="en-US" dirty="0"/>
          </a:p>
        </p:txBody>
      </p:sp>
      <p:grpSp>
        <p:nvGrpSpPr>
          <p:cNvPr id="38" name="グループ化 37"/>
          <p:cNvGrpSpPr/>
          <p:nvPr/>
        </p:nvGrpSpPr>
        <p:grpSpPr>
          <a:xfrm>
            <a:off x="5233512" y="2547934"/>
            <a:ext cx="3248526" cy="400110"/>
            <a:chOff x="1637006" y="2643182"/>
            <a:chExt cx="3248526" cy="400110"/>
          </a:xfrm>
        </p:grpSpPr>
        <p:sp>
          <p:nvSpPr>
            <p:cNvPr id="5" name="テキスト ボックス 4"/>
            <p:cNvSpPr txBox="1"/>
            <p:nvPr/>
          </p:nvSpPr>
          <p:spPr>
            <a:xfrm>
              <a:off x="1637006" y="2643182"/>
              <a:ext cx="3248526" cy="400110"/>
            </a:xfrm>
            <a:prstGeom prst="rect">
              <a:avLst/>
            </a:prstGeom>
            <a:noFill/>
          </p:spPr>
          <p:txBody>
            <a:bodyPr wrap="square" rtlCol="0">
              <a:spAutoFit/>
            </a:bodyPr>
            <a:lstStyle/>
            <a:p>
              <a:r>
                <a:rPr lang="en-US" altLang="ja-JP" sz="2000" i="1" dirty="0" smtClean="0"/>
                <a:t>n</a:t>
              </a:r>
              <a:r>
                <a:rPr lang="en-US" altLang="ja-JP" sz="2000" dirty="0" smtClean="0"/>
                <a:t> </a:t>
              </a:r>
              <a:r>
                <a:rPr lang="en-US" altLang="ja-JP" sz="2000" dirty="0" smtClean="0">
                  <a:sym typeface="Symbol"/>
                </a:rPr>
                <a:t> </a:t>
              </a:r>
              <a:r>
                <a:rPr lang="en-US" altLang="ja-JP" sz="2000" i="1" dirty="0" smtClean="0">
                  <a:sym typeface="Symbol"/>
                </a:rPr>
                <a:t>p</a:t>
              </a:r>
              <a:r>
                <a:rPr lang="en-US" altLang="ja-JP" sz="2000" dirty="0" smtClean="0">
                  <a:sym typeface="Symbol"/>
                </a:rPr>
                <a:t> + </a:t>
              </a:r>
              <a:r>
                <a:rPr lang="en-US" altLang="ja-JP" sz="2000" i="1" dirty="0" smtClean="0">
                  <a:solidFill>
                    <a:srgbClr val="C00000"/>
                  </a:solidFill>
                  <a:sym typeface="Symbol"/>
                </a:rPr>
                <a:t>e</a:t>
              </a:r>
              <a:r>
                <a:rPr lang="en-US" altLang="ja-JP" sz="2000" baseline="30000" dirty="0" smtClean="0">
                  <a:solidFill>
                    <a:srgbClr val="C00000"/>
                  </a:solidFill>
                  <a:sym typeface="Symbol"/>
                </a:rPr>
                <a:t>-</a:t>
              </a:r>
              <a:r>
                <a:rPr lang="en-US" altLang="ja-JP" sz="2000" dirty="0" smtClean="0">
                  <a:sym typeface="Symbol"/>
                </a:rPr>
                <a:t> + </a:t>
              </a:r>
              <a:r>
                <a:rPr lang="en-US" altLang="ja-JP" sz="2000" dirty="0" smtClean="0">
                  <a:latin typeface="Symbol" pitchFamily="18" charset="2"/>
                  <a:sym typeface="Symbol"/>
                </a:rPr>
                <a:t>n</a:t>
              </a:r>
              <a:r>
                <a:rPr lang="en-US" altLang="ja-JP" sz="2000" i="1" baseline="-25000" dirty="0" smtClean="0">
                  <a:sym typeface="Symbol"/>
                </a:rPr>
                <a:t>e</a:t>
              </a:r>
              <a:endParaRPr lang="ja-JP" altLang="en-US" sz="2000" i="1" baseline="-25000" dirty="0" smtClean="0"/>
            </a:p>
          </p:txBody>
        </p:sp>
        <p:cxnSp>
          <p:nvCxnSpPr>
            <p:cNvPr id="7" name="直線コネクタ 6"/>
            <p:cNvCxnSpPr/>
            <p:nvPr/>
          </p:nvCxnSpPr>
          <p:spPr bwMode="auto">
            <a:xfrm>
              <a:off x="3479304" y="2786058"/>
              <a:ext cx="148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8" name="テキスト ボックス 7"/>
          <p:cNvSpPr txBox="1"/>
          <p:nvPr/>
        </p:nvSpPr>
        <p:spPr>
          <a:xfrm>
            <a:off x="1919267" y="5786454"/>
            <a:ext cx="2500330" cy="400110"/>
          </a:xfrm>
          <a:prstGeom prst="rect">
            <a:avLst/>
          </a:prstGeom>
          <a:noFill/>
        </p:spPr>
        <p:txBody>
          <a:bodyPr wrap="square" rtlCol="0">
            <a:spAutoFit/>
          </a:bodyPr>
          <a:lstStyle/>
          <a:p>
            <a:r>
              <a:rPr kumimoji="1" lang="en-US" altLang="ja-JP" sz="2000" i="1" dirty="0" smtClean="0"/>
              <a:t>p</a:t>
            </a:r>
            <a:r>
              <a:rPr lang="en-US" altLang="ja-JP" sz="2000" dirty="0" smtClean="0">
                <a:sym typeface="Symbol"/>
              </a:rPr>
              <a:t> + </a:t>
            </a:r>
            <a:r>
              <a:rPr lang="en-US" altLang="ja-JP" sz="2000" i="1" dirty="0" smtClean="0">
                <a:solidFill>
                  <a:srgbClr val="C00000"/>
                </a:solidFill>
                <a:sym typeface="Symbol"/>
              </a:rPr>
              <a:t>e</a:t>
            </a:r>
            <a:r>
              <a:rPr lang="en-US" altLang="ja-JP" sz="2000" baseline="30000" dirty="0" smtClean="0">
                <a:solidFill>
                  <a:srgbClr val="C00000"/>
                </a:solidFill>
                <a:sym typeface="Symbol"/>
              </a:rPr>
              <a:t>-</a:t>
            </a:r>
            <a:r>
              <a:rPr kumimoji="1" lang="en-US" altLang="ja-JP" sz="2000" dirty="0" smtClean="0"/>
              <a:t> </a:t>
            </a:r>
            <a:r>
              <a:rPr kumimoji="1" lang="en-US" altLang="ja-JP" sz="2000" dirty="0" smtClean="0">
                <a:sym typeface="Symbol"/>
              </a:rPr>
              <a:t> </a:t>
            </a:r>
            <a:r>
              <a:rPr kumimoji="1" lang="en-US" altLang="ja-JP" sz="2000" i="1" dirty="0" smtClean="0">
                <a:sym typeface="Symbol"/>
              </a:rPr>
              <a:t>n</a:t>
            </a:r>
            <a:r>
              <a:rPr kumimoji="1" lang="en-US" altLang="ja-JP" sz="2000" dirty="0" smtClean="0">
                <a:sym typeface="Symbol"/>
              </a:rPr>
              <a:t> + </a:t>
            </a:r>
            <a:r>
              <a:rPr kumimoji="1" lang="en-US" altLang="ja-JP" sz="2000" dirty="0" smtClean="0">
                <a:latin typeface="Symbol" pitchFamily="18" charset="2"/>
                <a:sym typeface="Symbol"/>
              </a:rPr>
              <a:t>n</a:t>
            </a:r>
            <a:r>
              <a:rPr kumimoji="1" lang="en-US" altLang="ja-JP" sz="2000" i="1" baseline="-25000" dirty="0" smtClean="0">
                <a:sym typeface="Symbol"/>
              </a:rPr>
              <a:t>e</a:t>
            </a:r>
            <a:endParaRPr lang="ja-JP" altLang="en-US" sz="2000" i="1" baseline="-25000" dirty="0" smtClean="0"/>
          </a:p>
        </p:txBody>
      </p:sp>
      <p:grpSp>
        <p:nvGrpSpPr>
          <p:cNvPr id="34" name="グループ化 33"/>
          <p:cNvGrpSpPr/>
          <p:nvPr/>
        </p:nvGrpSpPr>
        <p:grpSpPr>
          <a:xfrm>
            <a:off x="1623990" y="3000372"/>
            <a:ext cx="2349034" cy="1477896"/>
            <a:chOff x="4881200" y="2736922"/>
            <a:chExt cx="2349034" cy="1477896"/>
          </a:xfrm>
        </p:grpSpPr>
        <p:sp>
          <p:nvSpPr>
            <p:cNvPr id="9" name="円/楕円 8"/>
            <p:cNvSpPr/>
            <p:nvPr/>
          </p:nvSpPr>
          <p:spPr bwMode="auto">
            <a:xfrm>
              <a:off x="5000628" y="3357562"/>
              <a:ext cx="428628" cy="857256"/>
            </a:xfrm>
            <a:prstGeom prst="ellipse">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0" name="円/楕円 9"/>
            <p:cNvSpPr/>
            <p:nvPr/>
          </p:nvSpPr>
          <p:spPr bwMode="auto">
            <a:xfrm>
              <a:off x="6429388" y="3357562"/>
              <a:ext cx="428628" cy="857256"/>
            </a:xfrm>
            <a:prstGeom prst="ellipse">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1" name="テキスト ボックス 10"/>
            <p:cNvSpPr txBox="1"/>
            <p:nvPr/>
          </p:nvSpPr>
          <p:spPr>
            <a:xfrm>
              <a:off x="5072066" y="3448050"/>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u</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sp>
          <p:nvSpPr>
            <p:cNvPr id="12" name="テキスト ボックス 11"/>
            <p:cNvSpPr txBox="1"/>
            <p:nvPr/>
          </p:nvSpPr>
          <p:spPr>
            <a:xfrm>
              <a:off x="6507427" y="3457575"/>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d</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cxnSp>
          <p:nvCxnSpPr>
            <p:cNvPr id="14" name="直線矢印コネクタ 13"/>
            <p:cNvCxnSpPr/>
            <p:nvPr/>
          </p:nvCxnSpPr>
          <p:spPr bwMode="auto">
            <a:xfrm>
              <a:off x="5295905" y="3605214"/>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15" name="直線矢印コネクタ 14"/>
            <p:cNvCxnSpPr/>
            <p:nvPr/>
          </p:nvCxnSpPr>
          <p:spPr bwMode="auto">
            <a:xfrm>
              <a:off x="5305430" y="3784602"/>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16" name="直線矢印コネクタ 15"/>
            <p:cNvCxnSpPr/>
            <p:nvPr/>
          </p:nvCxnSpPr>
          <p:spPr bwMode="auto">
            <a:xfrm>
              <a:off x="5291142" y="3956053"/>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18" name="直線矢印コネクタ 17"/>
            <p:cNvCxnSpPr/>
            <p:nvPr/>
          </p:nvCxnSpPr>
          <p:spPr bwMode="auto">
            <a:xfrm rot="5400000" flipH="1" flipV="1">
              <a:off x="5786446" y="3357562"/>
              <a:ext cx="500066" cy="357190"/>
            </a:xfrm>
            <a:prstGeom prst="straightConnector1">
              <a:avLst/>
            </a:prstGeom>
            <a:solidFill>
              <a:schemeClr val="accent1"/>
            </a:solidFill>
            <a:ln w="9525" cap="flat" cmpd="sng" algn="ctr">
              <a:solidFill>
                <a:srgbClr val="002060"/>
              </a:solidFill>
              <a:prstDash val="dash"/>
              <a:round/>
              <a:headEnd type="none" w="med" len="med"/>
              <a:tailEnd type="arrow"/>
            </a:ln>
            <a:effectLst/>
          </p:spPr>
        </p:cxnSp>
        <p:sp>
          <p:nvSpPr>
            <p:cNvPr id="20" name="テキスト ボックス 19"/>
            <p:cNvSpPr txBox="1"/>
            <p:nvPr/>
          </p:nvSpPr>
          <p:spPr>
            <a:xfrm>
              <a:off x="5771578" y="3309241"/>
              <a:ext cx="642942" cy="253916"/>
            </a:xfrm>
            <a:prstGeom prst="rect">
              <a:avLst/>
            </a:prstGeom>
            <a:noFill/>
          </p:spPr>
          <p:txBody>
            <a:bodyPr wrap="square" rtlCol="0">
              <a:spAutoFit/>
            </a:bodyPr>
            <a:lstStyle/>
            <a:p>
              <a:r>
                <a:rPr kumimoji="1" lang="en-US" altLang="ja-JP" sz="1050" i="1" dirty="0" smtClean="0">
                  <a:latin typeface="Arial" pitchFamily="34" charset="0"/>
                  <a:cs typeface="Arial" pitchFamily="34" charset="0"/>
                </a:rPr>
                <a:t>W</a:t>
              </a:r>
              <a:r>
                <a:rPr lang="en-US" altLang="ja-JP" sz="1050" baseline="30000" dirty="0" smtClean="0">
                  <a:latin typeface="Arial" pitchFamily="34" charset="0"/>
                  <a:cs typeface="Arial" pitchFamily="34" charset="0"/>
                </a:rPr>
                <a:t> </a:t>
              </a:r>
              <a:r>
                <a:rPr kumimoji="1" lang="en-US" altLang="ja-JP" sz="105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22" name="テキスト ボックス 21"/>
            <p:cNvSpPr txBox="1"/>
            <p:nvPr/>
          </p:nvSpPr>
          <p:spPr>
            <a:xfrm>
              <a:off x="6669721" y="2736922"/>
              <a:ext cx="372218" cy="253916"/>
            </a:xfrm>
            <a:prstGeom prst="rect">
              <a:avLst/>
            </a:prstGeom>
            <a:noFill/>
          </p:spPr>
          <p:txBody>
            <a:bodyPr wrap="square" rtlCol="0">
              <a:spAutoFit/>
            </a:bodyPr>
            <a:lstStyle/>
            <a:p>
              <a:r>
                <a:rPr lang="en-US" altLang="ja-JP" sz="1050" i="1" dirty="0" smtClean="0">
                  <a:latin typeface="Arial" pitchFamily="34" charset="0"/>
                  <a:cs typeface="Arial" pitchFamily="34" charset="0"/>
                </a:rPr>
                <a:t>e</a:t>
              </a:r>
              <a:r>
                <a:rPr kumimoji="1" lang="en-US" altLang="ja-JP" sz="105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23" name="テキスト ボックス 22"/>
            <p:cNvSpPr txBox="1"/>
            <p:nvPr/>
          </p:nvSpPr>
          <p:spPr>
            <a:xfrm>
              <a:off x="6858016" y="3214686"/>
              <a:ext cx="372218" cy="253916"/>
            </a:xfrm>
            <a:prstGeom prst="rect">
              <a:avLst/>
            </a:prstGeom>
            <a:noFill/>
          </p:spPr>
          <p:txBody>
            <a:bodyPr wrap="square" rtlCol="0">
              <a:spAutoFit/>
            </a:bodyPr>
            <a:lstStyle/>
            <a:p>
              <a:r>
                <a:rPr lang="en-US" altLang="ja-JP" sz="1050" i="1" dirty="0" smtClean="0">
                  <a:latin typeface="Symbol" pitchFamily="18" charset="2"/>
                  <a:cs typeface="Arial" pitchFamily="34" charset="0"/>
                </a:rPr>
                <a:t>n</a:t>
              </a:r>
              <a:r>
                <a:rPr lang="en-US" altLang="ja-JP" sz="1050" i="1" baseline="-25000" dirty="0" smtClean="0">
                  <a:latin typeface="Arial" pitchFamily="34" charset="0"/>
                  <a:cs typeface="Arial" pitchFamily="34" charset="0"/>
                </a:rPr>
                <a:t>e</a:t>
              </a:r>
              <a:endParaRPr kumimoji="1" lang="ja-JP" altLang="en-US" sz="1050" baseline="-25000" dirty="0">
                <a:latin typeface="Arial" pitchFamily="34" charset="0"/>
                <a:cs typeface="Arial" pitchFamily="34" charset="0"/>
              </a:endParaRPr>
            </a:p>
          </p:txBody>
        </p:sp>
        <p:cxnSp>
          <p:nvCxnSpPr>
            <p:cNvPr id="25" name="直線矢印コネクタ 24"/>
            <p:cNvCxnSpPr/>
            <p:nvPr/>
          </p:nvCxnSpPr>
          <p:spPr bwMode="auto">
            <a:xfrm rot="5400000" flipH="1" flipV="1">
              <a:off x="6427673" y="2746071"/>
              <a:ext cx="339770" cy="75009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7" name="直線矢印コネクタ 26"/>
            <p:cNvCxnSpPr/>
            <p:nvPr/>
          </p:nvCxnSpPr>
          <p:spPr bwMode="auto">
            <a:xfrm flipV="1">
              <a:off x="6225768" y="3214686"/>
              <a:ext cx="846562" cy="7992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2" name="正方形/長方形 31"/>
            <p:cNvSpPr/>
            <p:nvPr/>
          </p:nvSpPr>
          <p:spPr>
            <a:xfrm>
              <a:off x="4881200" y="3268872"/>
              <a:ext cx="357790" cy="369332"/>
            </a:xfrm>
            <a:prstGeom prst="rect">
              <a:avLst/>
            </a:prstGeom>
          </p:spPr>
          <p:txBody>
            <a:bodyPr wrap="none">
              <a:spAutoFit/>
            </a:bodyPr>
            <a:lstStyle/>
            <a:p>
              <a:r>
                <a:rPr lang="en-US" altLang="ja-JP" i="1" dirty="0" smtClean="0">
                  <a:latin typeface="Times New Roman" pitchFamily="18" charset="0"/>
                  <a:cs typeface="Times New Roman" pitchFamily="18" charset="0"/>
                </a:rPr>
                <a:t>p</a:t>
              </a:r>
              <a:r>
                <a:rPr lang="en-US" altLang="ja-JP" dirty="0" smtClean="0">
                  <a:latin typeface="Times New Roman" pitchFamily="18" charset="0"/>
                  <a:cs typeface="Times New Roman" pitchFamily="18" charset="0"/>
                </a:rPr>
                <a:t> </a:t>
              </a:r>
              <a:endParaRPr lang="ja-JP" altLang="en-US" dirty="0">
                <a:latin typeface="Times New Roman" pitchFamily="18" charset="0"/>
                <a:cs typeface="Times New Roman" pitchFamily="18" charset="0"/>
              </a:endParaRPr>
            </a:p>
          </p:txBody>
        </p:sp>
        <p:sp>
          <p:nvSpPr>
            <p:cNvPr id="33" name="正方形/長方形 32"/>
            <p:cNvSpPr/>
            <p:nvPr/>
          </p:nvSpPr>
          <p:spPr>
            <a:xfrm>
              <a:off x="6323446" y="3249190"/>
              <a:ext cx="300082" cy="369332"/>
            </a:xfrm>
            <a:prstGeom prst="rect">
              <a:avLst/>
            </a:prstGeom>
          </p:spPr>
          <p:txBody>
            <a:bodyPr wrap="none">
              <a:spAutoFit/>
            </a:bodyPr>
            <a:lstStyle/>
            <a:p>
              <a:r>
                <a:rPr lang="en-US" altLang="ja-JP" i="1" dirty="0" smtClean="0">
                  <a:latin typeface="Times New Roman" pitchFamily="18" charset="0"/>
                  <a:cs typeface="Times New Roman" pitchFamily="18" charset="0"/>
                </a:rPr>
                <a:t>n</a:t>
              </a:r>
              <a:endParaRPr lang="ja-JP" altLang="en-US" dirty="0">
                <a:latin typeface="Times New Roman" pitchFamily="18" charset="0"/>
                <a:cs typeface="Times New Roman" pitchFamily="18" charset="0"/>
              </a:endParaRPr>
            </a:p>
          </p:txBody>
        </p:sp>
      </p:grpSp>
      <p:sp>
        <p:nvSpPr>
          <p:cNvPr id="35" name="テキスト ボックス 34"/>
          <p:cNvSpPr txBox="1"/>
          <p:nvPr/>
        </p:nvSpPr>
        <p:spPr>
          <a:xfrm>
            <a:off x="1623990" y="2500306"/>
            <a:ext cx="2500330" cy="400110"/>
          </a:xfrm>
          <a:prstGeom prst="rect">
            <a:avLst/>
          </a:prstGeom>
          <a:noFill/>
        </p:spPr>
        <p:txBody>
          <a:bodyPr wrap="square" rtlCol="0">
            <a:spAutoFit/>
          </a:bodyPr>
          <a:lstStyle/>
          <a:p>
            <a:r>
              <a:rPr kumimoji="1" lang="en-US" altLang="ja-JP" sz="2000" i="1" dirty="0" smtClean="0"/>
              <a:t>p</a:t>
            </a:r>
            <a:r>
              <a:rPr kumimoji="1" lang="en-US" altLang="ja-JP" sz="2000" dirty="0" smtClean="0"/>
              <a:t> </a:t>
            </a:r>
            <a:r>
              <a:rPr kumimoji="1" lang="en-US" altLang="ja-JP" sz="2000" dirty="0" smtClean="0">
                <a:sym typeface="Symbol"/>
              </a:rPr>
              <a:t> </a:t>
            </a:r>
            <a:r>
              <a:rPr kumimoji="1" lang="en-US" altLang="ja-JP" sz="2000" i="1" dirty="0" smtClean="0">
                <a:sym typeface="Symbol"/>
              </a:rPr>
              <a:t>n</a:t>
            </a:r>
            <a:r>
              <a:rPr kumimoji="1" lang="en-US" altLang="ja-JP" sz="2000" dirty="0" smtClean="0">
                <a:sym typeface="Symbol"/>
              </a:rPr>
              <a:t> + </a:t>
            </a:r>
            <a:r>
              <a:rPr kumimoji="1" lang="en-US" altLang="ja-JP" sz="2000" i="1" dirty="0" smtClean="0">
                <a:solidFill>
                  <a:srgbClr val="C00000"/>
                </a:solidFill>
                <a:sym typeface="Symbol"/>
              </a:rPr>
              <a:t>e</a:t>
            </a:r>
            <a:r>
              <a:rPr kumimoji="1" lang="en-US" altLang="ja-JP" sz="2000" baseline="30000" dirty="0" smtClean="0">
                <a:solidFill>
                  <a:srgbClr val="C00000"/>
                </a:solidFill>
                <a:sym typeface="Symbol"/>
              </a:rPr>
              <a:t>+</a:t>
            </a:r>
            <a:r>
              <a:rPr kumimoji="1" lang="en-US" altLang="ja-JP" sz="2000" dirty="0" smtClean="0">
                <a:sym typeface="Symbol"/>
              </a:rPr>
              <a:t> + </a:t>
            </a:r>
            <a:r>
              <a:rPr kumimoji="1" lang="en-US" altLang="ja-JP" sz="2000" dirty="0" smtClean="0">
                <a:latin typeface="Symbol" pitchFamily="18" charset="2"/>
                <a:sym typeface="Symbol"/>
              </a:rPr>
              <a:t>n</a:t>
            </a:r>
            <a:r>
              <a:rPr kumimoji="1" lang="en-US" altLang="ja-JP" sz="2000" i="1" baseline="-25000" dirty="0" smtClean="0">
                <a:sym typeface="Symbol"/>
              </a:rPr>
              <a:t>e</a:t>
            </a:r>
          </a:p>
        </p:txBody>
      </p:sp>
      <p:grpSp>
        <p:nvGrpSpPr>
          <p:cNvPr id="59" name="グループ化 58"/>
          <p:cNvGrpSpPr/>
          <p:nvPr/>
        </p:nvGrpSpPr>
        <p:grpSpPr>
          <a:xfrm>
            <a:off x="5204310" y="3000372"/>
            <a:ext cx="2349034" cy="1500198"/>
            <a:chOff x="4937610" y="3214686"/>
            <a:chExt cx="2349034" cy="1500198"/>
          </a:xfrm>
        </p:grpSpPr>
        <p:sp>
          <p:nvSpPr>
            <p:cNvPr id="40" name="円/楕円 39"/>
            <p:cNvSpPr/>
            <p:nvPr/>
          </p:nvSpPr>
          <p:spPr bwMode="auto">
            <a:xfrm>
              <a:off x="6500826" y="3857628"/>
              <a:ext cx="428628" cy="857256"/>
            </a:xfrm>
            <a:prstGeom prst="ellipse">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1" name="円/楕円 40"/>
            <p:cNvSpPr/>
            <p:nvPr/>
          </p:nvSpPr>
          <p:spPr bwMode="auto">
            <a:xfrm>
              <a:off x="5072066" y="3835326"/>
              <a:ext cx="428628" cy="857256"/>
            </a:xfrm>
            <a:prstGeom prst="ellipse">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42" name="テキスト ボックス 41"/>
            <p:cNvSpPr txBox="1"/>
            <p:nvPr/>
          </p:nvSpPr>
          <p:spPr>
            <a:xfrm>
              <a:off x="6572264" y="3925814"/>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u</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sp>
          <p:nvSpPr>
            <p:cNvPr id="43" name="テキスト ボックス 42"/>
            <p:cNvSpPr txBox="1"/>
            <p:nvPr/>
          </p:nvSpPr>
          <p:spPr>
            <a:xfrm>
              <a:off x="5143504" y="3935339"/>
              <a:ext cx="269626" cy="646331"/>
            </a:xfrm>
            <a:prstGeom prst="rect">
              <a:avLst/>
            </a:prstGeom>
            <a:noFill/>
          </p:spPr>
          <p:txBody>
            <a:bodyPr wrap="none" rtlCol="0">
              <a:spAutoFit/>
            </a:bodyPr>
            <a:lstStyle/>
            <a:p>
              <a:r>
                <a:rPr kumimoji="1" lang="en-US" altLang="ja-JP" sz="1200" i="1" dirty="0" smtClean="0">
                  <a:latin typeface="Arial" pitchFamily="34" charset="0"/>
                  <a:cs typeface="Arial" pitchFamily="34" charset="0"/>
                </a:rPr>
                <a:t>u</a:t>
              </a:r>
            </a:p>
            <a:p>
              <a:r>
                <a:rPr lang="en-US" altLang="ja-JP" sz="1200" i="1" dirty="0" smtClean="0">
                  <a:latin typeface="Arial" pitchFamily="34" charset="0"/>
                  <a:cs typeface="Arial" pitchFamily="34" charset="0"/>
                </a:rPr>
                <a:t>d</a:t>
              </a:r>
            </a:p>
            <a:p>
              <a:r>
                <a:rPr kumimoji="1" lang="en-US" altLang="ja-JP" sz="1200" i="1" dirty="0" smtClean="0">
                  <a:latin typeface="Arial" pitchFamily="34" charset="0"/>
                  <a:cs typeface="Arial" pitchFamily="34" charset="0"/>
                </a:rPr>
                <a:t>d</a:t>
              </a:r>
              <a:endParaRPr kumimoji="1" lang="ja-JP" altLang="en-US" sz="1200" i="1" dirty="0">
                <a:latin typeface="Arial" pitchFamily="34" charset="0"/>
                <a:cs typeface="Arial" pitchFamily="34" charset="0"/>
              </a:endParaRPr>
            </a:p>
          </p:txBody>
        </p:sp>
        <p:cxnSp>
          <p:nvCxnSpPr>
            <p:cNvPr id="44" name="直線矢印コネクタ 43"/>
            <p:cNvCxnSpPr/>
            <p:nvPr/>
          </p:nvCxnSpPr>
          <p:spPr bwMode="auto">
            <a:xfrm>
              <a:off x="5352315" y="4082978"/>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45" name="直線矢印コネクタ 44"/>
            <p:cNvCxnSpPr/>
            <p:nvPr/>
          </p:nvCxnSpPr>
          <p:spPr bwMode="auto">
            <a:xfrm>
              <a:off x="5361840" y="4262366"/>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46" name="直線矢印コネクタ 45"/>
            <p:cNvCxnSpPr/>
            <p:nvPr/>
          </p:nvCxnSpPr>
          <p:spPr bwMode="auto">
            <a:xfrm>
              <a:off x="5347552" y="4433817"/>
              <a:ext cx="1285884" cy="1588"/>
            </a:xfrm>
            <a:prstGeom prst="straightConnector1">
              <a:avLst/>
            </a:prstGeom>
            <a:solidFill>
              <a:schemeClr val="accent1"/>
            </a:solidFill>
            <a:ln w="9525" cap="flat" cmpd="sng" algn="ctr">
              <a:solidFill>
                <a:schemeClr val="tx1"/>
              </a:solidFill>
              <a:prstDash val="solid"/>
              <a:round/>
              <a:headEnd type="none" w="med" len="med"/>
              <a:tailEnd type="arrow" w="sm" len="sm"/>
            </a:ln>
            <a:effectLst/>
          </p:spPr>
        </p:cxnSp>
        <p:cxnSp>
          <p:nvCxnSpPr>
            <p:cNvPr id="47" name="直線矢印コネクタ 46"/>
            <p:cNvCxnSpPr/>
            <p:nvPr/>
          </p:nvCxnSpPr>
          <p:spPr bwMode="auto">
            <a:xfrm rot="5400000" flipH="1" flipV="1">
              <a:off x="5842856" y="3835326"/>
              <a:ext cx="500066" cy="357190"/>
            </a:xfrm>
            <a:prstGeom prst="straightConnector1">
              <a:avLst/>
            </a:prstGeom>
            <a:solidFill>
              <a:schemeClr val="accent1"/>
            </a:solidFill>
            <a:ln w="9525" cap="flat" cmpd="sng" algn="ctr">
              <a:solidFill>
                <a:srgbClr val="002060"/>
              </a:solidFill>
              <a:prstDash val="dash"/>
              <a:round/>
              <a:headEnd type="none" w="med" len="med"/>
              <a:tailEnd type="arrow"/>
            </a:ln>
            <a:effectLst/>
          </p:spPr>
        </p:cxnSp>
        <p:sp>
          <p:nvSpPr>
            <p:cNvPr id="48" name="テキスト ボックス 47"/>
            <p:cNvSpPr txBox="1"/>
            <p:nvPr/>
          </p:nvSpPr>
          <p:spPr>
            <a:xfrm>
              <a:off x="5827988" y="3787005"/>
              <a:ext cx="642942" cy="253916"/>
            </a:xfrm>
            <a:prstGeom prst="rect">
              <a:avLst/>
            </a:prstGeom>
            <a:noFill/>
          </p:spPr>
          <p:txBody>
            <a:bodyPr wrap="square" rtlCol="0">
              <a:spAutoFit/>
            </a:bodyPr>
            <a:lstStyle/>
            <a:p>
              <a:r>
                <a:rPr kumimoji="1" lang="en-US" altLang="ja-JP" sz="1050" i="1" dirty="0" smtClean="0">
                  <a:latin typeface="Arial" pitchFamily="34" charset="0"/>
                  <a:cs typeface="Arial" pitchFamily="34" charset="0"/>
                </a:rPr>
                <a:t>W</a:t>
              </a:r>
              <a:r>
                <a:rPr lang="en-US" altLang="ja-JP" sz="1050" baseline="30000" dirty="0" smtClean="0">
                  <a:latin typeface="Arial" pitchFamily="34" charset="0"/>
                  <a:cs typeface="Arial" pitchFamily="34" charset="0"/>
                </a:rPr>
                <a:t> </a:t>
              </a:r>
              <a:r>
                <a:rPr kumimoji="1" lang="en-US" altLang="ja-JP" sz="140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49" name="テキスト ボックス 48"/>
            <p:cNvSpPr txBox="1"/>
            <p:nvPr/>
          </p:nvSpPr>
          <p:spPr>
            <a:xfrm>
              <a:off x="6726131" y="3214686"/>
              <a:ext cx="372218" cy="256480"/>
            </a:xfrm>
            <a:prstGeom prst="rect">
              <a:avLst/>
            </a:prstGeom>
            <a:noFill/>
          </p:spPr>
          <p:txBody>
            <a:bodyPr wrap="square" rtlCol="0">
              <a:spAutoFit/>
            </a:bodyPr>
            <a:lstStyle/>
            <a:p>
              <a:r>
                <a:rPr lang="en-US" altLang="ja-JP" sz="1050" i="1" dirty="0" smtClean="0">
                  <a:latin typeface="Arial" pitchFamily="34" charset="0"/>
                  <a:cs typeface="Arial" pitchFamily="34" charset="0"/>
                </a:rPr>
                <a:t>e</a:t>
              </a:r>
              <a:r>
                <a:rPr kumimoji="1" lang="en-US" altLang="ja-JP" sz="1400" baseline="30000" dirty="0" smtClean="0">
                  <a:latin typeface="Arial" pitchFamily="34" charset="0"/>
                  <a:cs typeface="Arial" pitchFamily="34" charset="0"/>
                </a:rPr>
                <a:t>-</a:t>
              </a:r>
              <a:endParaRPr kumimoji="1" lang="ja-JP" altLang="en-US" sz="1050" baseline="30000" dirty="0">
                <a:latin typeface="Arial" pitchFamily="34" charset="0"/>
                <a:cs typeface="Arial" pitchFamily="34" charset="0"/>
              </a:endParaRPr>
            </a:p>
          </p:txBody>
        </p:sp>
        <p:sp>
          <p:nvSpPr>
            <p:cNvPr id="50" name="テキスト ボックス 49"/>
            <p:cNvSpPr txBox="1"/>
            <p:nvPr/>
          </p:nvSpPr>
          <p:spPr>
            <a:xfrm>
              <a:off x="6914426" y="3692450"/>
              <a:ext cx="372218" cy="253916"/>
            </a:xfrm>
            <a:prstGeom prst="rect">
              <a:avLst/>
            </a:prstGeom>
            <a:noFill/>
          </p:spPr>
          <p:txBody>
            <a:bodyPr wrap="square" rtlCol="0">
              <a:spAutoFit/>
            </a:bodyPr>
            <a:lstStyle/>
            <a:p>
              <a:r>
                <a:rPr lang="en-US" altLang="ja-JP" sz="1050" i="1" dirty="0" smtClean="0">
                  <a:latin typeface="Symbol" pitchFamily="18" charset="2"/>
                  <a:cs typeface="Arial" pitchFamily="34" charset="0"/>
                </a:rPr>
                <a:t>n</a:t>
              </a:r>
              <a:r>
                <a:rPr lang="en-US" altLang="ja-JP" sz="1050" i="1" baseline="-25000" dirty="0" smtClean="0">
                  <a:latin typeface="Arial" pitchFamily="34" charset="0"/>
                  <a:cs typeface="Arial" pitchFamily="34" charset="0"/>
                </a:rPr>
                <a:t>e</a:t>
              </a:r>
              <a:endParaRPr kumimoji="1" lang="ja-JP" altLang="en-US" sz="1050" baseline="-25000" dirty="0">
                <a:latin typeface="Arial" pitchFamily="34" charset="0"/>
                <a:cs typeface="Arial" pitchFamily="34" charset="0"/>
              </a:endParaRPr>
            </a:p>
          </p:txBody>
        </p:sp>
        <p:cxnSp>
          <p:nvCxnSpPr>
            <p:cNvPr id="51" name="直線矢印コネクタ 50"/>
            <p:cNvCxnSpPr/>
            <p:nvPr/>
          </p:nvCxnSpPr>
          <p:spPr bwMode="auto">
            <a:xfrm rot="5400000" flipH="1" flipV="1">
              <a:off x="6484083" y="3223835"/>
              <a:ext cx="339770" cy="75009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52" name="直線矢印コネクタ 51"/>
            <p:cNvCxnSpPr/>
            <p:nvPr/>
          </p:nvCxnSpPr>
          <p:spPr bwMode="auto">
            <a:xfrm flipV="1">
              <a:off x="6282178" y="3692450"/>
              <a:ext cx="846562" cy="7992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53" name="正方形/長方形 52"/>
            <p:cNvSpPr/>
            <p:nvPr/>
          </p:nvSpPr>
          <p:spPr>
            <a:xfrm>
              <a:off x="4937610" y="3746636"/>
              <a:ext cx="300082" cy="369332"/>
            </a:xfrm>
            <a:prstGeom prst="rect">
              <a:avLst/>
            </a:prstGeom>
          </p:spPr>
          <p:txBody>
            <a:bodyPr wrap="none">
              <a:spAutoFit/>
            </a:bodyPr>
            <a:lstStyle/>
            <a:p>
              <a:r>
                <a:rPr lang="en-US" altLang="ja-JP" i="1" dirty="0" smtClean="0">
                  <a:latin typeface="Times New Roman" pitchFamily="18" charset="0"/>
                  <a:cs typeface="Times New Roman" pitchFamily="18" charset="0"/>
                </a:rPr>
                <a:t>n</a:t>
              </a:r>
              <a:endParaRPr lang="ja-JP" altLang="en-US" dirty="0">
                <a:latin typeface="Times New Roman" pitchFamily="18" charset="0"/>
                <a:cs typeface="Times New Roman" pitchFamily="18" charset="0"/>
              </a:endParaRPr>
            </a:p>
          </p:txBody>
        </p:sp>
        <p:sp>
          <p:nvSpPr>
            <p:cNvPr id="54" name="正方形/長方形 53"/>
            <p:cNvSpPr/>
            <p:nvPr/>
          </p:nvSpPr>
          <p:spPr>
            <a:xfrm>
              <a:off x="6379856" y="3726954"/>
              <a:ext cx="300082" cy="369332"/>
            </a:xfrm>
            <a:prstGeom prst="rect">
              <a:avLst/>
            </a:prstGeom>
          </p:spPr>
          <p:txBody>
            <a:bodyPr wrap="none">
              <a:spAutoFit/>
            </a:bodyPr>
            <a:lstStyle/>
            <a:p>
              <a:r>
                <a:rPr lang="en-US" altLang="ja-JP" i="1" dirty="0" smtClean="0">
                  <a:latin typeface="Times New Roman" pitchFamily="18" charset="0"/>
                  <a:cs typeface="Times New Roman" pitchFamily="18" charset="0"/>
                </a:rPr>
                <a:t>p</a:t>
              </a:r>
              <a:endParaRPr lang="ja-JP" altLang="en-US" dirty="0">
                <a:latin typeface="Times New Roman" pitchFamily="18" charset="0"/>
                <a:cs typeface="Times New Roman" pitchFamily="18" charset="0"/>
              </a:endParaRPr>
            </a:p>
          </p:txBody>
        </p:sp>
        <p:cxnSp>
          <p:nvCxnSpPr>
            <p:cNvPr id="58" name="直線コネクタ 57"/>
            <p:cNvCxnSpPr/>
            <p:nvPr/>
          </p:nvCxnSpPr>
          <p:spPr bwMode="auto">
            <a:xfrm>
              <a:off x="7030817" y="3786190"/>
              <a:ext cx="7143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60" name="フッター プレースホルダ 59"/>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ym typeface="Symbol"/>
              </a:rPr>
              <a:t>線</a:t>
            </a:r>
            <a:endParaRPr kumimoji="1" lang="ja-JP" altLang="en-US" dirty="0"/>
          </a:p>
        </p:txBody>
      </p:sp>
      <p:sp>
        <p:nvSpPr>
          <p:cNvPr id="3" name="コンテンツ プレースホルダ 2"/>
          <p:cNvSpPr>
            <a:spLocks noGrp="1"/>
          </p:cNvSpPr>
          <p:nvPr>
            <p:ph idx="1"/>
          </p:nvPr>
        </p:nvSpPr>
        <p:spPr>
          <a:xfrm>
            <a:off x="619598" y="1189606"/>
            <a:ext cx="7772400" cy="5319477"/>
          </a:xfrm>
        </p:spPr>
        <p:txBody>
          <a:bodyPr/>
          <a:lstStyle/>
          <a:p>
            <a:r>
              <a:rPr lang="ja-JP" altLang="en-US" dirty="0" smtClean="0"/>
              <a:t>飛距離 </a:t>
            </a:r>
            <a:r>
              <a:rPr lang="en-US" altLang="ja-JP" dirty="0" smtClean="0"/>
              <a:t>(Range)</a:t>
            </a:r>
          </a:p>
          <a:p>
            <a:pPr lvl="1"/>
            <a:r>
              <a:rPr lang="en-US" altLang="ja-JP" dirty="0" smtClean="0">
                <a:sym typeface="Symbol"/>
              </a:rPr>
              <a:t></a:t>
            </a:r>
            <a:r>
              <a:rPr lang="ja-JP" altLang="en-US" dirty="0" smtClean="0"/>
              <a:t>線よりは遠くまで届く</a:t>
            </a:r>
            <a:endParaRPr lang="en-US" altLang="ja-JP" dirty="0" smtClean="0"/>
          </a:p>
          <a:p>
            <a:pPr lvl="2"/>
            <a:r>
              <a:rPr lang="ja-JP" altLang="en-US" dirty="0" smtClean="0"/>
              <a:t>空気に対して数</a:t>
            </a:r>
            <a:r>
              <a:rPr lang="en-US" altLang="ja-JP" dirty="0" smtClean="0"/>
              <a:t>m</a:t>
            </a:r>
            <a:r>
              <a:rPr lang="ja-JP" altLang="en-US" dirty="0" smtClean="0"/>
              <a:t>程度</a:t>
            </a:r>
            <a:endParaRPr lang="en-US" altLang="ja-JP" dirty="0" smtClean="0"/>
          </a:p>
          <a:p>
            <a:pPr lvl="2"/>
            <a:r>
              <a:rPr lang="ja-JP" altLang="en-US" dirty="0" smtClean="0"/>
              <a:t>皮膚の表面に線源をおいた場合でも</a:t>
            </a:r>
            <a:r>
              <a:rPr lang="en-US" altLang="ja-JP" dirty="0" smtClean="0"/>
              <a:t>2,3mm</a:t>
            </a:r>
            <a:r>
              <a:rPr lang="ja-JP" altLang="en-US" dirty="0" smtClean="0"/>
              <a:t>程度しか進まない</a:t>
            </a:r>
            <a:endParaRPr lang="en-US" altLang="ja-JP" dirty="0" smtClean="0"/>
          </a:p>
          <a:p>
            <a:r>
              <a:rPr lang="ja-JP" altLang="en-US" dirty="0" smtClean="0"/>
              <a:t>防御物 </a:t>
            </a:r>
            <a:r>
              <a:rPr lang="en-US" altLang="ja-JP" dirty="0" smtClean="0"/>
              <a:t>(Shield)</a:t>
            </a:r>
          </a:p>
          <a:p>
            <a:pPr lvl="1"/>
            <a:r>
              <a:rPr lang="ja-JP" altLang="en-US" dirty="0" smtClean="0"/>
              <a:t>数ミリ圧のプラスチック、アルミ、ガラス、木</a:t>
            </a:r>
            <a:endParaRPr lang="en-US" altLang="ja-JP" dirty="0" smtClean="0"/>
          </a:p>
          <a:p>
            <a:pPr lvl="1"/>
            <a:r>
              <a:rPr lang="ja-JP" altLang="en-US" dirty="0" smtClean="0"/>
              <a:t>密度の高い物質（鉛など）は電子が当たることによって</a:t>
            </a:r>
            <a:r>
              <a:rPr lang="en-US" altLang="ja-JP" dirty="0" smtClean="0"/>
              <a:t>X</a:t>
            </a:r>
            <a:r>
              <a:rPr lang="ja-JP" altLang="en-US" dirty="0" smtClean="0"/>
              <a:t>線を出すので逆に危険</a:t>
            </a:r>
            <a:endParaRPr lang="en-US" altLang="ja-JP" dirty="0" smtClean="0"/>
          </a:p>
          <a:p>
            <a:r>
              <a:rPr lang="ja-JP" altLang="en-US" dirty="0" smtClean="0"/>
              <a:t>生物学的危害 </a:t>
            </a:r>
            <a:r>
              <a:rPr lang="en-US" altLang="ja-JP" dirty="0" smtClean="0"/>
              <a:t>(Biological hazard)</a:t>
            </a:r>
          </a:p>
          <a:p>
            <a:pPr lvl="1"/>
            <a:r>
              <a:rPr lang="ja-JP" altLang="en-US" dirty="0" smtClean="0"/>
              <a:t>体外被曝</a:t>
            </a:r>
            <a:endParaRPr lang="en-US" altLang="ja-JP" dirty="0" smtClean="0"/>
          </a:p>
          <a:p>
            <a:pPr lvl="2"/>
            <a:r>
              <a:rPr lang="ja-JP" altLang="en-US" dirty="0" smtClean="0"/>
              <a:t>皮膚や眼球に対して危険</a:t>
            </a:r>
            <a:endParaRPr lang="en-US" altLang="ja-JP" dirty="0" smtClean="0"/>
          </a:p>
          <a:p>
            <a:pPr lvl="2"/>
            <a:r>
              <a:rPr lang="ja-JP" altLang="en-US" dirty="0" smtClean="0"/>
              <a:t>内蔵や骨までには届かない</a:t>
            </a:r>
            <a:endParaRPr lang="en-US" altLang="ja-JP" dirty="0" smtClean="0"/>
          </a:p>
          <a:p>
            <a:pPr lvl="1"/>
            <a:r>
              <a:rPr lang="ja-JP" altLang="en-US" dirty="0" smtClean="0"/>
              <a:t>体内被曝</a:t>
            </a:r>
            <a:endParaRPr lang="en-US" altLang="ja-JP" dirty="0" smtClean="0"/>
          </a:p>
          <a:p>
            <a:pPr lvl="2"/>
            <a:r>
              <a:rPr lang="en-US" altLang="ja-JP" dirty="0" smtClean="0">
                <a:sym typeface="Symbol"/>
              </a:rPr>
              <a:t></a:t>
            </a:r>
            <a:r>
              <a:rPr lang="ja-JP" altLang="en-US" dirty="0" smtClean="0"/>
              <a:t>線源よりはダメージが少ない</a:t>
            </a:r>
            <a:endParaRPr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25</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ym typeface="Symbol"/>
              </a:rPr>
              <a:t>線</a:t>
            </a:r>
            <a:r>
              <a:rPr kumimoji="1" lang="en-US" altLang="ja-JP" dirty="0" smtClean="0">
                <a:sym typeface="Symbol"/>
              </a:rPr>
              <a:t>/X</a:t>
            </a:r>
            <a:r>
              <a:rPr kumimoji="1" lang="ja-JP" altLang="en-US" dirty="0" smtClean="0">
                <a:sym typeface="Symbol"/>
              </a:rPr>
              <a:t>線</a:t>
            </a:r>
            <a:endParaRPr kumimoji="1" lang="ja-JP" altLang="en-US" dirty="0"/>
          </a:p>
        </p:txBody>
      </p:sp>
      <p:sp>
        <p:nvSpPr>
          <p:cNvPr id="3" name="コンテンツ プレースホルダ 2"/>
          <p:cNvSpPr>
            <a:spLocks noGrp="1"/>
          </p:cNvSpPr>
          <p:nvPr>
            <p:ph idx="1"/>
          </p:nvPr>
        </p:nvSpPr>
        <p:spPr>
          <a:xfrm>
            <a:off x="357158" y="1071546"/>
            <a:ext cx="8286809" cy="5283383"/>
          </a:xfrm>
        </p:spPr>
        <p:txBody>
          <a:bodyPr/>
          <a:lstStyle/>
          <a:p>
            <a:r>
              <a:rPr lang="ja-JP" altLang="en-US" dirty="0" smtClean="0"/>
              <a:t>物理的性質</a:t>
            </a:r>
            <a:endParaRPr lang="en-US" altLang="ja-JP" dirty="0" smtClean="0"/>
          </a:p>
          <a:p>
            <a:pPr lvl="1"/>
            <a:r>
              <a:rPr kumimoji="1" lang="ja-JP" altLang="en-US" dirty="0" smtClean="0"/>
              <a:t>電磁波</a:t>
            </a:r>
            <a:endParaRPr kumimoji="1" lang="en-US" altLang="ja-JP" dirty="0" smtClean="0"/>
          </a:p>
          <a:p>
            <a:pPr lvl="1"/>
            <a:r>
              <a:rPr lang="ja-JP" altLang="en-US" dirty="0" smtClean="0"/>
              <a:t>電荷を持たない</a:t>
            </a:r>
            <a:endParaRPr lang="en-US" altLang="ja-JP" dirty="0" smtClean="0"/>
          </a:p>
          <a:p>
            <a:pPr lvl="1"/>
            <a:r>
              <a:rPr kumimoji="1" lang="ja-JP" altLang="ja-JP" dirty="0" smtClean="0">
                <a:sym typeface="Symbol"/>
              </a:rPr>
              <a:t></a:t>
            </a:r>
            <a:r>
              <a:rPr kumimoji="1" lang="ja-JP" altLang="en-US" dirty="0" smtClean="0">
                <a:sym typeface="Symbol"/>
              </a:rPr>
              <a:t>線と</a:t>
            </a:r>
            <a:r>
              <a:rPr kumimoji="1" lang="en-US" altLang="ja-JP" dirty="0" smtClean="0">
                <a:sym typeface="Symbol"/>
              </a:rPr>
              <a:t>X</a:t>
            </a:r>
            <a:r>
              <a:rPr kumimoji="1" lang="ja-JP" altLang="en-US" dirty="0" smtClean="0">
                <a:sym typeface="Symbol"/>
              </a:rPr>
              <a:t>線の違いは発生機構</a:t>
            </a:r>
            <a:endParaRPr kumimoji="1" lang="en-US" altLang="ja-JP" dirty="0" smtClean="0">
              <a:sym typeface="Symbol"/>
            </a:endParaRPr>
          </a:p>
          <a:p>
            <a:pPr lvl="2"/>
            <a:r>
              <a:rPr lang="ja-JP" altLang="ja-JP" dirty="0" smtClean="0">
                <a:sym typeface="Symbol"/>
              </a:rPr>
              <a:t></a:t>
            </a:r>
            <a:r>
              <a:rPr lang="ja-JP" altLang="en-US" dirty="0" smtClean="0">
                <a:sym typeface="Symbol"/>
              </a:rPr>
              <a:t>線</a:t>
            </a:r>
            <a:endParaRPr lang="en-US" altLang="ja-JP" dirty="0" smtClean="0">
              <a:sym typeface="Symbol"/>
            </a:endParaRPr>
          </a:p>
          <a:p>
            <a:pPr lvl="3"/>
            <a:r>
              <a:rPr lang="ja-JP" altLang="en-US" u="sng" dirty="0" smtClean="0">
                <a:sym typeface="Symbol"/>
              </a:rPr>
              <a:t>原子核内の核子</a:t>
            </a:r>
            <a:r>
              <a:rPr lang="ja-JP" altLang="en-US" dirty="0" smtClean="0">
                <a:sym typeface="Symbol"/>
              </a:rPr>
              <a:t>が励起状態からエネルギーの低い状態へ遷移する時に余分なエネルギーが電磁波として放出される</a:t>
            </a:r>
            <a:endParaRPr lang="en-US" altLang="ja-JP" dirty="0" smtClean="0">
              <a:sym typeface="Symbol"/>
            </a:endParaRPr>
          </a:p>
          <a:p>
            <a:pPr lvl="2"/>
            <a:r>
              <a:rPr lang="en-US" altLang="ja-JP" dirty="0" smtClean="0">
                <a:sym typeface="Symbol"/>
              </a:rPr>
              <a:t>X</a:t>
            </a:r>
            <a:r>
              <a:rPr lang="ja-JP" altLang="en-US" dirty="0" smtClean="0">
                <a:sym typeface="Symbol"/>
              </a:rPr>
              <a:t>線</a:t>
            </a:r>
            <a:endParaRPr lang="en-US" altLang="ja-JP" dirty="0" smtClean="0">
              <a:sym typeface="Symbol"/>
            </a:endParaRPr>
          </a:p>
          <a:p>
            <a:pPr lvl="3"/>
            <a:r>
              <a:rPr kumimoji="1" lang="ja-JP" altLang="en-US" u="sng" dirty="0" smtClean="0"/>
              <a:t>軌道電子</a:t>
            </a:r>
            <a:r>
              <a:rPr kumimoji="1" lang="ja-JP" altLang="en-US" dirty="0" smtClean="0"/>
              <a:t>が励起状態からエネルギーの低い状態に遷移する際に放出される</a:t>
            </a:r>
            <a:endParaRPr kumimoji="1" lang="en-US" altLang="ja-JP" dirty="0" smtClean="0"/>
          </a:p>
          <a:p>
            <a:pPr lvl="4"/>
            <a:r>
              <a:rPr lang="ja-JP" altLang="en-US" dirty="0" smtClean="0"/>
              <a:t>電子捕獲によるもの</a:t>
            </a:r>
            <a:endParaRPr lang="en-US" altLang="ja-JP" dirty="0" smtClean="0"/>
          </a:p>
          <a:p>
            <a:pPr lvl="5"/>
            <a:r>
              <a:rPr kumimoji="1" lang="ja-JP" altLang="en-US" sz="1200" dirty="0" smtClean="0"/>
              <a:t>陽子が軌道電子を捕獲、空いた軌道に上の軌道から電子が落ちて来るときに</a:t>
            </a:r>
            <a:r>
              <a:rPr kumimoji="1" lang="en-US" altLang="ja-JP" sz="1200" dirty="0" smtClean="0"/>
              <a:t>X</a:t>
            </a:r>
            <a:r>
              <a:rPr kumimoji="1" lang="ja-JP" altLang="en-US" sz="1200" dirty="0" smtClean="0"/>
              <a:t>線が放出される</a:t>
            </a:r>
            <a:endParaRPr kumimoji="1" lang="en-US" altLang="ja-JP" sz="1600" dirty="0" smtClean="0"/>
          </a:p>
          <a:p>
            <a:pPr lvl="4"/>
            <a:r>
              <a:rPr lang="ja-JP" altLang="en-US" dirty="0" smtClean="0"/>
              <a:t>内部転換によるもの</a:t>
            </a:r>
            <a:endParaRPr lang="en-US" altLang="ja-JP" dirty="0" smtClean="0"/>
          </a:p>
          <a:p>
            <a:pPr lvl="5"/>
            <a:r>
              <a:rPr lang="ja-JP" altLang="en-US" sz="1200" dirty="0" smtClean="0"/>
              <a:t>原子核のエネルギーが直接電子の軌道に与えられることがあり、主に</a:t>
            </a:r>
            <a:r>
              <a:rPr lang="en-US" altLang="ja-JP" sz="1200" dirty="0" smtClean="0"/>
              <a:t>K</a:t>
            </a:r>
            <a:r>
              <a:rPr lang="ja-JP" altLang="en-US" sz="1200" dirty="0" smtClean="0"/>
              <a:t>殻の電子が放出され、</a:t>
            </a:r>
            <a:r>
              <a:rPr lang="en-US" altLang="ja-JP" sz="1200" dirty="0" smtClean="0"/>
              <a:t>L</a:t>
            </a:r>
            <a:r>
              <a:rPr lang="ja-JP" altLang="en-US" sz="1200" dirty="0" smtClean="0"/>
              <a:t>殻等の電子が</a:t>
            </a:r>
            <a:r>
              <a:rPr lang="en-US" altLang="ja-JP" sz="1200" dirty="0" smtClean="0"/>
              <a:t>K</a:t>
            </a:r>
            <a:r>
              <a:rPr lang="ja-JP" altLang="en-US" sz="1200" dirty="0" smtClean="0"/>
              <a:t>殻に落ちて来るときに</a:t>
            </a:r>
            <a:r>
              <a:rPr lang="en-US" altLang="ja-JP" sz="1200" dirty="0" smtClean="0"/>
              <a:t>X</a:t>
            </a:r>
            <a:r>
              <a:rPr lang="ja-JP" altLang="en-US" sz="1200" dirty="0" smtClean="0"/>
              <a:t>線が放出される</a:t>
            </a:r>
            <a:endParaRPr lang="en-US" altLang="ja-JP" sz="1200" dirty="0" smtClean="0"/>
          </a:p>
          <a:p>
            <a:pPr lvl="3"/>
            <a:r>
              <a:rPr lang="en-US" altLang="ja-JP" dirty="0" smtClean="0"/>
              <a:t>X</a:t>
            </a:r>
            <a:r>
              <a:rPr lang="ja-JP" altLang="en-US" dirty="0" smtClean="0"/>
              <a:t>線が出る代わりに別の電子が放出されることもある：オージェ電子</a:t>
            </a:r>
            <a:endParaRPr lang="en-US" altLang="ja-JP" dirty="0" smtClean="0"/>
          </a:p>
          <a:p>
            <a:pPr lvl="3"/>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ym typeface="Symbol"/>
              </a:rPr>
              <a:t>線</a:t>
            </a:r>
            <a:r>
              <a:rPr lang="en-US" altLang="ja-JP" dirty="0" smtClean="0">
                <a:sym typeface="Symbol"/>
              </a:rPr>
              <a:t>/X</a:t>
            </a:r>
            <a:r>
              <a:rPr lang="ja-JP" altLang="en-US" dirty="0" smtClean="0">
                <a:sym typeface="Symbol"/>
              </a:rPr>
              <a:t>線</a:t>
            </a:r>
            <a:endParaRPr kumimoji="1" lang="ja-JP" altLang="en-US" dirty="0"/>
          </a:p>
        </p:txBody>
      </p:sp>
      <p:sp>
        <p:nvSpPr>
          <p:cNvPr id="3" name="コンテンツ プレースホルダ 2"/>
          <p:cNvSpPr>
            <a:spLocks noGrp="1"/>
          </p:cNvSpPr>
          <p:nvPr>
            <p:ph idx="1"/>
          </p:nvPr>
        </p:nvSpPr>
        <p:spPr>
          <a:xfrm>
            <a:off x="571472" y="1285859"/>
            <a:ext cx="7772400" cy="5367603"/>
          </a:xfrm>
        </p:spPr>
        <p:txBody>
          <a:bodyPr/>
          <a:lstStyle/>
          <a:p>
            <a:r>
              <a:rPr lang="ja-JP" altLang="en-US" dirty="0" smtClean="0"/>
              <a:t>飛距離 </a:t>
            </a:r>
            <a:r>
              <a:rPr lang="en-US" altLang="ja-JP" dirty="0" smtClean="0"/>
              <a:t>(Range)</a:t>
            </a:r>
          </a:p>
          <a:p>
            <a:pPr lvl="1"/>
            <a:r>
              <a:rPr lang="ja-JP" altLang="en-US" dirty="0" smtClean="0">
                <a:sym typeface="Symbol"/>
              </a:rPr>
              <a:t>長く透過力が強い</a:t>
            </a:r>
            <a:endParaRPr lang="en-US" altLang="ja-JP" dirty="0" smtClean="0"/>
          </a:p>
          <a:p>
            <a:pPr lvl="2"/>
            <a:r>
              <a:rPr lang="ja-JP" altLang="en-US" dirty="0" smtClean="0"/>
              <a:t>電離作用は強くない</a:t>
            </a:r>
            <a:endParaRPr lang="en-US" altLang="ja-JP" dirty="0" smtClean="0"/>
          </a:p>
          <a:p>
            <a:r>
              <a:rPr lang="ja-JP" altLang="en-US" dirty="0" smtClean="0"/>
              <a:t>防御物 </a:t>
            </a:r>
            <a:r>
              <a:rPr lang="en-US" altLang="ja-JP" dirty="0" smtClean="0"/>
              <a:t>(Shield)</a:t>
            </a:r>
          </a:p>
          <a:p>
            <a:pPr lvl="1"/>
            <a:r>
              <a:rPr lang="ja-JP" altLang="en-US" dirty="0" smtClean="0"/>
              <a:t>密度の高い物質を用いる</a:t>
            </a:r>
            <a:endParaRPr lang="en-US" altLang="ja-JP" dirty="0" smtClean="0"/>
          </a:p>
          <a:p>
            <a:pPr lvl="1"/>
            <a:r>
              <a:rPr lang="ja-JP" altLang="en-US" dirty="0" smtClean="0"/>
              <a:t>鉛、鉄、コンクリートなど</a:t>
            </a:r>
            <a:endParaRPr lang="en-US" altLang="ja-JP" dirty="0" smtClean="0"/>
          </a:p>
          <a:p>
            <a:r>
              <a:rPr lang="ja-JP" altLang="en-US" dirty="0" smtClean="0"/>
              <a:t>生物学的危害 </a:t>
            </a:r>
            <a:r>
              <a:rPr lang="en-US" altLang="ja-JP" dirty="0" smtClean="0"/>
              <a:t>(Biological hazard)</a:t>
            </a:r>
          </a:p>
          <a:p>
            <a:pPr lvl="1"/>
            <a:r>
              <a:rPr lang="ja-JP" altLang="en-US" dirty="0" smtClean="0"/>
              <a:t>体外被曝</a:t>
            </a:r>
            <a:endParaRPr lang="en-US" altLang="ja-JP" dirty="0" smtClean="0"/>
          </a:p>
          <a:p>
            <a:pPr lvl="2"/>
            <a:r>
              <a:rPr lang="ja-JP" altLang="en-US" dirty="0" smtClean="0"/>
              <a:t>透過力が高いことから体全体が被曝する</a:t>
            </a:r>
            <a:endParaRPr lang="en-US" altLang="ja-JP" dirty="0" smtClean="0"/>
          </a:p>
          <a:p>
            <a:pPr lvl="1"/>
            <a:r>
              <a:rPr lang="ja-JP" altLang="en-US" dirty="0" smtClean="0"/>
              <a:t>体内被曝</a:t>
            </a:r>
            <a:endParaRPr lang="en-US" altLang="ja-JP" dirty="0" smtClean="0"/>
          </a:p>
          <a:p>
            <a:pPr lvl="2"/>
            <a:r>
              <a:rPr lang="ja-JP" altLang="en-US" dirty="0" smtClean="0"/>
              <a:t>放射性物質の近くだけではなく体の広い範囲で被曝する</a:t>
            </a:r>
            <a:endParaRPr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中性子</a:t>
            </a:r>
            <a:endParaRPr kumimoji="1" lang="ja-JP" altLang="en-US" dirty="0"/>
          </a:p>
        </p:txBody>
      </p:sp>
      <p:sp>
        <p:nvSpPr>
          <p:cNvPr id="3" name="コンテンツ プレースホルダ 2"/>
          <p:cNvSpPr>
            <a:spLocks noGrp="1"/>
          </p:cNvSpPr>
          <p:nvPr>
            <p:ph idx="1"/>
          </p:nvPr>
        </p:nvSpPr>
        <p:spPr>
          <a:xfrm>
            <a:off x="366935" y="1141480"/>
            <a:ext cx="5552601" cy="4898372"/>
          </a:xfrm>
        </p:spPr>
        <p:txBody>
          <a:bodyPr/>
          <a:lstStyle/>
          <a:p>
            <a:r>
              <a:rPr kumimoji="1" lang="ja-JP" altLang="en-US" dirty="0" smtClean="0"/>
              <a:t>物理的性質</a:t>
            </a:r>
            <a:endParaRPr kumimoji="1" lang="en-US" altLang="ja-JP" dirty="0" smtClean="0"/>
          </a:p>
          <a:p>
            <a:pPr lvl="1"/>
            <a:r>
              <a:rPr lang="ja-JP" altLang="en-US" dirty="0" smtClean="0"/>
              <a:t>不安定原子核から放出</a:t>
            </a:r>
            <a:endParaRPr lang="en-US" altLang="ja-JP" dirty="0" smtClean="0"/>
          </a:p>
          <a:p>
            <a:pPr lvl="1"/>
            <a:r>
              <a:rPr lang="ja-JP" altLang="en-US" dirty="0" smtClean="0"/>
              <a:t>中性子は電荷を持たない</a:t>
            </a:r>
            <a:endParaRPr lang="en-US" altLang="ja-JP" dirty="0" smtClean="0"/>
          </a:p>
          <a:p>
            <a:pPr lvl="1"/>
            <a:r>
              <a:rPr lang="ja-JP" altLang="en-US" dirty="0" smtClean="0"/>
              <a:t>質量は陽子とほぼ同じ</a:t>
            </a:r>
            <a:endParaRPr lang="en-US" altLang="ja-JP" dirty="0" smtClean="0"/>
          </a:p>
          <a:p>
            <a:pPr lvl="2"/>
            <a:r>
              <a:rPr lang="en-US" altLang="ja-JP" dirty="0" smtClean="0"/>
              <a:t>m</a:t>
            </a:r>
            <a:r>
              <a:rPr lang="en-US" altLang="ja-JP" baseline="-25000" dirty="0" smtClean="0"/>
              <a:t>n</a:t>
            </a:r>
            <a:r>
              <a:rPr lang="en-US" altLang="ja-JP" dirty="0" smtClean="0"/>
              <a:t> = 939.6 (m</a:t>
            </a:r>
            <a:r>
              <a:rPr lang="en-US" altLang="ja-JP" baseline="-25000" dirty="0" smtClean="0"/>
              <a:t>p</a:t>
            </a:r>
            <a:r>
              <a:rPr lang="en-US" altLang="ja-JP" dirty="0" smtClean="0"/>
              <a:t> = 938.3) [MeV/c</a:t>
            </a:r>
            <a:r>
              <a:rPr lang="en-US" altLang="ja-JP" baseline="30000" dirty="0" smtClean="0"/>
              <a:t>2</a:t>
            </a:r>
            <a:r>
              <a:rPr lang="en-US" altLang="ja-JP" dirty="0" smtClean="0"/>
              <a:t>]</a:t>
            </a:r>
          </a:p>
          <a:p>
            <a:pPr lvl="1"/>
            <a:r>
              <a:rPr kumimoji="1" lang="ja-JP" altLang="en-US" dirty="0" smtClean="0"/>
              <a:t>電子とは相互作用しない</a:t>
            </a:r>
            <a:endParaRPr kumimoji="1" lang="en-US" altLang="ja-JP" dirty="0" smtClean="0"/>
          </a:p>
          <a:p>
            <a:pPr lvl="1"/>
            <a:r>
              <a:rPr lang="ja-JP" altLang="en-US" dirty="0" smtClean="0"/>
              <a:t>中性子と反応した原子核から放出される</a:t>
            </a:r>
            <a:endParaRPr lang="en-US" altLang="ja-JP" dirty="0" smtClean="0"/>
          </a:p>
          <a:p>
            <a:pPr lvl="1">
              <a:buNone/>
            </a:pPr>
            <a:r>
              <a:rPr lang="en-US" altLang="ja-JP" dirty="0" smtClean="0"/>
              <a:t>	</a:t>
            </a:r>
            <a:r>
              <a:rPr lang="ja-JP" altLang="en-US" dirty="0" smtClean="0"/>
              <a:t>放射線により、間接的に電離が行われる</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28</a:t>
            </a:fld>
            <a:endParaRPr kumimoji="1" lang="ja-JP" altLang="en-US" dirty="0"/>
          </a:p>
        </p:txBody>
      </p:sp>
      <p:grpSp>
        <p:nvGrpSpPr>
          <p:cNvPr id="243" name="Group 519"/>
          <p:cNvGrpSpPr>
            <a:grpSpLocks/>
          </p:cNvGrpSpPr>
          <p:nvPr/>
        </p:nvGrpSpPr>
        <p:grpSpPr bwMode="auto">
          <a:xfrm rot="17143360">
            <a:off x="7657580" y="2387695"/>
            <a:ext cx="191608" cy="191232"/>
            <a:chOff x="5500" y="14798"/>
            <a:chExt cx="635" cy="635"/>
          </a:xfrm>
        </p:grpSpPr>
        <p:sp>
          <p:nvSpPr>
            <p:cNvPr id="343"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44"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46" name="Group 534"/>
          <p:cNvGrpSpPr>
            <a:grpSpLocks/>
          </p:cNvGrpSpPr>
          <p:nvPr/>
        </p:nvGrpSpPr>
        <p:grpSpPr bwMode="auto">
          <a:xfrm rot="17143360">
            <a:off x="7419152" y="2699688"/>
            <a:ext cx="191232" cy="191232"/>
            <a:chOff x="4411" y="14753"/>
            <a:chExt cx="635" cy="635"/>
          </a:xfrm>
        </p:grpSpPr>
        <p:sp>
          <p:nvSpPr>
            <p:cNvPr id="337"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38"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1" name="Group 549"/>
          <p:cNvGrpSpPr>
            <a:grpSpLocks/>
          </p:cNvGrpSpPr>
          <p:nvPr/>
        </p:nvGrpSpPr>
        <p:grpSpPr bwMode="auto">
          <a:xfrm rot="17143360">
            <a:off x="7685072" y="2450915"/>
            <a:ext cx="191232" cy="191232"/>
            <a:chOff x="4411" y="14753"/>
            <a:chExt cx="635" cy="635"/>
          </a:xfrm>
        </p:grpSpPr>
        <p:sp>
          <p:nvSpPr>
            <p:cNvPr id="327"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28"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2" name="Group 552"/>
          <p:cNvGrpSpPr>
            <a:grpSpLocks/>
          </p:cNvGrpSpPr>
          <p:nvPr/>
        </p:nvGrpSpPr>
        <p:grpSpPr bwMode="auto">
          <a:xfrm rot="17143360">
            <a:off x="7676547" y="2643876"/>
            <a:ext cx="191232" cy="191232"/>
            <a:chOff x="5500" y="14798"/>
            <a:chExt cx="635" cy="635"/>
          </a:xfrm>
        </p:grpSpPr>
        <p:sp>
          <p:nvSpPr>
            <p:cNvPr id="325"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26"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4" name="Group 558"/>
          <p:cNvGrpSpPr>
            <a:grpSpLocks/>
          </p:cNvGrpSpPr>
          <p:nvPr/>
        </p:nvGrpSpPr>
        <p:grpSpPr bwMode="auto">
          <a:xfrm rot="17143360">
            <a:off x="7546841" y="2730931"/>
            <a:ext cx="191232" cy="191232"/>
            <a:chOff x="5500" y="14798"/>
            <a:chExt cx="635" cy="635"/>
          </a:xfrm>
        </p:grpSpPr>
        <p:sp>
          <p:nvSpPr>
            <p:cNvPr id="321"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22"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5" name="Group 561"/>
          <p:cNvGrpSpPr>
            <a:grpSpLocks/>
          </p:cNvGrpSpPr>
          <p:nvPr/>
        </p:nvGrpSpPr>
        <p:grpSpPr bwMode="auto">
          <a:xfrm rot="17143360">
            <a:off x="7548684" y="2593802"/>
            <a:ext cx="191232" cy="191232"/>
            <a:chOff x="4411" y="14753"/>
            <a:chExt cx="635" cy="635"/>
          </a:xfrm>
        </p:grpSpPr>
        <p:sp>
          <p:nvSpPr>
            <p:cNvPr id="319"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20"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6" name="Group 564"/>
          <p:cNvGrpSpPr>
            <a:grpSpLocks/>
          </p:cNvGrpSpPr>
          <p:nvPr/>
        </p:nvGrpSpPr>
        <p:grpSpPr bwMode="auto">
          <a:xfrm rot="17143360">
            <a:off x="7346591" y="2472989"/>
            <a:ext cx="191232" cy="191232"/>
            <a:chOff x="5500" y="14798"/>
            <a:chExt cx="635" cy="635"/>
          </a:xfrm>
        </p:grpSpPr>
        <p:sp>
          <p:nvSpPr>
            <p:cNvPr id="317"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8"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7" name="Group 567"/>
          <p:cNvGrpSpPr>
            <a:grpSpLocks/>
          </p:cNvGrpSpPr>
          <p:nvPr/>
        </p:nvGrpSpPr>
        <p:grpSpPr bwMode="auto">
          <a:xfrm rot="17143360">
            <a:off x="7712501" y="2584863"/>
            <a:ext cx="191232" cy="191232"/>
            <a:chOff x="5500" y="14798"/>
            <a:chExt cx="635" cy="635"/>
          </a:xfrm>
        </p:grpSpPr>
        <p:sp>
          <p:nvSpPr>
            <p:cNvPr id="315"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6"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8" name="Group 573"/>
          <p:cNvGrpSpPr>
            <a:grpSpLocks/>
          </p:cNvGrpSpPr>
          <p:nvPr/>
        </p:nvGrpSpPr>
        <p:grpSpPr bwMode="auto">
          <a:xfrm rot="17143360">
            <a:off x="7630983" y="2482051"/>
            <a:ext cx="191232" cy="191232"/>
            <a:chOff x="5500" y="14798"/>
            <a:chExt cx="635" cy="635"/>
          </a:xfrm>
        </p:grpSpPr>
        <p:sp>
          <p:nvSpPr>
            <p:cNvPr id="313"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4"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59" name="Group 576"/>
          <p:cNvGrpSpPr>
            <a:grpSpLocks/>
          </p:cNvGrpSpPr>
          <p:nvPr/>
        </p:nvGrpSpPr>
        <p:grpSpPr bwMode="auto">
          <a:xfrm rot="17143360">
            <a:off x="7472417" y="2354889"/>
            <a:ext cx="191232" cy="191232"/>
            <a:chOff x="5500" y="14798"/>
            <a:chExt cx="635" cy="635"/>
          </a:xfrm>
        </p:grpSpPr>
        <p:sp>
          <p:nvSpPr>
            <p:cNvPr id="311"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2"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4" name="Group 513"/>
          <p:cNvGrpSpPr>
            <a:grpSpLocks/>
          </p:cNvGrpSpPr>
          <p:nvPr/>
        </p:nvGrpSpPr>
        <p:grpSpPr bwMode="auto">
          <a:xfrm rot="17143360">
            <a:off x="7536850" y="2372295"/>
            <a:ext cx="191232" cy="191232"/>
            <a:chOff x="4411" y="14753"/>
            <a:chExt cx="635" cy="635"/>
          </a:xfrm>
        </p:grpSpPr>
        <p:sp>
          <p:nvSpPr>
            <p:cNvPr id="301"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302"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5" name="Group 591"/>
          <p:cNvGrpSpPr>
            <a:grpSpLocks/>
          </p:cNvGrpSpPr>
          <p:nvPr/>
        </p:nvGrpSpPr>
        <p:grpSpPr bwMode="auto">
          <a:xfrm rot="17143360">
            <a:off x="7392637" y="2584983"/>
            <a:ext cx="191232" cy="191232"/>
            <a:chOff x="5500" y="14798"/>
            <a:chExt cx="635" cy="635"/>
          </a:xfrm>
        </p:grpSpPr>
        <p:sp>
          <p:nvSpPr>
            <p:cNvPr id="299"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00"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9" name="Group 603"/>
          <p:cNvGrpSpPr>
            <a:grpSpLocks/>
          </p:cNvGrpSpPr>
          <p:nvPr/>
        </p:nvGrpSpPr>
        <p:grpSpPr bwMode="auto">
          <a:xfrm rot="17143360">
            <a:off x="7497466" y="2486457"/>
            <a:ext cx="191232" cy="191232"/>
            <a:chOff x="4411" y="14753"/>
            <a:chExt cx="635" cy="635"/>
          </a:xfrm>
        </p:grpSpPr>
        <p:sp>
          <p:nvSpPr>
            <p:cNvPr id="291"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92"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72" name="Group 618"/>
          <p:cNvGrpSpPr>
            <a:grpSpLocks/>
          </p:cNvGrpSpPr>
          <p:nvPr/>
        </p:nvGrpSpPr>
        <p:grpSpPr bwMode="auto">
          <a:xfrm rot="17143360">
            <a:off x="7217652" y="1657640"/>
            <a:ext cx="191232" cy="191232"/>
            <a:chOff x="5500" y="14798"/>
            <a:chExt cx="635" cy="635"/>
          </a:xfrm>
        </p:grpSpPr>
        <p:sp>
          <p:nvSpPr>
            <p:cNvPr id="285"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86"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0" name="Group 519"/>
          <p:cNvGrpSpPr>
            <a:grpSpLocks/>
          </p:cNvGrpSpPr>
          <p:nvPr/>
        </p:nvGrpSpPr>
        <p:grpSpPr bwMode="auto">
          <a:xfrm rot="17143360">
            <a:off x="8628122" y="4356870"/>
            <a:ext cx="191608" cy="191232"/>
            <a:chOff x="5500" y="14798"/>
            <a:chExt cx="635" cy="635"/>
          </a:xfrm>
        </p:grpSpPr>
        <p:sp>
          <p:nvSpPr>
            <p:cNvPr id="471"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72"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3" name="Group 534"/>
          <p:cNvGrpSpPr>
            <a:grpSpLocks/>
          </p:cNvGrpSpPr>
          <p:nvPr/>
        </p:nvGrpSpPr>
        <p:grpSpPr bwMode="auto">
          <a:xfrm rot="17143360">
            <a:off x="8389694" y="4668863"/>
            <a:ext cx="191232" cy="191232"/>
            <a:chOff x="4411" y="14753"/>
            <a:chExt cx="635" cy="635"/>
          </a:xfrm>
        </p:grpSpPr>
        <p:sp>
          <p:nvSpPr>
            <p:cNvPr id="474"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75"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6" name="Group 549"/>
          <p:cNvGrpSpPr>
            <a:grpSpLocks/>
          </p:cNvGrpSpPr>
          <p:nvPr/>
        </p:nvGrpSpPr>
        <p:grpSpPr bwMode="auto">
          <a:xfrm rot="17143360">
            <a:off x="8655614" y="4420090"/>
            <a:ext cx="191232" cy="191232"/>
            <a:chOff x="4411" y="14753"/>
            <a:chExt cx="635" cy="635"/>
          </a:xfrm>
        </p:grpSpPr>
        <p:sp>
          <p:nvSpPr>
            <p:cNvPr id="477"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78"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79" name="Group 552"/>
          <p:cNvGrpSpPr>
            <a:grpSpLocks/>
          </p:cNvGrpSpPr>
          <p:nvPr/>
        </p:nvGrpSpPr>
        <p:grpSpPr bwMode="auto">
          <a:xfrm rot="17143360">
            <a:off x="8647089" y="4613051"/>
            <a:ext cx="191232" cy="191232"/>
            <a:chOff x="5500" y="14798"/>
            <a:chExt cx="635" cy="635"/>
          </a:xfrm>
        </p:grpSpPr>
        <p:sp>
          <p:nvSpPr>
            <p:cNvPr id="480"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81"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82" name="Group 558"/>
          <p:cNvGrpSpPr>
            <a:grpSpLocks/>
          </p:cNvGrpSpPr>
          <p:nvPr/>
        </p:nvGrpSpPr>
        <p:grpSpPr bwMode="auto">
          <a:xfrm rot="17143360">
            <a:off x="8517383" y="4700106"/>
            <a:ext cx="191232" cy="191232"/>
            <a:chOff x="5500" y="14798"/>
            <a:chExt cx="635" cy="635"/>
          </a:xfrm>
        </p:grpSpPr>
        <p:sp>
          <p:nvSpPr>
            <p:cNvPr id="483"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84"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85" name="Group 561"/>
          <p:cNvGrpSpPr>
            <a:grpSpLocks/>
          </p:cNvGrpSpPr>
          <p:nvPr/>
        </p:nvGrpSpPr>
        <p:grpSpPr bwMode="auto">
          <a:xfrm rot="17143360">
            <a:off x="8519226" y="4562977"/>
            <a:ext cx="191232" cy="191232"/>
            <a:chOff x="4411" y="14753"/>
            <a:chExt cx="635" cy="635"/>
          </a:xfrm>
        </p:grpSpPr>
        <p:sp>
          <p:nvSpPr>
            <p:cNvPr id="486"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87"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88" name="Group 564"/>
          <p:cNvGrpSpPr>
            <a:grpSpLocks/>
          </p:cNvGrpSpPr>
          <p:nvPr/>
        </p:nvGrpSpPr>
        <p:grpSpPr bwMode="auto">
          <a:xfrm rot="17143360">
            <a:off x="8317133" y="4442164"/>
            <a:ext cx="191232" cy="191232"/>
            <a:chOff x="5500" y="14798"/>
            <a:chExt cx="635" cy="635"/>
          </a:xfrm>
        </p:grpSpPr>
        <p:sp>
          <p:nvSpPr>
            <p:cNvPr id="489"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0"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91" name="Group 567"/>
          <p:cNvGrpSpPr>
            <a:grpSpLocks/>
          </p:cNvGrpSpPr>
          <p:nvPr/>
        </p:nvGrpSpPr>
        <p:grpSpPr bwMode="auto">
          <a:xfrm rot="17143360">
            <a:off x="8683043" y="4554038"/>
            <a:ext cx="191232" cy="191232"/>
            <a:chOff x="5500" y="14798"/>
            <a:chExt cx="635" cy="635"/>
          </a:xfrm>
        </p:grpSpPr>
        <p:sp>
          <p:nvSpPr>
            <p:cNvPr id="492"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3"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94" name="Group 573"/>
          <p:cNvGrpSpPr>
            <a:grpSpLocks/>
          </p:cNvGrpSpPr>
          <p:nvPr/>
        </p:nvGrpSpPr>
        <p:grpSpPr bwMode="auto">
          <a:xfrm rot="17143360">
            <a:off x="8601525" y="4451226"/>
            <a:ext cx="191232" cy="191232"/>
            <a:chOff x="5500" y="14798"/>
            <a:chExt cx="635" cy="635"/>
          </a:xfrm>
        </p:grpSpPr>
        <p:sp>
          <p:nvSpPr>
            <p:cNvPr id="495"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6"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97" name="Group 576"/>
          <p:cNvGrpSpPr>
            <a:grpSpLocks/>
          </p:cNvGrpSpPr>
          <p:nvPr/>
        </p:nvGrpSpPr>
        <p:grpSpPr bwMode="auto">
          <a:xfrm rot="17143360">
            <a:off x="8442959" y="4324064"/>
            <a:ext cx="191232" cy="191232"/>
            <a:chOff x="5500" y="14798"/>
            <a:chExt cx="635" cy="635"/>
          </a:xfrm>
        </p:grpSpPr>
        <p:sp>
          <p:nvSpPr>
            <p:cNvPr id="498"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99"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0" name="Group 513"/>
          <p:cNvGrpSpPr>
            <a:grpSpLocks/>
          </p:cNvGrpSpPr>
          <p:nvPr/>
        </p:nvGrpSpPr>
        <p:grpSpPr bwMode="auto">
          <a:xfrm rot="17143360">
            <a:off x="8507392" y="4341470"/>
            <a:ext cx="191232" cy="191232"/>
            <a:chOff x="4411" y="14753"/>
            <a:chExt cx="635" cy="635"/>
          </a:xfrm>
        </p:grpSpPr>
        <p:sp>
          <p:nvSpPr>
            <p:cNvPr id="501"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02"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3" name="Group 591"/>
          <p:cNvGrpSpPr>
            <a:grpSpLocks/>
          </p:cNvGrpSpPr>
          <p:nvPr/>
        </p:nvGrpSpPr>
        <p:grpSpPr bwMode="auto">
          <a:xfrm rot="17143360">
            <a:off x="8316149" y="4566776"/>
            <a:ext cx="191232" cy="191232"/>
            <a:chOff x="5500" y="14798"/>
            <a:chExt cx="635" cy="635"/>
          </a:xfrm>
        </p:grpSpPr>
        <p:sp>
          <p:nvSpPr>
            <p:cNvPr id="504"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05"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6" name="Group 603"/>
          <p:cNvGrpSpPr>
            <a:grpSpLocks/>
          </p:cNvGrpSpPr>
          <p:nvPr/>
        </p:nvGrpSpPr>
        <p:grpSpPr bwMode="auto">
          <a:xfrm rot="17143360">
            <a:off x="8443944" y="5418159"/>
            <a:ext cx="191232" cy="191232"/>
            <a:chOff x="4411" y="14753"/>
            <a:chExt cx="635" cy="635"/>
          </a:xfrm>
        </p:grpSpPr>
        <p:sp>
          <p:nvSpPr>
            <p:cNvPr id="507"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08"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09" name="Group 519"/>
          <p:cNvGrpSpPr>
            <a:grpSpLocks/>
          </p:cNvGrpSpPr>
          <p:nvPr/>
        </p:nvGrpSpPr>
        <p:grpSpPr bwMode="auto">
          <a:xfrm rot="17143360">
            <a:off x="6967765" y="4380935"/>
            <a:ext cx="191608" cy="191232"/>
            <a:chOff x="5500" y="14798"/>
            <a:chExt cx="635" cy="635"/>
          </a:xfrm>
        </p:grpSpPr>
        <p:sp>
          <p:nvSpPr>
            <p:cNvPr id="510"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11"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12" name="Group 534"/>
          <p:cNvGrpSpPr>
            <a:grpSpLocks/>
          </p:cNvGrpSpPr>
          <p:nvPr/>
        </p:nvGrpSpPr>
        <p:grpSpPr bwMode="auto">
          <a:xfrm rot="17143360">
            <a:off x="6729337" y="4692928"/>
            <a:ext cx="191232" cy="191232"/>
            <a:chOff x="4411" y="14753"/>
            <a:chExt cx="635" cy="635"/>
          </a:xfrm>
        </p:grpSpPr>
        <p:sp>
          <p:nvSpPr>
            <p:cNvPr id="513"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14"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15" name="Group 549"/>
          <p:cNvGrpSpPr>
            <a:grpSpLocks/>
          </p:cNvGrpSpPr>
          <p:nvPr/>
        </p:nvGrpSpPr>
        <p:grpSpPr bwMode="auto">
          <a:xfrm rot="17143360">
            <a:off x="6995257" y="4444155"/>
            <a:ext cx="191232" cy="191232"/>
            <a:chOff x="4411" y="14753"/>
            <a:chExt cx="635" cy="635"/>
          </a:xfrm>
        </p:grpSpPr>
        <p:sp>
          <p:nvSpPr>
            <p:cNvPr id="516"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17"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18" name="Group 552"/>
          <p:cNvGrpSpPr>
            <a:grpSpLocks/>
          </p:cNvGrpSpPr>
          <p:nvPr/>
        </p:nvGrpSpPr>
        <p:grpSpPr bwMode="auto">
          <a:xfrm rot="17143360">
            <a:off x="6986732" y="4637116"/>
            <a:ext cx="191232" cy="191232"/>
            <a:chOff x="5500" y="14798"/>
            <a:chExt cx="635" cy="635"/>
          </a:xfrm>
        </p:grpSpPr>
        <p:sp>
          <p:nvSpPr>
            <p:cNvPr id="519"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0"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21" name="Group 558"/>
          <p:cNvGrpSpPr>
            <a:grpSpLocks/>
          </p:cNvGrpSpPr>
          <p:nvPr/>
        </p:nvGrpSpPr>
        <p:grpSpPr bwMode="auto">
          <a:xfrm rot="17143360">
            <a:off x="6857026" y="4724171"/>
            <a:ext cx="191232" cy="191232"/>
            <a:chOff x="5500" y="14798"/>
            <a:chExt cx="635" cy="635"/>
          </a:xfrm>
        </p:grpSpPr>
        <p:sp>
          <p:nvSpPr>
            <p:cNvPr id="522"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3"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24" name="Group 561"/>
          <p:cNvGrpSpPr>
            <a:grpSpLocks/>
          </p:cNvGrpSpPr>
          <p:nvPr/>
        </p:nvGrpSpPr>
        <p:grpSpPr bwMode="auto">
          <a:xfrm rot="17143360">
            <a:off x="6858869" y="4587042"/>
            <a:ext cx="191232" cy="191232"/>
            <a:chOff x="4411" y="14753"/>
            <a:chExt cx="635" cy="635"/>
          </a:xfrm>
        </p:grpSpPr>
        <p:sp>
          <p:nvSpPr>
            <p:cNvPr id="525"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26"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27" name="Group 564"/>
          <p:cNvGrpSpPr>
            <a:grpSpLocks/>
          </p:cNvGrpSpPr>
          <p:nvPr/>
        </p:nvGrpSpPr>
        <p:grpSpPr bwMode="auto">
          <a:xfrm rot="17143360">
            <a:off x="6656776" y="4466229"/>
            <a:ext cx="191232" cy="191232"/>
            <a:chOff x="5500" y="14798"/>
            <a:chExt cx="635" cy="635"/>
          </a:xfrm>
        </p:grpSpPr>
        <p:sp>
          <p:nvSpPr>
            <p:cNvPr id="528"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29"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0" name="Group 567"/>
          <p:cNvGrpSpPr>
            <a:grpSpLocks/>
          </p:cNvGrpSpPr>
          <p:nvPr/>
        </p:nvGrpSpPr>
        <p:grpSpPr bwMode="auto">
          <a:xfrm rot="17143360">
            <a:off x="7022686" y="4578103"/>
            <a:ext cx="191232" cy="191232"/>
            <a:chOff x="5500" y="14798"/>
            <a:chExt cx="635" cy="635"/>
          </a:xfrm>
        </p:grpSpPr>
        <p:sp>
          <p:nvSpPr>
            <p:cNvPr id="531"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32"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3" name="Group 573"/>
          <p:cNvGrpSpPr>
            <a:grpSpLocks/>
          </p:cNvGrpSpPr>
          <p:nvPr/>
        </p:nvGrpSpPr>
        <p:grpSpPr bwMode="auto">
          <a:xfrm rot="17143360">
            <a:off x="6941168" y="4475291"/>
            <a:ext cx="191232" cy="191232"/>
            <a:chOff x="5500" y="14798"/>
            <a:chExt cx="635" cy="635"/>
          </a:xfrm>
        </p:grpSpPr>
        <p:sp>
          <p:nvSpPr>
            <p:cNvPr id="534"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35"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6" name="Group 576"/>
          <p:cNvGrpSpPr>
            <a:grpSpLocks/>
          </p:cNvGrpSpPr>
          <p:nvPr/>
        </p:nvGrpSpPr>
        <p:grpSpPr bwMode="auto">
          <a:xfrm rot="17143360">
            <a:off x="6782602" y="4348129"/>
            <a:ext cx="191232" cy="191232"/>
            <a:chOff x="5500" y="14798"/>
            <a:chExt cx="635" cy="635"/>
          </a:xfrm>
        </p:grpSpPr>
        <p:sp>
          <p:nvSpPr>
            <p:cNvPr id="537"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38"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39" name="Group 513"/>
          <p:cNvGrpSpPr>
            <a:grpSpLocks/>
          </p:cNvGrpSpPr>
          <p:nvPr/>
        </p:nvGrpSpPr>
        <p:grpSpPr bwMode="auto">
          <a:xfrm rot="17143360">
            <a:off x="6847035" y="4365535"/>
            <a:ext cx="191232" cy="191232"/>
            <a:chOff x="4411" y="14753"/>
            <a:chExt cx="635" cy="635"/>
          </a:xfrm>
        </p:grpSpPr>
        <p:sp>
          <p:nvSpPr>
            <p:cNvPr id="540"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41"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42" name="Group 591"/>
          <p:cNvGrpSpPr>
            <a:grpSpLocks/>
          </p:cNvGrpSpPr>
          <p:nvPr/>
        </p:nvGrpSpPr>
        <p:grpSpPr bwMode="auto">
          <a:xfrm rot="17143360">
            <a:off x="6702822" y="4578223"/>
            <a:ext cx="191232" cy="191232"/>
            <a:chOff x="5500" y="14798"/>
            <a:chExt cx="635" cy="635"/>
          </a:xfrm>
        </p:grpSpPr>
        <p:sp>
          <p:nvSpPr>
            <p:cNvPr id="543"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44"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45" name="Group 603"/>
          <p:cNvGrpSpPr>
            <a:grpSpLocks/>
          </p:cNvGrpSpPr>
          <p:nvPr/>
        </p:nvGrpSpPr>
        <p:grpSpPr bwMode="auto">
          <a:xfrm rot="17143360">
            <a:off x="6807651" y="4479697"/>
            <a:ext cx="191232" cy="191232"/>
            <a:chOff x="4411" y="14753"/>
            <a:chExt cx="635" cy="635"/>
          </a:xfrm>
        </p:grpSpPr>
        <p:sp>
          <p:nvSpPr>
            <p:cNvPr id="546"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547"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548" name="Group 618"/>
          <p:cNvGrpSpPr>
            <a:grpSpLocks/>
          </p:cNvGrpSpPr>
          <p:nvPr/>
        </p:nvGrpSpPr>
        <p:grpSpPr bwMode="auto">
          <a:xfrm rot="17143360">
            <a:off x="8427152" y="4493839"/>
            <a:ext cx="191232" cy="191232"/>
            <a:chOff x="5500" y="14798"/>
            <a:chExt cx="635" cy="635"/>
          </a:xfrm>
        </p:grpSpPr>
        <p:sp>
          <p:nvSpPr>
            <p:cNvPr id="549" name="Oval 61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550" name="Oval 62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sp>
        <p:nvSpPr>
          <p:cNvPr id="555" name="フリーフォーム 554"/>
          <p:cNvSpPr/>
          <p:nvPr/>
        </p:nvSpPr>
        <p:spPr bwMode="auto">
          <a:xfrm rot="1626795">
            <a:off x="6721020" y="4997918"/>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B08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6" name="下矢印 555"/>
          <p:cNvSpPr/>
          <p:nvPr/>
        </p:nvSpPr>
        <p:spPr bwMode="auto">
          <a:xfrm rot="1688107">
            <a:off x="6500207" y="5364142"/>
            <a:ext cx="214314"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7" name="下矢印 556"/>
          <p:cNvSpPr/>
          <p:nvPr/>
        </p:nvSpPr>
        <p:spPr bwMode="auto">
          <a:xfrm rot="20360295">
            <a:off x="7320919" y="1869871"/>
            <a:ext cx="109956"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8" name="下矢印 557"/>
          <p:cNvSpPr/>
          <p:nvPr/>
        </p:nvSpPr>
        <p:spPr bwMode="auto">
          <a:xfrm rot="644459">
            <a:off x="8404337" y="5656378"/>
            <a:ext cx="214314"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9" name="テキスト ボックス 558"/>
          <p:cNvSpPr txBox="1"/>
          <p:nvPr/>
        </p:nvSpPr>
        <p:spPr>
          <a:xfrm>
            <a:off x="7507705" y="5943599"/>
            <a:ext cx="1636295" cy="523220"/>
          </a:xfrm>
          <a:prstGeom prst="rect">
            <a:avLst/>
          </a:prstGeom>
          <a:noFill/>
        </p:spPr>
        <p:txBody>
          <a:bodyPr wrap="square" rtlCol="0">
            <a:spAutoFit/>
          </a:bodyPr>
          <a:lstStyle/>
          <a:p>
            <a:r>
              <a:rPr kumimoji="1" lang="ja-JP" altLang="en-US" sz="1400" dirty="0" smtClean="0"/>
              <a:t>核子を原子核からはじき飛ばす</a:t>
            </a:r>
            <a:endParaRPr kumimoji="1" lang="ja-JP" altLang="en-US" sz="1400" dirty="0"/>
          </a:p>
        </p:txBody>
      </p:sp>
      <p:sp>
        <p:nvSpPr>
          <p:cNvPr id="560" name="テキスト ボックス 559"/>
          <p:cNvSpPr txBox="1"/>
          <p:nvPr/>
        </p:nvSpPr>
        <p:spPr>
          <a:xfrm>
            <a:off x="5626769" y="5795210"/>
            <a:ext cx="1636295" cy="738664"/>
          </a:xfrm>
          <a:prstGeom prst="rect">
            <a:avLst/>
          </a:prstGeom>
          <a:noFill/>
        </p:spPr>
        <p:txBody>
          <a:bodyPr wrap="square" rtlCol="0">
            <a:spAutoFit/>
          </a:bodyPr>
          <a:lstStyle/>
          <a:p>
            <a:r>
              <a:rPr lang="ja-JP" altLang="en-US" sz="1400" dirty="0" smtClean="0"/>
              <a:t>中性子が吸収され</a:t>
            </a:r>
            <a:r>
              <a:rPr lang="en-US" altLang="ja-JP" sz="1400" dirty="0" smtClean="0">
                <a:sym typeface="Symbol"/>
              </a:rPr>
              <a:t></a:t>
            </a:r>
            <a:r>
              <a:rPr lang="ja-JP" altLang="en-US" sz="1400" dirty="0" smtClean="0"/>
              <a:t>線が</a:t>
            </a:r>
            <a:r>
              <a:rPr kumimoji="1" lang="ja-JP" altLang="en-US" sz="1400" dirty="0" smtClean="0"/>
              <a:t>原子核から放出される</a:t>
            </a:r>
            <a:endParaRPr kumimoji="1" lang="ja-JP" altLang="en-US" sz="1400" dirty="0"/>
          </a:p>
        </p:txBody>
      </p:sp>
      <p:sp>
        <p:nvSpPr>
          <p:cNvPr id="561" name="テキスト ボックス 560"/>
          <p:cNvSpPr txBox="1"/>
          <p:nvPr/>
        </p:nvSpPr>
        <p:spPr>
          <a:xfrm>
            <a:off x="8117311" y="2041354"/>
            <a:ext cx="930442" cy="738664"/>
          </a:xfrm>
          <a:prstGeom prst="rect">
            <a:avLst/>
          </a:prstGeom>
          <a:noFill/>
        </p:spPr>
        <p:txBody>
          <a:bodyPr wrap="square" rtlCol="0">
            <a:spAutoFit/>
          </a:bodyPr>
          <a:lstStyle/>
          <a:p>
            <a:r>
              <a:rPr lang="ja-JP" altLang="en-US" sz="1400" dirty="0" smtClean="0"/>
              <a:t>中性子と原子核の反応</a:t>
            </a:r>
            <a:endParaRPr kumimoji="1" lang="ja-JP" altLang="en-US" sz="1400" dirty="0"/>
          </a:p>
        </p:txBody>
      </p:sp>
      <p:sp>
        <p:nvSpPr>
          <p:cNvPr id="135" name="フッター プレースホルダ 13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中性子</a:t>
            </a:r>
            <a:endParaRPr kumimoji="1" lang="ja-JP" altLang="en-US" dirty="0"/>
          </a:p>
        </p:txBody>
      </p:sp>
      <p:sp>
        <p:nvSpPr>
          <p:cNvPr id="3" name="コンテンツ プレースホルダ 2"/>
          <p:cNvSpPr>
            <a:spLocks noGrp="1"/>
          </p:cNvSpPr>
          <p:nvPr>
            <p:ph idx="1"/>
          </p:nvPr>
        </p:nvSpPr>
        <p:spPr>
          <a:xfrm>
            <a:off x="397042" y="1285860"/>
            <a:ext cx="8410073" cy="4934466"/>
          </a:xfrm>
        </p:spPr>
        <p:txBody>
          <a:bodyPr/>
          <a:lstStyle/>
          <a:p>
            <a:r>
              <a:rPr kumimoji="1" lang="ja-JP" altLang="en-US" dirty="0" smtClean="0"/>
              <a:t>飛距離 </a:t>
            </a:r>
            <a:r>
              <a:rPr kumimoji="1" lang="en-US" altLang="ja-JP" dirty="0" smtClean="0"/>
              <a:t>(Range)</a:t>
            </a:r>
          </a:p>
          <a:p>
            <a:pPr lvl="1"/>
            <a:r>
              <a:rPr lang="ja-JP" altLang="en-US" dirty="0" smtClean="0"/>
              <a:t>他の放射線に比べて比較的遠くまで届く</a:t>
            </a:r>
            <a:endParaRPr lang="en-US" altLang="ja-JP" dirty="0" smtClean="0"/>
          </a:p>
          <a:p>
            <a:pPr lvl="1"/>
            <a:r>
              <a:rPr lang="ja-JP" altLang="en-US" dirty="0" smtClean="0"/>
              <a:t>空気中での平均自由行程（一回相互作用するまでに進む距離の平均）</a:t>
            </a:r>
            <a:endParaRPr lang="en-US" altLang="ja-JP" dirty="0" smtClean="0"/>
          </a:p>
          <a:p>
            <a:pPr lvl="2"/>
            <a:r>
              <a:rPr lang="en-US" altLang="ja-JP" dirty="0" smtClean="0"/>
              <a:t>220 m</a:t>
            </a:r>
          </a:p>
          <a:p>
            <a:r>
              <a:rPr kumimoji="1" lang="ja-JP" altLang="en-US" dirty="0" smtClean="0"/>
              <a:t>遮蔽 </a:t>
            </a:r>
            <a:r>
              <a:rPr kumimoji="1" lang="en-US" altLang="ja-JP" dirty="0" smtClean="0"/>
              <a:t>(Shield)</a:t>
            </a:r>
          </a:p>
          <a:p>
            <a:pPr lvl="1"/>
            <a:r>
              <a:rPr kumimoji="1" lang="ja-JP" altLang="en-US" dirty="0" smtClean="0"/>
              <a:t>水、ポリエチレン、コンクリート</a:t>
            </a:r>
            <a:endParaRPr kumimoji="1" lang="en-US" altLang="ja-JP" dirty="0" smtClean="0"/>
          </a:p>
          <a:p>
            <a:pPr lvl="2"/>
            <a:r>
              <a:rPr kumimoji="1" lang="ja-JP" altLang="en-US" dirty="0" smtClean="0"/>
              <a:t>同程度の質量の陽子との衝突では、陽子に運動量の殆どを渡して中性子は静止する。</a:t>
            </a:r>
            <a:endParaRPr kumimoji="1" lang="en-US" altLang="ja-JP" dirty="0" smtClean="0"/>
          </a:p>
          <a:p>
            <a:pPr lvl="3"/>
            <a:r>
              <a:rPr lang="ja-JP" altLang="en-US" dirty="0" smtClean="0"/>
              <a:t>ボールの集めたなかに、ボール一つを投げてるとすぐ静止する</a:t>
            </a:r>
            <a:endParaRPr kumimoji="1" lang="en-US" altLang="ja-JP" dirty="0" smtClean="0"/>
          </a:p>
          <a:p>
            <a:pPr lvl="3"/>
            <a:r>
              <a:rPr lang="ja-JP" altLang="en-US" dirty="0" smtClean="0"/>
              <a:t>質量数の大きな物質とでは、壁にボールをぶつけるようなもの</a:t>
            </a:r>
            <a:endParaRPr lang="en-US" altLang="ja-JP" dirty="0" smtClean="0"/>
          </a:p>
          <a:p>
            <a:pPr lvl="0"/>
            <a:r>
              <a:rPr lang="ja-JP" altLang="en-US" dirty="0" smtClean="0"/>
              <a:t>生物学的危害 </a:t>
            </a:r>
            <a:r>
              <a:rPr lang="en-US" altLang="ja-JP" dirty="0" smtClean="0"/>
              <a:t>(Biological hazard)</a:t>
            </a:r>
          </a:p>
          <a:p>
            <a:pPr lvl="1"/>
            <a:r>
              <a:rPr lang="ja-JP" altLang="en-US" dirty="0" smtClean="0"/>
              <a:t>体全体で被曝する</a:t>
            </a:r>
            <a:endParaRPr lang="en-US" altLang="ja-JP" dirty="0" smtClean="0"/>
          </a:p>
          <a:p>
            <a:pPr lvl="1"/>
            <a:r>
              <a:rPr lang="ja-JP" altLang="en-US" dirty="0" smtClean="0"/>
              <a:t>強い透過力を持つ</a:t>
            </a:r>
            <a:endParaRPr lang="en-US" altLang="ja-JP" dirty="0" smtClean="0"/>
          </a:p>
          <a:p>
            <a:pPr lvl="3"/>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29</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722312" y="2714620"/>
            <a:ext cx="8421687" cy="3643338"/>
          </a:xfrm>
        </p:spPr>
        <p:txBody>
          <a:bodyPr/>
          <a:lstStyle/>
          <a:p>
            <a:r>
              <a:rPr lang="ja-JP" altLang="en-US" sz="8800" dirty="0" smtClean="0"/>
              <a:t>放射線とは？</a:t>
            </a:r>
            <a:r>
              <a:rPr lang="en-US" altLang="ja-JP" sz="8800" dirty="0" smtClean="0"/>
              <a:t/>
            </a:r>
            <a:br>
              <a:rPr lang="en-US" altLang="ja-JP" sz="8800" dirty="0" smtClean="0"/>
            </a:br>
            <a:r>
              <a:rPr lang="ja-JP" altLang="en-US" sz="6000" dirty="0" smtClean="0"/>
              <a:t>量子力学と原子</a:t>
            </a:r>
            <a:endParaRPr kumimoji="1" lang="ja-JP" altLang="en-US" sz="8800" dirty="0"/>
          </a:p>
        </p:txBody>
      </p:sp>
      <p:sp>
        <p:nvSpPr>
          <p:cNvPr id="5" name="テキスト プレースホルダ 4"/>
          <p:cNvSpPr>
            <a:spLocks noGrp="1"/>
          </p:cNvSpPr>
          <p:nvPr>
            <p:ph type="body" idx="1"/>
          </p:nvPr>
        </p:nvSpPr>
        <p:spPr/>
        <p:txBody>
          <a:bodyPr/>
          <a:lstStyle/>
          <a:p>
            <a:r>
              <a:rPr kumimoji="1" lang="en-US" altLang="ja-JP" dirty="0" smtClean="0"/>
              <a:t>What is Radiation? </a:t>
            </a:r>
          </a:p>
          <a:p>
            <a:r>
              <a:rPr kumimoji="1" lang="en-US" altLang="ja-JP" dirty="0" smtClean="0"/>
              <a:t>Quantum </a:t>
            </a:r>
            <a:r>
              <a:rPr lang="en-US" altLang="ja-JP" dirty="0" smtClean="0"/>
              <a:t>D</a:t>
            </a:r>
            <a:r>
              <a:rPr kumimoji="1" lang="en-US" altLang="ja-JP" dirty="0" smtClean="0"/>
              <a:t>ynamics and Nucleus</a:t>
            </a:r>
            <a:endParaRPr kumimoji="1" lang="ja-JP" altLang="en-US" dirty="0"/>
          </a:p>
        </p:txBody>
      </p:sp>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3</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その他の放射線</a:t>
            </a:r>
            <a:endParaRPr kumimoji="1" lang="ja-JP" altLang="en-US" dirty="0"/>
          </a:p>
        </p:txBody>
      </p:sp>
      <p:sp>
        <p:nvSpPr>
          <p:cNvPr id="3" name="コンテンツ プレースホルダ 2"/>
          <p:cNvSpPr>
            <a:spLocks noGrp="1"/>
          </p:cNvSpPr>
          <p:nvPr>
            <p:ph idx="1"/>
          </p:nvPr>
        </p:nvSpPr>
        <p:spPr>
          <a:xfrm>
            <a:off x="571471" y="1285859"/>
            <a:ext cx="8211581" cy="5151036"/>
          </a:xfrm>
        </p:spPr>
        <p:txBody>
          <a:bodyPr/>
          <a:lstStyle/>
          <a:p>
            <a:r>
              <a:rPr kumimoji="1" lang="ja-JP" altLang="en-US" dirty="0" smtClean="0"/>
              <a:t>宇宙線</a:t>
            </a:r>
            <a:endParaRPr kumimoji="1" lang="en-US" altLang="ja-JP" dirty="0" smtClean="0"/>
          </a:p>
          <a:p>
            <a:pPr lvl="1"/>
            <a:r>
              <a:rPr lang="ja-JP" altLang="en-US" dirty="0" smtClean="0"/>
              <a:t>常に地球に降り注いでいる</a:t>
            </a:r>
            <a:endParaRPr lang="en-US" altLang="ja-JP" dirty="0" smtClean="0"/>
          </a:p>
          <a:p>
            <a:pPr lvl="2"/>
            <a:r>
              <a:rPr lang="en-US" altLang="ja-JP" dirty="0" smtClean="0"/>
              <a:t>10 cm</a:t>
            </a:r>
            <a:r>
              <a:rPr lang="en-US" altLang="ja-JP" baseline="30000" dirty="0" smtClean="0"/>
              <a:t>2</a:t>
            </a:r>
            <a:r>
              <a:rPr lang="en-US" altLang="ja-JP" dirty="0" smtClean="0"/>
              <a:t> </a:t>
            </a:r>
            <a:r>
              <a:rPr lang="ja-JP" altLang="en-US" dirty="0" smtClean="0"/>
              <a:t>辺り </a:t>
            </a:r>
            <a:r>
              <a:rPr lang="en-US" altLang="ja-JP" dirty="0" smtClean="0"/>
              <a:t>1</a:t>
            </a:r>
            <a:r>
              <a:rPr lang="ja-JP" altLang="en-US" dirty="0" smtClean="0"/>
              <a:t>秒間に一個程度</a:t>
            </a:r>
            <a:endParaRPr lang="en-US" altLang="ja-JP" dirty="0" smtClean="0"/>
          </a:p>
          <a:p>
            <a:pPr lvl="1"/>
            <a:r>
              <a:rPr lang="ja-JP" altLang="en-US" dirty="0" smtClean="0"/>
              <a:t>最初に地球の大気に突入するのは陽子や原子核等</a:t>
            </a:r>
            <a:endParaRPr lang="en-US" altLang="ja-JP" dirty="0" smtClean="0"/>
          </a:p>
          <a:p>
            <a:pPr lvl="1"/>
            <a:r>
              <a:rPr lang="ja-JP" altLang="en-US" dirty="0" smtClean="0"/>
              <a:t>地表から</a:t>
            </a:r>
            <a:r>
              <a:rPr lang="en-US" altLang="ja-JP" dirty="0" smtClean="0"/>
              <a:t>5km</a:t>
            </a:r>
            <a:r>
              <a:rPr lang="ja-JP" altLang="en-US" dirty="0" smtClean="0"/>
              <a:t>程度では殆ど</a:t>
            </a:r>
            <a:r>
              <a:rPr lang="ja-JP" altLang="ja-JP" dirty="0" smtClean="0">
                <a:sym typeface="Symbol"/>
              </a:rPr>
              <a:t></a:t>
            </a:r>
            <a:r>
              <a:rPr lang="ja-JP" altLang="en-US" dirty="0" smtClean="0"/>
              <a:t>粒子</a:t>
            </a:r>
            <a:endParaRPr lang="en-US" altLang="ja-JP" dirty="0" smtClean="0"/>
          </a:p>
          <a:p>
            <a:pPr lvl="2"/>
            <a:r>
              <a:rPr kumimoji="1" lang="ja-JP" altLang="en-US" dirty="0" smtClean="0"/>
              <a:t>大気との相互作用でパイ中間子を生成、</a:t>
            </a:r>
            <a:r>
              <a:rPr lang="ja-JP" altLang="en-US" dirty="0" smtClean="0"/>
              <a:t>パイ中間子が</a:t>
            </a:r>
            <a:r>
              <a:rPr lang="ja-JP" altLang="ja-JP" dirty="0" smtClean="0">
                <a:sym typeface="Symbol"/>
              </a:rPr>
              <a:t></a:t>
            </a:r>
            <a:r>
              <a:rPr lang="ja-JP" altLang="en-US" dirty="0" smtClean="0"/>
              <a:t>粒子に崩壊し地上に届く</a:t>
            </a:r>
            <a:endParaRPr lang="en-US" altLang="ja-JP" dirty="0" smtClean="0"/>
          </a:p>
          <a:p>
            <a:pPr lvl="2"/>
            <a:r>
              <a:rPr lang="ja-JP" altLang="en-US" dirty="0" smtClean="0">
                <a:sym typeface="Symbol"/>
              </a:rPr>
              <a:t>平均寿命は </a:t>
            </a:r>
            <a:r>
              <a:rPr lang="en-US" altLang="ja-JP" dirty="0" smtClean="0">
                <a:sym typeface="Symbol"/>
              </a:rPr>
              <a:t>2.2×10</a:t>
            </a:r>
            <a:r>
              <a:rPr lang="en-US" altLang="ja-JP" baseline="30000" dirty="0" smtClean="0">
                <a:sym typeface="Symbol"/>
              </a:rPr>
              <a:t>-6 </a:t>
            </a:r>
            <a:r>
              <a:rPr lang="en-US" altLang="ja-JP" dirty="0" smtClean="0">
                <a:sym typeface="Symbol"/>
              </a:rPr>
              <a:t>[s]</a:t>
            </a:r>
          </a:p>
          <a:p>
            <a:pPr lvl="3"/>
            <a:r>
              <a:rPr lang="ja-JP" altLang="en-US" dirty="0" smtClean="0">
                <a:sym typeface="Symbol"/>
              </a:rPr>
              <a:t>光速</a:t>
            </a:r>
            <a:r>
              <a:rPr lang="en-US" altLang="ja-JP" dirty="0" smtClean="0">
                <a:sym typeface="Symbol"/>
              </a:rPr>
              <a:t>(3×10</a:t>
            </a:r>
            <a:r>
              <a:rPr lang="en-US" altLang="ja-JP" baseline="30000" dirty="0" smtClean="0">
                <a:sym typeface="Symbol"/>
              </a:rPr>
              <a:t>8 </a:t>
            </a:r>
            <a:r>
              <a:rPr lang="en-US" altLang="ja-JP" dirty="0" smtClean="0">
                <a:sym typeface="Symbol"/>
              </a:rPr>
              <a:t>[m/s])</a:t>
            </a:r>
            <a:r>
              <a:rPr lang="ja-JP" altLang="en-US" dirty="0" smtClean="0">
                <a:sym typeface="Symbol"/>
              </a:rPr>
              <a:t>近くまで加速された場合</a:t>
            </a:r>
            <a:endParaRPr lang="en-US" altLang="ja-JP" dirty="0" smtClean="0">
              <a:sym typeface="Symbol"/>
            </a:endParaRPr>
          </a:p>
          <a:p>
            <a:pPr lvl="4"/>
            <a:r>
              <a:rPr lang="ja-JP" altLang="en-US" dirty="0" smtClean="0">
                <a:sym typeface="Symbol"/>
              </a:rPr>
              <a:t>相対論効果を考えないと、進む距離は</a:t>
            </a:r>
            <a:r>
              <a:rPr lang="en-US" altLang="ja-JP" dirty="0" smtClean="0">
                <a:sym typeface="Symbol"/>
              </a:rPr>
              <a:t>6×10</a:t>
            </a:r>
            <a:r>
              <a:rPr lang="en-US" altLang="ja-JP" baseline="30000" dirty="0" smtClean="0">
                <a:sym typeface="Symbol"/>
              </a:rPr>
              <a:t>2</a:t>
            </a:r>
            <a:r>
              <a:rPr lang="en-US" altLang="ja-JP" dirty="0" smtClean="0">
                <a:sym typeface="Symbol"/>
              </a:rPr>
              <a:t> [m]</a:t>
            </a:r>
          </a:p>
          <a:p>
            <a:pPr lvl="4"/>
            <a:r>
              <a:rPr lang="ja-JP" altLang="en-US" dirty="0" smtClean="0">
                <a:sym typeface="Symbol"/>
              </a:rPr>
              <a:t>相対論効果を考慮</a:t>
            </a:r>
            <a:endParaRPr lang="en-US" altLang="ja-JP" dirty="0" smtClean="0">
              <a:sym typeface="Symbol"/>
            </a:endParaRPr>
          </a:p>
          <a:p>
            <a:pPr lvl="5"/>
            <a:r>
              <a:rPr lang="ja-JP" altLang="ja-JP" sz="1600" dirty="0" smtClean="0">
                <a:sym typeface="Symbol"/>
              </a:rPr>
              <a:t></a:t>
            </a:r>
            <a:r>
              <a:rPr lang="ja-JP" altLang="en-US" sz="1600" dirty="0" smtClean="0"/>
              <a:t>粒子の質量は </a:t>
            </a:r>
            <a:r>
              <a:rPr lang="en-US" altLang="ja-JP" sz="1600" dirty="0" smtClean="0"/>
              <a:t>105.7 [MeV],</a:t>
            </a:r>
          </a:p>
          <a:p>
            <a:pPr lvl="5"/>
            <a:r>
              <a:rPr lang="en-US" altLang="ja-JP" sz="1600" dirty="0" smtClean="0"/>
              <a:t>1 GeV/</a:t>
            </a:r>
            <a:r>
              <a:rPr lang="en-US" altLang="ja-JP" sz="1600" i="1" dirty="0" smtClean="0"/>
              <a:t>c</a:t>
            </a:r>
            <a:r>
              <a:rPr lang="en-US" altLang="ja-JP" sz="1600" dirty="0" smtClean="0"/>
              <a:t> </a:t>
            </a:r>
            <a:r>
              <a:rPr lang="ja-JP" altLang="en-US" sz="1600" dirty="0" smtClean="0"/>
              <a:t>の運動量を持つ場合、静止系で観測した寿命は約１０倍に伸び、</a:t>
            </a:r>
            <a:r>
              <a:rPr lang="en-US" altLang="ja-JP" sz="1600" dirty="0" smtClean="0">
                <a:sym typeface="Symbol"/>
              </a:rPr>
              <a:t> 6×10</a:t>
            </a:r>
            <a:r>
              <a:rPr lang="en-US" altLang="ja-JP" sz="1600" baseline="30000" dirty="0" smtClean="0">
                <a:sym typeface="Symbol"/>
              </a:rPr>
              <a:t>3</a:t>
            </a:r>
            <a:r>
              <a:rPr lang="en-US" altLang="ja-JP" sz="1600" dirty="0" smtClean="0">
                <a:sym typeface="Symbol"/>
              </a:rPr>
              <a:t> [m] </a:t>
            </a:r>
            <a:r>
              <a:rPr lang="ja-JP" altLang="en-US" sz="1600" dirty="0" smtClean="0">
                <a:sym typeface="Symbol"/>
              </a:rPr>
              <a:t>程度まで届く</a:t>
            </a:r>
            <a:endParaRPr kumimoji="1" lang="en-US" altLang="ja-JP" sz="1600" dirty="0" smtClean="0">
              <a:sym typeface="Symbol"/>
            </a:endParaRPr>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30</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平行四辺形 10"/>
          <p:cNvSpPr/>
          <p:nvPr/>
        </p:nvSpPr>
        <p:spPr bwMode="auto">
          <a:xfrm rot="16200000" flipV="1">
            <a:off x="7448798" y="3696231"/>
            <a:ext cx="1950375" cy="331613"/>
          </a:xfrm>
          <a:prstGeom prst="parallelogram">
            <a:avLst>
              <a:gd name="adj" fmla="val 57116"/>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8" name="平行四辺形 17"/>
          <p:cNvSpPr/>
          <p:nvPr/>
        </p:nvSpPr>
        <p:spPr bwMode="auto">
          <a:xfrm rot="16200000">
            <a:off x="8307349" y="2695057"/>
            <a:ext cx="308151" cy="259365"/>
          </a:xfrm>
          <a:prstGeom prst="parallelogram">
            <a:avLst>
              <a:gd name="adj" fmla="val 26186"/>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 name="平行四辺形 9"/>
          <p:cNvSpPr/>
          <p:nvPr/>
        </p:nvSpPr>
        <p:spPr bwMode="auto">
          <a:xfrm rot="16200000">
            <a:off x="6545376" y="3115995"/>
            <a:ext cx="2358939" cy="1066669"/>
          </a:xfrm>
          <a:prstGeom prst="parallelogram">
            <a:avLst>
              <a:gd name="adj" fmla="val 55813"/>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7" name="平行四辺形 16"/>
          <p:cNvSpPr/>
          <p:nvPr/>
        </p:nvSpPr>
        <p:spPr bwMode="auto">
          <a:xfrm rot="16200000" flipV="1">
            <a:off x="7202339" y="2259320"/>
            <a:ext cx="308151" cy="331613"/>
          </a:xfrm>
          <a:prstGeom prst="parallelogram">
            <a:avLst>
              <a:gd name="adj" fmla="val 26186"/>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6" name="フリーフォーム 15"/>
          <p:cNvSpPr/>
          <p:nvPr/>
        </p:nvSpPr>
        <p:spPr>
          <a:xfrm>
            <a:off x="7191510" y="2406168"/>
            <a:ext cx="1399597" cy="775724"/>
          </a:xfrm>
          <a:custGeom>
            <a:avLst/>
            <a:gdLst>
              <a:gd name="connsiteX0" fmla="*/ 4233 w 1412669"/>
              <a:gd name="connsiteY0" fmla="*/ 173346 h 775724"/>
              <a:gd name="connsiteX1" fmla="*/ 25901 w 1412669"/>
              <a:gd name="connsiteY1" fmla="*/ 169013 h 775724"/>
              <a:gd name="connsiteX2" fmla="*/ 38902 w 1412669"/>
              <a:gd name="connsiteY2" fmla="*/ 160346 h 775724"/>
              <a:gd name="connsiteX3" fmla="*/ 51903 w 1412669"/>
              <a:gd name="connsiteY3" fmla="*/ 156012 h 775724"/>
              <a:gd name="connsiteX4" fmla="*/ 82238 w 1412669"/>
              <a:gd name="connsiteY4" fmla="*/ 138677 h 775724"/>
              <a:gd name="connsiteX5" fmla="*/ 90906 w 1412669"/>
              <a:gd name="connsiteY5" fmla="*/ 125676 h 775724"/>
              <a:gd name="connsiteX6" fmla="*/ 142910 w 1412669"/>
              <a:gd name="connsiteY6" fmla="*/ 82340 h 775724"/>
              <a:gd name="connsiteX7" fmla="*/ 229583 w 1412669"/>
              <a:gd name="connsiteY7" fmla="*/ 78006 h 775724"/>
              <a:gd name="connsiteX8" fmla="*/ 268585 w 1412669"/>
              <a:gd name="connsiteY8" fmla="*/ 65005 h 775724"/>
              <a:gd name="connsiteX9" fmla="*/ 281586 w 1412669"/>
              <a:gd name="connsiteY9" fmla="*/ 60672 h 775724"/>
              <a:gd name="connsiteX10" fmla="*/ 294587 w 1412669"/>
              <a:gd name="connsiteY10" fmla="*/ 52004 h 775724"/>
              <a:gd name="connsiteX11" fmla="*/ 307588 w 1412669"/>
              <a:gd name="connsiteY11" fmla="*/ 47671 h 775724"/>
              <a:gd name="connsiteX12" fmla="*/ 329256 w 1412669"/>
              <a:gd name="connsiteY12" fmla="*/ 34670 h 775724"/>
              <a:gd name="connsiteX13" fmla="*/ 337924 w 1412669"/>
              <a:gd name="connsiteY13" fmla="*/ 26002 h 775724"/>
              <a:gd name="connsiteX14" fmla="*/ 355258 w 1412669"/>
              <a:gd name="connsiteY14" fmla="*/ 0 h 775724"/>
              <a:gd name="connsiteX15" fmla="*/ 368259 w 1412669"/>
              <a:gd name="connsiteY15" fmla="*/ 34670 h 775724"/>
              <a:gd name="connsiteX16" fmla="*/ 381260 w 1412669"/>
              <a:gd name="connsiteY16" fmla="*/ 60672 h 775724"/>
              <a:gd name="connsiteX17" fmla="*/ 394261 w 1412669"/>
              <a:gd name="connsiteY17" fmla="*/ 69339 h 775724"/>
              <a:gd name="connsiteX18" fmla="*/ 428930 w 1412669"/>
              <a:gd name="connsiteY18" fmla="*/ 82340 h 775724"/>
              <a:gd name="connsiteX19" fmla="*/ 463600 w 1412669"/>
              <a:gd name="connsiteY19" fmla="*/ 91007 h 775724"/>
              <a:gd name="connsiteX20" fmla="*/ 511270 w 1412669"/>
              <a:gd name="connsiteY20" fmla="*/ 108342 h 775724"/>
              <a:gd name="connsiteX21" fmla="*/ 541605 w 1412669"/>
              <a:gd name="connsiteY21" fmla="*/ 121343 h 775724"/>
              <a:gd name="connsiteX22" fmla="*/ 571941 w 1412669"/>
              <a:gd name="connsiteY22" fmla="*/ 130010 h 775724"/>
              <a:gd name="connsiteX23" fmla="*/ 584942 w 1412669"/>
              <a:gd name="connsiteY23" fmla="*/ 134344 h 775724"/>
              <a:gd name="connsiteX24" fmla="*/ 615277 w 1412669"/>
              <a:gd name="connsiteY24" fmla="*/ 143011 h 775724"/>
              <a:gd name="connsiteX25" fmla="*/ 636946 w 1412669"/>
              <a:gd name="connsiteY25" fmla="*/ 156012 h 775724"/>
              <a:gd name="connsiteX26" fmla="*/ 649946 w 1412669"/>
              <a:gd name="connsiteY26" fmla="*/ 164679 h 775724"/>
              <a:gd name="connsiteX27" fmla="*/ 658614 w 1412669"/>
              <a:gd name="connsiteY27" fmla="*/ 173346 h 775724"/>
              <a:gd name="connsiteX28" fmla="*/ 671615 w 1412669"/>
              <a:gd name="connsiteY28" fmla="*/ 177680 h 775724"/>
              <a:gd name="connsiteX29" fmla="*/ 684616 w 1412669"/>
              <a:gd name="connsiteY29" fmla="*/ 190681 h 775724"/>
              <a:gd name="connsiteX30" fmla="*/ 701950 w 1412669"/>
              <a:gd name="connsiteY30" fmla="*/ 203682 h 775724"/>
              <a:gd name="connsiteX31" fmla="*/ 706284 w 1412669"/>
              <a:gd name="connsiteY31" fmla="*/ 216683 h 775724"/>
              <a:gd name="connsiteX32" fmla="*/ 740953 w 1412669"/>
              <a:gd name="connsiteY32" fmla="*/ 255686 h 775724"/>
              <a:gd name="connsiteX33" fmla="*/ 766955 w 1412669"/>
              <a:gd name="connsiteY33" fmla="*/ 273020 h 775724"/>
              <a:gd name="connsiteX34" fmla="*/ 792957 w 1412669"/>
              <a:gd name="connsiteY34" fmla="*/ 294689 h 775724"/>
              <a:gd name="connsiteX35" fmla="*/ 840627 w 1412669"/>
              <a:gd name="connsiteY35" fmla="*/ 312023 h 775724"/>
              <a:gd name="connsiteX36" fmla="*/ 857962 w 1412669"/>
              <a:gd name="connsiteY36" fmla="*/ 316357 h 775724"/>
              <a:gd name="connsiteX37" fmla="*/ 896964 w 1412669"/>
              <a:gd name="connsiteY37" fmla="*/ 329358 h 775724"/>
              <a:gd name="connsiteX38" fmla="*/ 909965 w 1412669"/>
              <a:gd name="connsiteY38" fmla="*/ 338025 h 775724"/>
              <a:gd name="connsiteX39" fmla="*/ 940301 w 1412669"/>
              <a:gd name="connsiteY39" fmla="*/ 346692 h 775724"/>
              <a:gd name="connsiteX40" fmla="*/ 966303 w 1412669"/>
              <a:gd name="connsiteY40" fmla="*/ 355360 h 775724"/>
              <a:gd name="connsiteX41" fmla="*/ 992305 w 1412669"/>
              <a:gd name="connsiteY41" fmla="*/ 372694 h 775724"/>
              <a:gd name="connsiteX42" fmla="*/ 1000972 w 1412669"/>
              <a:gd name="connsiteY42" fmla="*/ 381362 h 775724"/>
              <a:gd name="connsiteX43" fmla="*/ 1018307 w 1412669"/>
              <a:gd name="connsiteY43" fmla="*/ 394363 h 775724"/>
              <a:gd name="connsiteX44" fmla="*/ 1031308 w 1412669"/>
              <a:gd name="connsiteY44" fmla="*/ 411697 h 775724"/>
              <a:gd name="connsiteX45" fmla="*/ 1035641 w 1412669"/>
              <a:gd name="connsiteY45" fmla="*/ 424698 h 775724"/>
              <a:gd name="connsiteX46" fmla="*/ 1057310 w 1412669"/>
              <a:gd name="connsiteY46" fmla="*/ 437699 h 775724"/>
              <a:gd name="connsiteX47" fmla="*/ 1074644 w 1412669"/>
              <a:gd name="connsiteY47" fmla="*/ 442033 h 775724"/>
              <a:gd name="connsiteX48" fmla="*/ 1087645 w 1412669"/>
              <a:gd name="connsiteY48" fmla="*/ 446366 h 775724"/>
              <a:gd name="connsiteX49" fmla="*/ 1113647 w 1412669"/>
              <a:gd name="connsiteY49" fmla="*/ 450700 h 775724"/>
              <a:gd name="connsiteX50" fmla="*/ 1143983 w 1412669"/>
              <a:gd name="connsiteY50" fmla="*/ 463701 h 775724"/>
              <a:gd name="connsiteX51" fmla="*/ 1165651 w 1412669"/>
              <a:gd name="connsiteY51" fmla="*/ 468035 h 775724"/>
              <a:gd name="connsiteX52" fmla="*/ 1182985 w 1412669"/>
              <a:gd name="connsiteY52" fmla="*/ 476702 h 775724"/>
              <a:gd name="connsiteX53" fmla="*/ 1195986 w 1412669"/>
              <a:gd name="connsiteY53" fmla="*/ 481036 h 775724"/>
              <a:gd name="connsiteX54" fmla="*/ 1204654 w 1412669"/>
              <a:gd name="connsiteY54" fmla="*/ 489703 h 775724"/>
              <a:gd name="connsiteX55" fmla="*/ 1230655 w 1412669"/>
              <a:gd name="connsiteY55" fmla="*/ 502704 h 775724"/>
              <a:gd name="connsiteX56" fmla="*/ 1239323 w 1412669"/>
              <a:gd name="connsiteY56" fmla="*/ 511371 h 775724"/>
              <a:gd name="connsiteX57" fmla="*/ 1269658 w 1412669"/>
              <a:gd name="connsiteY57" fmla="*/ 524372 h 775724"/>
              <a:gd name="connsiteX58" fmla="*/ 1304328 w 1412669"/>
              <a:gd name="connsiteY58" fmla="*/ 533039 h 775724"/>
              <a:gd name="connsiteX59" fmla="*/ 1317328 w 1412669"/>
              <a:gd name="connsiteY59" fmla="*/ 541707 h 775724"/>
              <a:gd name="connsiteX60" fmla="*/ 1334663 w 1412669"/>
              <a:gd name="connsiteY60" fmla="*/ 546040 h 775724"/>
              <a:gd name="connsiteX61" fmla="*/ 1391001 w 1412669"/>
              <a:gd name="connsiteY61" fmla="*/ 554708 h 775724"/>
              <a:gd name="connsiteX62" fmla="*/ 1412669 w 1412669"/>
              <a:gd name="connsiteY62" fmla="*/ 576376 h 775724"/>
              <a:gd name="connsiteX63" fmla="*/ 1404001 w 1412669"/>
              <a:gd name="connsiteY63" fmla="*/ 585043 h 775724"/>
              <a:gd name="connsiteX64" fmla="*/ 1178652 w 1412669"/>
              <a:gd name="connsiteY64" fmla="*/ 589377 h 775724"/>
              <a:gd name="connsiteX65" fmla="*/ 1152650 w 1412669"/>
              <a:gd name="connsiteY65" fmla="*/ 619712 h 775724"/>
              <a:gd name="connsiteX66" fmla="*/ 1148316 w 1412669"/>
              <a:gd name="connsiteY66" fmla="*/ 632713 h 775724"/>
              <a:gd name="connsiteX67" fmla="*/ 1139649 w 1412669"/>
              <a:gd name="connsiteY67" fmla="*/ 641381 h 775724"/>
              <a:gd name="connsiteX68" fmla="*/ 1135315 w 1412669"/>
              <a:gd name="connsiteY68" fmla="*/ 654382 h 775724"/>
              <a:gd name="connsiteX69" fmla="*/ 1117981 w 1412669"/>
              <a:gd name="connsiteY69" fmla="*/ 676050 h 775724"/>
              <a:gd name="connsiteX70" fmla="*/ 1109313 w 1412669"/>
              <a:gd name="connsiteY70" fmla="*/ 689051 h 775724"/>
              <a:gd name="connsiteX71" fmla="*/ 1091979 w 1412669"/>
              <a:gd name="connsiteY71" fmla="*/ 741055 h 775724"/>
              <a:gd name="connsiteX72" fmla="*/ 1083311 w 1412669"/>
              <a:gd name="connsiteY72" fmla="*/ 767056 h 775724"/>
              <a:gd name="connsiteX73" fmla="*/ 1074644 w 1412669"/>
              <a:gd name="connsiteY73" fmla="*/ 775724 h 775724"/>
              <a:gd name="connsiteX74" fmla="*/ 1052976 w 1412669"/>
              <a:gd name="connsiteY74" fmla="*/ 771390 h 775724"/>
              <a:gd name="connsiteX75" fmla="*/ 1035641 w 1412669"/>
              <a:gd name="connsiteY75" fmla="*/ 745388 h 775724"/>
              <a:gd name="connsiteX76" fmla="*/ 1022640 w 1412669"/>
              <a:gd name="connsiteY76" fmla="*/ 736721 h 775724"/>
              <a:gd name="connsiteX77" fmla="*/ 1013973 w 1412669"/>
              <a:gd name="connsiteY77" fmla="*/ 723720 h 775724"/>
              <a:gd name="connsiteX78" fmla="*/ 974970 w 1412669"/>
              <a:gd name="connsiteY78" fmla="*/ 702052 h 775724"/>
              <a:gd name="connsiteX79" fmla="*/ 966303 w 1412669"/>
              <a:gd name="connsiteY79" fmla="*/ 693384 h 775724"/>
              <a:gd name="connsiteX80" fmla="*/ 931634 w 1412669"/>
              <a:gd name="connsiteY80" fmla="*/ 680383 h 775724"/>
              <a:gd name="connsiteX81" fmla="*/ 918633 w 1412669"/>
              <a:gd name="connsiteY81" fmla="*/ 671716 h 775724"/>
              <a:gd name="connsiteX82" fmla="*/ 905632 w 1412669"/>
              <a:gd name="connsiteY82" fmla="*/ 667382 h 775724"/>
              <a:gd name="connsiteX83" fmla="*/ 888297 w 1412669"/>
              <a:gd name="connsiteY83" fmla="*/ 658715 h 775724"/>
              <a:gd name="connsiteX84" fmla="*/ 870963 w 1412669"/>
              <a:gd name="connsiteY84" fmla="*/ 654382 h 775724"/>
              <a:gd name="connsiteX85" fmla="*/ 844961 w 1412669"/>
              <a:gd name="connsiteY85" fmla="*/ 645714 h 775724"/>
              <a:gd name="connsiteX86" fmla="*/ 831960 w 1412669"/>
              <a:gd name="connsiteY86" fmla="*/ 637047 h 775724"/>
              <a:gd name="connsiteX87" fmla="*/ 810292 w 1412669"/>
              <a:gd name="connsiteY87" fmla="*/ 606711 h 775724"/>
              <a:gd name="connsiteX88" fmla="*/ 805958 w 1412669"/>
              <a:gd name="connsiteY88" fmla="*/ 589377 h 775724"/>
              <a:gd name="connsiteX89" fmla="*/ 797291 w 1412669"/>
              <a:gd name="connsiteY89" fmla="*/ 580709 h 775724"/>
              <a:gd name="connsiteX90" fmla="*/ 788623 w 1412669"/>
              <a:gd name="connsiteY90" fmla="*/ 567709 h 775724"/>
              <a:gd name="connsiteX91" fmla="*/ 784290 w 1412669"/>
              <a:gd name="connsiteY91" fmla="*/ 546040 h 775724"/>
              <a:gd name="connsiteX92" fmla="*/ 762621 w 1412669"/>
              <a:gd name="connsiteY92" fmla="*/ 515705 h 775724"/>
              <a:gd name="connsiteX93" fmla="*/ 753954 w 1412669"/>
              <a:gd name="connsiteY93" fmla="*/ 498370 h 775724"/>
              <a:gd name="connsiteX94" fmla="*/ 749620 w 1412669"/>
              <a:gd name="connsiteY94" fmla="*/ 485369 h 775724"/>
              <a:gd name="connsiteX95" fmla="*/ 727952 w 1412669"/>
              <a:gd name="connsiteY95" fmla="*/ 450700 h 775724"/>
              <a:gd name="connsiteX96" fmla="*/ 701950 w 1412669"/>
              <a:gd name="connsiteY96" fmla="*/ 429032 h 775724"/>
              <a:gd name="connsiteX97" fmla="*/ 584942 w 1412669"/>
              <a:gd name="connsiteY97" fmla="*/ 424698 h 775724"/>
              <a:gd name="connsiteX98" fmla="*/ 537272 w 1412669"/>
              <a:gd name="connsiteY98" fmla="*/ 411697 h 775724"/>
              <a:gd name="connsiteX99" fmla="*/ 506936 w 1412669"/>
              <a:gd name="connsiteY99" fmla="*/ 398696 h 775724"/>
              <a:gd name="connsiteX100" fmla="*/ 489601 w 1412669"/>
              <a:gd name="connsiteY100" fmla="*/ 394363 h 775724"/>
              <a:gd name="connsiteX101" fmla="*/ 476601 w 1412669"/>
              <a:gd name="connsiteY101" fmla="*/ 390029 h 775724"/>
              <a:gd name="connsiteX102" fmla="*/ 454932 w 1412669"/>
              <a:gd name="connsiteY102" fmla="*/ 377028 h 775724"/>
              <a:gd name="connsiteX103" fmla="*/ 428930 w 1412669"/>
              <a:gd name="connsiteY103" fmla="*/ 359693 h 775724"/>
              <a:gd name="connsiteX104" fmla="*/ 402928 w 1412669"/>
              <a:gd name="connsiteY104" fmla="*/ 338025 h 775724"/>
              <a:gd name="connsiteX105" fmla="*/ 389928 w 1412669"/>
              <a:gd name="connsiteY105" fmla="*/ 333691 h 775724"/>
              <a:gd name="connsiteX106" fmla="*/ 363926 w 1412669"/>
              <a:gd name="connsiteY106" fmla="*/ 320691 h 775724"/>
              <a:gd name="connsiteX107" fmla="*/ 350925 w 1412669"/>
              <a:gd name="connsiteY107" fmla="*/ 312023 h 775724"/>
              <a:gd name="connsiteX108" fmla="*/ 342257 w 1412669"/>
              <a:gd name="connsiteY108" fmla="*/ 303356 h 775724"/>
              <a:gd name="connsiteX109" fmla="*/ 324923 w 1412669"/>
              <a:gd name="connsiteY109" fmla="*/ 299022 h 775724"/>
              <a:gd name="connsiteX110" fmla="*/ 311922 w 1412669"/>
              <a:gd name="connsiteY110" fmla="*/ 294689 h 775724"/>
              <a:gd name="connsiteX111" fmla="*/ 298921 w 1412669"/>
              <a:gd name="connsiteY111" fmla="*/ 286021 h 775724"/>
              <a:gd name="connsiteX112" fmla="*/ 285920 w 1412669"/>
              <a:gd name="connsiteY112" fmla="*/ 281688 h 775724"/>
              <a:gd name="connsiteX113" fmla="*/ 255584 w 1412669"/>
              <a:gd name="connsiteY113" fmla="*/ 273020 h 775724"/>
              <a:gd name="connsiteX114" fmla="*/ 242583 w 1412669"/>
              <a:gd name="connsiteY114" fmla="*/ 264353 h 775724"/>
              <a:gd name="connsiteX115" fmla="*/ 194913 w 1412669"/>
              <a:gd name="connsiteY115" fmla="*/ 251352 h 775724"/>
              <a:gd name="connsiteX116" fmla="*/ 155910 w 1412669"/>
              <a:gd name="connsiteY116" fmla="*/ 247018 h 775724"/>
              <a:gd name="connsiteX117" fmla="*/ 151577 w 1412669"/>
              <a:gd name="connsiteY117" fmla="*/ 234018 h 775724"/>
              <a:gd name="connsiteX118" fmla="*/ 138576 w 1412669"/>
              <a:gd name="connsiteY118" fmla="*/ 225350 h 775724"/>
              <a:gd name="connsiteX119" fmla="*/ 129909 w 1412669"/>
              <a:gd name="connsiteY119" fmla="*/ 212349 h 775724"/>
              <a:gd name="connsiteX120" fmla="*/ 116908 w 1412669"/>
              <a:gd name="connsiteY120" fmla="*/ 182014 h 775724"/>
              <a:gd name="connsiteX121" fmla="*/ 4233 w 1412669"/>
              <a:gd name="connsiteY121" fmla="*/ 173346 h 775724"/>
              <a:gd name="connsiteX0" fmla="*/ 4233 w 1421717"/>
              <a:gd name="connsiteY0" fmla="*/ 173346 h 775724"/>
              <a:gd name="connsiteX1" fmla="*/ 25901 w 1421717"/>
              <a:gd name="connsiteY1" fmla="*/ 169013 h 775724"/>
              <a:gd name="connsiteX2" fmla="*/ 38902 w 1421717"/>
              <a:gd name="connsiteY2" fmla="*/ 160346 h 775724"/>
              <a:gd name="connsiteX3" fmla="*/ 51903 w 1421717"/>
              <a:gd name="connsiteY3" fmla="*/ 156012 h 775724"/>
              <a:gd name="connsiteX4" fmla="*/ 82238 w 1421717"/>
              <a:gd name="connsiteY4" fmla="*/ 138677 h 775724"/>
              <a:gd name="connsiteX5" fmla="*/ 90906 w 1421717"/>
              <a:gd name="connsiteY5" fmla="*/ 125676 h 775724"/>
              <a:gd name="connsiteX6" fmla="*/ 142910 w 1421717"/>
              <a:gd name="connsiteY6" fmla="*/ 82340 h 775724"/>
              <a:gd name="connsiteX7" fmla="*/ 229583 w 1421717"/>
              <a:gd name="connsiteY7" fmla="*/ 78006 h 775724"/>
              <a:gd name="connsiteX8" fmla="*/ 268585 w 1421717"/>
              <a:gd name="connsiteY8" fmla="*/ 65005 h 775724"/>
              <a:gd name="connsiteX9" fmla="*/ 281586 w 1421717"/>
              <a:gd name="connsiteY9" fmla="*/ 60672 h 775724"/>
              <a:gd name="connsiteX10" fmla="*/ 294587 w 1421717"/>
              <a:gd name="connsiteY10" fmla="*/ 52004 h 775724"/>
              <a:gd name="connsiteX11" fmla="*/ 307588 w 1421717"/>
              <a:gd name="connsiteY11" fmla="*/ 47671 h 775724"/>
              <a:gd name="connsiteX12" fmla="*/ 329256 w 1421717"/>
              <a:gd name="connsiteY12" fmla="*/ 34670 h 775724"/>
              <a:gd name="connsiteX13" fmla="*/ 337924 w 1421717"/>
              <a:gd name="connsiteY13" fmla="*/ 26002 h 775724"/>
              <a:gd name="connsiteX14" fmla="*/ 355258 w 1421717"/>
              <a:gd name="connsiteY14" fmla="*/ 0 h 775724"/>
              <a:gd name="connsiteX15" fmla="*/ 368259 w 1421717"/>
              <a:gd name="connsiteY15" fmla="*/ 34670 h 775724"/>
              <a:gd name="connsiteX16" fmla="*/ 381260 w 1421717"/>
              <a:gd name="connsiteY16" fmla="*/ 60672 h 775724"/>
              <a:gd name="connsiteX17" fmla="*/ 394261 w 1421717"/>
              <a:gd name="connsiteY17" fmla="*/ 69339 h 775724"/>
              <a:gd name="connsiteX18" fmla="*/ 428930 w 1421717"/>
              <a:gd name="connsiteY18" fmla="*/ 82340 h 775724"/>
              <a:gd name="connsiteX19" fmla="*/ 463600 w 1421717"/>
              <a:gd name="connsiteY19" fmla="*/ 91007 h 775724"/>
              <a:gd name="connsiteX20" fmla="*/ 511270 w 1421717"/>
              <a:gd name="connsiteY20" fmla="*/ 108342 h 775724"/>
              <a:gd name="connsiteX21" fmla="*/ 541605 w 1421717"/>
              <a:gd name="connsiteY21" fmla="*/ 121343 h 775724"/>
              <a:gd name="connsiteX22" fmla="*/ 571941 w 1421717"/>
              <a:gd name="connsiteY22" fmla="*/ 130010 h 775724"/>
              <a:gd name="connsiteX23" fmla="*/ 584942 w 1421717"/>
              <a:gd name="connsiteY23" fmla="*/ 134344 h 775724"/>
              <a:gd name="connsiteX24" fmla="*/ 615277 w 1421717"/>
              <a:gd name="connsiteY24" fmla="*/ 143011 h 775724"/>
              <a:gd name="connsiteX25" fmla="*/ 636946 w 1421717"/>
              <a:gd name="connsiteY25" fmla="*/ 156012 h 775724"/>
              <a:gd name="connsiteX26" fmla="*/ 649946 w 1421717"/>
              <a:gd name="connsiteY26" fmla="*/ 164679 h 775724"/>
              <a:gd name="connsiteX27" fmla="*/ 658614 w 1421717"/>
              <a:gd name="connsiteY27" fmla="*/ 173346 h 775724"/>
              <a:gd name="connsiteX28" fmla="*/ 671615 w 1421717"/>
              <a:gd name="connsiteY28" fmla="*/ 177680 h 775724"/>
              <a:gd name="connsiteX29" fmla="*/ 684616 w 1421717"/>
              <a:gd name="connsiteY29" fmla="*/ 190681 h 775724"/>
              <a:gd name="connsiteX30" fmla="*/ 701950 w 1421717"/>
              <a:gd name="connsiteY30" fmla="*/ 203682 h 775724"/>
              <a:gd name="connsiteX31" fmla="*/ 706284 w 1421717"/>
              <a:gd name="connsiteY31" fmla="*/ 216683 h 775724"/>
              <a:gd name="connsiteX32" fmla="*/ 740953 w 1421717"/>
              <a:gd name="connsiteY32" fmla="*/ 255686 h 775724"/>
              <a:gd name="connsiteX33" fmla="*/ 766955 w 1421717"/>
              <a:gd name="connsiteY33" fmla="*/ 273020 h 775724"/>
              <a:gd name="connsiteX34" fmla="*/ 792957 w 1421717"/>
              <a:gd name="connsiteY34" fmla="*/ 294689 h 775724"/>
              <a:gd name="connsiteX35" fmla="*/ 840627 w 1421717"/>
              <a:gd name="connsiteY35" fmla="*/ 312023 h 775724"/>
              <a:gd name="connsiteX36" fmla="*/ 857962 w 1421717"/>
              <a:gd name="connsiteY36" fmla="*/ 316357 h 775724"/>
              <a:gd name="connsiteX37" fmla="*/ 896964 w 1421717"/>
              <a:gd name="connsiteY37" fmla="*/ 329358 h 775724"/>
              <a:gd name="connsiteX38" fmla="*/ 909965 w 1421717"/>
              <a:gd name="connsiteY38" fmla="*/ 338025 h 775724"/>
              <a:gd name="connsiteX39" fmla="*/ 940301 w 1421717"/>
              <a:gd name="connsiteY39" fmla="*/ 346692 h 775724"/>
              <a:gd name="connsiteX40" fmla="*/ 966303 w 1421717"/>
              <a:gd name="connsiteY40" fmla="*/ 355360 h 775724"/>
              <a:gd name="connsiteX41" fmla="*/ 992305 w 1421717"/>
              <a:gd name="connsiteY41" fmla="*/ 372694 h 775724"/>
              <a:gd name="connsiteX42" fmla="*/ 1000972 w 1421717"/>
              <a:gd name="connsiteY42" fmla="*/ 381362 h 775724"/>
              <a:gd name="connsiteX43" fmla="*/ 1018307 w 1421717"/>
              <a:gd name="connsiteY43" fmla="*/ 394363 h 775724"/>
              <a:gd name="connsiteX44" fmla="*/ 1031308 w 1421717"/>
              <a:gd name="connsiteY44" fmla="*/ 411697 h 775724"/>
              <a:gd name="connsiteX45" fmla="*/ 1035641 w 1421717"/>
              <a:gd name="connsiteY45" fmla="*/ 424698 h 775724"/>
              <a:gd name="connsiteX46" fmla="*/ 1057310 w 1421717"/>
              <a:gd name="connsiteY46" fmla="*/ 437699 h 775724"/>
              <a:gd name="connsiteX47" fmla="*/ 1074644 w 1421717"/>
              <a:gd name="connsiteY47" fmla="*/ 442033 h 775724"/>
              <a:gd name="connsiteX48" fmla="*/ 1087645 w 1421717"/>
              <a:gd name="connsiteY48" fmla="*/ 446366 h 775724"/>
              <a:gd name="connsiteX49" fmla="*/ 1113647 w 1421717"/>
              <a:gd name="connsiteY49" fmla="*/ 450700 h 775724"/>
              <a:gd name="connsiteX50" fmla="*/ 1143983 w 1421717"/>
              <a:gd name="connsiteY50" fmla="*/ 463701 h 775724"/>
              <a:gd name="connsiteX51" fmla="*/ 1165651 w 1421717"/>
              <a:gd name="connsiteY51" fmla="*/ 468035 h 775724"/>
              <a:gd name="connsiteX52" fmla="*/ 1182985 w 1421717"/>
              <a:gd name="connsiteY52" fmla="*/ 476702 h 775724"/>
              <a:gd name="connsiteX53" fmla="*/ 1195986 w 1421717"/>
              <a:gd name="connsiteY53" fmla="*/ 481036 h 775724"/>
              <a:gd name="connsiteX54" fmla="*/ 1204654 w 1421717"/>
              <a:gd name="connsiteY54" fmla="*/ 489703 h 775724"/>
              <a:gd name="connsiteX55" fmla="*/ 1230655 w 1421717"/>
              <a:gd name="connsiteY55" fmla="*/ 502704 h 775724"/>
              <a:gd name="connsiteX56" fmla="*/ 1239323 w 1421717"/>
              <a:gd name="connsiteY56" fmla="*/ 511371 h 775724"/>
              <a:gd name="connsiteX57" fmla="*/ 1269658 w 1421717"/>
              <a:gd name="connsiteY57" fmla="*/ 524372 h 775724"/>
              <a:gd name="connsiteX58" fmla="*/ 1304328 w 1421717"/>
              <a:gd name="connsiteY58" fmla="*/ 533039 h 775724"/>
              <a:gd name="connsiteX59" fmla="*/ 1317328 w 1421717"/>
              <a:gd name="connsiteY59" fmla="*/ 541707 h 775724"/>
              <a:gd name="connsiteX60" fmla="*/ 1334663 w 1421717"/>
              <a:gd name="connsiteY60" fmla="*/ 546040 h 775724"/>
              <a:gd name="connsiteX61" fmla="*/ 1391001 w 1421717"/>
              <a:gd name="connsiteY61" fmla="*/ 554708 h 775724"/>
              <a:gd name="connsiteX62" fmla="*/ 1412669 w 1421717"/>
              <a:gd name="connsiteY62" fmla="*/ 576376 h 775724"/>
              <a:gd name="connsiteX63" fmla="*/ 1404001 w 1421717"/>
              <a:gd name="connsiteY63" fmla="*/ 585043 h 775724"/>
              <a:gd name="connsiteX64" fmla="*/ 1208988 w 1421717"/>
              <a:gd name="connsiteY64" fmla="*/ 576376 h 775724"/>
              <a:gd name="connsiteX65" fmla="*/ 1152650 w 1421717"/>
              <a:gd name="connsiteY65" fmla="*/ 619712 h 775724"/>
              <a:gd name="connsiteX66" fmla="*/ 1148316 w 1421717"/>
              <a:gd name="connsiteY66" fmla="*/ 632713 h 775724"/>
              <a:gd name="connsiteX67" fmla="*/ 1139649 w 1421717"/>
              <a:gd name="connsiteY67" fmla="*/ 641381 h 775724"/>
              <a:gd name="connsiteX68" fmla="*/ 1135315 w 1421717"/>
              <a:gd name="connsiteY68" fmla="*/ 654382 h 775724"/>
              <a:gd name="connsiteX69" fmla="*/ 1117981 w 1421717"/>
              <a:gd name="connsiteY69" fmla="*/ 676050 h 775724"/>
              <a:gd name="connsiteX70" fmla="*/ 1109313 w 1421717"/>
              <a:gd name="connsiteY70" fmla="*/ 689051 h 775724"/>
              <a:gd name="connsiteX71" fmla="*/ 1091979 w 1421717"/>
              <a:gd name="connsiteY71" fmla="*/ 741055 h 775724"/>
              <a:gd name="connsiteX72" fmla="*/ 1083311 w 1421717"/>
              <a:gd name="connsiteY72" fmla="*/ 767056 h 775724"/>
              <a:gd name="connsiteX73" fmla="*/ 1074644 w 1421717"/>
              <a:gd name="connsiteY73" fmla="*/ 775724 h 775724"/>
              <a:gd name="connsiteX74" fmla="*/ 1052976 w 1421717"/>
              <a:gd name="connsiteY74" fmla="*/ 771390 h 775724"/>
              <a:gd name="connsiteX75" fmla="*/ 1035641 w 1421717"/>
              <a:gd name="connsiteY75" fmla="*/ 745388 h 775724"/>
              <a:gd name="connsiteX76" fmla="*/ 1022640 w 1421717"/>
              <a:gd name="connsiteY76" fmla="*/ 736721 h 775724"/>
              <a:gd name="connsiteX77" fmla="*/ 1013973 w 1421717"/>
              <a:gd name="connsiteY77" fmla="*/ 723720 h 775724"/>
              <a:gd name="connsiteX78" fmla="*/ 974970 w 1421717"/>
              <a:gd name="connsiteY78" fmla="*/ 702052 h 775724"/>
              <a:gd name="connsiteX79" fmla="*/ 966303 w 1421717"/>
              <a:gd name="connsiteY79" fmla="*/ 693384 h 775724"/>
              <a:gd name="connsiteX80" fmla="*/ 931634 w 1421717"/>
              <a:gd name="connsiteY80" fmla="*/ 680383 h 775724"/>
              <a:gd name="connsiteX81" fmla="*/ 918633 w 1421717"/>
              <a:gd name="connsiteY81" fmla="*/ 671716 h 775724"/>
              <a:gd name="connsiteX82" fmla="*/ 905632 w 1421717"/>
              <a:gd name="connsiteY82" fmla="*/ 667382 h 775724"/>
              <a:gd name="connsiteX83" fmla="*/ 888297 w 1421717"/>
              <a:gd name="connsiteY83" fmla="*/ 658715 h 775724"/>
              <a:gd name="connsiteX84" fmla="*/ 870963 w 1421717"/>
              <a:gd name="connsiteY84" fmla="*/ 654382 h 775724"/>
              <a:gd name="connsiteX85" fmla="*/ 844961 w 1421717"/>
              <a:gd name="connsiteY85" fmla="*/ 645714 h 775724"/>
              <a:gd name="connsiteX86" fmla="*/ 831960 w 1421717"/>
              <a:gd name="connsiteY86" fmla="*/ 637047 h 775724"/>
              <a:gd name="connsiteX87" fmla="*/ 810292 w 1421717"/>
              <a:gd name="connsiteY87" fmla="*/ 606711 h 775724"/>
              <a:gd name="connsiteX88" fmla="*/ 805958 w 1421717"/>
              <a:gd name="connsiteY88" fmla="*/ 589377 h 775724"/>
              <a:gd name="connsiteX89" fmla="*/ 797291 w 1421717"/>
              <a:gd name="connsiteY89" fmla="*/ 580709 h 775724"/>
              <a:gd name="connsiteX90" fmla="*/ 788623 w 1421717"/>
              <a:gd name="connsiteY90" fmla="*/ 567709 h 775724"/>
              <a:gd name="connsiteX91" fmla="*/ 784290 w 1421717"/>
              <a:gd name="connsiteY91" fmla="*/ 546040 h 775724"/>
              <a:gd name="connsiteX92" fmla="*/ 762621 w 1421717"/>
              <a:gd name="connsiteY92" fmla="*/ 515705 h 775724"/>
              <a:gd name="connsiteX93" fmla="*/ 753954 w 1421717"/>
              <a:gd name="connsiteY93" fmla="*/ 498370 h 775724"/>
              <a:gd name="connsiteX94" fmla="*/ 749620 w 1421717"/>
              <a:gd name="connsiteY94" fmla="*/ 485369 h 775724"/>
              <a:gd name="connsiteX95" fmla="*/ 727952 w 1421717"/>
              <a:gd name="connsiteY95" fmla="*/ 450700 h 775724"/>
              <a:gd name="connsiteX96" fmla="*/ 701950 w 1421717"/>
              <a:gd name="connsiteY96" fmla="*/ 429032 h 775724"/>
              <a:gd name="connsiteX97" fmla="*/ 584942 w 1421717"/>
              <a:gd name="connsiteY97" fmla="*/ 424698 h 775724"/>
              <a:gd name="connsiteX98" fmla="*/ 537272 w 1421717"/>
              <a:gd name="connsiteY98" fmla="*/ 411697 h 775724"/>
              <a:gd name="connsiteX99" fmla="*/ 506936 w 1421717"/>
              <a:gd name="connsiteY99" fmla="*/ 398696 h 775724"/>
              <a:gd name="connsiteX100" fmla="*/ 489601 w 1421717"/>
              <a:gd name="connsiteY100" fmla="*/ 394363 h 775724"/>
              <a:gd name="connsiteX101" fmla="*/ 476601 w 1421717"/>
              <a:gd name="connsiteY101" fmla="*/ 390029 h 775724"/>
              <a:gd name="connsiteX102" fmla="*/ 454932 w 1421717"/>
              <a:gd name="connsiteY102" fmla="*/ 377028 h 775724"/>
              <a:gd name="connsiteX103" fmla="*/ 428930 w 1421717"/>
              <a:gd name="connsiteY103" fmla="*/ 359693 h 775724"/>
              <a:gd name="connsiteX104" fmla="*/ 402928 w 1421717"/>
              <a:gd name="connsiteY104" fmla="*/ 338025 h 775724"/>
              <a:gd name="connsiteX105" fmla="*/ 389928 w 1421717"/>
              <a:gd name="connsiteY105" fmla="*/ 333691 h 775724"/>
              <a:gd name="connsiteX106" fmla="*/ 363926 w 1421717"/>
              <a:gd name="connsiteY106" fmla="*/ 320691 h 775724"/>
              <a:gd name="connsiteX107" fmla="*/ 350925 w 1421717"/>
              <a:gd name="connsiteY107" fmla="*/ 312023 h 775724"/>
              <a:gd name="connsiteX108" fmla="*/ 342257 w 1421717"/>
              <a:gd name="connsiteY108" fmla="*/ 303356 h 775724"/>
              <a:gd name="connsiteX109" fmla="*/ 324923 w 1421717"/>
              <a:gd name="connsiteY109" fmla="*/ 299022 h 775724"/>
              <a:gd name="connsiteX110" fmla="*/ 311922 w 1421717"/>
              <a:gd name="connsiteY110" fmla="*/ 294689 h 775724"/>
              <a:gd name="connsiteX111" fmla="*/ 298921 w 1421717"/>
              <a:gd name="connsiteY111" fmla="*/ 286021 h 775724"/>
              <a:gd name="connsiteX112" fmla="*/ 285920 w 1421717"/>
              <a:gd name="connsiteY112" fmla="*/ 281688 h 775724"/>
              <a:gd name="connsiteX113" fmla="*/ 255584 w 1421717"/>
              <a:gd name="connsiteY113" fmla="*/ 273020 h 775724"/>
              <a:gd name="connsiteX114" fmla="*/ 242583 w 1421717"/>
              <a:gd name="connsiteY114" fmla="*/ 264353 h 775724"/>
              <a:gd name="connsiteX115" fmla="*/ 194913 w 1421717"/>
              <a:gd name="connsiteY115" fmla="*/ 251352 h 775724"/>
              <a:gd name="connsiteX116" fmla="*/ 155910 w 1421717"/>
              <a:gd name="connsiteY116" fmla="*/ 247018 h 775724"/>
              <a:gd name="connsiteX117" fmla="*/ 151577 w 1421717"/>
              <a:gd name="connsiteY117" fmla="*/ 234018 h 775724"/>
              <a:gd name="connsiteX118" fmla="*/ 138576 w 1421717"/>
              <a:gd name="connsiteY118" fmla="*/ 225350 h 775724"/>
              <a:gd name="connsiteX119" fmla="*/ 129909 w 1421717"/>
              <a:gd name="connsiteY119" fmla="*/ 212349 h 775724"/>
              <a:gd name="connsiteX120" fmla="*/ 116908 w 1421717"/>
              <a:gd name="connsiteY120" fmla="*/ 182014 h 775724"/>
              <a:gd name="connsiteX121" fmla="*/ 4233 w 1421717"/>
              <a:gd name="connsiteY121"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90906 w 1425797"/>
              <a:gd name="connsiteY5" fmla="*/ 125676 h 775724"/>
              <a:gd name="connsiteX6" fmla="*/ 142910 w 1425797"/>
              <a:gd name="connsiteY6" fmla="*/ 82340 h 775724"/>
              <a:gd name="connsiteX7" fmla="*/ 229583 w 1425797"/>
              <a:gd name="connsiteY7" fmla="*/ 78006 h 775724"/>
              <a:gd name="connsiteX8" fmla="*/ 268585 w 1425797"/>
              <a:gd name="connsiteY8" fmla="*/ 65005 h 775724"/>
              <a:gd name="connsiteX9" fmla="*/ 281586 w 1425797"/>
              <a:gd name="connsiteY9" fmla="*/ 60672 h 775724"/>
              <a:gd name="connsiteX10" fmla="*/ 294587 w 1425797"/>
              <a:gd name="connsiteY10" fmla="*/ 52004 h 775724"/>
              <a:gd name="connsiteX11" fmla="*/ 307588 w 1425797"/>
              <a:gd name="connsiteY11" fmla="*/ 47671 h 775724"/>
              <a:gd name="connsiteX12" fmla="*/ 329256 w 1425797"/>
              <a:gd name="connsiteY12" fmla="*/ 34670 h 775724"/>
              <a:gd name="connsiteX13" fmla="*/ 337924 w 1425797"/>
              <a:gd name="connsiteY13" fmla="*/ 26002 h 775724"/>
              <a:gd name="connsiteX14" fmla="*/ 355258 w 1425797"/>
              <a:gd name="connsiteY14" fmla="*/ 0 h 775724"/>
              <a:gd name="connsiteX15" fmla="*/ 368259 w 1425797"/>
              <a:gd name="connsiteY15" fmla="*/ 34670 h 775724"/>
              <a:gd name="connsiteX16" fmla="*/ 381260 w 1425797"/>
              <a:gd name="connsiteY16" fmla="*/ 60672 h 775724"/>
              <a:gd name="connsiteX17" fmla="*/ 394261 w 1425797"/>
              <a:gd name="connsiteY17" fmla="*/ 69339 h 775724"/>
              <a:gd name="connsiteX18" fmla="*/ 428930 w 1425797"/>
              <a:gd name="connsiteY18" fmla="*/ 82340 h 775724"/>
              <a:gd name="connsiteX19" fmla="*/ 463600 w 1425797"/>
              <a:gd name="connsiteY19" fmla="*/ 91007 h 775724"/>
              <a:gd name="connsiteX20" fmla="*/ 511270 w 1425797"/>
              <a:gd name="connsiteY20" fmla="*/ 108342 h 775724"/>
              <a:gd name="connsiteX21" fmla="*/ 541605 w 1425797"/>
              <a:gd name="connsiteY21" fmla="*/ 121343 h 775724"/>
              <a:gd name="connsiteX22" fmla="*/ 571941 w 1425797"/>
              <a:gd name="connsiteY22" fmla="*/ 130010 h 775724"/>
              <a:gd name="connsiteX23" fmla="*/ 584942 w 1425797"/>
              <a:gd name="connsiteY23" fmla="*/ 134344 h 775724"/>
              <a:gd name="connsiteX24" fmla="*/ 615277 w 1425797"/>
              <a:gd name="connsiteY24" fmla="*/ 143011 h 775724"/>
              <a:gd name="connsiteX25" fmla="*/ 636946 w 1425797"/>
              <a:gd name="connsiteY25" fmla="*/ 156012 h 775724"/>
              <a:gd name="connsiteX26" fmla="*/ 649946 w 1425797"/>
              <a:gd name="connsiteY26" fmla="*/ 164679 h 775724"/>
              <a:gd name="connsiteX27" fmla="*/ 658614 w 1425797"/>
              <a:gd name="connsiteY27" fmla="*/ 173346 h 775724"/>
              <a:gd name="connsiteX28" fmla="*/ 671615 w 1425797"/>
              <a:gd name="connsiteY28" fmla="*/ 177680 h 775724"/>
              <a:gd name="connsiteX29" fmla="*/ 684616 w 1425797"/>
              <a:gd name="connsiteY29" fmla="*/ 190681 h 775724"/>
              <a:gd name="connsiteX30" fmla="*/ 701950 w 1425797"/>
              <a:gd name="connsiteY30" fmla="*/ 203682 h 775724"/>
              <a:gd name="connsiteX31" fmla="*/ 706284 w 1425797"/>
              <a:gd name="connsiteY31" fmla="*/ 216683 h 775724"/>
              <a:gd name="connsiteX32" fmla="*/ 740953 w 1425797"/>
              <a:gd name="connsiteY32" fmla="*/ 255686 h 775724"/>
              <a:gd name="connsiteX33" fmla="*/ 766955 w 1425797"/>
              <a:gd name="connsiteY33" fmla="*/ 273020 h 775724"/>
              <a:gd name="connsiteX34" fmla="*/ 792957 w 1425797"/>
              <a:gd name="connsiteY34" fmla="*/ 294689 h 775724"/>
              <a:gd name="connsiteX35" fmla="*/ 840627 w 1425797"/>
              <a:gd name="connsiteY35" fmla="*/ 312023 h 775724"/>
              <a:gd name="connsiteX36" fmla="*/ 857962 w 1425797"/>
              <a:gd name="connsiteY36" fmla="*/ 316357 h 775724"/>
              <a:gd name="connsiteX37" fmla="*/ 896964 w 1425797"/>
              <a:gd name="connsiteY37" fmla="*/ 329358 h 775724"/>
              <a:gd name="connsiteX38" fmla="*/ 909965 w 1425797"/>
              <a:gd name="connsiteY38" fmla="*/ 338025 h 775724"/>
              <a:gd name="connsiteX39" fmla="*/ 940301 w 1425797"/>
              <a:gd name="connsiteY39" fmla="*/ 346692 h 775724"/>
              <a:gd name="connsiteX40" fmla="*/ 966303 w 1425797"/>
              <a:gd name="connsiteY40" fmla="*/ 355360 h 775724"/>
              <a:gd name="connsiteX41" fmla="*/ 992305 w 1425797"/>
              <a:gd name="connsiteY41" fmla="*/ 372694 h 775724"/>
              <a:gd name="connsiteX42" fmla="*/ 1000972 w 1425797"/>
              <a:gd name="connsiteY42" fmla="*/ 381362 h 775724"/>
              <a:gd name="connsiteX43" fmla="*/ 1018307 w 1425797"/>
              <a:gd name="connsiteY43" fmla="*/ 394363 h 775724"/>
              <a:gd name="connsiteX44" fmla="*/ 1031308 w 1425797"/>
              <a:gd name="connsiteY44" fmla="*/ 411697 h 775724"/>
              <a:gd name="connsiteX45" fmla="*/ 1035641 w 1425797"/>
              <a:gd name="connsiteY45" fmla="*/ 424698 h 775724"/>
              <a:gd name="connsiteX46" fmla="*/ 1057310 w 1425797"/>
              <a:gd name="connsiteY46" fmla="*/ 437699 h 775724"/>
              <a:gd name="connsiteX47" fmla="*/ 1074644 w 1425797"/>
              <a:gd name="connsiteY47" fmla="*/ 442033 h 775724"/>
              <a:gd name="connsiteX48" fmla="*/ 1087645 w 1425797"/>
              <a:gd name="connsiteY48" fmla="*/ 446366 h 775724"/>
              <a:gd name="connsiteX49" fmla="*/ 1113647 w 1425797"/>
              <a:gd name="connsiteY49" fmla="*/ 450700 h 775724"/>
              <a:gd name="connsiteX50" fmla="*/ 1143983 w 1425797"/>
              <a:gd name="connsiteY50" fmla="*/ 463701 h 775724"/>
              <a:gd name="connsiteX51" fmla="*/ 1165651 w 1425797"/>
              <a:gd name="connsiteY51" fmla="*/ 468035 h 775724"/>
              <a:gd name="connsiteX52" fmla="*/ 1182985 w 1425797"/>
              <a:gd name="connsiteY52" fmla="*/ 476702 h 775724"/>
              <a:gd name="connsiteX53" fmla="*/ 1195986 w 1425797"/>
              <a:gd name="connsiteY53" fmla="*/ 481036 h 775724"/>
              <a:gd name="connsiteX54" fmla="*/ 1204654 w 1425797"/>
              <a:gd name="connsiteY54" fmla="*/ 489703 h 775724"/>
              <a:gd name="connsiteX55" fmla="*/ 1230655 w 1425797"/>
              <a:gd name="connsiteY55" fmla="*/ 502704 h 775724"/>
              <a:gd name="connsiteX56" fmla="*/ 1239323 w 1425797"/>
              <a:gd name="connsiteY56" fmla="*/ 511371 h 775724"/>
              <a:gd name="connsiteX57" fmla="*/ 1269658 w 1425797"/>
              <a:gd name="connsiteY57" fmla="*/ 524372 h 775724"/>
              <a:gd name="connsiteX58" fmla="*/ 1304328 w 1425797"/>
              <a:gd name="connsiteY58" fmla="*/ 533039 h 775724"/>
              <a:gd name="connsiteX59" fmla="*/ 1317328 w 1425797"/>
              <a:gd name="connsiteY59" fmla="*/ 541707 h 775724"/>
              <a:gd name="connsiteX60" fmla="*/ 1334663 w 1425797"/>
              <a:gd name="connsiteY60" fmla="*/ 546040 h 775724"/>
              <a:gd name="connsiteX61" fmla="*/ 1391001 w 1425797"/>
              <a:gd name="connsiteY61" fmla="*/ 554708 h 775724"/>
              <a:gd name="connsiteX62" fmla="*/ 1412669 w 1425797"/>
              <a:gd name="connsiteY62" fmla="*/ 576376 h 775724"/>
              <a:gd name="connsiteX63" fmla="*/ 1404001 w 1425797"/>
              <a:gd name="connsiteY63" fmla="*/ 585043 h 775724"/>
              <a:gd name="connsiteX64" fmla="*/ 1152650 w 1425797"/>
              <a:gd name="connsiteY64" fmla="*/ 619712 h 775724"/>
              <a:gd name="connsiteX65" fmla="*/ 1148316 w 1425797"/>
              <a:gd name="connsiteY65" fmla="*/ 632713 h 775724"/>
              <a:gd name="connsiteX66" fmla="*/ 1139649 w 1425797"/>
              <a:gd name="connsiteY66" fmla="*/ 641381 h 775724"/>
              <a:gd name="connsiteX67" fmla="*/ 1135315 w 1425797"/>
              <a:gd name="connsiteY67" fmla="*/ 654382 h 775724"/>
              <a:gd name="connsiteX68" fmla="*/ 1117981 w 1425797"/>
              <a:gd name="connsiteY68" fmla="*/ 676050 h 775724"/>
              <a:gd name="connsiteX69" fmla="*/ 1109313 w 1425797"/>
              <a:gd name="connsiteY69" fmla="*/ 689051 h 775724"/>
              <a:gd name="connsiteX70" fmla="*/ 1091979 w 1425797"/>
              <a:gd name="connsiteY70" fmla="*/ 741055 h 775724"/>
              <a:gd name="connsiteX71" fmla="*/ 1083311 w 1425797"/>
              <a:gd name="connsiteY71" fmla="*/ 767056 h 775724"/>
              <a:gd name="connsiteX72" fmla="*/ 1074644 w 1425797"/>
              <a:gd name="connsiteY72" fmla="*/ 775724 h 775724"/>
              <a:gd name="connsiteX73" fmla="*/ 1052976 w 1425797"/>
              <a:gd name="connsiteY73" fmla="*/ 771390 h 775724"/>
              <a:gd name="connsiteX74" fmla="*/ 1035641 w 1425797"/>
              <a:gd name="connsiteY74" fmla="*/ 745388 h 775724"/>
              <a:gd name="connsiteX75" fmla="*/ 1022640 w 1425797"/>
              <a:gd name="connsiteY75" fmla="*/ 736721 h 775724"/>
              <a:gd name="connsiteX76" fmla="*/ 1013973 w 1425797"/>
              <a:gd name="connsiteY76" fmla="*/ 723720 h 775724"/>
              <a:gd name="connsiteX77" fmla="*/ 974970 w 1425797"/>
              <a:gd name="connsiteY77" fmla="*/ 702052 h 775724"/>
              <a:gd name="connsiteX78" fmla="*/ 966303 w 1425797"/>
              <a:gd name="connsiteY78" fmla="*/ 693384 h 775724"/>
              <a:gd name="connsiteX79" fmla="*/ 931634 w 1425797"/>
              <a:gd name="connsiteY79" fmla="*/ 680383 h 775724"/>
              <a:gd name="connsiteX80" fmla="*/ 918633 w 1425797"/>
              <a:gd name="connsiteY80" fmla="*/ 671716 h 775724"/>
              <a:gd name="connsiteX81" fmla="*/ 905632 w 1425797"/>
              <a:gd name="connsiteY81" fmla="*/ 667382 h 775724"/>
              <a:gd name="connsiteX82" fmla="*/ 888297 w 1425797"/>
              <a:gd name="connsiteY82" fmla="*/ 658715 h 775724"/>
              <a:gd name="connsiteX83" fmla="*/ 870963 w 1425797"/>
              <a:gd name="connsiteY83" fmla="*/ 654382 h 775724"/>
              <a:gd name="connsiteX84" fmla="*/ 844961 w 1425797"/>
              <a:gd name="connsiteY84" fmla="*/ 645714 h 775724"/>
              <a:gd name="connsiteX85" fmla="*/ 831960 w 1425797"/>
              <a:gd name="connsiteY85" fmla="*/ 637047 h 775724"/>
              <a:gd name="connsiteX86" fmla="*/ 810292 w 1425797"/>
              <a:gd name="connsiteY86" fmla="*/ 606711 h 775724"/>
              <a:gd name="connsiteX87" fmla="*/ 805958 w 1425797"/>
              <a:gd name="connsiteY87" fmla="*/ 589377 h 775724"/>
              <a:gd name="connsiteX88" fmla="*/ 797291 w 1425797"/>
              <a:gd name="connsiteY88" fmla="*/ 580709 h 775724"/>
              <a:gd name="connsiteX89" fmla="*/ 788623 w 1425797"/>
              <a:gd name="connsiteY89" fmla="*/ 567709 h 775724"/>
              <a:gd name="connsiteX90" fmla="*/ 784290 w 1425797"/>
              <a:gd name="connsiteY90" fmla="*/ 546040 h 775724"/>
              <a:gd name="connsiteX91" fmla="*/ 762621 w 1425797"/>
              <a:gd name="connsiteY91" fmla="*/ 515705 h 775724"/>
              <a:gd name="connsiteX92" fmla="*/ 753954 w 1425797"/>
              <a:gd name="connsiteY92" fmla="*/ 498370 h 775724"/>
              <a:gd name="connsiteX93" fmla="*/ 749620 w 1425797"/>
              <a:gd name="connsiteY93" fmla="*/ 485369 h 775724"/>
              <a:gd name="connsiteX94" fmla="*/ 727952 w 1425797"/>
              <a:gd name="connsiteY94" fmla="*/ 450700 h 775724"/>
              <a:gd name="connsiteX95" fmla="*/ 701950 w 1425797"/>
              <a:gd name="connsiteY95" fmla="*/ 429032 h 775724"/>
              <a:gd name="connsiteX96" fmla="*/ 584942 w 1425797"/>
              <a:gd name="connsiteY96" fmla="*/ 424698 h 775724"/>
              <a:gd name="connsiteX97" fmla="*/ 537272 w 1425797"/>
              <a:gd name="connsiteY97" fmla="*/ 411697 h 775724"/>
              <a:gd name="connsiteX98" fmla="*/ 506936 w 1425797"/>
              <a:gd name="connsiteY98" fmla="*/ 398696 h 775724"/>
              <a:gd name="connsiteX99" fmla="*/ 489601 w 1425797"/>
              <a:gd name="connsiteY99" fmla="*/ 394363 h 775724"/>
              <a:gd name="connsiteX100" fmla="*/ 476601 w 1425797"/>
              <a:gd name="connsiteY100" fmla="*/ 390029 h 775724"/>
              <a:gd name="connsiteX101" fmla="*/ 454932 w 1425797"/>
              <a:gd name="connsiteY101" fmla="*/ 377028 h 775724"/>
              <a:gd name="connsiteX102" fmla="*/ 428930 w 1425797"/>
              <a:gd name="connsiteY102" fmla="*/ 359693 h 775724"/>
              <a:gd name="connsiteX103" fmla="*/ 402928 w 1425797"/>
              <a:gd name="connsiteY103" fmla="*/ 338025 h 775724"/>
              <a:gd name="connsiteX104" fmla="*/ 389928 w 1425797"/>
              <a:gd name="connsiteY104" fmla="*/ 333691 h 775724"/>
              <a:gd name="connsiteX105" fmla="*/ 363926 w 1425797"/>
              <a:gd name="connsiteY105" fmla="*/ 320691 h 775724"/>
              <a:gd name="connsiteX106" fmla="*/ 350925 w 1425797"/>
              <a:gd name="connsiteY106" fmla="*/ 312023 h 775724"/>
              <a:gd name="connsiteX107" fmla="*/ 342257 w 1425797"/>
              <a:gd name="connsiteY107" fmla="*/ 303356 h 775724"/>
              <a:gd name="connsiteX108" fmla="*/ 324923 w 1425797"/>
              <a:gd name="connsiteY108" fmla="*/ 299022 h 775724"/>
              <a:gd name="connsiteX109" fmla="*/ 311922 w 1425797"/>
              <a:gd name="connsiteY109" fmla="*/ 294689 h 775724"/>
              <a:gd name="connsiteX110" fmla="*/ 298921 w 1425797"/>
              <a:gd name="connsiteY110" fmla="*/ 286021 h 775724"/>
              <a:gd name="connsiteX111" fmla="*/ 285920 w 1425797"/>
              <a:gd name="connsiteY111" fmla="*/ 281688 h 775724"/>
              <a:gd name="connsiteX112" fmla="*/ 255584 w 1425797"/>
              <a:gd name="connsiteY112" fmla="*/ 273020 h 775724"/>
              <a:gd name="connsiteX113" fmla="*/ 242583 w 1425797"/>
              <a:gd name="connsiteY113" fmla="*/ 264353 h 775724"/>
              <a:gd name="connsiteX114" fmla="*/ 194913 w 1425797"/>
              <a:gd name="connsiteY114" fmla="*/ 251352 h 775724"/>
              <a:gd name="connsiteX115" fmla="*/ 155910 w 1425797"/>
              <a:gd name="connsiteY115" fmla="*/ 247018 h 775724"/>
              <a:gd name="connsiteX116" fmla="*/ 151577 w 1425797"/>
              <a:gd name="connsiteY116" fmla="*/ 234018 h 775724"/>
              <a:gd name="connsiteX117" fmla="*/ 138576 w 1425797"/>
              <a:gd name="connsiteY117" fmla="*/ 225350 h 775724"/>
              <a:gd name="connsiteX118" fmla="*/ 129909 w 1425797"/>
              <a:gd name="connsiteY118" fmla="*/ 212349 h 775724"/>
              <a:gd name="connsiteX119" fmla="*/ 116908 w 1425797"/>
              <a:gd name="connsiteY119" fmla="*/ 182014 h 775724"/>
              <a:gd name="connsiteX120" fmla="*/ 4233 w 1425797"/>
              <a:gd name="connsiteY120"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90906 w 1425797"/>
              <a:gd name="connsiteY5" fmla="*/ 125676 h 775724"/>
              <a:gd name="connsiteX6" fmla="*/ 142910 w 1425797"/>
              <a:gd name="connsiteY6" fmla="*/ 82340 h 775724"/>
              <a:gd name="connsiteX7" fmla="*/ 229583 w 1425797"/>
              <a:gd name="connsiteY7" fmla="*/ 78006 h 775724"/>
              <a:gd name="connsiteX8" fmla="*/ 268585 w 1425797"/>
              <a:gd name="connsiteY8" fmla="*/ 65005 h 775724"/>
              <a:gd name="connsiteX9" fmla="*/ 281586 w 1425797"/>
              <a:gd name="connsiteY9" fmla="*/ 60672 h 775724"/>
              <a:gd name="connsiteX10" fmla="*/ 294587 w 1425797"/>
              <a:gd name="connsiteY10" fmla="*/ 52004 h 775724"/>
              <a:gd name="connsiteX11" fmla="*/ 307588 w 1425797"/>
              <a:gd name="connsiteY11" fmla="*/ 47671 h 775724"/>
              <a:gd name="connsiteX12" fmla="*/ 329256 w 1425797"/>
              <a:gd name="connsiteY12" fmla="*/ 34670 h 775724"/>
              <a:gd name="connsiteX13" fmla="*/ 337924 w 1425797"/>
              <a:gd name="connsiteY13" fmla="*/ 26002 h 775724"/>
              <a:gd name="connsiteX14" fmla="*/ 355258 w 1425797"/>
              <a:gd name="connsiteY14" fmla="*/ 0 h 775724"/>
              <a:gd name="connsiteX15" fmla="*/ 368259 w 1425797"/>
              <a:gd name="connsiteY15" fmla="*/ 34670 h 775724"/>
              <a:gd name="connsiteX16" fmla="*/ 381260 w 1425797"/>
              <a:gd name="connsiteY16" fmla="*/ 60672 h 775724"/>
              <a:gd name="connsiteX17" fmla="*/ 394261 w 1425797"/>
              <a:gd name="connsiteY17" fmla="*/ 69339 h 775724"/>
              <a:gd name="connsiteX18" fmla="*/ 428930 w 1425797"/>
              <a:gd name="connsiteY18" fmla="*/ 82340 h 775724"/>
              <a:gd name="connsiteX19" fmla="*/ 463600 w 1425797"/>
              <a:gd name="connsiteY19" fmla="*/ 91007 h 775724"/>
              <a:gd name="connsiteX20" fmla="*/ 511270 w 1425797"/>
              <a:gd name="connsiteY20" fmla="*/ 108342 h 775724"/>
              <a:gd name="connsiteX21" fmla="*/ 541605 w 1425797"/>
              <a:gd name="connsiteY21" fmla="*/ 121343 h 775724"/>
              <a:gd name="connsiteX22" fmla="*/ 571941 w 1425797"/>
              <a:gd name="connsiteY22" fmla="*/ 130010 h 775724"/>
              <a:gd name="connsiteX23" fmla="*/ 584942 w 1425797"/>
              <a:gd name="connsiteY23" fmla="*/ 134344 h 775724"/>
              <a:gd name="connsiteX24" fmla="*/ 615277 w 1425797"/>
              <a:gd name="connsiteY24" fmla="*/ 143011 h 775724"/>
              <a:gd name="connsiteX25" fmla="*/ 636946 w 1425797"/>
              <a:gd name="connsiteY25" fmla="*/ 156012 h 775724"/>
              <a:gd name="connsiteX26" fmla="*/ 649946 w 1425797"/>
              <a:gd name="connsiteY26" fmla="*/ 164679 h 775724"/>
              <a:gd name="connsiteX27" fmla="*/ 658614 w 1425797"/>
              <a:gd name="connsiteY27" fmla="*/ 173346 h 775724"/>
              <a:gd name="connsiteX28" fmla="*/ 671615 w 1425797"/>
              <a:gd name="connsiteY28" fmla="*/ 177680 h 775724"/>
              <a:gd name="connsiteX29" fmla="*/ 684616 w 1425797"/>
              <a:gd name="connsiteY29" fmla="*/ 190681 h 775724"/>
              <a:gd name="connsiteX30" fmla="*/ 701950 w 1425797"/>
              <a:gd name="connsiteY30" fmla="*/ 203682 h 775724"/>
              <a:gd name="connsiteX31" fmla="*/ 706284 w 1425797"/>
              <a:gd name="connsiteY31" fmla="*/ 216683 h 775724"/>
              <a:gd name="connsiteX32" fmla="*/ 740953 w 1425797"/>
              <a:gd name="connsiteY32" fmla="*/ 255686 h 775724"/>
              <a:gd name="connsiteX33" fmla="*/ 766955 w 1425797"/>
              <a:gd name="connsiteY33" fmla="*/ 273020 h 775724"/>
              <a:gd name="connsiteX34" fmla="*/ 792957 w 1425797"/>
              <a:gd name="connsiteY34" fmla="*/ 294689 h 775724"/>
              <a:gd name="connsiteX35" fmla="*/ 840627 w 1425797"/>
              <a:gd name="connsiteY35" fmla="*/ 312023 h 775724"/>
              <a:gd name="connsiteX36" fmla="*/ 857962 w 1425797"/>
              <a:gd name="connsiteY36" fmla="*/ 316357 h 775724"/>
              <a:gd name="connsiteX37" fmla="*/ 896964 w 1425797"/>
              <a:gd name="connsiteY37" fmla="*/ 329358 h 775724"/>
              <a:gd name="connsiteX38" fmla="*/ 909965 w 1425797"/>
              <a:gd name="connsiteY38" fmla="*/ 338025 h 775724"/>
              <a:gd name="connsiteX39" fmla="*/ 940301 w 1425797"/>
              <a:gd name="connsiteY39" fmla="*/ 346692 h 775724"/>
              <a:gd name="connsiteX40" fmla="*/ 966303 w 1425797"/>
              <a:gd name="connsiteY40" fmla="*/ 355360 h 775724"/>
              <a:gd name="connsiteX41" fmla="*/ 992305 w 1425797"/>
              <a:gd name="connsiteY41" fmla="*/ 372694 h 775724"/>
              <a:gd name="connsiteX42" fmla="*/ 1000972 w 1425797"/>
              <a:gd name="connsiteY42" fmla="*/ 381362 h 775724"/>
              <a:gd name="connsiteX43" fmla="*/ 1018307 w 1425797"/>
              <a:gd name="connsiteY43" fmla="*/ 394363 h 775724"/>
              <a:gd name="connsiteX44" fmla="*/ 1031308 w 1425797"/>
              <a:gd name="connsiteY44" fmla="*/ 411697 h 775724"/>
              <a:gd name="connsiteX45" fmla="*/ 1035641 w 1425797"/>
              <a:gd name="connsiteY45" fmla="*/ 424698 h 775724"/>
              <a:gd name="connsiteX46" fmla="*/ 1057310 w 1425797"/>
              <a:gd name="connsiteY46" fmla="*/ 437699 h 775724"/>
              <a:gd name="connsiteX47" fmla="*/ 1074644 w 1425797"/>
              <a:gd name="connsiteY47" fmla="*/ 442033 h 775724"/>
              <a:gd name="connsiteX48" fmla="*/ 1087645 w 1425797"/>
              <a:gd name="connsiteY48" fmla="*/ 446366 h 775724"/>
              <a:gd name="connsiteX49" fmla="*/ 1113647 w 1425797"/>
              <a:gd name="connsiteY49" fmla="*/ 450700 h 775724"/>
              <a:gd name="connsiteX50" fmla="*/ 1143983 w 1425797"/>
              <a:gd name="connsiteY50" fmla="*/ 463701 h 775724"/>
              <a:gd name="connsiteX51" fmla="*/ 1165651 w 1425797"/>
              <a:gd name="connsiteY51" fmla="*/ 468035 h 775724"/>
              <a:gd name="connsiteX52" fmla="*/ 1182985 w 1425797"/>
              <a:gd name="connsiteY52" fmla="*/ 476702 h 775724"/>
              <a:gd name="connsiteX53" fmla="*/ 1195986 w 1425797"/>
              <a:gd name="connsiteY53" fmla="*/ 481036 h 775724"/>
              <a:gd name="connsiteX54" fmla="*/ 1204654 w 1425797"/>
              <a:gd name="connsiteY54" fmla="*/ 489703 h 775724"/>
              <a:gd name="connsiteX55" fmla="*/ 1230655 w 1425797"/>
              <a:gd name="connsiteY55" fmla="*/ 502704 h 775724"/>
              <a:gd name="connsiteX56" fmla="*/ 1239323 w 1425797"/>
              <a:gd name="connsiteY56" fmla="*/ 511371 h 775724"/>
              <a:gd name="connsiteX57" fmla="*/ 1269658 w 1425797"/>
              <a:gd name="connsiteY57" fmla="*/ 524372 h 775724"/>
              <a:gd name="connsiteX58" fmla="*/ 1304328 w 1425797"/>
              <a:gd name="connsiteY58" fmla="*/ 533039 h 775724"/>
              <a:gd name="connsiteX59" fmla="*/ 1317328 w 1425797"/>
              <a:gd name="connsiteY59" fmla="*/ 541707 h 775724"/>
              <a:gd name="connsiteX60" fmla="*/ 1334663 w 1425797"/>
              <a:gd name="connsiteY60" fmla="*/ 546040 h 775724"/>
              <a:gd name="connsiteX61" fmla="*/ 1391001 w 1425797"/>
              <a:gd name="connsiteY61" fmla="*/ 554708 h 775724"/>
              <a:gd name="connsiteX62" fmla="*/ 1412669 w 1425797"/>
              <a:gd name="connsiteY62" fmla="*/ 576376 h 775724"/>
              <a:gd name="connsiteX63" fmla="*/ 1404001 w 1425797"/>
              <a:gd name="connsiteY63" fmla="*/ 585043 h 775724"/>
              <a:gd name="connsiteX64" fmla="*/ 1152650 w 1425797"/>
              <a:gd name="connsiteY64" fmla="*/ 619712 h 775724"/>
              <a:gd name="connsiteX65" fmla="*/ 1148316 w 1425797"/>
              <a:gd name="connsiteY65" fmla="*/ 632713 h 775724"/>
              <a:gd name="connsiteX66" fmla="*/ 1139649 w 1425797"/>
              <a:gd name="connsiteY66" fmla="*/ 641381 h 775724"/>
              <a:gd name="connsiteX67" fmla="*/ 1135315 w 1425797"/>
              <a:gd name="connsiteY67" fmla="*/ 654382 h 775724"/>
              <a:gd name="connsiteX68" fmla="*/ 1117981 w 1425797"/>
              <a:gd name="connsiteY68" fmla="*/ 676050 h 775724"/>
              <a:gd name="connsiteX69" fmla="*/ 1109313 w 1425797"/>
              <a:gd name="connsiteY69" fmla="*/ 689051 h 775724"/>
              <a:gd name="connsiteX70" fmla="*/ 1091979 w 1425797"/>
              <a:gd name="connsiteY70" fmla="*/ 741055 h 775724"/>
              <a:gd name="connsiteX71" fmla="*/ 1083311 w 1425797"/>
              <a:gd name="connsiteY71" fmla="*/ 767056 h 775724"/>
              <a:gd name="connsiteX72" fmla="*/ 1074644 w 1425797"/>
              <a:gd name="connsiteY72" fmla="*/ 775724 h 775724"/>
              <a:gd name="connsiteX73" fmla="*/ 1052976 w 1425797"/>
              <a:gd name="connsiteY73" fmla="*/ 771390 h 775724"/>
              <a:gd name="connsiteX74" fmla="*/ 1035641 w 1425797"/>
              <a:gd name="connsiteY74" fmla="*/ 745388 h 775724"/>
              <a:gd name="connsiteX75" fmla="*/ 1022640 w 1425797"/>
              <a:gd name="connsiteY75" fmla="*/ 736721 h 775724"/>
              <a:gd name="connsiteX76" fmla="*/ 1013973 w 1425797"/>
              <a:gd name="connsiteY76" fmla="*/ 723720 h 775724"/>
              <a:gd name="connsiteX77" fmla="*/ 974970 w 1425797"/>
              <a:gd name="connsiteY77" fmla="*/ 702052 h 775724"/>
              <a:gd name="connsiteX78" fmla="*/ 966303 w 1425797"/>
              <a:gd name="connsiteY78" fmla="*/ 693384 h 775724"/>
              <a:gd name="connsiteX79" fmla="*/ 931634 w 1425797"/>
              <a:gd name="connsiteY79" fmla="*/ 680383 h 775724"/>
              <a:gd name="connsiteX80" fmla="*/ 918633 w 1425797"/>
              <a:gd name="connsiteY80" fmla="*/ 671716 h 775724"/>
              <a:gd name="connsiteX81" fmla="*/ 905632 w 1425797"/>
              <a:gd name="connsiteY81" fmla="*/ 667382 h 775724"/>
              <a:gd name="connsiteX82" fmla="*/ 888297 w 1425797"/>
              <a:gd name="connsiteY82" fmla="*/ 658715 h 775724"/>
              <a:gd name="connsiteX83" fmla="*/ 870963 w 1425797"/>
              <a:gd name="connsiteY83" fmla="*/ 654382 h 775724"/>
              <a:gd name="connsiteX84" fmla="*/ 844961 w 1425797"/>
              <a:gd name="connsiteY84" fmla="*/ 645714 h 775724"/>
              <a:gd name="connsiteX85" fmla="*/ 831960 w 1425797"/>
              <a:gd name="connsiteY85" fmla="*/ 637047 h 775724"/>
              <a:gd name="connsiteX86" fmla="*/ 810292 w 1425797"/>
              <a:gd name="connsiteY86" fmla="*/ 606711 h 775724"/>
              <a:gd name="connsiteX87" fmla="*/ 805958 w 1425797"/>
              <a:gd name="connsiteY87" fmla="*/ 589377 h 775724"/>
              <a:gd name="connsiteX88" fmla="*/ 797291 w 1425797"/>
              <a:gd name="connsiteY88" fmla="*/ 580709 h 775724"/>
              <a:gd name="connsiteX89" fmla="*/ 788623 w 1425797"/>
              <a:gd name="connsiteY89" fmla="*/ 567709 h 775724"/>
              <a:gd name="connsiteX90" fmla="*/ 784290 w 1425797"/>
              <a:gd name="connsiteY90" fmla="*/ 546040 h 775724"/>
              <a:gd name="connsiteX91" fmla="*/ 753954 w 1425797"/>
              <a:gd name="connsiteY91" fmla="*/ 498370 h 775724"/>
              <a:gd name="connsiteX92" fmla="*/ 749620 w 1425797"/>
              <a:gd name="connsiteY92" fmla="*/ 485369 h 775724"/>
              <a:gd name="connsiteX93" fmla="*/ 727952 w 1425797"/>
              <a:gd name="connsiteY93" fmla="*/ 450700 h 775724"/>
              <a:gd name="connsiteX94" fmla="*/ 701950 w 1425797"/>
              <a:gd name="connsiteY94" fmla="*/ 429032 h 775724"/>
              <a:gd name="connsiteX95" fmla="*/ 584942 w 1425797"/>
              <a:gd name="connsiteY95" fmla="*/ 424698 h 775724"/>
              <a:gd name="connsiteX96" fmla="*/ 537272 w 1425797"/>
              <a:gd name="connsiteY96" fmla="*/ 411697 h 775724"/>
              <a:gd name="connsiteX97" fmla="*/ 506936 w 1425797"/>
              <a:gd name="connsiteY97" fmla="*/ 398696 h 775724"/>
              <a:gd name="connsiteX98" fmla="*/ 489601 w 1425797"/>
              <a:gd name="connsiteY98" fmla="*/ 394363 h 775724"/>
              <a:gd name="connsiteX99" fmla="*/ 476601 w 1425797"/>
              <a:gd name="connsiteY99" fmla="*/ 390029 h 775724"/>
              <a:gd name="connsiteX100" fmla="*/ 454932 w 1425797"/>
              <a:gd name="connsiteY100" fmla="*/ 377028 h 775724"/>
              <a:gd name="connsiteX101" fmla="*/ 428930 w 1425797"/>
              <a:gd name="connsiteY101" fmla="*/ 359693 h 775724"/>
              <a:gd name="connsiteX102" fmla="*/ 402928 w 1425797"/>
              <a:gd name="connsiteY102" fmla="*/ 338025 h 775724"/>
              <a:gd name="connsiteX103" fmla="*/ 389928 w 1425797"/>
              <a:gd name="connsiteY103" fmla="*/ 333691 h 775724"/>
              <a:gd name="connsiteX104" fmla="*/ 363926 w 1425797"/>
              <a:gd name="connsiteY104" fmla="*/ 320691 h 775724"/>
              <a:gd name="connsiteX105" fmla="*/ 350925 w 1425797"/>
              <a:gd name="connsiteY105" fmla="*/ 312023 h 775724"/>
              <a:gd name="connsiteX106" fmla="*/ 342257 w 1425797"/>
              <a:gd name="connsiteY106" fmla="*/ 303356 h 775724"/>
              <a:gd name="connsiteX107" fmla="*/ 324923 w 1425797"/>
              <a:gd name="connsiteY107" fmla="*/ 299022 h 775724"/>
              <a:gd name="connsiteX108" fmla="*/ 311922 w 1425797"/>
              <a:gd name="connsiteY108" fmla="*/ 294689 h 775724"/>
              <a:gd name="connsiteX109" fmla="*/ 298921 w 1425797"/>
              <a:gd name="connsiteY109" fmla="*/ 286021 h 775724"/>
              <a:gd name="connsiteX110" fmla="*/ 285920 w 1425797"/>
              <a:gd name="connsiteY110" fmla="*/ 281688 h 775724"/>
              <a:gd name="connsiteX111" fmla="*/ 255584 w 1425797"/>
              <a:gd name="connsiteY111" fmla="*/ 273020 h 775724"/>
              <a:gd name="connsiteX112" fmla="*/ 242583 w 1425797"/>
              <a:gd name="connsiteY112" fmla="*/ 264353 h 775724"/>
              <a:gd name="connsiteX113" fmla="*/ 194913 w 1425797"/>
              <a:gd name="connsiteY113" fmla="*/ 251352 h 775724"/>
              <a:gd name="connsiteX114" fmla="*/ 155910 w 1425797"/>
              <a:gd name="connsiteY114" fmla="*/ 247018 h 775724"/>
              <a:gd name="connsiteX115" fmla="*/ 151577 w 1425797"/>
              <a:gd name="connsiteY115" fmla="*/ 234018 h 775724"/>
              <a:gd name="connsiteX116" fmla="*/ 138576 w 1425797"/>
              <a:gd name="connsiteY116" fmla="*/ 225350 h 775724"/>
              <a:gd name="connsiteX117" fmla="*/ 129909 w 1425797"/>
              <a:gd name="connsiteY117" fmla="*/ 212349 h 775724"/>
              <a:gd name="connsiteX118" fmla="*/ 116908 w 1425797"/>
              <a:gd name="connsiteY118" fmla="*/ 182014 h 775724"/>
              <a:gd name="connsiteX119" fmla="*/ 4233 w 1425797"/>
              <a:gd name="connsiteY119"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90906 w 1425797"/>
              <a:gd name="connsiteY5" fmla="*/ 125676 h 775724"/>
              <a:gd name="connsiteX6" fmla="*/ 142910 w 1425797"/>
              <a:gd name="connsiteY6" fmla="*/ 82340 h 775724"/>
              <a:gd name="connsiteX7" fmla="*/ 229583 w 1425797"/>
              <a:gd name="connsiteY7" fmla="*/ 78006 h 775724"/>
              <a:gd name="connsiteX8" fmla="*/ 268585 w 1425797"/>
              <a:gd name="connsiteY8" fmla="*/ 65005 h 775724"/>
              <a:gd name="connsiteX9" fmla="*/ 281586 w 1425797"/>
              <a:gd name="connsiteY9" fmla="*/ 60672 h 775724"/>
              <a:gd name="connsiteX10" fmla="*/ 294587 w 1425797"/>
              <a:gd name="connsiteY10" fmla="*/ 52004 h 775724"/>
              <a:gd name="connsiteX11" fmla="*/ 307588 w 1425797"/>
              <a:gd name="connsiteY11" fmla="*/ 47671 h 775724"/>
              <a:gd name="connsiteX12" fmla="*/ 329256 w 1425797"/>
              <a:gd name="connsiteY12" fmla="*/ 34670 h 775724"/>
              <a:gd name="connsiteX13" fmla="*/ 337924 w 1425797"/>
              <a:gd name="connsiteY13" fmla="*/ 26002 h 775724"/>
              <a:gd name="connsiteX14" fmla="*/ 355258 w 1425797"/>
              <a:gd name="connsiteY14" fmla="*/ 0 h 775724"/>
              <a:gd name="connsiteX15" fmla="*/ 368259 w 1425797"/>
              <a:gd name="connsiteY15" fmla="*/ 34670 h 775724"/>
              <a:gd name="connsiteX16" fmla="*/ 381260 w 1425797"/>
              <a:gd name="connsiteY16" fmla="*/ 60672 h 775724"/>
              <a:gd name="connsiteX17" fmla="*/ 394261 w 1425797"/>
              <a:gd name="connsiteY17" fmla="*/ 69339 h 775724"/>
              <a:gd name="connsiteX18" fmla="*/ 428930 w 1425797"/>
              <a:gd name="connsiteY18" fmla="*/ 82340 h 775724"/>
              <a:gd name="connsiteX19" fmla="*/ 463600 w 1425797"/>
              <a:gd name="connsiteY19" fmla="*/ 91007 h 775724"/>
              <a:gd name="connsiteX20" fmla="*/ 511270 w 1425797"/>
              <a:gd name="connsiteY20" fmla="*/ 108342 h 775724"/>
              <a:gd name="connsiteX21" fmla="*/ 541605 w 1425797"/>
              <a:gd name="connsiteY21" fmla="*/ 121343 h 775724"/>
              <a:gd name="connsiteX22" fmla="*/ 571941 w 1425797"/>
              <a:gd name="connsiteY22" fmla="*/ 130010 h 775724"/>
              <a:gd name="connsiteX23" fmla="*/ 584942 w 1425797"/>
              <a:gd name="connsiteY23" fmla="*/ 134344 h 775724"/>
              <a:gd name="connsiteX24" fmla="*/ 615277 w 1425797"/>
              <a:gd name="connsiteY24" fmla="*/ 143011 h 775724"/>
              <a:gd name="connsiteX25" fmla="*/ 636946 w 1425797"/>
              <a:gd name="connsiteY25" fmla="*/ 156012 h 775724"/>
              <a:gd name="connsiteX26" fmla="*/ 649946 w 1425797"/>
              <a:gd name="connsiteY26" fmla="*/ 164679 h 775724"/>
              <a:gd name="connsiteX27" fmla="*/ 658614 w 1425797"/>
              <a:gd name="connsiteY27" fmla="*/ 173346 h 775724"/>
              <a:gd name="connsiteX28" fmla="*/ 671615 w 1425797"/>
              <a:gd name="connsiteY28" fmla="*/ 177680 h 775724"/>
              <a:gd name="connsiteX29" fmla="*/ 684616 w 1425797"/>
              <a:gd name="connsiteY29" fmla="*/ 190681 h 775724"/>
              <a:gd name="connsiteX30" fmla="*/ 701950 w 1425797"/>
              <a:gd name="connsiteY30" fmla="*/ 203682 h 775724"/>
              <a:gd name="connsiteX31" fmla="*/ 706284 w 1425797"/>
              <a:gd name="connsiteY31" fmla="*/ 216683 h 775724"/>
              <a:gd name="connsiteX32" fmla="*/ 740953 w 1425797"/>
              <a:gd name="connsiteY32" fmla="*/ 255686 h 775724"/>
              <a:gd name="connsiteX33" fmla="*/ 766955 w 1425797"/>
              <a:gd name="connsiteY33" fmla="*/ 273020 h 775724"/>
              <a:gd name="connsiteX34" fmla="*/ 792957 w 1425797"/>
              <a:gd name="connsiteY34" fmla="*/ 294689 h 775724"/>
              <a:gd name="connsiteX35" fmla="*/ 840627 w 1425797"/>
              <a:gd name="connsiteY35" fmla="*/ 312023 h 775724"/>
              <a:gd name="connsiteX36" fmla="*/ 857962 w 1425797"/>
              <a:gd name="connsiteY36" fmla="*/ 316357 h 775724"/>
              <a:gd name="connsiteX37" fmla="*/ 896964 w 1425797"/>
              <a:gd name="connsiteY37" fmla="*/ 329358 h 775724"/>
              <a:gd name="connsiteX38" fmla="*/ 909965 w 1425797"/>
              <a:gd name="connsiteY38" fmla="*/ 338025 h 775724"/>
              <a:gd name="connsiteX39" fmla="*/ 940301 w 1425797"/>
              <a:gd name="connsiteY39" fmla="*/ 346692 h 775724"/>
              <a:gd name="connsiteX40" fmla="*/ 966303 w 1425797"/>
              <a:gd name="connsiteY40" fmla="*/ 355360 h 775724"/>
              <a:gd name="connsiteX41" fmla="*/ 992305 w 1425797"/>
              <a:gd name="connsiteY41" fmla="*/ 372694 h 775724"/>
              <a:gd name="connsiteX42" fmla="*/ 1000972 w 1425797"/>
              <a:gd name="connsiteY42" fmla="*/ 381362 h 775724"/>
              <a:gd name="connsiteX43" fmla="*/ 1018307 w 1425797"/>
              <a:gd name="connsiteY43" fmla="*/ 394363 h 775724"/>
              <a:gd name="connsiteX44" fmla="*/ 1031308 w 1425797"/>
              <a:gd name="connsiteY44" fmla="*/ 411697 h 775724"/>
              <a:gd name="connsiteX45" fmla="*/ 1035641 w 1425797"/>
              <a:gd name="connsiteY45" fmla="*/ 424698 h 775724"/>
              <a:gd name="connsiteX46" fmla="*/ 1057310 w 1425797"/>
              <a:gd name="connsiteY46" fmla="*/ 437699 h 775724"/>
              <a:gd name="connsiteX47" fmla="*/ 1074644 w 1425797"/>
              <a:gd name="connsiteY47" fmla="*/ 442033 h 775724"/>
              <a:gd name="connsiteX48" fmla="*/ 1087645 w 1425797"/>
              <a:gd name="connsiteY48" fmla="*/ 446366 h 775724"/>
              <a:gd name="connsiteX49" fmla="*/ 1113647 w 1425797"/>
              <a:gd name="connsiteY49" fmla="*/ 450700 h 775724"/>
              <a:gd name="connsiteX50" fmla="*/ 1143983 w 1425797"/>
              <a:gd name="connsiteY50" fmla="*/ 463701 h 775724"/>
              <a:gd name="connsiteX51" fmla="*/ 1165651 w 1425797"/>
              <a:gd name="connsiteY51" fmla="*/ 468035 h 775724"/>
              <a:gd name="connsiteX52" fmla="*/ 1182985 w 1425797"/>
              <a:gd name="connsiteY52" fmla="*/ 476702 h 775724"/>
              <a:gd name="connsiteX53" fmla="*/ 1195986 w 1425797"/>
              <a:gd name="connsiteY53" fmla="*/ 481036 h 775724"/>
              <a:gd name="connsiteX54" fmla="*/ 1204654 w 1425797"/>
              <a:gd name="connsiteY54" fmla="*/ 489703 h 775724"/>
              <a:gd name="connsiteX55" fmla="*/ 1230655 w 1425797"/>
              <a:gd name="connsiteY55" fmla="*/ 502704 h 775724"/>
              <a:gd name="connsiteX56" fmla="*/ 1239323 w 1425797"/>
              <a:gd name="connsiteY56" fmla="*/ 511371 h 775724"/>
              <a:gd name="connsiteX57" fmla="*/ 1269658 w 1425797"/>
              <a:gd name="connsiteY57" fmla="*/ 524372 h 775724"/>
              <a:gd name="connsiteX58" fmla="*/ 1304328 w 1425797"/>
              <a:gd name="connsiteY58" fmla="*/ 533039 h 775724"/>
              <a:gd name="connsiteX59" fmla="*/ 1317328 w 1425797"/>
              <a:gd name="connsiteY59" fmla="*/ 541707 h 775724"/>
              <a:gd name="connsiteX60" fmla="*/ 1334663 w 1425797"/>
              <a:gd name="connsiteY60" fmla="*/ 546040 h 775724"/>
              <a:gd name="connsiteX61" fmla="*/ 1391001 w 1425797"/>
              <a:gd name="connsiteY61" fmla="*/ 554708 h 775724"/>
              <a:gd name="connsiteX62" fmla="*/ 1412669 w 1425797"/>
              <a:gd name="connsiteY62" fmla="*/ 576376 h 775724"/>
              <a:gd name="connsiteX63" fmla="*/ 1404001 w 1425797"/>
              <a:gd name="connsiteY63" fmla="*/ 585043 h 775724"/>
              <a:gd name="connsiteX64" fmla="*/ 1152650 w 1425797"/>
              <a:gd name="connsiteY64" fmla="*/ 619712 h 775724"/>
              <a:gd name="connsiteX65" fmla="*/ 1148316 w 1425797"/>
              <a:gd name="connsiteY65" fmla="*/ 632713 h 775724"/>
              <a:gd name="connsiteX66" fmla="*/ 1139649 w 1425797"/>
              <a:gd name="connsiteY66" fmla="*/ 641381 h 775724"/>
              <a:gd name="connsiteX67" fmla="*/ 1135315 w 1425797"/>
              <a:gd name="connsiteY67" fmla="*/ 654382 h 775724"/>
              <a:gd name="connsiteX68" fmla="*/ 1117981 w 1425797"/>
              <a:gd name="connsiteY68" fmla="*/ 676050 h 775724"/>
              <a:gd name="connsiteX69" fmla="*/ 1109313 w 1425797"/>
              <a:gd name="connsiteY69" fmla="*/ 689051 h 775724"/>
              <a:gd name="connsiteX70" fmla="*/ 1091979 w 1425797"/>
              <a:gd name="connsiteY70" fmla="*/ 741055 h 775724"/>
              <a:gd name="connsiteX71" fmla="*/ 1083311 w 1425797"/>
              <a:gd name="connsiteY71" fmla="*/ 767056 h 775724"/>
              <a:gd name="connsiteX72" fmla="*/ 1074644 w 1425797"/>
              <a:gd name="connsiteY72" fmla="*/ 775724 h 775724"/>
              <a:gd name="connsiteX73" fmla="*/ 1052976 w 1425797"/>
              <a:gd name="connsiteY73" fmla="*/ 771390 h 775724"/>
              <a:gd name="connsiteX74" fmla="*/ 1035641 w 1425797"/>
              <a:gd name="connsiteY74" fmla="*/ 745388 h 775724"/>
              <a:gd name="connsiteX75" fmla="*/ 1022640 w 1425797"/>
              <a:gd name="connsiteY75" fmla="*/ 736721 h 775724"/>
              <a:gd name="connsiteX76" fmla="*/ 1013973 w 1425797"/>
              <a:gd name="connsiteY76" fmla="*/ 723720 h 775724"/>
              <a:gd name="connsiteX77" fmla="*/ 974970 w 1425797"/>
              <a:gd name="connsiteY77" fmla="*/ 702052 h 775724"/>
              <a:gd name="connsiteX78" fmla="*/ 966303 w 1425797"/>
              <a:gd name="connsiteY78" fmla="*/ 693384 h 775724"/>
              <a:gd name="connsiteX79" fmla="*/ 931634 w 1425797"/>
              <a:gd name="connsiteY79" fmla="*/ 680383 h 775724"/>
              <a:gd name="connsiteX80" fmla="*/ 918633 w 1425797"/>
              <a:gd name="connsiteY80" fmla="*/ 671716 h 775724"/>
              <a:gd name="connsiteX81" fmla="*/ 905632 w 1425797"/>
              <a:gd name="connsiteY81" fmla="*/ 667382 h 775724"/>
              <a:gd name="connsiteX82" fmla="*/ 888297 w 1425797"/>
              <a:gd name="connsiteY82" fmla="*/ 658715 h 775724"/>
              <a:gd name="connsiteX83" fmla="*/ 870963 w 1425797"/>
              <a:gd name="connsiteY83" fmla="*/ 654382 h 775724"/>
              <a:gd name="connsiteX84" fmla="*/ 844961 w 1425797"/>
              <a:gd name="connsiteY84" fmla="*/ 645714 h 775724"/>
              <a:gd name="connsiteX85" fmla="*/ 831960 w 1425797"/>
              <a:gd name="connsiteY85" fmla="*/ 637047 h 775724"/>
              <a:gd name="connsiteX86" fmla="*/ 810292 w 1425797"/>
              <a:gd name="connsiteY86" fmla="*/ 606711 h 775724"/>
              <a:gd name="connsiteX87" fmla="*/ 805958 w 1425797"/>
              <a:gd name="connsiteY87" fmla="*/ 589377 h 775724"/>
              <a:gd name="connsiteX88" fmla="*/ 797291 w 1425797"/>
              <a:gd name="connsiteY88" fmla="*/ 580709 h 775724"/>
              <a:gd name="connsiteX89" fmla="*/ 788623 w 1425797"/>
              <a:gd name="connsiteY89" fmla="*/ 567709 h 775724"/>
              <a:gd name="connsiteX90" fmla="*/ 784290 w 1425797"/>
              <a:gd name="connsiteY90" fmla="*/ 546040 h 775724"/>
              <a:gd name="connsiteX91" fmla="*/ 753954 w 1425797"/>
              <a:gd name="connsiteY91" fmla="*/ 498370 h 775724"/>
              <a:gd name="connsiteX92" fmla="*/ 749620 w 1425797"/>
              <a:gd name="connsiteY92" fmla="*/ 485369 h 775724"/>
              <a:gd name="connsiteX93" fmla="*/ 727952 w 1425797"/>
              <a:gd name="connsiteY93" fmla="*/ 450700 h 775724"/>
              <a:gd name="connsiteX94" fmla="*/ 701950 w 1425797"/>
              <a:gd name="connsiteY94" fmla="*/ 429032 h 775724"/>
              <a:gd name="connsiteX95" fmla="*/ 584942 w 1425797"/>
              <a:gd name="connsiteY95" fmla="*/ 424698 h 775724"/>
              <a:gd name="connsiteX96" fmla="*/ 537272 w 1425797"/>
              <a:gd name="connsiteY96" fmla="*/ 411697 h 775724"/>
              <a:gd name="connsiteX97" fmla="*/ 489601 w 1425797"/>
              <a:gd name="connsiteY97" fmla="*/ 394363 h 775724"/>
              <a:gd name="connsiteX98" fmla="*/ 476601 w 1425797"/>
              <a:gd name="connsiteY98" fmla="*/ 390029 h 775724"/>
              <a:gd name="connsiteX99" fmla="*/ 454932 w 1425797"/>
              <a:gd name="connsiteY99" fmla="*/ 377028 h 775724"/>
              <a:gd name="connsiteX100" fmla="*/ 428930 w 1425797"/>
              <a:gd name="connsiteY100" fmla="*/ 359693 h 775724"/>
              <a:gd name="connsiteX101" fmla="*/ 402928 w 1425797"/>
              <a:gd name="connsiteY101" fmla="*/ 338025 h 775724"/>
              <a:gd name="connsiteX102" fmla="*/ 389928 w 1425797"/>
              <a:gd name="connsiteY102" fmla="*/ 333691 h 775724"/>
              <a:gd name="connsiteX103" fmla="*/ 363926 w 1425797"/>
              <a:gd name="connsiteY103" fmla="*/ 320691 h 775724"/>
              <a:gd name="connsiteX104" fmla="*/ 350925 w 1425797"/>
              <a:gd name="connsiteY104" fmla="*/ 312023 h 775724"/>
              <a:gd name="connsiteX105" fmla="*/ 342257 w 1425797"/>
              <a:gd name="connsiteY105" fmla="*/ 303356 h 775724"/>
              <a:gd name="connsiteX106" fmla="*/ 324923 w 1425797"/>
              <a:gd name="connsiteY106" fmla="*/ 299022 h 775724"/>
              <a:gd name="connsiteX107" fmla="*/ 311922 w 1425797"/>
              <a:gd name="connsiteY107" fmla="*/ 294689 h 775724"/>
              <a:gd name="connsiteX108" fmla="*/ 298921 w 1425797"/>
              <a:gd name="connsiteY108" fmla="*/ 286021 h 775724"/>
              <a:gd name="connsiteX109" fmla="*/ 285920 w 1425797"/>
              <a:gd name="connsiteY109" fmla="*/ 281688 h 775724"/>
              <a:gd name="connsiteX110" fmla="*/ 255584 w 1425797"/>
              <a:gd name="connsiteY110" fmla="*/ 273020 h 775724"/>
              <a:gd name="connsiteX111" fmla="*/ 242583 w 1425797"/>
              <a:gd name="connsiteY111" fmla="*/ 264353 h 775724"/>
              <a:gd name="connsiteX112" fmla="*/ 194913 w 1425797"/>
              <a:gd name="connsiteY112" fmla="*/ 251352 h 775724"/>
              <a:gd name="connsiteX113" fmla="*/ 155910 w 1425797"/>
              <a:gd name="connsiteY113" fmla="*/ 247018 h 775724"/>
              <a:gd name="connsiteX114" fmla="*/ 151577 w 1425797"/>
              <a:gd name="connsiteY114" fmla="*/ 234018 h 775724"/>
              <a:gd name="connsiteX115" fmla="*/ 138576 w 1425797"/>
              <a:gd name="connsiteY115" fmla="*/ 225350 h 775724"/>
              <a:gd name="connsiteX116" fmla="*/ 129909 w 1425797"/>
              <a:gd name="connsiteY116" fmla="*/ 212349 h 775724"/>
              <a:gd name="connsiteX117" fmla="*/ 116908 w 1425797"/>
              <a:gd name="connsiteY117" fmla="*/ 182014 h 775724"/>
              <a:gd name="connsiteX118" fmla="*/ 4233 w 1425797"/>
              <a:gd name="connsiteY118"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90906 w 1425797"/>
              <a:gd name="connsiteY5" fmla="*/ 125676 h 775724"/>
              <a:gd name="connsiteX6" fmla="*/ 142910 w 1425797"/>
              <a:gd name="connsiteY6" fmla="*/ 82340 h 775724"/>
              <a:gd name="connsiteX7" fmla="*/ 229583 w 1425797"/>
              <a:gd name="connsiteY7" fmla="*/ 78006 h 775724"/>
              <a:gd name="connsiteX8" fmla="*/ 268585 w 1425797"/>
              <a:gd name="connsiteY8" fmla="*/ 65005 h 775724"/>
              <a:gd name="connsiteX9" fmla="*/ 281586 w 1425797"/>
              <a:gd name="connsiteY9" fmla="*/ 60672 h 775724"/>
              <a:gd name="connsiteX10" fmla="*/ 294587 w 1425797"/>
              <a:gd name="connsiteY10" fmla="*/ 52004 h 775724"/>
              <a:gd name="connsiteX11" fmla="*/ 307588 w 1425797"/>
              <a:gd name="connsiteY11" fmla="*/ 47671 h 775724"/>
              <a:gd name="connsiteX12" fmla="*/ 329256 w 1425797"/>
              <a:gd name="connsiteY12" fmla="*/ 34670 h 775724"/>
              <a:gd name="connsiteX13" fmla="*/ 337924 w 1425797"/>
              <a:gd name="connsiteY13" fmla="*/ 26002 h 775724"/>
              <a:gd name="connsiteX14" fmla="*/ 355258 w 1425797"/>
              <a:gd name="connsiteY14" fmla="*/ 0 h 775724"/>
              <a:gd name="connsiteX15" fmla="*/ 368259 w 1425797"/>
              <a:gd name="connsiteY15" fmla="*/ 34670 h 775724"/>
              <a:gd name="connsiteX16" fmla="*/ 381260 w 1425797"/>
              <a:gd name="connsiteY16" fmla="*/ 60672 h 775724"/>
              <a:gd name="connsiteX17" fmla="*/ 394261 w 1425797"/>
              <a:gd name="connsiteY17" fmla="*/ 69339 h 775724"/>
              <a:gd name="connsiteX18" fmla="*/ 428930 w 1425797"/>
              <a:gd name="connsiteY18" fmla="*/ 82340 h 775724"/>
              <a:gd name="connsiteX19" fmla="*/ 463600 w 1425797"/>
              <a:gd name="connsiteY19" fmla="*/ 91007 h 775724"/>
              <a:gd name="connsiteX20" fmla="*/ 511270 w 1425797"/>
              <a:gd name="connsiteY20" fmla="*/ 108342 h 775724"/>
              <a:gd name="connsiteX21" fmla="*/ 541605 w 1425797"/>
              <a:gd name="connsiteY21" fmla="*/ 121343 h 775724"/>
              <a:gd name="connsiteX22" fmla="*/ 571941 w 1425797"/>
              <a:gd name="connsiteY22" fmla="*/ 130010 h 775724"/>
              <a:gd name="connsiteX23" fmla="*/ 584942 w 1425797"/>
              <a:gd name="connsiteY23" fmla="*/ 134344 h 775724"/>
              <a:gd name="connsiteX24" fmla="*/ 615277 w 1425797"/>
              <a:gd name="connsiteY24" fmla="*/ 143011 h 775724"/>
              <a:gd name="connsiteX25" fmla="*/ 636946 w 1425797"/>
              <a:gd name="connsiteY25" fmla="*/ 156012 h 775724"/>
              <a:gd name="connsiteX26" fmla="*/ 649946 w 1425797"/>
              <a:gd name="connsiteY26" fmla="*/ 164679 h 775724"/>
              <a:gd name="connsiteX27" fmla="*/ 658614 w 1425797"/>
              <a:gd name="connsiteY27" fmla="*/ 173346 h 775724"/>
              <a:gd name="connsiteX28" fmla="*/ 671615 w 1425797"/>
              <a:gd name="connsiteY28" fmla="*/ 177680 h 775724"/>
              <a:gd name="connsiteX29" fmla="*/ 684616 w 1425797"/>
              <a:gd name="connsiteY29" fmla="*/ 190681 h 775724"/>
              <a:gd name="connsiteX30" fmla="*/ 701950 w 1425797"/>
              <a:gd name="connsiteY30" fmla="*/ 203682 h 775724"/>
              <a:gd name="connsiteX31" fmla="*/ 706284 w 1425797"/>
              <a:gd name="connsiteY31" fmla="*/ 216683 h 775724"/>
              <a:gd name="connsiteX32" fmla="*/ 740953 w 1425797"/>
              <a:gd name="connsiteY32" fmla="*/ 255686 h 775724"/>
              <a:gd name="connsiteX33" fmla="*/ 766955 w 1425797"/>
              <a:gd name="connsiteY33" fmla="*/ 273020 h 775724"/>
              <a:gd name="connsiteX34" fmla="*/ 792957 w 1425797"/>
              <a:gd name="connsiteY34" fmla="*/ 294689 h 775724"/>
              <a:gd name="connsiteX35" fmla="*/ 840627 w 1425797"/>
              <a:gd name="connsiteY35" fmla="*/ 312023 h 775724"/>
              <a:gd name="connsiteX36" fmla="*/ 857962 w 1425797"/>
              <a:gd name="connsiteY36" fmla="*/ 316357 h 775724"/>
              <a:gd name="connsiteX37" fmla="*/ 896964 w 1425797"/>
              <a:gd name="connsiteY37" fmla="*/ 329358 h 775724"/>
              <a:gd name="connsiteX38" fmla="*/ 909965 w 1425797"/>
              <a:gd name="connsiteY38" fmla="*/ 338025 h 775724"/>
              <a:gd name="connsiteX39" fmla="*/ 940301 w 1425797"/>
              <a:gd name="connsiteY39" fmla="*/ 346692 h 775724"/>
              <a:gd name="connsiteX40" fmla="*/ 966303 w 1425797"/>
              <a:gd name="connsiteY40" fmla="*/ 355360 h 775724"/>
              <a:gd name="connsiteX41" fmla="*/ 992305 w 1425797"/>
              <a:gd name="connsiteY41" fmla="*/ 372694 h 775724"/>
              <a:gd name="connsiteX42" fmla="*/ 1000972 w 1425797"/>
              <a:gd name="connsiteY42" fmla="*/ 381362 h 775724"/>
              <a:gd name="connsiteX43" fmla="*/ 1018307 w 1425797"/>
              <a:gd name="connsiteY43" fmla="*/ 394363 h 775724"/>
              <a:gd name="connsiteX44" fmla="*/ 1031308 w 1425797"/>
              <a:gd name="connsiteY44" fmla="*/ 411697 h 775724"/>
              <a:gd name="connsiteX45" fmla="*/ 1035641 w 1425797"/>
              <a:gd name="connsiteY45" fmla="*/ 424698 h 775724"/>
              <a:gd name="connsiteX46" fmla="*/ 1057310 w 1425797"/>
              <a:gd name="connsiteY46" fmla="*/ 437699 h 775724"/>
              <a:gd name="connsiteX47" fmla="*/ 1074644 w 1425797"/>
              <a:gd name="connsiteY47" fmla="*/ 442033 h 775724"/>
              <a:gd name="connsiteX48" fmla="*/ 1087645 w 1425797"/>
              <a:gd name="connsiteY48" fmla="*/ 446366 h 775724"/>
              <a:gd name="connsiteX49" fmla="*/ 1113647 w 1425797"/>
              <a:gd name="connsiteY49" fmla="*/ 450700 h 775724"/>
              <a:gd name="connsiteX50" fmla="*/ 1143983 w 1425797"/>
              <a:gd name="connsiteY50" fmla="*/ 463701 h 775724"/>
              <a:gd name="connsiteX51" fmla="*/ 1165651 w 1425797"/>
              <a:gd name="connsiteY51" fmla="*/ 468035 h 775724"/>
              <a:gd name="connsiteX52" fmla="*/ 1182985 w 1425797"/>
              <a:gd name="connsiteY52" fmla="*/ 476702 h 775724"/>
              <a:gd name="connsiteX53" fmla="*/ 1195986 w 1425797"/>
              <a:gd name="connsiteY53" fmla="*/ 481036 h 775724"/>
              <a:gd name="connsiteX54" fmla="*/ 1204654 w 1425797"/>
              <a:gd name="connsiteY54" fmla="*/ 489703 h 775724"/>
              <a:gd name="connsiteX55" fmla="*/ 1230655 w 1425797"/>
              <a:gd name="connsiteY55" fmla="*/ 502704 h 775724"/>
              <a:gd name="connsiteX56" fmla="*/ 1239323 w 1425797"/>
              <a:gd name="connsiteY56" fmla="*/ 511371 h 775724"/>
              <a:gd name="connsiteX57" fmla="*/ 1269658 w 1425797"/>
              <a:gd name="connsiteY57" fmla="*/ 524372 h 775724"/>
              <a:gd name="connsiteX58" fmla="*/ 1304328 w 1425797"/>
              <a:gd name="connsiteY58" fmla="*/ 533039 h 775724"/>
              <a:gd name="connsiteX59" fmla="*/ 1317328 w 1425797"/>
              <a:gd name="connsiteY59" fmla="*/ 541707 h 775724"/>
              <a:gd name="connsiteX60" fmla="*/ 1334663 w 1425797"/>
              <a:gd name="connsiteY60" fmla="*/ 546040 h 775724"/>
              <a:gd name="connsiteX61" fmla="*/ 1391001 w 1425797"/>
              <a:gd name="connsiteY61" fmla="*/ 554708 h 775724"/>
              <a:gd name="connsiteX62" fmla="*/ 1412669 w 1425797"/>
              <a:gd name="connsiteY62" fmla="*/ 576376 h 775724"/>
              <a:gd name="connsiteX63" fmla="*/ 1404001 w 1425797"/>
              <a:gd name="connsiteY63" fmla="*/ 585043 h 775724"/>
              <a:gd name="connsiteX64" fmla="*/ 1152650 w 1425797"/>
              <a:gd name="connsiteY64" fmla="*/ 619712 h 775724"/>
              <a:gd name="connsiteX65" fmla="*/ 1148316 w 1425797"/>
              <a:gd name="connsiteY65" fmla="*/ 632713 h 775724"/>
              <a:gd name="connsiteX66" fmla="*/ 1139649 w 1425797"/>
              <a:gd name="connsiteY66" fmla="*/ 641381 h 775724"/>
              <a:gd name="connsiteX67" fmla="*/ 1135315 w 1425797"/>
              <a:gd name="connsiteY67" fmla="*/ 654382 h 775724"/>
              <a:gd name="connsiteX68" fmla="*/ 1117981 w 1425797"/>
              <a:gd name="connsiteY68" fmla="*/ 676050 h 775724"/>
              <a:gd name="connsiteX69" fmla="*/ 1109313 w 1425797"/>
              <a:gd name="connsiteY69" fmla="*/ 689051 h 775724"/>
              <a:gd name="connsiteX70" fmla="*/ 1091979 w 1425797"/>
              <a:gd name="connsiteY70" fmla="*/ 741055 h 775724"/>
              <a:gd name="connsiteX71" fmla="*/ 1083311 w 1425797"/>
              <a:gd name="connsiteY71" fmla="*/ 767056 h 775724"/>
              <a:gd name="connsiteX72" fmla="*/ 1074644 w 1425797"/>
              <a:gd name="connsiteY72" fmla="*/ 775724 h 775724"/>
              <a:gd name="connsiteX73" fmla="*/ 1052976 w 1425797"/>
              <a:gd name="connsiteY73" fmla="*/ 771390 h 775724"/>
              <a:gd name="connsiteX74" fmla="*/ 1035641 w 1425797"/>
              <a:gd name="connsiteY74" fmla="*/ 745388 h 775724"/>
              <a:gd name="connsiteX75" fmla="*/ 1022640 w 1425797"/>
              <a:gd name="connsiteY75" fmla="*/ 736721 h 775724"/>
              <a:gd name="connsiteX76" fmla="*/ 1013973 w 1425797"/>
              <a:gd name="connsiteY76" fmla="*/ 723720 h 775724"/>
              <a:gd name="connsiteX77" fmla="*/ 974970 w 1425797"/>
              <a:gd name="connsiteY77" fmla="*/ 702052 h 775724"/>
              <a:gd name="connsiteX78" fmla="*/ 966303 w 1425797"/>
              <a:gd name="connsiteY78" fmla="*/ 693384 h 775724"/>
              <a:gd name="connsiteX79" fmla="*/ 931634 w 1425797"/>
              <a:gd name="connsiteY79" fmla="*/ 680383 h 775724"/>
              <a:gd name="connsiteX80" fmla="*/ 918633 w 1425797"/>
              <a:gd name="connsiteY80" fmla="*/ 671716 h 775724"/>
              <a:gd name="connsiteX81" fmla="*/ 905632 w 1425797"/>
              <a:gd name="connsiteY81" fmla="*/ 667382 h 775724"/>
              <a:gd name="connsiteX82" fmla="*/ 888297 w 1425797"/>
              <a:gd name="connsiteY82" fmla="*/ 658715 h 775724"/>
              <a:gd name="connsiteX83" fmla="*/ 870963 w 1425797"/>
              <a:gd name="connsiteY83" fmla="*/ 654382 h 775724"/>
              <a:gd name="connsiteX84" fmla="*/ 844961 w 1425797"/>
              <a:gd name="connsiteY84" fmla="*/ 645714 h 775724"/>
              <a:gd name="connsiteX85" fmla="*/ 831960 w 1425797"/>
              <a:gd name="connsiteY85" fmla="*/ 637047 h 775724"/>
              <a:gd name="connsiteX86" fmla="*/ 810292 w 1425797"/>
              <a:gd name="connsiteY86" fmla="*/ 606711 h 775724"/>
              <a:gd name="connsiteX87" fmla="*/ 805958 w 1425797"/>
              <a:gd name="connsiteY87" fmla="*/ 589377 h 775724"/>
              <a:gd name="connsiteX88" fmla="*/ 797291 w 1425797"/>
              <a:gd name="connsiteY88" fmla="*/ 580709 h 775724"/>
              <a:gd name="connsiteX89" fmla="*/ 788623 w 1425797"/>
              <a:gd name="connsiteY89" fmla="*/ 567709 h 775724"/>
              <a:gd name="connsiteX90" fmla="*/ 784290 w 1425797"/>
              <a:gd name="connsiteY90" fmla="*/ 546040 h 775724"/>
              <a:gd name="connsiteX91" fmla="*/ 753954 w 1425797"/>
              <a:gd name="connsiteY91" fmla="*/ 498370 h 775724"/>
              <a:gd name="connsiteX92" fmla="*/ 749620 w 1425797"/>
              <a:gd name="connsiteY92" fmla="*/ 485369 h 775724"/>
              <a:gd name="connsiteX93" fmla="*/ 727952 w 1425797"/>
              <a:gd name="connsiteY93" fmla="*/ 450700 h 775724"/>
              <a:gd name="connsiteX94" fmla="*/ 701950 w 1425797"/>
              <a:gd name="connsiteY94" fmla="*/ 429032 h 775724"/>
              <a:gd name="connsiteX95" fmla="*/ 584942 w 1425797"/>
              <a:gd name="connsiteY95" fmla="*/ 424698 h 775724"/>
              <a:gd name="connsiteX96" fmla="*/ 537272 w 1425797"/>
              <a:gd name="connsiteY96" fmla="*/ 411697 h 775724"/>
              <a:gd name="connsiteX97" fmla="*/ 489601 w 1425797"/>
              <a:gd name="connsiteY97" fmla="*/ 394363 h 775724"/>
              <a:gd name="connsiteX98" fmla="*/ 476601 w 1425797"/>
              <a:gd name="connsiteY98" fmla="*/ 390029 h 775724"/>
              <a:gd name="connsiteX99" fmla="*/ 454932 w 1425797"/>
              <a:gd name="connsiteY99" fmla="*/ 377028 h 775724"/>
              <a:gd name="connsiteX100" fmla="*/ 428930 w 1425797"/>
              <a:gd name="connsiteY100" fmla="*/ 359693 h 775724"/>
              <a:gd name="connsiteX101" fmla="*/ 402928 w 1425797"/>
              <a:gd name="connsiteY101" fmla="*/ 338025 h 775724"/>
              <a:gd name="connsiteX102" fmla="*/ 363926 w 1425797"/>
              <a:gd name="connsiteY102" fmla="*/ 320691 h 775724"/>
              <a:gd name="connsiteX103" fmla="*/ 350925 w 1425797"/>
              <a:gd name="connsiteY103" fmla="*/ 312023 h 775724"/>
              <a:gd name="connsiteX104" fmla="*/ 342257 w 1425797"/>
              <a:gd name="connsiteY104" fmla="*/ 303356 h 775724"/>
              <a:gd name="connsiteX105" fmla="*/ 324923 w 1425797"/>
              <a:gd name="connsiteY105" fmla="*/ 299022 h 775724"/>
              <a:gd name="connsiteX106" fmla="*/ 311922 w 1425797"/>
              <a:gd name="connsiteY106" fmla="*/ 294689 h 775724"/>
              <a:gd name="connsiteX107" fmla="*/ 298921 w 1425797"/>
              <a:gd name="connsiteY107" fmla="*/ 286021 h 775724"/>
              <a:gd name="connsiteX108" fmla="*/ 285920 w 1425797"/>
              <a:gd name="connsiteY108" fmla="*/ 281688 h 775724"/>
              <a:gd name="connsiteX109" fmla="*/ 255584 w 1425797"/>
              <a:gd name="connsiteY109" fmla="*/ 273020 h 775724"/>
              <a:gd name="connsiteX110" fmla="*/ 242583 w 1425797"/>
              <a:gd name="connsiteY110" fmla="*/ 264353 h 775724"/>
              <a:gd name="connsiteX111" fmla="*/ 194913 w 1425797"/>
              <a:gd name="connsiteY111" fmla="*/ 251352 h 775724"/>
              <a:gd name="connsiteX112" fmla="*/ 155910 w 1425797"/>
              <a:gd name="connsiteY112" fmla="*/ 247018 h 775724"/>
              <a:gd name="connsiteX113" fmla="*/ 151577 w 1425797"/>
              <a:gd name="connsiteY113" fmla="*/ 234018 h 775724"/>
              <a:gd name="connsiteX114" fmla="*/ 138576 w 1425797"/>
              <a:gd name="connsiteY114" fmla="*/ 225350 h 775724"/>
              <a:gd name="connsiteX115" fmla="*/ 129909 w 1425797"/>
              <a:gd name="connsiteY115" fmla="*/ 212349 h 775724"/>
              <a:gd name="connsiteX116" fmla="*/ 116908 w 1425797"/>
              <a:gd name="connsiteY116" fmla="*/ 182014 h 775724"/>
              <a:gd name="connsiteX117" fmla="*/ 4233 w 1425797"/>
              <a:gd name="connsiteY117"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90906 w 1425797"/>
              <a:gd name="connsiteY5" fmla="*/ 125676 h 775724"/>
              <a:gd name="connsiteX6" fmla="*/ 142910 w 1425797"/>
              <a:gd name="connsiteY6" fmla="*/ 82340 h 775724"/>
              <a:gd name="connsiteX7" fmla="*/ 229583 w 1425797"/>
              <a:gd name="connsiteY7" fmla="*/ 78006 h 775724"/>
              <a:gd name="connsiteX8" fmla="*/ 268585 w 1425797"/>
              <a:gd name="connsiteY8" fmla="*/ 65005 h 775724"/>
              <a:gd name="connsiteX9" fmla="*/ 281586 w 1425797"/>
              <a:gd name="connsiteY9" fmla="*/ 60672 h 775724"/>
              <a:gd name="connsiteX10" fmla="*/ 294587 w 1425797"/>
              <a:gd name="connsiteY10" fmla="*/ 52004 h 775724"/>
              <a:gd name="connsiteX11" fmla="*/ 307588 w 1425797"/>
              <a:gd name="connsiteY11" fmla="*/ 47671 h 775724"/>
              <a:gd name="connsiteX12" fmla="*/ 329256 w 1425797"/>
              <a:gd name="connsiteY12" fmla="*/ 34670 h 775724"/>
              <a:gd name="connsiteX13" fmla="*/ 337924 w 1425797"/>
              <a:gd name="connsiteY13" fmla="*/ 26002 h 775724"/>
              <a:gd name="connsiteX14" fmla="*/ 355258 w 1425797"/>
              <a:gd name="connsiteY14" fmla="*/ 0 h 775724"/>
              <a:gd name="connsiteX15" fmla="*/ 368259 w 1425797"/>
              <a:gd name="connsiteY15" fmla="*/ 34670 h 775724"/>
              <a:gd name="connsiteX16" fmla="*/ 381260 w 1425797"/>
              <a:gd name="connsiteY16" fmla="*/ 60672 h 775724"/>
              <a:gd name="connsiteX17" fmla="*/ 394261 w 1425797"/>
              <a:gd name="connsiteY17" fmla="*/ 69339 h 775724"/>
              <a:gd name="connsiteX18" fmla="*/ 428930 w 1425797"/>
              <a:gd name="connsiteY18" fmla="*/ 82340 h 775724"/>
              <a:gd name="connsiteX19" fmla="*/ 463600 w 1425797"/>
              <a:gd name="connsiteY19" fmla="*/ 91007 h 775724"/>
              <a:gd name="connsiteX20" fmla="*/ 511270 w 1425797"/>
              <a:gd name="connsiteY20" fmla="*/ 108342 h 775724"/>
              <a:gd name="connsiteX21" fmla="*/ 541605 w 1425797"/>
              <a:gd name="connsiteY21" fmla="*/ 121343 h 775724"/>
              <a:gd name="connsiteX22" fmla="*/ 571941 w 1425797"/>
              <a:gd name="connsiteY22" fmla="*/ 130010 h 775724"/>
              <a:gd name="connsiteX23" fmla="*/ 584942 w 1425797"/>
              <a:gd name="connsiteY23" fmla="*/ 134344 h 775724"/>
              <a:gd name="connsiteX24" fmla="*/ 615277 w 1425797"/>
              <a:gd name="connsiteY24" fmla="*/ 143011 h 775724"/>
              <a:gd name="connsiteX25" fmla="*/ 636946 w 1425797"/>
              <a:gd name="connsiteY25" fmla="*/ 156012 h 775724"/>
              <a:gd name="connsiteX26" fmla="*/ 649946 w 1425797"/>
              <a:gd name="connsiteY26" fmla="*/ 164679 h 775724"/>
              <a:gd name="connsiteX27" fmla="*/ 658614 w 1425797"/>
              <a:gd name="connsiteY27" fmla="*/ 173346 h 775724"/>
              <a:gd name="connsiteX28" fmla="*/ 671615 w 1425797"/>
              <a:gd name="connsiteY28" fmla="*/ 177680 h 775724"/>
              <a:gd name="connsiteX29" fmla="*/ 684616 w 1425797"/>
              <a:gd name="connsiteY29" fmla="*/ 190681 h 775724"/>
              <a:gd name="connsiteX30" fmla="*/ 701950 w 1425797"/>
              <a:gd name="connsiteY30" fmla="*/ 203682 h 775724"/>
              <a:gd name="connsiteX31" fmla="*/ 706284 w 1425797"/>
              <a:gd name="connsiteY31" fmla="*/ 216683 h 775724"/>
              <a:gd name="connsiteX32" fmla="*/ 740953 w 1425797"/>
              <a:gd name="connsiteY32" fmla="*/ 255686 h 775724"/>
              <a:gd name="connsiteX33" fmla="*/ 766955 w 1425797"/>
              <a:gd name="connsiteY33" fmla="*/ 273020 h 775724"/>
              <a:gd name="connsiteX34" fmla="*/ 792957 w 1425797"/>
              <a:gd name="connsiteY34" fmla="*/ 294689 h 775724"/>
              <a:gd name="connsiteX35" fmla="*/ 840627 w 1425797"/>
              <a:gd name="connsiteY35" fmla="*/ 312023 h 775724"/>
              <a:gd name="connsiteX36" fmla="*/ 857962 w 1425797"/>
              <a:gd name="connsiteY36" fmla="*/ 316357 h 775724"/>
              <a:gd name="connsiteX37" fmla="*/ 896964 w 1425797"/>
              <a:gd name="connsiteY37" fmla="*/ 329358 h 775724"/>
              <a:gd name="connsiteX38" fmla="*/ 909965 w 1425797"/>
              <a:gd name="connsiteY38" fmla="*/ 338025 h 775724"/>
              <a:gd name="connsiteX39" fmla="*/ 940301 w 1425797"/>
              <a:gd name="connsiteY39" fmla="*/ 346692 h 775724"/>
              <a:gd name="connsiteX40" fmla="*/ 966303 w 1425797"/>
              <a:gd name="connsiteY40" fmla="*/ 355360 h 775724"/>
              <a:gd name="connsiteX41" fmla="*/ 992305 w 1425797"/>
              <a:gd name="connsiteY41" fmla="*/ 372694 h 775724"/>
              <a:gd name="connsiteX42" fmla="*/ 1000972 w 1425797"/>
              <a:gd name="connsiteY42" fmla="*/ 381362 h 775724"/>
              <a:gd name="connsiteX43" fmla="*/ 1018307 w 1425797"/>
              <a:gd name="connsiteY43" fmla="*/ 394363 h 775724"/>
              <a:gd name="connsiteX44" fmla="*/ 1031308 w 1425797"/>
              <a:gd name="connsiteY44" fmla="*/ 411697 h 775724"/>
              <a:gd name="connsiteX45" fmla="*/ 1035641 w 1425797"/>
              <a:gd name="connsiteY45" fmla="*/ 424698 h 775724"/>
              <a:gd name="connsiteX46" fmla="*/ 1057310 w 1425797"/>
              <a:gd name="connsiteY46" fmla="*/ 437699 h 775724"/>
              <a:gd name="connsiteX47" fmla="*/ 1074644 w 1425797"/>
              <a:gd name="connsiteY47" fmla="*/ 442033 h 775724"/>
              <a:gd name="connsiteX48" fmla="*/ 1087645 w 1425797"/>
              <a:gd name="connsiteY48" fmla="*/ 446366 h 775724"/>
              <a:gd name="connsiteX49" fmla="*/ 1113647 w 1425797"/>
              <a:gd name="connsiteY49" fmla="*/ 450700 h 775724"/>
              <a:gd name="connsiteX50" fmla="*/ 1143983 w 1425797"/>
              <a:gd name="connsiteY50" fmla="*/ 463701 h 775724"/>
              <a:gd name="connsiteX51" fmla="*/ 1165651 w 1425797"/>
              <a:gd name="connsiteY51" fmla="*/ 468035 h 775724"/>
              <a:gd name="connsiteX52" fmla="*/ 1182985 w 1425797"/>
              <a:gd name="connsiteY52" fmla="*/ 476702 h 775724"/>
              <a:gd name="connsiteX53" fmla="*/ 1195986 w 1425797"/>
              <a:gd name="connsiteY53" fmla="*/ 481036 h 775724"/>
              <a:gd name="connsiteX54" fmla="*/ 1204654 w 1425797"/>
              <a:gd name="connsiteY54" fmla="*/ 489703 h 775724"/>
              <a:gd name="connsiteX55" fmla="*/ 1230655 w 1425797"/>
              <a:gd name="connsiteY55" fmla="*/ 502704 h 775724"/>
              <a:gd name="connsiteX56" fmla="*/ 1239323 w 1425797"/>
              <a:gd name="connsiteY56" fmla="*/ 511371 h 775724"/>
              <a:gd name="connsiteX57" fmla="*/ 1269658 w 1425797"/>
              <a:gd name="connsiteY57" fmla="*/ 524372 h 775724"/>
              <a:gd name="connsiteX58" fmla="*/ 1304328 w 1425797"/>
              <a:gd name="connsiteY58" fmla="*/ 533039 h 775724"/>
              <a:gd name="connsiteX59" fmla="*/ 1317328 w 1425797"/>
              <a:gd name="connsiteY59" fmla="*/ 541707 h 775724"/>
              <a:gd name="connsiteX60" fmla="*/ 1334663 w 1425797"/>
              <a:gd name="connsiteY60" fmla="*/ 546040 h 775724"/>
              <a:gd name="connsiteX61" fmla="*/ 1391001 w 1425797"/>
              <a:gd name="connsiteY61" fmla="*/ 554708 h 775724"/>
              <a:gd name="connsiteX62" fmla="*/ 1412669 w 1425797"/>
              <a:gd name="connsiteY62" fmla="*/ 576376 h 775724"/>
              <a:gd name="connsiteX63" fmla="*/ 1404001 w 1425797"/>
              <a:gd name="connsiteY63" fmla="*/ 585043 h 775724"/>
              <a:gd name="connsiteX64" fmla="*/ 1152650 w 1425797"/>
              <a:gd name="connsiteY64" fmla="*/ 619712 h 775724"/>
              <a:gd name="connsiteX65" fmla="*/ 1148316 w 1425797"/>
              <a:gd name="connsiteY65" fmla="*/ 632713 h 775724"/>
              <a:gd name="connsiteX66" fmla="*/ 1139649 w 1425797"/>
              <a:gd name="connsiteY66" fmla="*/ 641381 h 775724"/>
              <a:gd name="connsiteX67" fmla="*/ 1135315 w 1425797"/>
              <a:gd name="connsiteY67" fmla="*/ 654382 h 775724"/>
              <a:gd name="connsiteX68" fmla="*/ 1117981 w 1425797"/>
              <a:gd name="connsiteY68" fmla="*/ 676050 h 775724"/>
              <a:gd name="connsiteX69" fmla="*/ 1109313 w 1425797"/>
              <a:gd name="connsiteY69" fmla="*/ 689051 h 775724"/>
              <a:gd name="connsiteX70" fmla="*/ 1091979 w 1425797"/>
              <a:gd name="connsiteY70" fmla="*/ 741055 h 775724"/>
              <a:gd name="connsiteX71" fmla="*/ 1083311 w 1425797"/>
              <a:gd name="connsiteY71" fmla="*/ 767056 h 775724"/>
              <a:gd name="connsiteX72" fmla="*/ 1074644 w 1425797"/>
              <a:gd name="connsiteY72" fmla="*/ 775724 h 775724"/>
              <a:gd name="connsiteX73" fmla="*/ 1052976 w 1425797"/>
              <a:gd name="connsiteY73" fmla="*/ 771390 h 775724"/>
              <a:gd name="connsiteX74" fmla="*/ 1035641 w 1425797"/>
              <a:gd name="connsiteY74" fmla="*/ 745388 h 775724"/>
              <a:gd name="connsiteX75" fmla="*/ 1022640 w 1425797"/>
              <a:gd name="connsiteY75" fmla="*/ 736721 h 775724"/>
              <a:gd name="connsiteX76" fmla="*/ 1013973 w 1425797"/>
              <a:gd name="connsiteY76" fmla="*/ 723720 h 775724"/>
              <a:gd name="connsiteX77" fmla="*/ 974970 w 1425797"/>
              <a:gd name="connsiteY77" fmla="*/ 702052 h 775724"/>
              <a:gd name="connsiteX78" fmla="*/ 966303 w 1425797"/>
              <a:gd name="connsiteY78" fmla="*/ 693384 h 775724"/>
              <a:gd name="connsiteX79" fmla="*/ 931634 w 1425797"/>
              <a:gd name="connsiteY79" fmla="*/ 680383 h 775724"/>
              <a:gd name="connsiteX80" fmla="*/ 918633 w 1425797"/>
              <a:gd name="connsiteY80" fmla="*/ 671716 h 775724"/>
              <a:gd name="connsiteX81" fmla="*/ 905632 w 1425797"/>
              <a:gd name="connsiteY81" fmla="*/ 667382 h 775724"/>
              <a:gd name="connsiteX82" fmla="*/ 888297 w 1425797"/>
              <a:gd name="connsiteY82" fmla="*/ 658715 h 775724"/>
              <a:gd name="connsiteX83" fmla="*/ 870963 w 1425797"/>
              <a:gd name="connsiteY83" fmla="*/ 654382 h 775724"/>
              <a:gd name="connsiteX84" fmla="*/ 844961 w 1425797"/>
              <a:gd name="connsiteY84" fmla="*/ 645714 h 775724"/>
              <a:gd name="connsiteX85" fmla="*/ 831960 w 1425797"/>
              <a:gd name="connsiteY85" fmla="*/ 637047 h 775724"/>
              <a:gd name="connsiteX86" fmla="*/ 810292 w 1425797"/>
              <a:gd name="connsiteY86" fmla="*/ 606711 h 775724"/>
              <a:gd name="connsiteX87" fmla="*/ 805958 w 1425797"/>
              <a:gd name="connsiteY87" fmla="*/ 589377 h 775724"/>
              <a:gd name="connsiteX88" fmla="*/ 797291 w 1425797"/>
              <a:gd name="connsiteY88" fmla="*/ 580709 h 775724"/>
              <a:gd name="connsiteX89" fmla="*/ 788623 w 1425797"/>
              <a:gd name="connsiteY89" fmla="*/ 567709 h 775724"/>
              <a:gd name="connsiteX90" fmla="*/ 784290 w 1425797"/>
              <a:gd name="connsiteY90" fmla="*/ 546040 h 775724"/>
              <a:gd name="connsiteX91" fmla="*/ 753954 w 1425797"/>
              <a:gd name="connsiteY91" fmla="*/ 498370 h 775724"/>
              <a:gd name="connsiteX92" fmla="*/ 749620 w 1425797"/>
              <a:gd name="connsiteY92" fmla="*/ 485369 h 775724"/>
              <a:gd name="connsiteX93" fmla="*/ 727952 w 1425797"/>
              <a:gd name="connsiteY93" fmla="*/ 450700 h 775724"/>
              <a:gd name="connsiteX94" fmla="*/ 701950 w 1425797"/>
              <a:gd name="connsiteY94" fmla="*/ 429032 h 775724"/>
              <a:gd name="connsiteX95" fmla="*/ 584942 w 1425797"/>
              <a:gd name="connsiteY95" fmla="*/ 424698 h 775724"/>
              <a:gd name="connsiteX96" fmla="*/ 537272 w 1425797"/>
              <a:gd name="connsiteY96" fmla="*/ 411697 h 775724"/>
              <a:gd name="connsiteX97" fmla="*/ 489601 w 1425797"/>
              <a:gd name="connsiteY97" fmla="*/ 394363 h 775724"/>
              <a:gd name="connsiteX98" fmla="*/ 476601 w 1425797"/>
              <a:gd name="connsiteY98" fmla="*/ 390029 h 775724"/>
              <a:gd name="connsiteX99" fmla="*/ 454932 w 1425797"/>
              <a:gd name="connsiteY99" fmla="*/ 377028 h 775724"/>
              <a:gd name="connsiteX100" fmla="*/ 428930 w 1425797"/>
              <a:gd name="connsiteY100" fmla="*/ 359693 h 775724"/>
              <a:gd name="connsiteX101" fmla="*/ 402928 w 1425797"/>
              <a:gd name="connsiteY101" fmla="*/ 338025 h 775724"/>
              <a:gd name="connsiteX102" fmla="*/ 363926 w 1425797"/>
              <a:gd name="connsiteY102" fmla="*/ 320691 h 775724"/>
              <a:gd name="connsiteX103" fmla="*/ 350925 w 1425797"/>
              <a:gd name="connsiteY103" fmla="*/ 312023 h 775724"/>
              <a:gd name="connsiteX104" fmla="*/ 342257 w 1425797"/>
              <a:gd name="connsiteY104" fmla="*/ 303356 h 775724"/>
              <a:gd name="connsiteX105" fmla="*/ 324923 w 1425797"/>
              <a:gd name="connsiteY105" fmla="*/ 299022 h 775724"/>
              <a:gd name="connsiteX106" fmla="*/ 311922 w 1425797"/>
              <a:gd name="connsiteY106" fmla="*/ 294689 h 775724"/>
              <a:gd name="connsiteX107" fmla="*/ 285920 w 1425797"/>
              <a:gd name="connsiteY107" fmla="*/ 281688 h 775724"/>
              <a:gd name="connsiteX108" fmla="*/ 255584 w 1425797"/>
              <a:gd name="connsiteY108" fmla="*/ 273020 h 775724"/>
              <a:gd name="connsiteX109" fmla="*/ 242583 w 1425797"/>
              <a:gd name="connsiteY109" fmla="*/ 264353 h 775724"/>
              <a:gd name="connsiteX110" fmla="*/ 194913 w 1425797"/>
              <a:gd name="connsiteY110" fmla="*/ 251352 h 775724"/>
              <a:gd name="connsiteX111" fmla="*/ 155910 w 1425797"/>
              <a:gd name="connsiteY111" fmla="*/ 247018 h 775724"/>
              <a:gd name="connsiteX112" fmla="*/ 151577 w 1425797"/>
              <a:gd name="connsiteY112" fmla="*/ 234018 h 775724"/>
              <a:gd name="connsiteX113" fmla="*/ 138576 w 1425797"/>
              <a:gd name="connsiteY113" fmla="*/ 225350 h 775724"/>
              <a:gd name="connsiteX114" fmla="*/ 129909 w 1425797"/>
              <a:gd name="connsiteY114" fmla="*/ 212349 h 775724"/>
              <a:gd name="connsiteX115" fmla="*/ 116908 w 1425797"/>
              <a:gd name="connsiteY115" fmla="*/ 182014 h 775724"/>
              <a:gd name="connsiteX116" fmla="*/ 4233 w 1425797"/>
              <a:gd name="connsiteY116"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90906 w 1425797"/>
              <a:gd name="connsiteY5" fmla="*/ 125676 h 775724"/>
              <a:gd name="connsiteX6" fmla="*/ 142910 w 1425797"/>
              <a:gd name="connsiteY6" fmla="*/ 82340 h 775724"/>
              <a:gd name="connsiteX7" fmla="*/ 229583 w 1425797"/>
              <a:gd name="connsiteY7" fmla="*/ 78006 h 775724"/>
              <a:gd name="connsiteX8" fmla="*/ 268585 w 1425797"/>
              <a:gd name="connsiteY8" fmla="*/ 65005 h 775724"/>
              <a:gd name="connsiteX9" fmla="*/ 281586 w 1425797"/>
              <a:gd name="connsiteY9" fmla="*/ 60672 h 775724"/>
              <a:gd name="connsiteX10" fmla="*/ 294587 w 1425797"/>
              <a:gd name="connsiteY10" fmla="*/ 52004 h 775724"/>
              <a:gd name="connsiteX11" fmla="*/ 307588 w 1425797"/>
              <a:gd name="connsiteY11" fmla="*/ 47671 h 775724"/>
              <a:gd name="connsiteX12" fmla="*/ 329256 w 1425797"/>
              <a:gd name="connsiteY12" fmla="*/ 34670 h 775724"/>
              <a:gd name="connsiteX13" fmla="*/ 337924 w 1425797"/>
              <a:gd name="connsiteY13" fmla="*/ 26002 h 775724"/>
              <a:gd name="connsiteX14" fmla="*/ 355258 w 1425797"/>
              <a:gd name="connsiteY14" fmla="*/ 0 h 775724"/>
              <a:gd name="connsiteX15" fmla="*/ 368259 w 1425797"/>
              <a:gd name="connsiteY15" fmla="*/ 34670 h 775724"/>
              <a:gd name="connsiteX16" fmla="*/ 381260 w 1425797"/>
              <a:gd name="connsiteY16" fmla="*/ 60672 h 775724"/>
              <a:gd name="connsiteX17" fmla="*/ 394261 w 1425797"/>
              <a:gd name="connsiteY17" fmla="*/ 69339 h 775724"/>
              <a:gd name="connsiteX18" fmla="*/ 428930 w 1425797"/>
              <a:gd name="connsiteY18" fmla="*/ 82340 h 775724"/>
              <a:gd name="connsiteX19" fmla="*/ 463600 w 1425797"/>
              <a:gd name="connsiteY19" fmla="*/ 91007 h 775724"/>
              <a:gd name="connsiteX20" fmla="*/ 511270 w 1425797"/>
              <a:gd name="connsiteY20" fmla="*/ 108342 h 775724"/>
              <a:gd name="connsiteX21" fmla="*/ 541605 w 1425797"/>
              <a:gd name="connsiteY21" fmla="*/ 121343 h 775724"/>
              <a:gd name="connsiteX22" fmla="*/ 571941 w 1425797"/>
              <a:gd name="connsiteY22" fmla="*/ 130010 h 775724"/>
              <a:gd name="connsiteX23" fmla="*/ 584942 w 1425797"/>
              <a:gd name="connsiteY23" fmla="*/ 134344 h 775724"/>
              <a:gd name="connsiteX24" fmla="*/ 615277 w 1425797"/>
              <a:gd name="connsiteY24" fmla="*/ 143011 h 775724"/>
              <a:gd name="connsiteX25" fmla="*/ 636946 w 1425797"/>
              <a:gd name="connsiteY25" fmla="*/ 156012 h 775724"/>
              <a:gd name="connsiteX26" fmla="*/ 649946 w 1425797"/>
              <a:gd name="connsiteY26" fmla="*/ 164679 h 775724"/>
              <a:gd name="connsiteX27" fmla="*/ 658614 w 1425797"/>
              <a:gd name="connsiteY27" fmla="*/ 173346 h 775724"/>
              <a:gd name="connsiteX28" fmla="*/ 671615 w 1425797"/>
              <a:gd name="connsiteY28" fmla="*/ 177680 h 775724"/>
              <a:gd name="connsiteX29" fmla="*/ 684616 w 1425797"/>
              <a:gd name="connsiteY29" fmla="*/ 190681 h 775724"/>
              <a:gd name="connsiteX30" fmla="*/ 701950 w 1425797"/>
              <a:gd name="connsiteY30" fmla="*/ 203682 h 775724"/>
              <a:gd name="connsiteX31" fmla="*/ 706284 w 1425797"/>
              <a:gd name="connsiteY31" fmla="*/ 216683 h 775724"/>
              <a:gd name="connsiteX32" fmla="*/ 740953 w 1425797"/>
              <a:gd name="connsiteY32" fmla="*/ 255686 h 775724"/>
              <a:gd name="connsiteX33" fmla="*/ 766955 w 1425797"/>
              <a:gd name="connsiteY33" fmla="*/ 273020 h 775724"/>
              <a:gd name="connsiteX34" fmla="*/ 792957 w 1425797"/>
              <a:gd name="connsiteY34" fmla="*/ 294689 h 775724"/>
              <a:gd name="connsiteX35" fmla="*/ 840627 w 1425797"/>
              <a:gd name="connsiteY35" fmla="*/ 312023 h 775724"/>
              <a:gd name="connsiteX36" fmla="*/ 857962 w 1425797"/>
              <a:gd name="connsiteY36" fmla="*/ 316357 h 775724"/>
              <a:gd name="connsiteX37" fmla="*/ 896964 w 1425797"/>
              <a:gd name="connsiteY37" fmla="*/ 329358 h 775724"/>
              <a:gd name="connsiteX38" fmla="*/ 909965 w 1425797"/>
              <a:gd name="connsiteY38" fmla="*/ 338025 h 775724"/>
              <a:gd name="connsiteX39" fmla="*/ 940301 w 1425797"/>
              <a:gd name="connsiteY39" fmla="*/ 346692 h 775724"/>
              <a:gd name="connsiteX40" fmla="*/ 966303 w 1425797"/>
              <a:gd name="connsiteY40" fmla="*/ 355360 h 775724"/>
              <a:gd name="connsiteX41" fmla="*/ 992305 w 1425797"/>
              <a:gd name="connsiteY41" fmla="*/ 372694 h 775724"/>
              <a:gd name="connsiteX42" fmla="*/ 1000972 w 1425797"/>
              <a:gd name="connsiteY42" fmla="*/ 381362 h 775724"/>
              <a:gd name="connsiteX43" fmla="*/ 1018307 w 1425797"/>
              <a:gd name="connsiteY43" fmla="*/ 394363 h 775724"/>
              <a:gd name="connsiteX44" fmla="*/ 1031308 w 1425797"/>
              <a:gd name="connsiteY44" fmla="*/ 411697 h 775724"/>
              <a:gd name="connsiteX45" fmla="*/ 1035641 w 1425797"/>
              <a:gd name="connsiteY45" fmla="*/ 424698 h 775724"/>
              <a:gd name="connsiteX46" fmla="*/ 1057310 w 1425797"/>
              <a:gd name="connsiteY46" fmla="*/ 437699 h 775724"/>
              <a:gd name="connsiteX47" fmla="*/ 1074644 w 1425797"/>
              <a:gd name="connsiteY47" fmla="*/ 442033 h 775724"/>
              <a:gd name="connsiteX48" fmla="*/ 1087645 w 1425797"/>
              <a:gd name="connsiteY48" fmla="*/ 446366 h 775724"/>
              <a:gd name="connsiteX49" fmla="*/ 1113647 w 1425797"/>
              <a:gd name="connsiteY49" fmla="*/ 450700 h 775724"/>
              <a:gd name="connsiteX50" fmla="*/ 1143983 w 1425797"/>
              <a:gd name="connsiteY50" fmla="*/ 463701 h 775724"/>
              <a:gd name="connsiteX51" fmla="*/ 1165651 w 1425797"/>
              <a:gd name="connsiteY51" fmla="*/ 468035 h 775724"/>
              <a:gd name="connsiteX52" fmla="*/ 1182985 w 1425797"/>
              <a:gd name="connsiteY52" fmla="*/ 476702 h 775724"/>
              <a:gd name="connsiteX53" fmla="*/ 1195986 w 1425797"/>
              <a:gd name="connsiteY53" fmla="*/ 481036 h 775724"/>
              <a:gd name="connsiteX54" fmla="*/ 1204654 w 1425797"/>
              <a:gd name="connsiteY54" fmla="*/ 489703 h 775724"/>
              <a:gd name="connsiteX55" fmla="*/ 1230655 w 1425797"/>
              <a:gd name="connsiteY55" fmla="*/ 502704 h 775724"/>
              <a:gd name="connsiteX56" fmla="*/ 1239323 w 1425797"/>
              <a:gd name="connsiteY56" fmla="*/ 511371 h 775724"/>
              <a:gd name="connsiteX57" fmla="*/ 1269658 w 1425797"/>
              <a:gd name="connsiteY57" fmla="*/ 524372 h 775724"/>
              <a:gd name="connsiteX58" fmla="*/ 1304328 w 1425797"/>
              <a:gd name="connsiteY58" fmla="*/ 533039 h 775724"/>
              <a:gd name="connsiteX59" fmla="*/ 1317328 w 1425797"/>
              <a:gd name="connsiteY59" fmla="*/ 541707 h 775724"/>
              <a:gd name="connsiteX60" fmla="*/ 1334663 w 1425797"/>
              <a:gd name="connsiteY60" fmla="*/ 546040 h 775724"/>
              <a:gd name="connsiteX61" fmla="*/ 1391001 w 1425797"/>
              <a:gd name="connsiteY61" fmla="*/ 554708 h 775724"/>
              <a:gd name="connsiteX62" fmla="*/ 1412669 w 1425797"/>
              <a:gd name="connsiteY62" fmla="*/ 576376 h 775724"/>
              <a:gd name="connsiteX63" fmla="*/ 1404001 w 1425797"/>
              <a:gd name="connsiteY63" fmla="*/ 585043 h 775724"/>
              <a:gd name="connsiteX64" fmla="*/ 1152650 w 1425797"/>
              <a:gd name="connsiteY64" fmla="*/ 619712 h 775724"/>
              <a:gd name="connsiteX65" fmla="*/ 1148316 w 1425797"/>
              <a:gd name="connsiteY65" fmla="*/ 632713 h 775724"/>
              <a:gd name="connsiteX66" fmla="*/ 1139649 w 1425797"/>
              <a:gd name="connsiteY66" fmla="*/ 641381 h 775724"/>
              <a:gd name="connsiteX67" fmla="*/ 1135315 w 1425797"/>
              <a:gd name="connsiteY67" fmla="*/ 654382 h 775724"/>
              <a:gd name="connsiteX68" fmla="*/ 1117981 w 1425797"/>
              <a:gd name="connsiteY68" fmla="*/ 676050 h 775724"/>
              <a:gd name="connsiteX69" fmla="*/ 1109313 w 1425797"/>
              <a:gd name="connsiteY69" fmla="*/ 689051 h 775724"/>
              <a:gd name="connsiteX70" fmla="*/ 1091979 w 1425797"/>
              <a:gd name="connsiteY70" fmla="*/ 741055 h 775724"/>
              <a:gd name="connsiteX71" fmla="*/ 1083311 w 1425797"/>
              <a:gd name="connsiteY71" fmla="*/ 767056 h 775724"/>
              <a:gd name="connsiteX72" fmla="*/ 1074644 w 1425797"/>
              <a:gd name="connsiteY72" fmla="*/ 775724 h 775724"/>
              <a:gd name="connsiteX73" fmla="*/ 1052976 w 1425797"/>
              <a:gd name="connsiteY73" fmla="*/ 771390 h 775724"/>
              <a:gd name="connsiteX74" fmla="*/ 1035641 w 1425797"/>
              <a:gd name="connsiteY74" fmla="*/ 745388 h 775724"/>
              <a:gd name="connsiteX75" fmla="*/ 1022640 w 1425797"/>
              <a:gd name="connsiteY75" fmla="*/ 736721 h 775724"/>
              <a:gd name="connsiteX76" fmla="*/ 1013973 w 1425797"/>
              <a:gd name="connsiteY76" fmla="*/ 723720 h 775724"/>
              <a:gd name="connsiteX77" fmla="*/ 974970 w 1425797"/>
              <a:gd name="connsiteY77" fmla="*/ 702052 h 775724"/>
              <a:gd name="connsiteX78" fmla="*/ 966303 w 1425797"/>
              <a:gd name="connsiteY78" fmla="*/ 693384 h 775724"/>
              <a:gd name="connsiteX79" fmla="*/ 931634 w 1425797"/>
              <a:gd name="connsiteY79" fmla="*/ 680383 h 775724"/>
              <a:gd name="connsiteX80" fmla="*/ 918633 w 1425797"/>
              <a:gd name="connsiteY80" fmla="*/ 671716 h 775724"/>
              <a:gd name="connsiteX81" fmla="*/ 905632 w 1425797"/>
              <a:gd name="connsiteY81" fmla="*/ 667382 h 775724"/>
              <a:gd name="connsiteX82" fmla="*/ 888297 w 1425797"/>
              <a:gd name="connsiteY82" fmla="*/ 658715 h 775724"/>
              <a:gd name="connsiteX83" fmla="*/ 870963 w 1425797"/>
              <a:gd name="connsiteY83" fmla="*/ 654382 h 775724"/>
              <a:gd name="connsiteX84" fmla="*/ 844961 w 1425797"/>
              <a:gd name="connsiteY84" fmla="*/ 645714 h 775724"/>
              <a:gd name="connsiteX85" fmla="*/ 831960 w 1425797"/>
              <a:gd name="connsiteY85" fmla="*/ 637047 h 775724"/>
              <a:gd name="connsiteX86" fmla="*/ 810292 w 1425797"/>
              <a:gd name="connsiteY86" fmla="*/ 606711 h 775724"/>
              <a:gd name="connsiteX87" fmla="*/ 805958 w 1425797"/>
              <a:gd name="connsiteY87" fmla="*/ 589377 h 775724"/>
              <a:gd name="connsiteX88" fmla="*/ 797291 w 1425797"/>
              <a:gd name="connsiteY88" fmla="*/ 580709 h 775724"/>
              <a:gd name="connsiteX89" fmla="*/ 788623 w 1425797"/>
              <a:gd name="connsiteY89" fmla="*/ 567709 h 775724"/>
              <a:gd name="connsiteX90" fmla="*/ 784290 w 1425797"/>
              <a:gd name="connsiteY90" fmla="*/ 546040 h 775724"/>
              <a:gd name="connsiteX91" fmla="*/ 753954 w 1425797"/>
              <a:gd name="connsiteY91" fmla="*/ 498370 h 775724"/>
              <a:gd name="connsiteX92" fmla="*/ 749620 w 1425797"/>
              <a:gd name="connsiteY92" fmla="*/ 485369 h 775724"/>
              <a:gd name="connsiteX93" fmla="*/ 727952 w 1425797"/>
              <a:gd name="connsiteY93" fmla="*/ 450700 h 775724"/>
              <a:gd name="connsiteX94" fmla="*/ 701950 w 1425797"/>
              <a:gd name="connsiteY94" fmla="*/ 429032 h 775724"/>
              <a:gd name="connsiteX95" fmla="*/ 584942 w 1425797"/>
              <a:gd name="connsiteY95" fmla="*/ 424698 h 775724"/>
              <a:gd name="connsiteX96" fmla="*/ 537272 w 1425797"/>
              <a:gd name="connsiteY96" fmla="*/ 411697 h 775724"/>
              <a:gd name="connsiteX97" fmla="*/ 489601 w 1425797"/>
              <a:gd name="connsiteY97" fmla="*/ 394363 h 775724"/>
              <a:gd name="connsiteX98" fmla="*/ 476601 w 1425797"/>
              <a:gd name="connsiteY98" fmla="*/ 390029 h 775724"/>
              <a:gd name="connsiteX99" fmla="*/ 454932 w 1425797"/>
              <a:gd name="connsiteY99" fmla="*/ 377028 h 775724"/>
              <a:gd name="connsiteX100" fmla="*/ 428930 w 1425797"/>
              <a:gd name="connsiteY100" fmla="*/ 359693 h 775724"/>
              <a:gd name="connsiteX101" fmla="*/ 402928 w 1425797"/>
              <a:gd name="connsiteY101" fmla="*/ 338025 h 775724"/>
              <a:gd name="connsiteX102" fmla="*/ 363926 w 1425797"/>
              <a:gd name="connsiteY102" fmla="*/ 320691 h 775724"/>
              <a:gd name="connsiteX103" fmla="*/ 350925 w 1425797"/>
              <a:gd name="connsiteY103" fmla="*/ 312023 h 775724"/>
              <a:gd name="connsiteX104" fmla="*/ 342257 w 1425797"/>
              <a:gd name="connsiteY104" fmla="*/ 303356 h 775724"/>
              <a:gd name="connsiteX105" fmla="*/ 324923 w 1425797"/>
              <a:gd name="connsiteY105" fmla="*/ 299022 h 775724"/>
              <a:gd name="connsiteX106" fmla="*/ 311922 w 1425797"/>
              <a:gd name="connsiteY106" fmla="*/ 294689 h 775724"/>
              <a:gd name="connsiteX107" fmla="*/ 285920 w 1425797"/>
              <a:gd name="connsiteY107" fmla="*/ 281688 h 775724"/>
              <a:gd name="connsiteX108" fmla="*/ 255584 w 1425797"/>
              <a:gd name="connsiteY108" fmla="*/ 273020 h 775724"/>
              <a:gd name="connsiteX109" fmla="*/ 242583 w 1425797"/>
              <a:gd name="connsiteY109" fmla="*/ 264353 h 775724"/>
              <a:gd name="connsiteX110" fmla="*/ 194913 w 1425797"/>
              <a:gd name="connsiteY110" fmla="*/ 251352 h 775724"/>
              <a:gd name="connsiteX111" fmla="*/ 155910 w 1425797"/>
              <a:gd name="connsiteY111" fmla="*/ 247018 h 775724"/>
              <a:gd name="connsiteX112" fmla="*/ 151577 w 1425797"/>
              <a:gd name="connsiteY112" fmla="*/ 234018 h 775724"/>
              <a:gd name="connsiteX113" fmla="*/ 138576 w 1425797"/>
              <a:gd name="connsiteY113" fmla="*/ 225350 h 775724"/>
              <a:gd name="connsiteX114" fmla="*/ 116908 w 1425797"/>
              <a:gd name="connsiteY114" fmla="*/ 182014 h 775724"/>
              <a:gd name="connsiteX115" fmla="*/ 4233 w 1425797"/>
              <a:gd name="connsiteY115"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584942 w 1425797"/>
              <a:gd name="connsiteY22" fmla="*/ 134344 h 775724"/>
              <a:gd name="connsiteX23" fmla="*/ 615277 w 1425797"/>
              <a:gd name="connsiteY23" fmla="*/ 143011 h 775724"/>
              <a:gd name="connsiteX24" fmla="*/ 636946 w 1425797"/>
              <a:gd name="connsiteY24" fmla="*/ 156012 h 775724"/>
              <a:gd name="connsiteX25" fmla="*/ 649946 w 1425797"/>
              <a:gd name="connsiteY25" fmla="*/ 164679 h 775724"/>
              <a:gd name="connsiteX26" fmla="*/ 658614 w 1425797"/>
              <a:gd name="connsiteY26" fmla="*/ 173346 h 775724"/>
              <a:gd name="connsiteX27" fmla="*/ 671615 w 1425797"/>
              <a:gd name="connsiteY27" fmla="*/ 177680 h 775724"/>
              <a:gd name="connsiteX28" fmla="*/ 684616 w 1425797"/>
              <a:gd name="connsiteY28" fmla="*/ 190681 h 775724"/>
              <a:gd name="connsiteX29" fmla="*/ 701950 w 1425797"/>
              <a:gd name="connsiteY29" fmla="*/ 203682 h 775724"/>
              <a:gd name="connsiteX30" fmla="*/ 706284 w 1425797"/>
              <a:gd name="connsiteY30" fmla="*/ 216683 h 775724"/>
              <a:gd name="connsiteX31" fmla="*/ 740953 w 1425797"/>
              <a:gd name="connsiteY31" fmla="*/ 255686 h 775724"/>
              <a:gd name="connsiteX32" fmla="*/ 766955 w 1425797"/>
              <a:gd name="connsiteY32" fmla="*/ 273020 h 775724"/>
              <a:gd name="connsiteX33" fmla="*/ 792957 w 1425797"/>
              <a:gd name="connsiteY33" fmla="*/ 294689 h 775724"/>
              <a:gd name="connsiteX34" fmla="*/ 840627 w 1425797"/>
              <a:gd name="connsiteY34" fmla="*/ 312023 h 775724"/>
              <a:gd name="connsiteX35" fmla="*/ 857962 w 1425797"/>
              <a:gd name="connsiteY35" fmla="*/ 316357 h 775724"/>
              <a:gd name="connsiteX36" fmla="*/ 896964 w 1425797"/>
              <a:gd name="connsiteY36" fmla="*/ 329358 h 775724"/>
              <a:gd name="connsiteX37" fmla="*/ 909965 w 1425797"/>
              <a:gd name="connsiteY37" fmla="*/ 338025 h 775724"/>
              <a:gd name="connsiteX38" fmla="*/ 940301 w 1425797"/>
              <a:gd name="connsiteY38" fmla="*/ 346692 h 775724"/>
              <a:gd name="connsiteX39" fmla="*/ 966303 w 1425797"/>
              <a:gd name="connsiteY39" fmla="*/ 355360 h 775724"/>
              <a:gd name="connsiteX40" fmla="*/ 992305 w 1425797"/>
              <a:gd name="connsiteY40" fmla="*/ 372694 h 775724"/>
              <a:gd name="connsiteX41" fmla="*/ 1000972 w 1425797"/>
              <a:gd name="connsiteY41" fmla="*/ 381362 h 775724"/>
              <a:gd name="connsiteX42" fmla="*/ 1018307 w 1425797"/>
              <a:gd name="connsiteY42" fmla="*/ 394363 h 775724"/>
              <a:gd name="connsiteX43" fmla="*/ 1031308 w 1425797"/>
              <a:gd name="connsiteY43" fmla="*/ 411697 h 775724"/>
              <a:gd name="connsiteX44" fmla="*/ 1035641 w 1425797"/>
              <a:gd name="connsiteY44" fmla="*/ 424698 h 775724"/>
              <a:gd name="connsiteX45" fmla="*/ 1057310 w 1425797"/>
              <a:gd name="connsiteY45" fmla="*/ 437699 h 775724"/>
              <a:gd name="connsiteX46" fmla="*/ 1074644 w 1425797"/>
              <a:gd name="connsiteY46" fmla="*/ 442033 h 775724"/>
              <a:gd name="connsiteX47" fmla="*/ 1087645 w 1425797"/>
              <a:gd name="connsiteY47" fmla="*/ 446366 h 775724"/>
              <a:gd name="connsiteX48" fmla="*/ 1113647 w 1425797"/>
              <a:gd name="connsiteY48" fmla="*/ 450700 h 775724"/>
              <a:gd name="connsiteX49" fmla="*/ 1143983 w 1425797"/>
              <a:gd name="connsiteY49" fmla="*/ 463701 h 775724"/>
              <a:gd name="connsiteX50" fmla="*/ 1165651 w 1425797"/>
              <a:gd name="connsiteY50" fmla="*/ 468035 h 775724"/>
              <a:gd name="connsiteX51" fmla="*/ 1182985 w 1425797"/>
              <a:gd name="connsiteY51" fmla="*/ 476702 h 775724"/>
              <a:gd name="connsiteX52" fmla="*/ 1195986 w 1425797"/>
              <a:gd name="connsiteY52" fmla="*/ 481036 h 775724"/>
              <a:gd name="connsiteX53" fmla="*/ 1204654 w 1425797"/>
              <a:gd name="connsiteY53" fmla="*/ 489703 h 775724"/>
              <a:gd name="connsiteX54" fmla="*/ 1230655 w 1425797"/>
              <a:gd name="connsiteY54" fmla="*/ 502704 h 775724"/>
              <a:gd name="connsiteX55" fmla="*/ 1239323 w 1425797"/>
              <a:gd name="connsiteY55" fmla="*/ 511371 h 775724"/>
              <a:gd name="connsiteX56" fmla="*/ 1269658 w 1425797"/>
              <a:gd name="connsiteY56" fmla="*/ 524372 h 775724"/>
              <a:gd name="connsiteX57" fmla="*/ 1304328 w 1425797"/>
              <a:gd name="connsiteY57" fmla="*/ 533039 h 775724"/>
              <a:gd name="connsiteX58" fmla="*/ 1317328 w 1425797"/>
              <a:gd name="connsiteY58" fmla="*/ 541707 h 775724"/>
              <a:gd name="connsiteX59" fmla="*/ 1334663 w 1425797"/>
              <a:gd name="connsiteY59" fmla="*/ 546040 h 775724"/>
              <a:gd name="connsiteX60" fmla="*/ 1391001 w 1425797"/>
              <a:gd name="connsiteY60" fmla="*/ 554708 h 775724"/>
              <a:gd name="connsiteX61" fmla="*/ 1412669 w 1425797"/>
              <a:gd name="connsiteY61" fmla="*/ 576376 h 775724"/>
              <a:gd name="connsiteX62" fmla="*/ 1404001 w 1425797"/>
              <a:gd name="connsiteY62" fmla="*/ 585043 h 775724"/>
              <a:gd name="connsiteX63" fmla="*/ 1152650 w 1425797"/>
              <a:gd name="connsiteY63" fmla="*/ 619712 h 775724"/>
              <a:gd name="connsiteX64" fmla="*/ 1148316 w 1425797"/>
              <a:gd name="connsiteY64" fmla="*/ 632713 h 775724"/>
              <a:gd name="connsiteX65" fmla="*/ 1139649 w 1425797"/>
              <a:gd name="connsiteY65" fmla="*/ 641381 h 775724"/>
              <a:gd name="connsiteX66" fmla="*/ 1135315 w 1425797"/>
              <a:gd name="connsiteY66" fmla="*/ 654382 h 775724"/>
              <a:gd name="connsiteX67" fmla="*/ 1117981 w 1425797"/>
              <a:gd name="connsiteY67" fmla="*/ 676050 h 775724"/>
              <a:gd name="connsiteX68" fmla="*/ 1109313 w 1425797"/>
              <a:gd name="connsiteY68" fmla="*/ 689051 h 775724"/>
              <a:gd name="connsiteX69" fmla="*/ 1091979 w 1425797"/>
              <a:gd name="connsiteY69" fmla="*/ 741055 h 775724"/>
              <a:gd name="connsiteX70" fmla="*/ 1083311 w 1425797"/>
              <a:gd name="connsiteY70" fmla="*/ 767056 h 775724"/>
              <a:gd name="connsiteX71" fmla="*/ 1074644 w 1425797"/>
              <a:gd name="connsiteY71" fmla="*/ 775724 h 775724"/>
              <a:gd name="connsiteX72" fmla="*/ 1052976 w 1425797"/>
              <a:gd name="connsiteY72" fmla="*/ 771390 h 775724"/>
              <a:gd name="connsiteX73" fmla="*/ 1035641 w 1425797"/>
              <a:gd name="connsiteY73" fmla="*/ 745388 h 775724"/>
              <a:gd name="connsiteX74" fmla="*/ 1022640 w 1425797"/>
              <a:gd name="connsiteY74" fmla="*/ 736721 h 775724"/>
              <a:gd name="connsiteX75" fmla="*/ 1013973 w 1425797"/>
              <a:gd name="connsiteY75" fmla="*/ 723720 h 775724"/>
              <a:gd name="connsiteX76" fmla="*/ 974970 w 1425797"/>
              <a:gd name="connsiteY76" fmla="*/ 702052 h 775724"/>
              <a:gd name="connsiteX77" fmla="*/ 966303 w 1425797"/>
              <a:gd name="connsiteY77" fmla="*/ 693384 h 775724"/>
              <a:gd name="connsiteX78" fmla="*/ 931634 w 1425797"/>
              <a:gd name="connsiteY78" fmla="*/ 680383 h 775724"/>
              <a:gd name="connsiteX79" fmla="*/ 918633 w 1425797"/>
              <a:gd name="connsiteY79" fmla="*/ 671716 h 775724"/>
              <a:gd name="connsiteX80" fmla="*/ 905632 w 1425797"/>
              <a:gd name="connsiteY80" fmla="*/ 667382 h 775724"/>
              <a:gd name="connsiteX81" fmla="*/ 888297 w 1425797"/>
              <a:gd name="connsiteY81" fmla="*/ 658715 h 775724"/>
              <a:gd name="connsiteX82" fmla="*/ 870963 w 1425797"/>
              <a:gd name="connsiteY82" fmla="*/ 654382 h 775724"/>
              <a:gd name="connsiteX83" fmla="*/ 844961 w 1425797"/>
              <a:gd name="connsiteY83" fmla="*/ 645714 h 775724"/>
              <a:gd name="connsiteX84" fmla="*/ 831960 w 1425797"/>
              <a:gd name="connsiteY84" fmla="*/ 637047 h 775724"/>
              <a:gd name="connsiteX85" fmla="*/ 810292 w 1425797"/>
              <a:gd name="connsiteY85" fmla="*/ 606711 h 775724"/>
              <a:gd name="connsiteX86" fmla="*/ 805958 w 1425797"/>
              <a:gd name="connsiteY86" fmla="*/ 589377 h 775724"/>
              <a:gd name="connsiteX87" fmla="*/ 797291 w 1425797"/>
              <a:gd name="connsiteY87" fmla="*/ 580709 h 775724"/>
              <a:gd name="connsiteX88" fmla="*/ 788623 w 1425797"/>
              <a:gd name="connsiteY88" fmla="*/ 567709 h 775724"/>
              <a:gd name="connsiteX89" fmla="*/ 784290 w 1425797"/>
              <a:gd name="connsiteY89" fmla="*/ 546040 h 775724"/>
              <a:gd name="connsiteX90" fmla="*/ 753954 w 1425797"/>
              <a:gd name="connsiteY90" fmla="*/ 498370 h 775724"/>
              <a:gd name="connsiteX91" fmla="*/ 749620 w 1425797"/>
              <a:gd name="connsiteY91" fmla="*/ 485369 h 775724"/>
              <a:gd name="connsiteX92" fmla="*/ 727952 w 1425797"/>
              <a:gd name="connsiteY92" fmla="*/ 450700 h 775724"/>
              <a:gd name="connsiteX93" fmla="*/ 701950 w 1425797"/>
              <a:gd name="connsiteY93" fmla="*/ 429032 h 775724"/>
              <a:gd name="connsiteX94" fmla="*/ 584942 w 1425797"/>
              <a:gd name="connsiteY94" fmla="*/ 424698 h 775724"/>
              <a:gd name="connsiteX95" fmla="*/ 537272 w 1425797"/>
              <a:gd name="connsiteY95" fmla="*/ 411697 h 775724"/>
              <a:gd name="connsiteX96" fmla="*/ 489601 w 1425797"/>
              <a:gd name="connsiteY96" fmla="*/ 394363 h 775724"/>
              <a:gd name="connsiteX97" fmla="*/ 476601 w 1425797"/>
              <a:gd name="connsiteY97" fmla="*/ 390029 h 775724"/>
              <a:gd name="connsiteX98" fmla="*/ 454932 w 1425797"/>
              <a:gd name="connsiteY98" fmla="*/ 377028 h 775724"/>
              <a:gd name="connsiteX99" fmla="*/ 428930 w 1425797"/>
              <a:gd name="connsiteY99" fmla="*/ 359693 h 775724"/>
              <a:gd name="connsiteX100" fmla="*/ 402928 w 1425797"/>
              <a:gd name="connsiteY100" fmla="*/ 338025 h 775724"/>
              <a:gd name="connsiteX101" fmla="*/ 363926 w 1425797"/>
              <a:gd name="connsiteY101" fmla="*/ 320691 h 775724"/>
              <a:gd name="connsiteX102" fmla="*/ 350925 w 1425797"/>
              <a:gd name="connsiteY102" fmla="*/ 312023 h 775724"/>
              <a:gd name="connsiteX103" fmla="*/ 342257 w 1425797"/>
              <a:gd name="connsiteY103" fmla="*/ 303356 h 775724"/>
              <a:gd name="connsiteX104" fmla="*/ 324923 w 1425797"/>
              <a:gd name="connsiteY104" fmla="*/ 299022 h 775724"/>
              <a:gd name="connsiteX105" fmla="*/ 311922 w 1425797"/>
              <a:gd name="connsiteY105" fmla="*/ 294689 h 775724"/>
              <a:gd name="connsiteX106" fmla="*/ 285920 w 1425797"/>
              <a:gd name="connsiteY106" fmla="*/ 281688 h 775724"/>
              <a:gd name="connsiteX107" fmla="*/ 255584 w 1425797"/>
              <a:gd name="connsiteY107" fmla="*/ 273020 h 775724"/>
              <a:gd name="connsiteX108" fmla="*/ 242583 w 1425797"/>
              <a:gd name="connsiteY108" fmla="*/ 264353 h 775724"/>
              <a:gd name="connsiteX109" fmla="*/ 194913 w 1425797"/>
              <a:gd name="connsiteY109" fmla="*/ 251352 h 775724"/>
              <a:gd name="connsiteX110" fmla="*/ 155910 w 1425797"/>
              <a:gd name="connsiteY110" fmla="*/ 247018 h 775724"/>
              <a:gd name="connsiteX111" fmla="*/ 151577 w 1425797"/>
              <a:gd name="connsiteY111" fmla="*/ 234018 h 775724"/>
              <a:gd name="connsiteX112" fmla="*/ 138576 w 1425797"/>
              <a:gd name="connsiteY112" fmla="*/ 225350 h 775724"/>
              <a:gd name="connsiteX113" fmla="*/ 116908 w 1425797"/>
              <a:gd name="connsiteY113" fmla="*/ 182014 h 775724"/>
              <a:gd name="connsiteX114" fmla="*/ 4233 w 1425797"/>
              <a:gd name="connsiteY114"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615277 w 1425797"/>
              <a:gd name="connsiteY22" fmla="*/ 143011 h 775724"/>
              <a:gd name="connsiteX23" fmla="*/ 636946 w 1425797"/>
              <a:gd name="connsiteY23" fmla="*/ 156012 h 775724"/>
              <a:gd name="connsiteX24" fmla="*/ 649946 w 1425797"/>
              <a:gd name="connsiteY24" fmla="*/ 164679 h 775724"/>
              <a:gd name="connsiteX25" fmla="*/ 658614 w 1425797"/>
              <a:gd name="connsiteY25" fmla="*/ 173346 h 775724"/>
              <a:gd name="connsiteX26" fmla="*/ 671615 w 1425797"/>
              <a:gd name="connsiteY26" fmla="*/ 177680 h 775724"/>
              <a:gd name="connsiteX27" fmla="*/ 684616 w 1425797"/>
              <a:gd name="connsiteY27" fmla="*/ 190681 h 775724"/>
              <a:gd name="connsiteX28" fmla="*/ 701950 w 1425797"/>
              <a:gd name="connsiteY28" fmla="*/ 203682 h 775724"/>
              <a:gd name="connsiteX29" fmla="*/ 706284 w 1425797"/>
              <a:gd name="connsiteY29" fmla="*/ 216683 h 775724"/>
              <a:gd name="connsiteX30" fmla="*/ 740953 w 1425797"/>
              <a:gd name="connsiteY30" fmla="*/ 255686 h 775724"/>
              <a:gd name="connsiteX31" fmla="*/ 766955 w 1425797"/>
              <a:gd name="connsiteY31" fmla="*/ 273020 h 775724"/>
              <a:gd name="connsiteX32" fmla="*/ 792957 w 1425797"/>
              <a:gd name="connsiteY32" fmla="*/ 294689 h 775724"/>
              <a:gd name="connsiteX33" fmla="*/ 840627 w 1425797"/>
              <a:gd name="connsiteY33" fmla="*/ 312023 h 775724"/>
              <a:gd name="connsiteX34" fmla="*/ 857962 w 1425797"/>
              <a:gd name="connsiteY34" fmla="*/ 316357 h 775724"/>
              <a:gd name="connsiteX35" fmla="*/ 896964 w 1425797"/>
              <a:gd name="connsiteY35" fmla="*/ 329358 h 775724"/>
              <a:gd name="connsiteX36" fmla="*/ 909965 w 1425797"/>
              <a:gd name="connsiteY36" fmla="*/ 338025 h 775724"/>
              <a:gd name="connsiteX37" fmla="*/ 940301 w 1425797"/>
              <a:gd name="connsiteY37" fmla="*/ 346692 h 775724"/>
              <a:gd name="connsiteX38" fmla="*/ 966303 w 1425797"/>
              <a:gd name="connsiteY38" fmla="*/ 355360 h 775724"/>
              <a:gd name="connsiteX39" fmla="*/ 992305 w 1425797"/>
              <a:gd name="connsiteY39" fmla="*/ 372694 h 775724"/>
              <a:gd name="connsiteX40" fmla="*/ 1000972 w 1425797"/>
              <a:gd name="connsiteY40" fmla="*/ 381362 h 775724"/>
              <a:gd name="connsiteX41" fmla="*/ 1018307 w 1425797"/>
              <a:gd name="connsiteY41" fmla="*/ 394363 h 775724"/>
              <a:gd name="connsiteX42" fmla="*/ 1031308 w 1425797"/>
              <a:gd name="connsiteY42" fmla="*/ 411697 h 775724"/>
              <a:gd name="connsiteX43" fmla="*/ 1035641 w 1425797"/>
              <a:gd name="connsiteY43" fmla="*/ 424698 h 775724"/>
              <a:gd name="connsiteX44" fmla="*/ 1057310 w 1425797"/>
              <a:gd name="connsiteY44" fmla="*/ 437699 h 775724"/>
              <a:gd name="connsiteX45" fmla="*/ 1074644 w 1425797"/>
              <a:gd name="connsiteY45" fmla="*/ 442033 h 775724"/>
              <a:gd name="connsiteX46" fmla="*/ 1087645 w 1425797"/>
              <a:gd name="connsiteY46" fmla="*/ 446366 h 775724"/>
              <a:gd name="connsiteX47" fmla="*/ 1113647 w 1425797"/>
              <a:gd name="connsiteY47" fmla="*/ 450700 h 775724"/>
              <a:gd name="connsiteX48" fmla="*/ 1143983 w 1425797"/>
              <a:gd name="connsiteY48" fmla="*/ 463701 h 775724"/>
              <a:gd name="connsiteX49" fmla="*/ 1165651 w 1425797"/>
              <a:gd name="connsiteY49" fmla="*/ 468035 h 775724"/>
              <a:gd name="connsiteX50" fmla="*/ 1182985 w 1425797"/>
              <a:gd name="connsiteY50" fmla="*/ 476702 h 775724"/>
              <a:gd name="connsiteX51" fmla="*/ 1195986 w 1425797"/>
              <a:gd name="connsiteY51" fmla="*/ 481036 h 775724"/>
              <a:gd name="connsiteX52" fmla="*/ 1204654 w 1425797"/>
              <a:gd name="connsiteY52" fmla="*/ 489703 h 775724"/>
              <a:gd name="connsiteX53" fmla="*/ 1230655 w 1425797"/>
              <a:gd name="connsiteY53" fmla="*/ 502704 h 775724"/>
              <a:gd name="connsiteX54" fmla="*/ 1239323 w 1425797"/>
              <a:gd name="connsiteY54" fmla="*/ 511371 h 775724"/>
              <a:gd name="connsiteX55" fmla="*/ 1269658 w 1425797"/>
              <a:gd name="connsiteY55" fmla="*/ 524372 h 775724"/>
              <a:gd name="connsiteX56" fmla="*/ 1304328 w 1425797"/>
              <a:gd name="connsiteY56" fmla="*/ 533039 h 775724"/>
              <a:gd name="connsiteX57" fmla="*/ 1317328 w 1425797"/>
              <a:gd name="connsiteY57" fmla="*/ 541707 h 775724"/>
              <a:gd name="connsiteX58" fmla="*/ 1334663 w 1425797"/>
              <a:gd name="connsiteY58" fmla="*/ 546040 h 775724"/>
              <a:gd name="connsiteX59" fmla="*/ 1391001 w 1425797"/>
              <a:gd name="connsiteY59" fmla="*/ 554708 h 775724"/>
              <a:gd name="connsiteX60" fmla="*/ 1412669 w 1425797"/>
              <a:gd name="connsiteY60" fmla="*/ 576376 h 775724"/>
              <a:gd name="connsiteX61" fmla="*/ 1404001 w 1425797"/>
              <a:gd name="connsiteY61" fmla="*/ 585043 h 775724"/>
              <a:gd name="connsiteX62" fmla="*/ 1152650 w 1425797"/>
              <a:gd name="connsiteY62" fmla="*/ 619712 h 775724"/>
              <a:gd name="connsiteX63" fmla="*/ 1148316 w 1425797"/>
              <a:gd name="connsiteY63" fmla="*/ 632713 h 775724"/>
              <a:gd name="connsiteX64" fmla="*/ 1139649 w 1425797"/>
              <a:gd name="connsiteY64" fmla="*/ 641381 h 775724"/>
              <a:gd name="connsiteX65" fmla="*/ 1135315 w 1425797"/>
              <a:gd name="connsiteY65" fmla="*/ 654382 h 775724"/>
              <a:gd name="connsiteX66" fmla="*/ 1117981 w 1425797"/>
              <a:gd name="connsiteY66" fmla="*/ 676050 h 775724"/>
              <a:gd name="connsiteX67" fmla="*/ 1109313 w 1425797"/>
              <a:gd name="connsiteY67" fmla="*/ 689051 h 775724"/>
              <a:gd name="connsiteX68" fmla="*/ 1091979 w 1425797"/>
              <a:gd name="connsiteY68" fmla="*/ 741055 h 775724"/>
              <a:gd name="connsiteX69" fmla="*/ 1083311 w 1425797"/>
              <a:gd name="connsiteY69" fmla="*/ 767056 h 775724"/>
              <a:gd name="connsiteX70" fmla="*/ 1074644 w 1425797"/>
              <a:gd name="connsiteY70" fmla="*/ 775724 h 775724"/>
              <a:gd name="connsiteX71" fmla="*/ 1052976 w 1425797"/>
              <a:gd name="connsiteY71" fmla="*/ 771390 h 775724"/>
              <a:gd name="connsiteX72" fmla="*/ 1035641 w 1425797"/>
              <a:gd name="connsiteY72" fmla="*/ 745388 h 775724"/>
              <a:gd name="connsiteX73" fmla="*/ 1022640 w 1425797"/>
              <a:gd name="connsiteY73" fmla="*/ 736721 h 775724"/>
              <a:gd name="connsiteX74" fmla="*/ 1013973 w 1425797"/>
              <a:gd name="connsiteY74" fmla="*/ 723720 h 775724"/>
              <a:gd name="connsiteX75" fmla="*/ 974970 w 1425797"/>
              <a:gd name="connsiteY75" fmla="*/ 702052 h 775724"/>
              <a:gd name="connsiteX76" fmla="*/ 966303 w 1425797"/>
              <a:gd name="connsiteY76" fmla="*/ 693384 h 775724"/>
              <a:gd name="connsiteX77" fmla="*/ 931634 w 1425797"/>
              <a:gd name="connsiteY77" fmla="*/ 680383 h 775724"/>
              <a:gd name="connsiteX78" fmla="*/ 918633 w 1425797"/>
              <a:gd name="connsiteY78" fmla="*/ 671716 h 775724"/>
              <a:gd name="connsiteX79" fmla="*/ 905632 w 1425797"/>
              <a:gd name="connsiteY79" fmla="*/ 667382 h 775724"/>
              <a:gd name="connsiteX80" fmla="*/ 888297 w 1425797"/>
              <a:gd name="connsiteY80" fmla="*/ 658715 h 775724"/>
              <a:gd name="connsiteX81" fmla="*/ 870963 w 1425797"/>
              <a:gd name="connsiteY81" fmla="*/ 654382 h 775724"/>
              <a:gd name="connsiteX82" fmla="*/ 844961 w 1425797"/>
              <a:gd name="connsiteY82" fmla="*/ 645714 h 775724"/>
              <a:gd name="connsiteX83" fmla="*/ 831960 w 1425797"/>
              <a:gd name="connsiteY83" fmla="*/ 637047 h 775724"/>
              <a:gd name="connsiteX84" fmla="*/ 810292 w 1425797"/>
              <a:gd name="connsiteY84" fmla="*/ 606711 h 775724"/>
              <a:gd name="connsiteX85" fmla="*/ 805958 w 1425797"/>
              <a:gd name="connsiteY85" fmla="*/ 589377 h 775724"/>
              <a:gd name="connsiteX86" fmla="*/ 797291 w 1425797"/>
              <a:gd name="connsiteY86" fmla="*/ 580709 h 775724"/>
              <a:gd name="connsiteX87" fmla="*/ 788623 w 1425797"/>
              <a:gd name="connsiteY87" fmla="*/ 567709 h 775724"/>
              <a:gd name="connsiteX88" fmla="*/ 784290 w 1425797"/>
              <a:gd name="connsiteY88" fmla="*/ 546040 h 775724"/>
              <a:gd name="connsiteX89" fmla="*/ 753954 w 1425797"/>
              <a:gd name="connsiteY89" fmla="*/ 498370 h 775724"/>
              <a:gd name="connsiteX90" fmla="*/ 749620 w 1425797"/>
              <a:gd name="connsiteY90" fmla="*/ 485369 h 775724"/>
              <a:gd name="connsiteX91" fmla="*/ 727952 w 1425797"/>
              <a:gd name="connsiteY91" fmla="*/ 450700 h 775724"/>
              <a:gd name="connsiteX92" fmla="*/ 701950 w 1425797"/>
              <a:gd name="connsiteY92" fmla="*/ 429032 h 775724"/>
              <a:gd name="connsiteX93" fmla="*/ 584942 w 1425797"/>
              <a:gd name="connsiteY93" fmla="*/ 424698 h 775724"/>
              <a:gd name="connsiteX94" fmla="*/ 537272 w 1425797"/>
              <a:gd name="connsiteY94" fmla="*/ 411697 h 775724"/>
              <a:gd name="connsiteX95" fmla="*/ 489601 w 1425797"/>
              <a:gd name="connsiteY95" fmla="*/ 394363 h 775724"/>
              <a:gd name="connsiteX96" fmla="*/ 476601 w 1425797"/>
              <a:gd name="connsiteY96" fmla="*/ 390029 h 775724"/>
              <a:gd name="connsiteX97" fmla="*/ 454932 w 1425797"/>
              <a:gd name="connsiteY97" fmla="*/ 377028 h 775724"/>
              <a:gd name="connsiteX98" fmla="*/ 428930 w 1425797"/>
              <a:gd name="connsiteY98" fmla="*/ 359693 h 775724"/>
              <a:gd name="connsiteX99" fmla="*/ 402928 w 1425797"/>
              <a:gd name="connsiteY99" fmla="*/ 338025 h 775724"/>
              <a:gd name="connsiteX100" fmla="*/ 363926 w 1425797"/>
              <a:gd name="connsiteY100" fmla="*/ 320691 h 775724"/>
              <a:gd name="connsiteX101" fmla="*/ 350925 w 1425797"/>
              <a:gd name="connsiteY101" fmla="*/ 312023 h 775724"/>
              <a:gd name="connsiteX102" fmla="*/ 342257 w 1425797"/>
              <a:gd name="connsiteY102" fmla="*/ 303356 h 775724"/>
              <a:gd name="connsiteX103" fmla="*/ 324923 w 1425797"/>
              <a:gd name="connsiteY103" fmla="*/ 299022 h 775724"/>
              <a:gd name="connsiteX104" fmla="*/ 311922 w 1425797"/>
              <a:gd name="connsiteY104" fmla="*/ 294689 h 775724"/>
              <a:gd name="connsiteX105" fmla="*/ 285920 w 1425797"/>
              <a:gd name="connsiteY105" fmla="*/ 281688 h 775724"/>
              <a:gd name="connsiteX106" fmla="*/ 255584 w 1425797"/>
              <a:gd name="connsiteY106" fmla="*/ 273020 h 775724"/>
              <a:gd name="connsiteX107" fmla="*/ 242583 w 1425797"/>
              <a:gd name="connsiteY107" fmla="*/ 264353 h 775724"/>
              <a:gd name="connsiteX108" fmla="*/ 194913 w 1425797"/>
              <a:gd name="connsiteY108" fmla="*/ 251352 h 775724"/>
              <a:gd name="connsiteX109" fmla="*/ 155910 w 1425797"/>
              <a:gd name="connsiteY109" fmla="*/ 247018 h 775724"/>
              <a:gd name="connsiteX110" fmla="*/ 151577 w 1425797"/>
              <a:gd name="connsiteY110" fmla="*/ 234018 h 775724"/>
              <a:gd name="connsiteX111" fmla="*/ 138576 w 1425797"/>
              <a:gd name="connsiteY111" fmla="*/ 225350 h 775724"/>
              <a:gd name="connsiteX112" fmla="*/ 116908 w 1425797"/>
              <a:gd name="connsiteY112" fmla="*/ 182014 h 775724"/>
              <a:gd name="connsiteX113" fmla="*/ 4233 w 1425797"/>
              <a:gd name="connsiteY113"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615277 w 1425797"/>
              <a:gd name="connsiteY22" fmla="*/ 143011 h 775724"/>
              <a:gd name="connsiteX23" fmla="*/ 636946 w 1425797"/>
              <a:gd name="connsiteY23" fmla="*/ 156012 h 775724"/>
              <a:gd name="connsiteX24" fmla="*/ 649946 w 1425797"/>
              <a:gd name="connsiteY24" fmla="*/ 164679 h 775724"/>
              <a:gd name="connsiteX25" fmla="*/ 658614 w 1425797"/>
              <a:gd name="connsiteY25" fmla="*/ 173346 h 775724"/>
              <a:gd name="connsiteX26" fmla="*/ 671615 w 1425797"/>
              <a:gd name="connsiteY26" fmla="*/ 177680 h 775724"/>
              <a:gd name="connsiteX27" fmla="*/ 684616 w 1425797"/>
              <a:gd name="connsiteY27" fmla="*/ 190681 h 775724"/>
              <a:gd name="connsiteX28" fmla="*/ 706284 w 1425797"/>
              <a:gd name="connsiteY28" fmla="*/ 216683 h 775724"/>
              <a:gd name="connsiteX29" fmla="*/ 740953 w 1425797"/>
              <a:gd name="connsiteY29" fmla="*/ 255686 h 775724"/>
              <a:gd name="connsiteX30" fmla="*/ 766955 w 1425797"/>
              <a:gd name="connsiteY30" fmla="*/ 273020 h 775724"/>
              <a:gd name="connsiteX31" fmla="*/ 792957 w 1425797"/>
              <a:gd name="connsiteY31" fmla="*/ 294689 h 775724"/>
              <a:gd name="connsiteX32" fmla="*/ 840627 w 1425797"/>
              <a:gd name="connsiteY32" fmla="*/ 312023 h 775724"/>
              <a:gd name="connsiteX33" fmla="*/ 857962 w 1425797"/>
              <a:gd name="connsiteY33" fmla="*/ 316357 h 775724"/>
              <a:gd name="connsiteX34" fmla="*/ 896964 w 1425797"/>
              <a:gd name="connsiteY34" fmla="*/ 329358 h 775724"/>
              <a:gd name="connsiteX35" fmla="*/ 909965 w 1425797"/>
              <a:gd name="connsiteY35" fmla="*/ 338025 h 775724"/>
              <a:gd name="connsiteX36" fmla="*/ 940301 w 1425797"/>
              <a:gd name="connsiteY36" fmla="*/ 346692 h 775724"/>
              <a:gd name="connsiteX37" fmla="*/ 966303 w 1425797"/>
              <a:gd name="connsiteY37" fmla="*/ 355360 h 775724"/>
              <a:gd name="connsiteX38" fmla="*/ 992305 w 1425797"/>
              <a:gd name="connsiteY38" fmla="*/ 372694 h 775724"/>
              <a:gd name="connsiteX39" fmla="*/ 1000972 w 1425797"/>
              <a:gd name="connsiteY39" fmla="*/ 381362 h 775724"/>
              <a:gd name="connsiteX40" fmla="*/ 1018307 w 1425797"/>
              <a:gd name="connsiteY40" fmla="*/ 394363 h 775724"/>
              <a:gd name="connsiteX41" fmla="*/ 1031308 w 1425797"/>
              <a:gd name="connsiteY41" fmla="*/ 411697 h 775724"/>
              <a:gd name="connsiteX42" fmla="*/ 1035641 w 1425797"/>
              <a:gd name="connsiteY42" fmla="*/ 424698 h 775724"/>
              <a:gd name="connsiteX43" fmla="*/ 1057310 w 1425797"/>
              <a:gd name="connsiteY43" fmla="*/ 437699 h 775724"/>
              <a:gd name="connsiteX44" fmla="*/ 1074644 w 1425797"/>
              <a:gd name="connsiteY44" fmla="*/ 442033 h 775724"/>
              <a:gd name="connsiteX45" fmla="*/ 1087645 w 1425797"/>
              <a:gd name="connsiteY45" fmla="*/ 446366 h 775724"/>
              <a:gd name="connsiteX46" fmla="*/ 1113647 w 1425797"/>
              <a:gd name="connsiteY46" fmla="*/ 450700 h 775724"/>
              <a:gd name="connsiteX47" fmla="*/ 1143983 w 1425797"/>
              <a:gd name="connsiteY47" fmla="*/ 463701 h 775724"/>
              <a:gd name="connsiteX48" fmla="*/ 1165651 w 1425797"/>
              <a:gd name="connsiteY48" fmla="*/ 468035 h 775724"/>
              <a:gd name="connsiteX49" fmla="*/ 1182985 w 1425797"/>
              <a:gd name="connsiteY49" fmla="*/ 476702 h 775724"/>
              <a:gd name="connsiteX50" fmla="*/ 1195986 w 1425797"/>
              <a:gd name="connsiteY50" fmla="*/ 481036 h 775724"/>
              <a:gd name="connsiteX51" fmla="*/ 1204654 w 1425797"/>
              <a:gd name="connsiteY51" fmla="*/ 489703 h 775724"/>
              <a:gd name="connsiteX52" fmla="*/ 1230655 w 1425797"/>
              <a:gd name="connsiteY52" fmla="*/ 502704 h 775724"/>
              <a:gd name="connsiteX53" fmla="*/ 1239323 w 1425797"/>
              <a:gd name="connsiteY53" fmla="*/ 511371 h 775724"/>
              <a:gd name="connsiteX54" fmla="*/ 1269658 w 1425797"/>
              <a:gd name="connsiteY54" fmla="*/ 524372 h 775724"/>
              <a:gd name="connsiteX55" fmla="*/ 1304328 w 1425797"/>
              <a:gd name="connsiteY55" fmla="*/ 533039 h 775724"/>
              <a:gd name="connsiteX56" fmla="*/ 1317328 w 1425797"/>
              <a:gd name="connsiteY56" fmla="*/ 541707 h 775724"/>
              <a:gd name="connsiteX57" fmla="*/ 1334663 w 1425797"/>
              <a:gd name="connsiteY57" fmla="*/ 546040 h 775724"/>
              <a:gd name="connsiteX58" fmla="*/ 1391001 w 1425797"/>
              <a:gd name="connsiteY58" fmla="*/ 554708 h 775724"/>
              <a:gd name="connsiteX59" fmla="*/ 1412669 w 1425797"/>
              <a:gd name="connsiteY59" fmla="*/ 576376 h 775724"/>
              <a:gd name="connsiteX60" fmla="*/ 1404001 w 1425797"/>
              <a:gd name="connsiteY60" fmla="*/ 585043 h 775724"/>
              <a:gd name="connsiteX61" fmla="*/ 1152650 w 1425797"/>
              <a:gd name="connsiteY61" fmla="*/ 619712 h 775724"/>
              <a:gd name="connsiteX62" fmla="*/ 1148316 w 1425797"/>
              <a:gd name="connsiteY62" fmla="*/ 632713 h 775724"/>
              <a:gd name="connsiteX63" fmla="*/ 1139649 w 1425797"/>
              <a:gd name="connsiteY63" fmla="*/ 641381 h 775724"/>
              <a:gd name="connsiteX64" fmla="*/ 1135315 w 1425797"/>
              <a:gd name="connsiteY64" fmla="*/ 654382 h 775724"/>
              <a:gd name="connsiteX65" fmla="*/ 1117981 w 1425797"/>
              <a:gd name="connsiteY65" fmla="*/ 676050 h 775724"/>
              <a:gd name="connsiteX66" fmla="*/ 1109313 w 1425797"/>
              <a:gd name="connsiteY66" fmla="*/ 689051 h 775724"/>
              <a:gd name="connsiteX67" fmla="*/ 1091979 w 1425797"/>
              <a:gd name="connsiteY67" fmla="*/ 741055 h 775724"/>
              <a:gd name="connsiteX68" fmla="*/ 1083311 w 1425797"/>
              <a:gd name="connsiteY68" fmla="*/ 767056 h 775724"/>
              <a:gd name="connsiteX69" fmla="*/ 1074644 w 1425797"/>
              <a:gd name="connsiteY69" fmla="*/ 775724 h 775724"/>
              <a:gd name="connsiteX70" fmla="*/ 1052976 w 1425797"/>
              <a:gd name="connsiteY70" fmla="*/ 771390 h 775724"/>
              <a:gd name="connsiteX71" fmla="*/ 1035641 w 1425797"/>
              <a:gd name="connsiteY71" fmla="*/ 745388 h 775724"/>
              <a:gd name="connsiteX72" fmla="*/ 1022640 w 1425797"/>
              <a:gd name="connsiteY72" fmla="*/ 736721 h 775724"/>
              <a:gd name="connsiteX73" fmla="*/ 1013973 w 1425797"/>
              <a:gd name="connsiteY73" fmla="*/ 723720 h 775724"/>
              <a:gd name="connsiteX74" fmla="*/ 974970 w 1425797"/>
              <a:gd name="connsiteY74" fmla="*/ 702052 h 775724"/>
              <a:gd name="connsiteX75" fmla="*/ 966303 w 1425797"/>
              <a:gd name="connsiteY75" fmla="*/ 693384 h 775724"/>
              <a:gd name="connsiteX76" fmla="*/ 931634 w 1425797"/>
              <a:gd name="connsiteY76" fmla="*/ 680383 h 775724"/>
              <a:gd name="connsiteX77" fmla="*/ 918633 w 1425797"/>
              <a:gd name="connsiteY77" fmla="*/ 671716 h 775724"/>
              <a:gd name="connsiteX78" fmla="*/ 905632 w 1425797"/>
              <a:gd name="connsiteY78" fmla="*/ 667382 h 775724"/>
              <a:gd name="connsiteX79" fmla="*/ 888297 w 1425797"/>
              <a:gd name="connsiteY79" fmla="*/ 658715 h 775724"/>
              <a:gd name="connsiteX80" fmla="*/ 870963 w 1425797"/>
              <a:gd name="connsiteY80" fmla="*/ 654382 h 775724"/>
              <a:gd name="connsiteX81" fmla="*/ 844961 w 1425797"/>
              <a:gd name="connsiteY81" fmla="*/ 645714 h 775724"/>
              <a:gd name="connsiteX82" fmla="*/ 831960 w 1425797"/>
              <a:gd name="connsiteY82" fmla="*/ 637047 h 775724"/>
              <a:gd name="connsiteX83" fmla="*/ 810292 w 1425797"/>
              <a:gd name="connsiteY83" fmla="*/ 606711 h 775724"/>
              <a:gd name="connsiteX84" fmla="*/ 805958 w 1425797"/>
              <a:gd name="connsiteY84" fmla="*/ 589377 h 775724"/>
              <a:gd name="connsiteX85" fmla="*/ 797291 w 1425797"/>
              <a:gd name="connsiteY85" fmla="*/ 580709 h 775724"/>
              <a:gd name="connsiteX86" fmla="*/ 788623 w 1425797"/>
              <a:gd name="connsiteY86" fmla="*/ 567709 h 775724"/>
              <a:gd name="connsiteX87" fmla="*/ 784290 w 1425797"/>
              <a:gd name="connsiteY87" fmla="*/ 546040 h 775724"/>
              <a:gd name="connsiteX88" fmla="*/ 753954 w 1425797"/>
              <a:gd name="connsiteY88" fmla="*/ 498370 h 775724"/>
              <a:gd name="connsiteX89" fmla="*/ 749620 w 1425797"/>
              <a:gd name="connsiteY89" fmla="*/ 485369 h 775724"/>
              <a:gd name="connsiteX90" fmla="*/ 727952 w 1425797"/>
              <a:gd name="connsiteY90" fmla="*/ 450700 h 775724"/>
              <a:gd name="connsiteX91" fmla="*/ 701950 w 1425797"/>
              <a:gd name="connsiteY91" fmla="*/ 429032 h 775724"/>
              <a:gd name="connsiteX92" fmla="*/ 584942 w 1425797"/>
              <a:gd name="connsiteY92" fmla="*/ 424698 h 775724"/>
              <a:gd name="connsiteX93" fmla="*/ 537272 w 1425797"/>
              <a:gd name="connsiteY93" fmla="*/ 411697 h 775724"/>
              <a:gd name="connsiteX94" fmla="*/ 489601 w 1425797"/>
              <a:gd name="connsiteY94" fmla="*/ 394363 h 775724"/>
              <a:gd name="connsiteX95" fmla="*/ 476601 w 1425797"/>
              <a:gd name="connsiteY95" fmla="*/ 390029 h 775724"/>
              <a:gd name="connsiteX96" fmla="*/ 454932 w 1425797"/>
              <a:gd name="connsiteY96" fmla="*/ 377028 h 775724"/>
              <a:gd name="connsiteX97" fmla="*/ 428930 w 1425797"/>
              <a:gd name="connsiteY97" fmla="*/ 359693 h 775724"/>
              <a:gd name="connsiteX98" fmla="*/ 402928 w 1425797"/>
              <a:gd name="connsiteY98" fmla="*/ 338025 h 775724"/>
              <a:gd name="connsiteX99" fmla="*/ 363926 w 1425797"/>
              <a:gd name="connsiteY99" fmla="*/ 320691 h 775724"/>
              <a:gd name="connsiteX100" fmla="*/ 350925 w 1425797"/>
              <a:gd name="connsiteY100" fmla="*/ 312023 h 775724"/>
              <a:gd name="connsiteX101" fmla="*/ 342257 w 1425797"/>
              <a:gd name="connsiteY101" fmla="*/ 303356 h 775724"/>
              <a:gd name="connsiteX102" fmla="*/ 324923 w 1425797"/>
              <a:gd name="connsiteY102" fmla="*/ 299022 h 775724"/>
              <a:gd name="connsiteX103" fmla="*/ 311922 w 1425797"/>
              <a:gd name="connsiteY103" fmla="*/ 294689 h 775724"/>
              <a:gd name="connsiteX104" fmla="*/ 285920 w 1425797"/>
              <a:gd name="connsiteY104" fmla="*/ 281688 h 775724"/>
              <a:gd name="connsiteX105" fmla="*/ 255584 w 1425797"/>
              <a:gd name="connsiteY105" fmla="*/ 273020 h 775724"/>
              <a:gd name="connsiteX106" fmla="*/ 242583 w 1425797"/>
              <a:gd name="connsiteY106" fmla="*/ 264353 h 775724"/>
              <a:gd name="connsiteX107" fmla="*/ 194913 w 1425797"/>
              <a:gd name="connsiteY107" fmla="*/ 251352 h 775724"/>
              <a:gd name="connsiteX108" fmla="*/ 155910 w 1425797"/>
              <a:gd name="connsiteY108" fmla="*/ 247018 h 775724"/>
              <a:gd name="connsiteX109" fmla="*/ 151577 w 1425797"/>
              <a:gd name="connsiteY109" fmla="*/ 234018 h 775724"/>
              <a:gd name="connsiteX110" fmla="*/ 138576 w 1425797"/>
              <a:gd name="connsiteY110" fmla="*/ 225350 h 775724"/>
              <a:gd name="connsiteX111" fmla="*/ 116908 w 1425797"/>
              <a:gd name="connsiteY111" fmla="*/ 182014 h 775724"/>
              <a:gd name="connsiteX112" fmla="*/ 4233 w 1425797"/>
              <a:gd name="connsiteY112"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615277 w 1425797"/>
              <a:gd name="connsiteY22" fmla="*/ 143011 h 775724"/>
              <a:gd name="connsiteX23" fmla="*/ 636946 w 1425797"/>
              <a:gd name="connsiteY23" fmla="*/ 156012 h 775724"/>
              <a:gd name="connsiteX24" fmla="*/ 649946 w 1425797"/>
              <a:gd name="connsiteY24" fmla="*/ 164679 h 775724"/>
              <a:gd name="connsiteX25" fmla="*/ 658614 w 1425797"/>
              <a:gd name="connsiteY25" fmla="*/ 173346 h 775724"/>
              <a:gd name="connsiteX26" fmla="*/ 671615 w 1425797"/>
              <a:gd name="connsiteY26" fmla="*/ 177680 h 775724"/>
              <a:gd name="connsiteX27" fmla="*/ 684616 w 1425797"/>
              <a:gd name="connsiteY27" fmla="*/ 190681 h 775724"/>
              <a:gd name="connsiteX28" fmla="*/ 706284 w 1425797"/>
              <a:gd name="connsiteY28" fmla="*/ 216683 h 775724"/>
              <a:gd name="connsiteX29" fmla="*/ 740953 w 1425797"/>
              <a:gd name="connsiteY29" fmla="*/ 255686 h 775724"/>
              <a:gd name="connsiteX30" fmla="*/ 766955 w 1425797"/>
              <a:gd name="connsiteY30" fmla="*/ 273020 h 775724"/>
              <a:gd name="connsiteX31" fmla="*/ 792957 w 1425797"/>
              <a:gd name="connsiteY31" fmla="*/ 294689 h 775724"/>
              <a:gd name="connsiteX32" fmla="*/ 840627 w 1425797"/>
              <a:gd name="connsiteY32" fmla="*/ 312023 h 775724"/>
              <a:gd name="connsiteX33" fmla="*/ 857962 w 1425797"/>
              <a:gd name="connsiteY33" fmla="*/ 316357 h 775724"/>
              <a:gd name="connsiteX34" fmla="*/ 896964 w 1425797"/>
              <a:gd name="connsiteY34" fmla="*/ 329358 h 775724"/>
              <a:gd name="connsiteX35" fmla="*/ 909965 w 1425797"/>
              <a:gd name="connsiteY35" fmla="*/ 338025 h 775724"/>
              <a:gd name="connsiteX36" fmla="*/ 940301 w 1425797"/>
              <a:gd name="connsiteY36" fmla="*/ 346692 h 775724"/>
              <a:gd name="connsiteX37" fmla="*/ 966303 w 1425797"/>
              <a:gd name="connsiteY37" fmla="*/ 355360 h 775724"/>
              <a:gd name="connsiteX38" fmla="*/ 992305 w 1425797"/>
              <a:gd name="connsiteY38" fmla="*/ 372694 h 775724"/>
              <a:gd name="connsiteX39" fmla="*/ 1000972 w 1425797"/>
              <a:gd name="connsiteY39" fmla="*/ 381362 h 775724"/>
              <a:gd name="connsiteX40" fmla="*/ 1018307 w 1425797"/>
              <a:gd name="connsiteY40" fmla="*/ 394363 h 775724"/>
              <a:gd name="connsiteX41" fmla="*/ 1031308 w 1425797"/>
              <a:gd name="connsiteY41" fmla="*/ 411697 h 775724"/>
              <a:gd name="connsiteX42" fmla="*/ 1057310 w 1425797"/>
              <a:gd name="connsiteY42" fmla="*/ 437699 h 775724"/>
              <a:gd name="connsiteX43" fmla="*/ 1074644 w 1425797"/>
              <a:gd name="connsiteY43" fmla="*/ 442033 h 775724"/>
              <a:gd name="connsiteX44" fmla="*/ 1087645 w 1425797"/>
              <a:gd name="connsiteY44" fmla="*/ 446366 h 775724"/>
              <a:gd name="connsiteX45" fmla="*/ 1113647 w 1425797"/>
              <a:gd name="connsiteY45" fmla="*/ 450700 h 775724"/>
              <a:gd name="connsiteX46" fmla="*/ 1143983 w 1425797"/>
              <a:gd name="connsiteY46" fmla="*/ 463701 h 775724"/>
              <a:gd name="connsiteX47" fmla="*/ 1165651 w 1425797"/>
              <a:gd name="connsiteY47" fmla="*/ 468035 h 775724"/>
              <a:gd name="connsiteX48" fmla="*/ 1182985 w 1425797"/>
              <a:gd name="connsiteY48" fmla="*/ 476702 h 775724"/>
              <a:gd name="connsiteX49" fmla="*/ 1195986 w 1425797"/>
              <a:gd name="connsiteY49" fmla="*/ 481036 h 775724"/>
              <a:gd name="connsiteX50" fmla="*/ 1204654 w 1425797"/>
              <a:gd name="connsiteY50" fmla="*/ 489703 h 775724"/>
              <a:gd name="connsiteX51" fmla="*/ 1230655 w 1425797"/>
              <a:gd name="connsiteY51" fmla="*/ 502704 h 775724"/>
              <a:gd name="connsiteX52" fmla="*/ 1239323 w 1425797"/>
              <a:gd name="connsiteY52" fmla="*/ 511371 h 775724"/>
              <a:gd name="connsiteX53" fmla="*/ 1269658 w 1425797"/>
              <a:gd name="connsiteY53" fmla="*/ 524372 h 775724"/>
              <a:gd name="connsiteX54" fmla="*/ 1304328 w 1425797"/>
              <a:gd name="connsiteY54" fmla="*/ 533039 h 775724"/>
              <a:gd name="connsiteX55" fmla="*/ 1317328 w 1425797"/>
              <a:gd name="connsiteY55" fmla="*/ 541707 h 775724"/>
              <a:gd name="connsiteX56" fmla="*/ 1334663 w 1425797"/>
              <a:gd name="connsiteY56" fmla="*/ 546040 h 775724"/>
              <a:gd name="connsiteX57" fmla="*/ 1391001 w 1425797"/>
              <a:gd name="connsiteY57" fmla="*/ 554708 h 775724"/>
              <a:gd name="connsiteX58" fmla="*/ 1412669 w 1425797"/>
              <a:gd name="connsiteY58" fmla="*/ 576376 h 775724"/>
              <a:gd name="connsiteX59" fmla="*/ 1404001 w 1425797"/>
              <a:gd name="connsiteY59" fmla="*/ 585043 h 775724"/>
              <a:gd name="connsiteX60" fmla="*/ 1152650 w 1425797"/>
              <a:gd name="connsiteY60" fmla="*/ 619712 h 775724"/>
              <a:gd name="connsiteX61" fmla="*/ 1148316 w 1425797"/>
              <a:gd name="connsiteY61" fmla="*/ 632713 h 775724"/>
              <a:gd name="connsiteX62" fmla="*/ 1139649 w 1425797"/>
              <a:gd name="connsiteY62" fmla="*/ 641381 h 775724"/>
              <a:gd name="connsiteX63" fmla="*/ 1135315 w 1425797"/>
              <a:gd name="connsiteY63" fmla="*/ 654382 h 775724"/>
              <a:gd name="connsiteX64" fmla="*/ 1117981 w 1425797"/>
              <a:gd name="connsiteY64" fmla="*/ 676050 h 775724"/>
              <a:gd name="connsiteX65" fmla="*/ 1109313 w 1425797"/>
              <a:gd name="connsiteY65" fmla="*/ 689051 h 775724"/>
              <a:gd name="connsiteX66" fmla="*/ 1091979 w 1425797"/>
              <a:gd name="connsiteY66" fmla="*/ 741055 h 775724"/>
              <a:gd name="connsiteX67" fmla="*/ 1083311 w 1425797"/>
              <a:gd name="connsiteY67" fmla="*/ 767056 h 775724"/>
              <a:gd name="connsiteX68" fmla="*/ 1074644 w 1425797"/>
              <a:gd name="connsiteY68" fmla="*/ 775724 h 775724"/>
              <a:gd name="connsiteX69" fmla="*/ 1052976 w 1425797"/>
              <a:gd name="connsiteY69" fmla="*/ 771390 h 775724"/>
              <a:gd name="connsiteX70" fmla="*/ 1035641 w 1425797"/>
              <a:gd name="connsiteY70" fmla="*/ 745388 h 775724"/>
              <a:gd name="connsiteX71" fmla="*/ 1022640 w 1425797"/>
              <a:gd name="connsiteY71" fmla="*/ 736721 h 775724"/>
              <a:gd name="connsiteX72" fmla="*/ 1013973 w 1425797"/>
              <a:gd name="connsiteY72" fmla="*/ 723720 h 775724"/>
              <a:gd name="connsiteX73" fmla="*/ 974970 w 1425797"/>
              <a:gd name="connsiteY73" fmla="*/ 702052 h 775724"/>
              <a:gd name="connsiteX74" fmla="*/ 966303 w 1425797"/>
              <a:gd name="connsiteY74" fmla="*/ 693384 h 775724"/>
              <a:gd name="connsiteX75" fmla="*/ 931634 w 1425797"/>
              <a:gd name="connsiteY75" fmla="*/ 680383 h 775724"/>
              <a:gd name="connsiteX76" fmla="*/ 918633 w 1425797"/>
              <a:gd name="connsiteY76" fmla="*/ 671716 h 775724"/>
              <a:gd name="connsiteX77" fmla="*/ 905632 w 1425797"/>
              <a:gd name="connsiteY77" fmla="*/ 667382 h 775724"/>
              <a:gd name="connsiteX78" fmla="*/ 888297 w 1425797"/>
              <a:gd name="connsiteY78" fmla="*/ 658715 h 775724"/>
              <a:gd name="connsiteX79" fmla="*/ 870963 w 1425797"/>
              <a:gd name="connsiteY79" fmla="*/ 654382 h 775724"/>
              <a:gd name="connsiteX80" fmla="*/ 844961 w 1425797"/>
              <a:gd name="connsiteY80" fmla="*/ 645714 h 775724"/>
              <a:gd name="connsiteX81" fmla="*/ 831960 w 1425797"/>
              <a:gd name="connsiteY81" fmla="*/ 637047 h 775724"/>
              <a:gd name="connsiteX82" fmla="*/ 810292 w 1425797"/>
              <a:gd name="connsiteY82" fmla="*/ 606711 h 775724"/>
              <a:gd name="connsiteX83" fmla="*/ 805958 w 1425797"/>
              <a:gd name="connsiteY83" fmla="*/ 589377 h 775724"/>
              <a:gd name="connsiteX84" fmla="*/ 797291 w 1425797"/>
              <a:gd name="connsiteY84" fmla="*/ 580709 h 775724"/>
              <a:gd name="connsiteX85" fmla="*/ 788623 w 1425797"/>
              <a:gd name="connsiteY85" fmla="*/ 567709 h 775724"/>
              <a:gd name="connsiteX86" fmla="*/ 784290 w 1425797"/>
              <a:gd name="connsiteY86" fmla="*/ 546040 h 775724"/>
              <a:gd name="connsiteX87" fmla="*/ 753954 w 1425797"/>
              <a:gd name="connsiteY87" fmla="*/ 498370 h 775724"/>
              <a:gd name="connsiteX88" fmla="*/ 749620 w 1425797"/>
              <a:gd name="connsiteY88" fmla="*/ 485369 h 775724"/>
              <a:gd name="connsiteX89" fmla="*/ 727952 w 1425797"/>
              <a:gd name="connsiteY89" fmla="*/ 450700 h 775724"/>
              <a:gd name="connsiteX90" fmla="*/ 701950 w 1425797"/>
              <a:gd name="connsiteY90" fmla="*/ 429032 h 775724"/>
              <a:gd name="connsiteX91" fmla="*/ 584942 w 1425797"/>
              <a:gd name="connsiteY91" fmla="*/ 424698 h 775724"/>
              <a:gd name="connsiteX92" fmla="*/ 537272 w 1425797"/>
              <a:gd name="connsiteY92" fmla="*/ 411697 h 775724"/>
              <a:gd name="connsiteX93" fmla="*/ 489601 w 1425797"/>
              <a:gd name="connsiteY93" fmla="*/ 394363 h 775724"/>
              <a:gd name="connsiteX94" fmla="*/ 476601 w 1425797"/>
              <a:gd name="connsiteY94" fmla="*/ 390029 h 775724"/>
              <a:gd name="connsiteX95" fmla="*/ 454932 w 1425797"/>
              <a:gd name="connsiteY95" fmla="*/ 377028 h 775724"/>
              <a:gd name="connsiteX96" fmla="*/ 428930 w 1425797"/>
              <a:gd name="connsiteY96" fmla="*/ 359693 h 775724"/>
              <a:gd name="connsiteX97" fmla="*/ 402928 w 1425797"/>
              <a:gd name="connsiteY97" fmla="*/ 338025 h 775724"/>
              <a:gd name="connsiteX98" fmla="*/ 363926 w 1425797"/>
              <a:gd name="connsiteY98" fmla="*/ 320691 h 775724"/>
              <a:gd name="connsiteX99" fmla="*/ 350925 w 1425797"/>
              <a:gd name="connsiteY99" fmla="*/ 312023 h 775724"/>
              <a:gd name="connsiteX100" fmla="*/ 342257 w 1425797"/>
              <a:gd name="connsiteY100" fmla="*/ 303356 h 775724"/>
              <a:gd name="connsiteX101" fmla="*/ 324923 w 1425797"/>
              <a:gd name="connsiteY101" fmla="*/ 299022 h 775724"/>
              <a:gd name="connsiteX102" fmla="*/ 311922 w 1425797"/>
              <a:gd name="connsiteY102" fmla="*/ 294689 h 775724"/>
              <a:gd name="connsiteX103" fmla="*/ 285920 w 1425797"/>
              <a:gd name="connsiteY103" fmla="*/ 281688 h 775724"/>
              <a:gd name="connsiteX104" fmla="*/ 255584 w 1425797"/>
              <a:gd name="connsiteY104" fmla="*/ 273020 h 775724"/>
              <a:gd name="connsiteX105" fmla="*/ 242583 w 1425797"/>
              <a:gd name="connsiteY105" fmla="*/ 264353 h 775724"/>
              <a:gd name="connsiteX106" fmla="*/ 194913 w 1425797"/>
              <a:gd name="connsiteY106" fmla="*/ 251352 h 775724"/>
              <a:gd name="connsiteX107" fmla="*/ 155910 w 1425797"/>
              <a:gd name="connsiteY107" fmla="*/ 247018 h 775724"/>
              <a:gd name="connsiteX108" fmla="*/ 151577 w 1425797"/>
              <a:gd name="connsiteY108" fmla="*/ 234018 h 775724"/>
              <a:gd name="connsiteX109" fmla="*/ 138576 w 1425797"/>
              <a:gd name="connsiteY109" fmla="*/ 225350 h 775724"/>
              <a:gd name="connsiteX110" fmla="*/ 116908 w 1425797"/>
              <a:gd name="connsiteY110" fmla="*/ 182014 h 775724"/>
              <a:gd name="connsiteX111" fmla="*/ 4233 w 1425797"/>
              <a:gd name="connsiteY111"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615277 w 1425797"/>
              <a:gd name="connsiteY22" fmla="*/ 143011 h 775724"/>
              <a:gd name="connsiteX23" fmla="*/ 636946 w 1425797"/>
              <a:gd name="connsiteY23" fmla="*/ 156012 h 775724"/>
              <a:gd name="connsiteX24" fmla="*/ 649946 w 1425797"/>
              <a:gd name="connsiteY24" fmla="*/ 164679 h 775724"/>
              <a:gd name="connsiteX25" fmla="*/ 658614 w 1425797"/>
              <a:gd name="connsiteY25" fmla="*/ 173346 h 775724"/>
              <a:gd name="connsiteX26" fmla="*/ 671615 w 1425797"/>
              <a:gd name="connsiteY26" fmla="*/ 177680 h 775724"/>
              <a:gd name="connsiteX27" fmla="*/ 684616 w 1425797"/>
              <a:gd name="connsiteY27" fmla="*/ 190681 h 775724"/>
              <a:gd name="connsiteX28" fmla="*/ 706284 w 1425797"/>
              <a:gd name="connsiteY28" fmla="*/ 216683 h 775724"/>
              <a:gd name="connsiteX29" fmla="*/ 740953 w 1425797"/>
              <a:gd name="connsiteY29" fmla="*/ 255686 h 775724"/>
              <a:gd name="connsiteX30" fmla="*/ 766955 w 1425797"/>
              <a:gd name="connsiteY30" fmla="*/ 273020 h 775724"/>
              <a:gd name="connsiteX31" fmla="*/ 792957 w 1425797"/>
              <a:gd name="connsiteY31" fmla="*/ 294689 h 775724"/>
              <a:gd name="connsiteX32" fmla="*/ 840627 w 1425797"/>
              <a:gd name="connsiteY32" fmla="*/ 312023 h 775724"/>
              <a:gd name="connsiteX33" fmla="*/ 857962 w 1425797"/>
              <a:gd name="connsiteY33" fmla="*/ 316357 h 775724"/>
              <a:gd name="connsiteX34" fmla="*/ 896964 w 1425797"/>
              <a:gd name="connsiteY34" fmla="*/ 329358 h 775724"/>
              <a:gd name="connsiteX35" fmla="*/ 909965 w 1425797"/>
              <a:gd name="connsiteY35" fmla="*/ 338025 h 775724"/>
              <a:gd name="connsiteX36" fmla="*/ 940301 w 1425797"/>
              <a:gd name="connsiteY36" fmla="*/ 346692 h 775724"/>
              <a:gd name="connsiteX37" fmla="*/ 966303 w 1425797"/>
              <a:gd name="connsiteY37" fmla="*/ 355360 h 775724"/>
              <a:gd name="connsiteX38" fmla="*/ 992305 w 1425797"/>
              <a:gd name="connsiteY38" fmla="*/ 372694 h 775724"/>
              <a:gd name="connsiteX39" fmla="*/ 1000972 w 1425797"/>
              <a:gd name="connsiteY39" fmla="*/ 381362 h 775724"/>
              <a:gd name="connsiteX40" fmla="*/ 1018307 w 1425797"/>
              <a:gd name="connsiteY40" fmla="*/ 394363 h 775724"/>
              <a:gd name="connsiteX41" fmla="*/ 1031308 w 1425797"/>
              <a:gd name="connsiteY41" fmla="*/ 411697 h 775724"/>
              <a:gd name="connsiteX42" fmla="*/ 1057310 w 1425797"/>
              <a:gd name="connsiteY42" fmla="*/ 437699 h 775724"/>
              <a:gd name="connsiteX43" fmla="*/ 1074644 w 1425797"/>
              <a:gd name="connsiteY43" fmla="*/ 442033 h 775724"/>
              <a:gd name="connsiteX44" fmla="*/ 1087645 w 1425797"/>
              <a:gd name="connsiteY44" fmla="*/ 446366 h 775724"/>
              <a:gd name="connsiteX45" fmla="*/ 1113647 w 1425797"/>
              <a:gd name="connsiteY45" fmla="*/ 450700 h 775724"/>
              <a:gd name="connsiteX46" fmla="*/ 1165651 w 1425797"/>
              <a:gd name="connsiteY46" fmla="*/ 468035 h 775724"/>
              <a:gd name="connsiteX47" fmla="*/ 1182985 w 1425797"/>
              <a:gd name="connsiteY47" fmla="*/ 476702 h 775724"/>
              <a:gd name="connsiteX48" fmla="*/ 1195986 w 1425797"/>
              <a:gd name="connsiteY48" fmla="*/ 481036 h 775724"/>
              <a:gd name="connsiteX49" fmla="*/ 1204654 w 1425797"/>
              <a:gd name="connsiteY49" fmla="*/ 489703 h 775724"/>
              <a:gd name="connsiteX50" fmla="*/ 1230655 w 1425797"/>
              <a:gd name="connsiteY50" fmla="*/ 502704 h 775724"/>
              <a:gd name="connsiteX51" fmla="*/ 1239323 w 1425797"/>
              <a:gd name="connsiteY51" fmla="*/ 511371 h 775724"/>
              <a:gd name="connsiteX52" fmla="*/ 1269658 w 1425797"/>
              <a:gd name="connsiteY52" fmla="*/ 524372 h 775724"/>
              <a:gd name="connsiteX53" fmla="*/ 1304328 w 1425797"/>
              <a:gd name="connsiteY53" fmla="*/ 533039 h 775724"/>
              <a:gd name="connsiteX54" fmla="*/ 1317328 w 1425797"/>
              <a:gd name="connsiteY54" fmla="*/ 541707 h 775724"/>
              <a:gd name="connsiteX55" fmla="*/ 1334663 w 1425797"/>
              <a:gd name="connsiteY55" fmla="*/ 546040 h 775724"/>
              <a:gd name="connsiteX56" fmla="*/ 1391001 w 1425797"/>
              <a:gd name="connsiteY56" fmla="*/ 554708 h 775724"/>
              <a:gd name="connsiteX57" fmla="*/ 1412669 w 1425797"/>
              <a:gd name="connsiteY57" fmla="*/ 576376 h 775724"/>
              <a:gd name="connsiteX58" fmla="*/ 1404001 w 1425797"/>
              <a:gd name="connsiteY58" fmla="*/ 585043 h 775724"/>
              <a:gd name="connsiteX59" fmla="*/ 1152650 w 1425797"/>
              <a:gd name="connsiteY59" fmla="*/ 619712 h 775724"/>
              <a:gd name="connsiteX60" fmla="*/ 1148316 w 1425797"/>
              <a:gd name="connsiteY60" fmla="*/ 632713 h 775724"/>
              <a:gd name="connsiteX61" fmla="*/ 1139649 w 1425797"/>
              <a:gd name="connsiteY61" fmla="*/ 641381 h 775724"/>
              <a:gd name="connsiteX62" fmla="*/ 1135315 w 1425797"/>
              <a:gd name="connsiteY62" fmla="*/ 654382 h 775724"/>
              <a:gd name="connsiteX63" fmla="*/ 1117981 w 1425797"/>
              <a:gd name="connsiteY63" fmla="*/ 676050 h 775724"/>
              <a:gd name="connsiteX64" fmla="*/ 1109313 w 1425797"/>
              <a:gd name="connsiteY64" fmla="*/ 689051 h 775724"/>
              <a:gd name="connsiteX65" fmla="*/ 1091979 w 1425797"/>
              <a:gd name="connsiteY65" fmla="*/ 741055 h 775724"/>
              <a:gd name="connsiteX66" fmla="*/ 1083311 w 1425797"/>
              <a:gd name="connsiteY66" fmla="*/ 767056 h 775724"/>
              <a:gd name="connsiteX67" fmla="*/ 1074644 w 1425797"/>
              <a:gd name="connsiteY67" fmla="*/ 775724 h 775724"/>
              <a:gd name="connsiteX68" fmla="*/ 1052976 w 1425797"/>
              <a:gd name="connsiteY68" fmla="*/ 771390 h 775724"/>
              <a:gd name="connsiteX69" fmla="*/ 1035641 w 1425797"/>
              <a:gd name="connsiteY69" fmla="*/ 745388 h 775724"/>
              <a:gd name="connsiteX70" fmla="*/ 1022640 w 1425797"/>
              <a:gd name="connsiteY70" fmla="*/ 736721 h 775724"/>
              <a:gd name="connsiteX71" fmla="*/ 1013973 w 1425797"/>
              <a:gd name="connsiteY71" fmla="*/ 723720 h 775724"/>
              <a:gd name="connsiteX72" fmla="*/ 974970 w 1425797"/>
              <a:gd name="connsiteY72" fmla="*/ 702052 h 775724"/>
              <a:gd name="connsiteX73" fmla="*/ 966303 w 1425797"/>
              <a:gd name="connsiteY73" fmla="*/ 693384 h 775724"/>
              <a:gd name="connsiteX74" fmla="*/ 931634 w 1425797"/>
              <a:gd name="connsiteY74" fmla="*/ 680383 h 775724"/>
              <a:gd name="connsiteX75" fmla="*/ 918633 w 1425797"/>
              <a:gd name="connsiteY75" fmla="*/ 671716 h 775724"/>
              <a:gd name="connsiteX76" fmla="*/ 905632 w 1425797"/>
              <a:gd name="connsiteY76" fmla="*/ 667382 h 775724"/>
              <a:gd name="connsiteX77" fmla="*/ 888297 w 1425797"/>
              <a:gd name="connsiteY77" fmla="*/ 658715 h 775724"/>
              <a:gd name="connsiteX78" fmla="*/ 870963 w 1425797"/>
              <a:gd name="connsiteY78" fmla="*/ 654382 h 775724"/>
              <a:gd name="connsiteX79" fmla="*/ 844961 w 1425797"/>
              <a:gd name="connsiteY79" fmla="*/ 645714 h 775724"/>
              <a:gd name="connsiteX80" fmla="*/ 831960 w 1425797"/>
              <a:gd name="connsiteY80" fmla="*/ 637047 h 775724"/>
              <a:gd name="connsiteX81" fmla="*/ 810292 w 1425797"/>
              <a:gd name="connsiteY81" fmla="*/ 606711 h 775724"/>
              <a:gd name="connsiteX82" fmla="*/ 805958 w 1425797"/>
              <a:gd name="connsiteY82" fmla="*/ 589377 h 775724"/>
              <a:gd name="connsiteX83" fmla="*/ 797291 w 1425797"/>
              <a:gd name="connsiteY83" fmla="*/ 580709 h 775724"/>
              <a:gd name="connsiteX84" fmla="*/ 788623 w 1425797"/>
              <a:gd name="connsiteY84" fmla="*/ 567709 h 775724"/>
              <a:gd name="connsiteX85" fmla="*/ 784290 w 1425797"/>
              <a:gd name="connsiteY85" fmla="*/ 546040 h 775724"/>
              <a:gd name="connsiteX86" fmla="*/ 753954 w 1425797"/>
              <a:gd name="connsiteY86" fmla="*/ 498370 h 775724"/>
              <a:gd name="connsiteX87" fmla="*/ 749620 w 1425797"/>
              <a:gd name="connsiteY87" fmla="*/ 485369 h 775724"/>
              <a:gd name="connsiteX88" fmla="*/ 727952 w 1425797"/>
              <a:gd name="connsiteY88" fmla="*/ 450700 h 775724"/>
              <a:gd name="connsiteX89" fmla="*/ 701950 w 1425797"/>
              <a:gd name="connsiteY89" fmla="*/ 429032 h 775724"/>
              <a:gd name="connsiteX90" fmla="*/ 584942 w 1425797"/>
              <a:gd name="connsiteY90" fmla="*/ 424698 h 775724"/>
              <a:gd name="connsiteX91" fmla="*/ 537272 w 1425797"/>
              <a:gd name="connsiteY91" fmla="*/ 411697 h 775724"/>
              <a:gd name="connsiteX92" fmla="*/ 489601 w 1425797"/>
              <a:gd name="connsiteY92" fmla="*/ 394363 h 775724"/>
              <a:gd name="connsiteX93" fmla="*/ 476601 w 1425797"/>
              <a:gd name="connsiteY93" fmla="*/ 390029 h 775724"/>
              <a:gd name="connsiteX94" fmla="*/ 454932 w 1425797"/>
              <a:gd name="connsiteY94" fmla="*/ 377028 h 775724"/>
              <a:gd name="connsiteX95" fmla="*/ 428930 w 1425797"/>
              <a:gd name="connsiteY95" fmla="*/ 359693 h 775724"/>
              <a:gd name="connsiteX96" fmla="*/ 402928 w 1425797"/>
              <a:gd name="connsiteY96" fmla="*/ 338025 h 775724"/>
              <a:gd name="connsiteX97" fmla="*/ 363926 w 1425797"/>
              <a:gd name="connsiteY97" fmla="*/ 320691 h 775724"/>
              <a:gd name="connsiteX98" fmla="*/ 350925 w 1425797"/>
              <a:gd name="connsiteY98" fmla="*/ 312023 h 775724"/>
              <a:gd name="connsiteX99" fmla="*/ 342257 w 1425797"/>
              <a:gd name="connsiteY99" fmla="*/ 303356 h 775724"/>
              <a:gd name="connsiteX100" fmla="*/ 324923 w 1425797"/>
              <a:gd name="connsiteY100" fmla="*/ 299022 h 775724"/>
              <a:gd name="connsiteX101" fmla="*/ 311922 w 1425797"/>
              <a:gd name="connsiteY101" fmla="*/ 294689 h 775724"/>
              <a:gd name="connsiteX102" fmla="*/ 285920 w 1425797"/>
              <a:gd name="connsiteY102" fmla="*/ 281688 h 775724"/>
              <a:gd name="connsiteX103" fmla="*/ 255584 w 1425797"/>
              <a:gd name="connsiteY103" fmla="*/ 273020 h 775724"/>
              <a:gd name="connsiteX104" fmla="*/ 242583 w 1425797"/>
              <a:gd name="connsiteY104" fmla="*/ 264353 h 775724"/>
              <a:gd name="connsiteX105" fmla="*/ 194913 w 1425797"/>
              <a:gd name="connsiteY105" fmla="*/ 251352 h 775724"/>
              <a:gd name="connsiteX106" fmla="*/ 155910 w 1425797"/>
              <a:gd name="connsiteY106" fmla="*/ 247018 h 775724"/>
              <a:gd name="connsiteX107" fmla="*/ 151577 w 1425797"/>
              <a:gd name="connsiteY107" fmla="*/ 234018 h 775724"/>
              <a:gd name="connsiteX108" fmla="*/ 138576 w 1425797"/>
              <a:gd name="connsiteY108" fmla="*/ 225350 h 775724"/>
              <a:gd name="connsiteX109" fmla="*/ 116908 w 1425797"/>
              <a:gd name="connsiteY109" fmla="*/ 182014 h 775724"/>
              <a:gd name="connsiteX110" fmla="*/ 4233 w 1425797"/>
              <a:gd name="connsiteY110"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615277 w 1425797"/>
              <a:gd name="connsiteY22" fmla="*/ 143011 h 775724"/>
              <a:gd name="connsiteX23" fmla="*/ 636946 w 1425797"/>
              <a:gd name="connsiteY23" fmla="*/ 156012 h 775724"/>
              <a:gd name="connsiteX24" fmla="*/ 649946 w 1425797"/>
              <a:gd name="connsiteY24" fmla="*/ 164679 h 775724"/>
              <a:gd name="connsiteX25" fmla="*/ 658614 w 1425797"/>
              <a:gd name="connsiteY25" fmla="*/ 173346 h 775724"/>
              <a:gd name="connsiteX26" fmla="*/ 671615 w 1425797"/>
              <a:gd name="connsiteY26" fmla="*/ 177680 h 775724"/>
              <a:gd name="connsiteX27" fmla="*/ 684616 w 1425797"/>
              <a:gd name="connsiteY27" fmla="*/ 190681 h 775724"/>
              <a:gd name="connsiteX28" fmla="*/ 706284 w 1425797"/>
              <a:gd name="connsiteY28" fmla="*/ 216683 h 775724"/>
              <a:gd name="connsiteX29" fmla="*/ 740953 w 1425797"/>
              <a:gd name="connsiteY29" fmla="*/ 255686 h 775724"/>
              <a:gd name="connsiteX30" fmla="*/ 766955 w 1425797"/>
              <a:gd name="connsiteY30" fmla="*/ 273020 h 775724"/>
              <a:gd name="connsiteX31" fmla="*/ 792957 w 1425797"/>
              <a:gd name="connsiteY31" fmla="*/ 294689 h 775724"/>
              <a:gd name="connsiteX32" fmla="*/ 840627 w 1425797"/>
              <a:gd name="connsiteY32" fmla="*/ 312023 h 775724"/>
              <a:gd name="connsiteX33" fmla="*/ 857962 w 1425797"/>
              <a:gd name="connsiteY33" fmla="*/ 316357 h 775724"/>
              <a:gd name="connsiteX34" fmla="*/ 896964 w 1425797"/>
              <a:gd name="connsiteY34" fmla="*/ 329358 h 775724"/>
              <a:gd name="connsiteX35" fmla="*/ 909965 w 1425797"/>
              <a:gd name="connsiteY35" fmla="*/ 338025 h 775724"/>
              <a:gd name="connsiteX36" fmla="*/ 940301 w 1425797"/>
              <a:gd name="connsiteY36" fmla="*/ 346692 h 775724"/>
              <a:gd name="connsiteX37" fmla="*/ 966303 w 1425797"/>
              <a:gd name="connsiteY37" fmla="*/ 355360 h 775724"/>
              <a:gd name="connsiteX38" fmla="*/ 992305 w 1425797"/>
              <a:gd name="connsiteY38" fmla="*/ 372694 h 775724"/>
              <a:gd name="connsiteX39" fmla="*/ 1000972 w 1425797"/>
              <a:gd name="connsiteY39" fmla="*/ 381362 h 775724"/>
              <a:gd name="connsiteX40" fmla="*/ 1018307 w 1425797"/>
              <a:gd name="connsiteY40" fmla="*/ 394363 h 775724"/>
              <a:gd name="connsiteX41" fmla="*/ 1031308 w 1425797"/>
              <a:gd name="connsiteY41" fmla="*/ 411697 h 775724"/>
              <a:gd name="connsiteX42" fmla="*/ 1057310 w 1425797"/>
              <a:gd name="connsiteY42" fmla="*/ 437699 h 775724"/>
              <a:gd name="connsiteX43" fmla="*/ 1074644 w 1425797"/>
              <a:gd name="connsiteY43" fmla="*/ 442033 h 775724"/>
              <a:gd name="connsiteX44" fmla="*/ 1087645 w 1425797"/>
              <a:gd name="connsiteY44" fmla="*/ 446366 h 775724"/>
              <a:gd name="connsiteX45" fmla="*/ 1113647 w 1425797"/>
              <a:gd name="connsiteY45" fmla="*/ 450700 h 775724"/>
              <a:gd name="connsiteX46" fmla="*/ 1165651 w 1425797"/>
              <a:gd name="connsiteY46" fmla="*/ 468035 h 775724"/>
              <a:gd name="connsiteX47" fmla="*/ 1182985 w 1425797"/>
              <a:gd name="connsiteY47" fmla="*/ 476702 h 775724"/>
              <a:gd name="connsiteX48" fmla="*/ 1195986 w 1425797"/>
              <a:gd name="connsiteY48" fmla="*/ 481036 h 775724"/>
              <a:gd name="connsiteX49" fmla="*/ 1204654 w 1425797"/>
              <a:gd name="connsiteY49" fmla="*/ 489703 h 775724"/>
              <a:gd name="connsiteX50" fmla="*/ 1239323 w 1425797"/>
              <a:gd name="connsiteY50" fmla="*/ 511371 h 775724"/>
              <a:gd name="connsiteX51" fmla="*/ 1269658 w 1425797"/>
              <a:gd name="connsiteY51" fmla="*/ 524372 h 775724"/>
              <a:gd name="connsiteX52" fmla="*/ 1304328 w 1425797"/>
              <a:gd name="connsiteY52" fmla="*/ 533039 h 775724"/>
              <a:gd name="connsiteX53" fmla="*/ 1317328 w 1425797"/>
              <a:gd name="connsiteY53" fmla="*/ 541707 h 775724"/>
              <a:gd name="connsiteX54" fmla="*/ 1334663 w 1425797"/>
              <a:gd name="connsiteY54" fmla="*/ 546040 h 775724"/>
              <a:gd name="connsiteX55" fmla="*/ 1391001 w 1425797"/>
              <a:gd name="connsiteY55" fmla="*/ 554708 h 775724"/>
              <a:gd name="connsiteX56" fmla="*/ 1412669 w 1425797"/>
              <a:gd name="connsiteY56" fmla="*/ 576376 h 775724"/>
              <a:gd name="connsiteX57" fmla="*/ 1404001 w 1425797"/>
              <a:gd name="connsiteY57" fmla="*/ 585043 h 775724"/>
              <a:gd name="connsiteX58" fmla="*/ 1152650 w 1425797"/>
              <a:gd name="connsiteY58" fmla="*/ 619712 h 775724"/>
              <a:gd name="connsiteX59" fmla="*/ 1148316 w 1425797"/>
              <a:gd name="connsiteY59" fmla="*/ 632713 h 775724"/>
              <a:gd name="connsiteX60" fmla="*/ 1139649 w 1425797"/>
              <a:gd name="connsiteY60" fmla="*/ 641381 h 775724"/>
              <a:gd name="connsiteX61" fmla="*/ 1135315 w 1425797"/>
              <a:gd name="connsiteY61" fmla="*/ 654382 h 775724"/>
              <a:gd name="connsiteX62" fmla="*/ 1117981 w 1425797"/>
              <a:gd name="connsiteY62" fmla="*/ 676050 h 775724"/>
              <a:gd name="connsiteX63" fmla="*/ 1109313 w 1425797"/>
              <a:gd name="connsiteY63" fmla="*/ 689051 h 775724"/>
              <a:gd name="connsiteX64" fmla="*/ 1091979 w 1425797"/>
              <a:gd name="connsiteY64" fmla="*/ 741055 h 775724"/>
              <a:gd name="connsiteX65" fmla="*/ 1083311 w 1425797"/>
              <a:gd name="connsiteY65" fmla="*/ 767056 h 775724"/>
              <a:gd name="connsiteX66" fmla="*/ 1074644 w 1425797"/>
              <a:gd name="connsiteY66" fmla="*/ 775724 h 775724"/>
              <a:gd name="connsiteX67" fmla="*/ 1052976 w 1425797"/>
              <a:gd name="connsiteY67" fmla="*/ 771390 h 775724"/>
              <a:gd name="connsiteX68" fmla="*/ 1035641 w 1425797"/>
              <a:gd name="connsiteY68" fmla="*/ 745388 h 775724"/>
              <a:gd name="connsiteX69" fmla="*/ 1022640 w 1425797"/>
              <a:gd name="connsiteY69" fmla="*/ 736721 h 775724"/>
              <a:gd name="connsiteX70" fmla="*/ 1013973 w 1425797"/>
              <a:gd name="connsiteY70" fmla="*/ 723720 h 775724"/>
              <a:gd name="connsiteX71" fmla="*/ 974970 w 1425797"/>
              <a:gd name="connsiteY71" fmla="*/ 702052 h 775724"/>
              <a:gd name="connsiteX72" fmla="*/ 966303 w 1425797"/>
              <a:gd name="connsiteY72" fmla="*/ 693384 h 775724"/>
              <a:gd name="connsiteX73" fmla="*/ 931634 w 1425797"/>
              <a:gd name="connsiteY73" fmla="*/ 680383 h 775724"/>
              <a:gd name="connsiteX74" fmla="*/ 918633 w 1425797"/>
              <a:gd name="connsiteY74" fmla="*/ 671716 h 775724"/>
              <a:gd name="connsiteX75" fmla="*/ 905632 w 1425797"/>
              <a:gd name="connsiteY75" fmla="*/ 667382 h 775724"/>
              <a:gd name="connsiteX76" fmla="*/ 888297 w 1425797"/>
              <a:gd name="connsiteY76" fmla="*/ 658715 h 775724"/>
              <a:gd name="connsiteX77" fmla="*/ 870963 w 1425797"/>
              <a:gd name="connsiteY77" fmla="*/ 654382 h 775724"/>
              <a:gd name="connsiteX78" fmla="*/ 844961 w 1425797"/>
              <a:gd name="connsiteY78" fmla="*/ 645714 h 775724"/>
              <a:gd name="connsiteX79" fmla="*/ 831960 w 1425797"/>
              <a:gd name="connsiteY79" fmla="*/ 637047 h 775724"/>
              <a:gd name="connsiteX80" fmla="*/ 810292 w 1425797"/>
              <a:gd name="connsiteY80" fmla="*/ 606711 h 775724"/>
              <a:gd name="connsiteX81" fmla="*/ 805958 w 1425797"/>
              <a:gd name="connsiteY81" fmla="*/ 589377 h 775724"/>
              <a:gd name="connsiteX82" fmla="*/ 797291 w 1425797"/>
              <a:gd name="connsiteY82" fmla="*/ 580709 h 775724"/>
              <a:gd name="connsiteX83" fmla="*/ 788623 w 1425797"/>
              <a:gd name="connsiteY83" fmla="*/ 567709 h 775724"/>
              <a:gd name="connsiteX84" fmla="*/ 784290 w 1425797"/>
              <a:gd name="connsiteY84" fmla="*/ 546040 h 775724"/>
              <a:gd name="connsiteX85" fmla="*/ 753954 w 1425797"/>
              <a:gd name="connsiteY85" fmla="*/ 498370 h 775724"/>
              <a:gd name="connsiteX86" fmla="*/ 749620 w 1425797"/>
              <a:gd name="connsiteY86" fmla="*/ 485369 h 775724"/>
              <a:gd name="connsiteX87" fmla="*/ 727952 w 1425797"/>
              <a:gd name="connsiteY87" fmla="*/ 450700 h 775724"/>
              <a:gd name="connsiteX88" fmla="*/ 701950 w 1425797"/>
              <a:gd name="connsiteY88" fmla="*/ 429032 h 775724"/>
              <a:gd name="connsiteX89" fmla="*/ 584942 w 1425797"/>
              <a:gd name="connsiteY89" fmla="*/ 424698 h 775724"/>
              <a:gd name="connsiteX90" fmla="*/ 537272 w 1425797"/>
              <a:gd name="connsiteY90" fmla="*/ 411697 h 775724"/>
              <a:gd name="connsiteX91" fmla="*/ 489601 w 1425797"/>
              <a:gd name="connsiteY91" fmla="*/ 394363 h 775724"/>
              <a:gd name="connsiteX92" fmla="*/ 476601 w 1425797"/>
              <a:gd name="connsiteY92" fmla="*/ 390029 h 775724"/>
              <a:gd name="connsiteX93" fmla="*/ 454932 w 1425797"/>
              <a:gd name="connsiteY93" fmla="*/ 377028 h 775724"/>
              <a:gd name="connsiteX94" fmla="*/ 428930 w 1425797"/>
              <a:gd name="connsiteY94" fmla="*/ 359693 h 775724"/>
              <a:gd name="connsiteX95" fmla="*/ 402928 w 1425797"/>
              <a:gd name="connsiteY95" fmla="*/ 338025 h 775724"/>
              <a:gd name="connsiteX96" fmla="*/ 363926 w 1425797"/>
              <a:gd name="connsiteY96" fmla="*/ 320691 h 775724"/>
              <a:gd name="connsiteX97" fmla="*/ 350925 w 1425797"/>
              <a:gd name="connsiteY97" fmla="*/ 312023 h 775724"/>
              <a:gd name="connsiteX98" fmla="*/ 342257 w 1425797"/>
              <a:gd name="connsiteY98" fmla="*/ 303356 h 775724"/>
              <a:gd name="connsiteX99" fmla="*/ 324923 w 1425797"/>
              <a:gd name="connsiteY99" fmla="*/ 299022 h 775724"/>
              <a:gd name="connsiteX100" fmla="*/ 311922 w 1425797"/>
              <a:gd name="connsiteY100" fmla="*/ 294689 h 775724"/>
              <a:gd name="connsiteX101" fmla="*/ 285920 w 1425797"/>
              <a:gd name="connsiteY101" fmla="*/ 281688 h 775724"/>
              <a:gd name="connsiteX102" fmla="*/ 255584 w 1425797"/>
              <a:gd name="connsiteY102" fmla="*/ 273020 h 775724"/>
              <a:gd name="connsiteX103" fmla="*/ 242583 w 1425797"/>
              <a:gd name="connsiteY103" fmla="*/ 264353 h 775724"/>
              <a:gd name="connsiteX104" fmla="*/ 194913 w 1425797"/>
              <a:gd name="connsiteY104" fmla="*/ 251352 h 775724"/>
              <a:gd name="connsiteX105" fmla="*/ 155910 w 1425797"/>
              <a:gd name="connsiteY105" fmla="*/ 247018 h 775724"/>
              <a:gd name="connsiteX106" fmla="*/ 151577 w 1425797"/>
              <a:gd name="connsiteY106" fmla="*/ 234018 h 775724"/>
              <a:gd name="connsiteX107" fmla="*/ 138576 w 1425797"/>
              <a:gd name="connsiteY107" fmla="*/ 225350 h 775724"/>
              <a:gd name="connsiteX108" fmla="*/ 116908 w 1425797"/>
              <a:gd name="connsiteY108" fmla="*/ 182014 h 775724"/>
              <a:gd name="connsiteX109" fmla="*/ 4233 w 1425797"/>
              <a:gd name="connsiteY109"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615277 w 1425797"/>
              <a:gd name="connsiteY22" fmla="*/ 143011 h 775724"/>
              <a:gd name="connsiteX23" fmla="*/ 636946 w 1425797"/>
              <a:gd name="connsiteY23" fmla="*/ 156012 h 775724"/>
              <a:gd name="connsiteX24" fmla="*/ 649946 w 1425797"/>
              <a:gd name="connsiteY24" fmla="*/ 164679 h 775724"/>
              <a:gd name="connsiteX25" fmla="*/ 658614 w 1425797"/>
              <a:gd name="connsiteY25" fmla="*/ 173346 h 775724"/>
              <a:gd name="connsiteX26" fmla="*/ 671615 w 1425797"/>
              <a:gd name="connsiteY26" fmla="*/ 177680 h 775724"/>
              <a:gd name="connsiteX27" fmla="*/ 684616 w 1425797"/>
              <a:gd name="connsiteY27" fmla="*/ 190681 h 775724"/>
              <a:gd name="connsiteX28" fmla="*/ 706284 w 1425797"/>
              <a:gd name="connsiteY28" fmla="*/ 216683 h 775724"/>
              <a:gd name="connsiteX29" fmla="*/ 740953 w 1425797"/>
              <a:gd name="connsiteY29" fmla="*/ 255686 h 775724"/>
              <a:gd name="connsiteX30" fmla="*/ 766955 w 1425797"/>
              <a:gd name="connsiteY30" fmla="*/ 273020 h 775724"/>
              <a:gd name="connsiteX31" fmla="*/ 792957 w 1425797"/>
              <a:gd name="connsiteY31" fmla="*/ 294689 h 775724"/>
              <a:gd name="connsiteX32" fmla="*/ 840627 w 1425797"/>
              <a:gd name="connsiteY32" fmla="*/ 312023 h 775724"/>
              <a:gd name="connsiteX33" fmla="*/ 857962 w 1425797"/>
              <a:gd name="connsiteY33" fmla="*/ 316357 h 775724"/>
              <a:gd name="connsiteX34" fmla="*/ 896964 w 1425797"/>
              <a:gd name="connsiteY34" fmla="*/ 329358 h 775724"/>
              <a:gd name="connsiteX35" fmla="*/ 909965 w 1425797"/>
              <a:gd name="connsiteY35" fmla="*/ 338025 h 775724"/>
              <a:gd name="connsiteX36" fmla="*/ 940301 w 1425797"/>
              <a:gd name="connsiteY36" fmla="*/ 346692 h 775724"/>
              <a:gd name="connsiteX37" fmla="*/ 966303 w 1425797"/>
              <a:gd name="connsiteY37" fmla="*/ 355360 h 775724"/>
              <a:gd name="connsiteX38" fmla="*/ 992305 w 1425797"/>
              <a:gd name="connsiteY38" fmla="*/ 372694 h 775724"/>
              <a:gd name="connsiteX39" fmla="*/ 1000972 w 1425797"/>
              <a:gd name="connsiteY39" fmla="*/ 381362 h 775724"/>
              <a:gd name="connsiteX40" fmla="*/ 1018307 w 1425797"/>
              <a:gd name="connsiteY40" fmla="*/ 394363 h 775724"/>
              <a:gd name="connsiteX41" fmla="*/ 1057310 w 1425797"/>
              <a:gd name="connsiteY41" fmla="*/ 437699 h 775724"/>
              <a:gd name="connsiteX42" fmla="*/ 1074644 w 1425797"/>
              <a:gd name="connsiteY42" fmla="*/ 442033 h 775724"/>
              <a:gd name="connsiteX43" fmla="*/ 1087645 w 1425797"/>
              <a:gd name="connsiteY43" fmla="*/ 446366 h 775724"/>
              <a:gd name="connsiteX44" fmla="*/ 1113647 w 1425797"/>
              <a:gd name="connsiteY44" fmla="*/ 450700 h 775724"/>
              <a:gd name="connsiteX45" fmla="*/ 1165651 w 1425797"/>
              <a:gd name="connsiteY45" fmla="*/ 468035 h 775724"/>
              <a:gd name="connsiteX46" fmla="*/ 1182985 w 1425797"/>
              <a:gd name="connsiteY46" fmla="*/ 476702 h 775724"/>
              <a:gd name="connsiteX47" fmla="*/ 1195986 w 1425797"/>
              <a:gd name="connsiteY47" fmla="*/ 481036 h 775724"/>
              <a:gd name="connsiteX48" fmla="*/ 1204654 w 1425797"/>
              <a:gd name="connsiteY48" fmla="*/ 489703 h 775724"/>
              <a:gd name="connsiteX49" fmla="*/ 1239323 w 1425797"/>
              <a:gd name="connsiteY49" fmla="*/ 511371 h 775724"/>
              <a:gd name="connsiteX50" fmla="*/ 1269658 w 1425797"/>
              <a:gd name="connsiteY50" fmla="*/ 524372 h 775724"/>
              <a:gd name="connsiteX51" fmla="*/ 1304328 w 1425797"/>
              <a:gd name="connsiteY51" fmla="*/ 533039 h 775724"/>
              <a:gd name="connsiteX52" fmla="*/ 1317328 w 1425797"/>
              <a:gd name="connsiteY52" fmla="*/ 541707 h 775724"/>
              <a:gd name="connsiteX53" fmla="*/ 1334663 w 1425797"/>
              <a:gd name="connsiteY53" fmla="*/ 546040 h 775724"/>
              <a:gd name="connsiteX54" fmla="*/ 1391001 w 1425797"/>
              <a:gd name="connsiteY54" fmla="*/ 554708 h 775724"/>
              <a:gd name="connsiteX55" fmla="*/ 1412669 w 1425797"/>
              <a:gd name="connsiteY55" fmla="*/ 576376 h 775724"/>
              <a:gd name="connsiteX56" fmla="*/ 1404001 w 1425797"/>
              <a:gd name="connsiteY56" fmla="*/ 585043 h 775724"/>
              <a:gd name="connsiteX57" fmla="*/ 1152650 w 1425797"/>
              <a:gd name="connsiteY57" fmla="*/ 619712 h 775724"/>
              <a:gd name="connsiteX58" fmla="*/ 1148316 w 1425797"/>
              <a:gd name="connsiteY58" fmla="*/ 632713 h 775724"/>
              <a:gd name="connsiteX59" fmla="*/ 1139649 w 1425797"/>
              <a:gd name="connsiteY59" fmla="*/ 641381 h 775724"/>
              <a:gd name="connsiteX60" fmla="*/ 1135315 w 1425797"/>
              <a:gd name="connsiteY60" fmla="*/ 654382 h 775724"/>
              <a:gd name="connsiteX61" fmla="*/ 1117981 w 1425797"/>
              <a:gd name="connsiteY61" fmla="*/ 676050 h 775724"/>
              <a:gd name="connsiteX62" fmla="*/ 1109313 w 1425797"/>
              <a:gd name="connsiteY62" fmla="*/ 689051 h 775724"/>
              <a:gd name="connsiteX63" fmla="*/ 1091979 w 1425797"/>
              <a:gd name="connsiteY63" fmla="*/ 741055 h 775724"/>
              <a:gd name="connsiteX64" fmla="*/ 1083311 w 1425797"/>
              <a:gd name="connsiteY64" fmla="*/ 767056 h 775724"/>
              <a:gd name="connsiteX65" fmla="*/ 1074644 w 1425797"/>
              <a:gd name="connsiteY65" fmla="*/ 775724 h 775724"/>
              <a:gd name="connsiteX66" fmla="*/ 1052976 w 1425797"/>
              <a:gd name="connsiteY66" fmla="*/ 771390 h 775724"/>
              <a:gd name="connsiteX67" fmla="*/ 1035641 w 1425797"/>
              <a:gd name="connsiteY67" fmla="*/ 745388 h 775724"/>
              <a:gd name="connsiteX68" fmla="*/ 1022640 w 1425797"/>
              <a:gd name="connsiteY68" fmla="*/ 736721 h 775724"/>
              <a:gd name="connsiteX69" fmla="*/ 1013973 w 1425797"/>
              <a:gd name="connsiteY69" fmla="*/ 723720 h 775724"/>
              <a:gd name="connsiteX70" fmla="*/ 974970 w 1425797"/>
              <a:gd name="connsiteY70" fmla="*/ 702052 h 775724"/>
              <a:gd name="connsiteX71" fmla="*/ 966303 w 1425797"/>
              <a:gd name="connsiteY71" fmla="*/ 693384 h 775724"/>
              <a:gd name="connsiteX72" fmla="*/ 931634 w 1425797"/>
              <a:gd name="connsiteY72" fmla="*/ 680383 h 775724"/>
              <a:gd name="connsiteX73" fmla="*/ 918633 w 1425797"/>
              <a:gd name="connsiteY73" fmla="*/ 671716 h 775724"/>
              <a:gd name="connsiteX74" fmla="*/ 905632 w 1425797"/>
              <a:gd name="connsiteY74" fmla="*/ 667382 h 775724"/>
              <a:gd name="connsiteX75" fmla="*/ 888297 w 1425797"/>
              <a:gd name="connsiteY75" fmla="*/ 658715 h 775724"/>
              <a:gd name="connsiteX76" fmla="*/ 870963 w 1425797"/>
              <a:gd name="connsiteY76" fmla="*/ 654382 h 775724"/>
              <a:gd name="connsiteX77" fmla="*/ 844961 w 1425797"/>
              <a:gd name="connsiteY77" fmla="*/ 645714 h 775724"/>
              <a:gd name="connsiteX78" fmla="*/ 831960 w 1425797"/>
              <a:gd name="connsiteY78" fmla="*/ 637047 h 775724"/>
              <a:gd name="connsiteX79" fmla="*/ 810292 w 1425797"/>
              <a:gd name="connsiteY79" fmla="*/ 606711 h 775724"/>
              <a:gd name="connsiteX80" fmla="*/ 805958 w 1425797"/>
              <a:gd name="connsiteY80" fmla="*/ 589377 h 775724"/>
              <a:gd name="connsiteX81" fmla="*/ 797291 w 1425797"/>
              <a:gd name="connsiteY81" fmla="*/ 580709 h 775724"/>
              <a:gd name="connsiteX82" fmla="*/ 788623 w 1425797"/>
              <a:gd name="connsiteY82" fmla="*/ 567709 h 775724"/>
              <a:gd name="connsiteX83" fmla="*/ 784290 w 1425797"/>
              <a:gd name="connsiteY83" fmla="*/ 546040 h 775724"/>
              <a:gd name="connsiteX84" fmla="*/ 753954 w 1425797"/>
              <a:gd name="connsiteY84" fmla="*/ 498370 h 775724"/>
              <a:gd name="connsiteX85" fmla="*/ 749620 w 1425797"/>
              <a:gd name="connsiteY85" fmla="*/ 485369 h 775724"/>
              <a:gd name="connsiteX86" fmla="*/ 727952 w 1425797"/>
              <a:gd name="connsiteY86" fmla="*/ 450700 h 775724"/>
              <a:gd name="connsiteX87" fmla="*/ 701950 w 1425797"/>
              <a:gd name="connsiteY87" fmla="*/ 429032 h 775724"/>
              <a:gd name="connsiteX88" fmla="*/ 584942 w 1425797"/>
              <a:gd name="connsiteY88" fmla="*/ 424698 h 775724"/>
              <a:gd name="connsiteX89" fmla="*/ 537272 w 1425797"/>
              <a:gd name="connsiteY89" fmla="*/ 411697 h 775724"/>
              <a:gd name="connsiteX90" fmla="*/ 489601 w 1425797"/>
              <a:gd name="connsiteY90" fmla="*/ 394363 h 775724"/>
              <a:gd name="connsiteX91" fmla="*/ 476601 w 1425797"/>
              <a:gd name="connsiteY91" fmla="*/ 390029 h 775724"/>
              <a:gd name="connsiteX92" fmla="*/ 454932 w 1425797"/>
              <a:gd name="connsiteY92" fmla="*/ 377028 h 775724"/>
              <a:gd name="connsiteX93" fmla="*/ 428930 w 1425797"/>
              <a:gd name="connsiteY93" fmla="*/ 359693 h 775724"/>
              <a:gd name="connsiteX94" fmla="*/ 402928 w 1425797"/>
              <a:gd name="connsiteY94" fmla="*/ 338025 h 775724"/>
              <a:gd name="connsiteX95" fmla="*/ 363926 w 1425797"/>
              <a:gd name="connsiteY95" fmla="*/ 320691 h 775724"/>
              <a:gd name="connsiteX96" fmla="*/ 350925 w 1425797"/>
              <a:gd name="connsiteY96" fmla="*/ 312023 h 775724"/>
              <a:gd name="connsiteX97" fmla="*/ 342257 w 1425797"/>
              <a:gd name="connsiteY97" fmla="*/ 303356 h 775724"/>
              <a:gd name="connsiteX98" fmla="*/ 324923 w 1425797"/>
              <a:gd name="connsiteY98" fmla="*/ 299022 h 775724"/>
              <a:gd name="connsiteX99" fmla="*/ 311922 w 1425797"/>
              <a:gd name="connsiteY99" fmla="*/ 294689 h 775724"/>
              <a:gd name="connsiteX100" fmla="*/ 285920 w 1425797"/>
              <a:gd name="connsiteY100" fmla="*/ 281688 h 775724"/>
              <a:gd name="connsiteX101" fmla="*/ 255584 w 1425797"/>
              <a:gd name="connsiteY101" fmla="*/ 273020 h 775724"/>
              <a:gd name="connsiteX102" fmla="*/ 242583 w 1425797"/>
              <a:gd name="connsiteY102" fmla="*/ 264353 h 775724"/>
              <a:gd name="connsiteX103" fmla="*/ 194913 w 1425797"/>
              <a:gd name="connsiteY103" fmla="*/ 251352 h 775724"/>
              <a:gd name="connsiteX104" fmla="*/ 155910 w 1425797"/>
              <a:gd name="connsiteY104" fmla="*/ 247018 h 775724"/>
              <a:gd name="connsiteX105" fmla="*/ 151577 w 1425797"/>
              <a:gd name="connsiteY105" fmla="*/ 234018 h 775724"/>
              <a:gd name="connsiteX106" fmla="*/ 138576 w 1425797"/>
              <a:gd name="connsiteY106" fmla="*/ 225350 h 775724"/>
              <a:gd name="connsiteX107" fmla="*/ 116908 w 1425797"/>
              <a:gd name="connsiteY107" fmla="*/ 182014 h 775724"/>
              <a:gd name="connsiteX108" fmla="*/ 4233 w 1425797"/>
              <a:gd name="connsiteY108" fmla="*/ 173346 h 775724"/>
              <a:gd name="connsiteX0" fmla="*/ 4233 w 1425797"/>
              <a:gd name="connsiteY0" fmla="*/ 173346 h 775724"/>
              <a:gd name="connsiteX1" fmla="*/ 25901 w 1425797"/>
              <a:gd name="connsiteY1" fmla="*/ 169013 h 775724"/>
              <a:gd name="connsiteX2" fmla="*/ 38902 w 1425797"/>
              <a:gd name="connsiteY2" fmla="*/ 160346 h 775724"/>
              <a:gd name="connsiteX3" fmla="*/ 51903 w 1425797"/>
              <a:gd name="connsiteY3" fmla="*/ 156012 h 775724"/>
              <a:gd name="connsiteX4" fmla="*/ 82238 w 1425797"/>
              <a:gd name="connsiteY4" fmla="*/ 138677 h 775724"/>
              <a:gd name="connsiteX5" fmla="*/ 142910 w 1425797"/>
              <a:gd name="connsiteY5" fmla="*/ 82340 h 775724"/>
              <a:gd name="connsiteX6" fmla="*/ 229583 w 1425797"/>
              <a:gd name="connsiteY6" fmla="*/ 78006 h 775724"/>
              <a:gd name="connsiteX7" fmla="*/ 268585 w 1425797"/>
              <a:gd name="connsiteY7" fmla="*/ 65005 h 775724"/>
              <a:gd name="connsiteX8" fmla="*/ 281586 w 1425797"/>
              <a:gd name="connsiteY8" fmla="*/ 60672 h 775724"/>
              <a:gd name="connsiteX9" fmla="*/ 294587 w 1425797"/>
              <a:gd name="connsiteY9" fmla="*/ 52004 h 775724"/>
              <a:gd name="connsiteX10" fmla="*/ 307588 w 1425797"/>
              <a:gd name="connsiteY10" fmla="*/ 47671 h 775724"/>
              <a:gd name="connsiteX11" fmla="*/ 329256 w 1425797"/>
              <a:gd name="connsiteY11" fmla="*/ 34670 h 775724"/>
              <a:gd name="connsiteX12" fmla="*/ 337924 w 1425797"/>
              <a:gd name="connsiteY12" fmla="*/ 26002 h 775724"/>
              <a:gd name="connsiteX13" fmla="*/ 355258 w 1425797"/>
              <a:gd name="connsiteY13" fmla="*/ 0 h 775724"/>
              <a:gd name="connsiteX14" fmla="*/ 368259 w 1425797"/>
              <a:gd name="connsiteY14" fmla="*/ 34670 h 775724"/>
              <a:gd name="connsiteX15" fmla="*/ 381260 w 1425797"/>
              <a:gd name="connsiteY15" fmla="*/ 60672 h 775724"/>
              <a:gd name="connsiteX16" fmla="*/ 394261 w 1425797"/>
              <a:gd name="connsiteY16" fmla="*/ 69339 h 775724"/>
              <a:gd name="connsiteX17" fmla="*/ 428930 w 1425797"/>
              <a:gd name="connsiteY17" fmla="*/ 82340 h 775724"/>
              <a:gd name="connsiteX18" fmla="*/ 463600 w 1425797"/>
              <a:gd name="connsiteY18" fmla="*/ 91007 h 775724"/>
              <a:gd name="connsiteX19" fmla="*/ 511270 w 1425797"/>
              <a:gd name="connsiteY19" fmla="*/ 108342 h 775724"/>
              <a:gd name="connsiteX20" fmla="*/ 541605 w 1425797"/>
              <a:gd name="connsiteY20" fmla="*/ 121343 h 775724"/>
              <a:gd name="connsiteX21" fmla="*/ 571941 w 1425797"/>
              <a:gd name="connsiteY21" fmla="*/ 130010 h 775724"/>
              <a:gd name="connsiteX22" fmla="*/ 615277 w 1425797"/>
              <a:gd name="connsiteY22" fmla="*/ 143011 h 775724"/>
              <a:gd name="connsiteX23" fmla="*/ 636946 w 1425797"/>
              <a:gd name="connsiteY23" fmla="*/ 156012 h 775724"/>
              <a:gd name="connsiteX24" fmla="*/ 649946 w 1425797"/>
              <a:gd name="connsiteY24" fmla="*/ 164679 h 775724"/>
              <a:gd name="connsiteX25" fmla="*/ 671615 w 1425797"/>
              <a:gd name="connsiteY25" fmla="*/ 177680 h 775724"/>
              <a:gd name="connsiteX26" fmla="*/ 684616 w 1425797"/>
              <a:gd name="connsiteY26" fmla="*/ 190681 h 775724"/>
              <a:gd name="connsiteX27" fmla="*/ 706284 w 1425797"/>
              <a:gd name="connsiteY27" fmla="*/ 216683 h 775724"/>
              <a:gd name="connsiteX28" fmla="*/ 740953 w 1425797"/>
              <a:gd name="connsiteY28" fmla="*/ 255686 h 775724"/>
              <a:gd name="connsiteX29" fmla="*/ 766955 w 1425797"/>
              <a:gd name="connsiteY29" fmla="*/ 273020 h 775724"/>
              <a:gd name="connsiteX30" fmla="*/ 792957 w 1425797"/>
              <a:gd name="connsiteY30" fmla="*/ 294689 h 775724"/>
              <a:gd name="connsiteX31" fmla="*/ 840627 w 1425797"/>
              <a:gd name="connsiteY31" fmla="*/ 312023 h 775724"/>
              <a:gd name="connsiteX32" fmla="*/ 857962 w 1425797"/>
              <a:gd name="connsiteY32" fmla="*/ 316357 h 775724"/>
              <a:gd name="connsiteX33" fmla="*/ 896964 w 1425797"/>
              <a:gd name="connsiteY33" fmla="*/ 329358 h 775724"/>
              <a:gd name="connsiteX34" fmla="*/ 909965 w 1425797"/>
              <a:gd name="connsiteY34" fmla="*/ 338025 h 775724"/>
              <a:gd name="connsiteX35" fmla="*/ 940301 w 1425797"/>
              <a:gd name="connsiteY35" fmla="*/ 346692 h 775724"/>
              <a:gd name="connsiteX36" fmla="*/ 966303 w 1425797"/>
              <a:gd name="connsiteY36" fmla="*/ 355360 h 775724"/>
              <a:gd name="connsiteX37" fmla="*/ 992305 w 1425797"/>
              <a:gd name="connsiteY37" fmla="*/ 372694 h 775724"/>
              <a:gd name="connsiteX38" fmla="*/ 1000972 w 1425797"/>
              <a:gd name="connsiteY38" fmla="*/ 381362 h 775724"/>
              <a:gd name="connsiteX39" fmla="*/ 1018307 w 1425797"/>
              <a:gd name="connsiteY39" fmla="*/ 394363 h 775724"/>
              <a:gd name="connsiteX40" fmla="*/ 1057310 w 1425797"/>
              <a:gd name="connsiteY40" fmla="*/ 437699 h 775724"/>
              <a:gd name="connsiteX41" fmla="*/ 1074644 w 1425797"/>
              <a:gd name="connsiteY41" fmla="*/ 442033 h 775724"/>
              <a:gd name="connsiteX42" fmla="*/ 1087645 w 1425797"/>
              <a:gd name="connsiteY42" fmla="*/ 446366 h 775724"/>
              <a:gd name="connsiteX43" fmla="*/ 1113647 w 1425797"/>
              <a:gd name="connsiteY43" fmla="*/ 450700 h 775724"/>
              <a:gd name="connsiteX44" fmla="*/ 1165651 w 1425797"/>
              <a:gd name="connsiteY44" fmla="*/ 468035 h 775724"/>
              <a:gd name="connsiteX45" fmla="*/ 1182985 w 1425797"/>
              <a:gd name="connsiteY45" fmla="*/ 476702 h 775724"/>
              <a:gd name="connsiteX46" fmla="*/ 1195986 w 1425797"/>
              <a:gd name="connsiteY46" fmla="*/ 481036 h 775724"/>
              <a:gd name="connsiteX47" fmla="*/ 1204654 w 1425797"/>
              <a:gd name="connsiteY47" fmla="*/ 489703 h 775724"/>
              <a:gd name="connsiteX48" fmla="*/ 1239323 w 1425797"/>
              <a:gd name="connsiteY48" fmla="*/ 511371 h 775724"/>
              <a:gd name="connsiteX49" fmla="*/ 1269658 w 1425797"/>
              <a:gd name="connsiteY49" fmla="*/ 524372 h 775724"/>
              <a:gd name="connsiteX50" fmla="*/ 1304328 w 1425797"/>
              <a:gd name="connsiteY50" fmla="*/ 533039 h 775724"/>
              <a:gd name="connsiteX51" fmla="*/ 1317328 w 1425797"/>
              <a:gd name="connsiteY51" fmla="*/ 541707 h 775724"/>
              <a:gd name="connsiteX52" fmla="*/ 1334663 w 1425797"/>
              <a:gd name="connsiteY52" fmla="*/ 546040 h 775724"/>
              <a:gd name="connsiteX53" fmla="*/ 1391001 w 1425797"/>
              <a:gd name="connsiteY53" fmla="*/ 554708 h 775724"/>
              <a:gd name="connsiteX54" fmla="*/ 1412669 w 1425797"/>
              <a:gd name="connsiteY54" fmla="*/ 576376 h 775724"/>
              <a:gd name="connsiteX55" fmla="*/ 1404001 w 1425797"/>
              <a:gd name="connsiteY55" fmla="*/ 585043 h 775724"/>
              <a:gd name="connsiteX56" fmla="*/ 1152650 w 1425797"/>
              <a:gd name="connsiteY56" fmla="*/ 619712 h 775724"/>
              <a:gd name="connsiteX57" fmla="*/ 1148316 w 1425797"/>
              <a:gd name="connsiteY57" fmla="*/ 632713 h 775724"/>
              <a:gd name="connsiteX58" fmla="*/ 1139649 w 1425797"/>
              <a:gd name="connsiteY58" fmla="*/ 641381 h 775724"/>
              <a:gd name="connsiteX59" fmla="*/ 1135315 w 1425797"/>
              <a:gd name="connsiteY59" fmla="*/ 654382 h 775724"/>
              <a:gd name="connsiteX60" fmla="*/ 1117981 w 1425797"/>
              <a:gd name="connsiteY60" fmla="*/ 676050 h 775724"/>
              <a:gd name="connsiteX61" fmla="*/ 1109313 w 1425797"/>
              <a:gd name="connsiteY61" fmla="*/ 689051 h 775724"/>
              <a:gd name="connsiteX62" fmla="*/ 1091979 w 1425797"/>
              <a:gd name="connsiteY62" fmla="*/ 741055 h 775724"/>
              <a:gd name="connsiteX63" fmla="*/ 1083311 w 1425797"/>
              <a:gd name="connsiteY63" fmla="*/ 767056 h 775724"/>
              <a:gd name="connsiteX64" fmla="*/ 1074644 w 1425797"/>
              <a:gd name="connsiteY64" fmla="*/ 775724 h 775724"/>
              <a:gd name="connsiteX65" fmla="*/ 1052976 w 1425797"/>
              <a:gd name="connsiteY65" fmla="*/ 771390 h 775724"/>
              <a:gd name="connsiteX66" fmla="*/ 1035641 w 1425797"/>
              <a:gd name="connsiteY66" fmla="*/ 745388 h 775724"/>
              <a:gd name="connsiteX67" fmla="*/ 1022640 w 1425797"/>
              <a:gd name="connsiteY67" fmla="*/ 736721 h 775724"/>
              <a:gd name="connsiteX68" fmla="*/ 1013973 w 1425797"/>
              <a:gd name="connsiteY68" fmla="*/ 723720 h 775724"/>
              <a:gd name="connsiteX69" fmla="*/ 974970 w 1425797"/>
              <a:gd name="connsiteY69" fmla="*/ 702052 h 775724"/>
              <a:gd name="connsiteX70" fmla="*/ 966303 w 1425797"/>
              <a:gd name="connsiteY70" fmla="*/ 693384 h 775724"/>
              <a:gd name="connsiteX71" fmla="*/ 931634 w 1425797"/>
              <a:gd name="connsiteY71" fmla="*/ 680383 h 775724"/>
              <a:gd name="connsiteX72" fmla="*/ 918633 w 1425797"/>
              <a:gd name="connsiteY72" fmla="*/ 671716 h 775724"/>
              <a:gd name="connsiteX73" fmla="*/ 905632 w 1425797"/>
              <a:gd name="connsiteY73" fmla="*/ 667382 h 775724"/>
              <a:gd name="connsiteX74" fmla="*/ 888297 w 1425797"/>
              <a:gd name="connsiteY74" fmla="*/ 658715 h 775724"/>
              <a:gd name="connsiteX75" fmla="*/ 870963 w 1425797"/>
              <a:gd name="connsiteY75" fmla="*/ 654382 h 775724"/>
              <a:gd name="connsiteX76" fmla="*/ 844961 w 1425797"/>
              <a:gd name="connsiteY76" fmla="*/ 645714 h 775724"/>
              <a:gd name="connsiteX77" fmla="*/ 831960 w 1425797"/>
              <a:gd name="connsiteY77" fmla="*/ 637047 h 775724"/>
              <a:gd name="connsiteX78" fmla="*/ 810292 w 1425797"/>
              <a:gd name="connsiteY78" fmla="*/ 606711 h 775724"/>
              <a:gd name="connsiteX79" fmla="*/ 805958 w 1425797"/>
              <a:gd name="connsiteY79" fmla="*/ 589377 h 775724"/>
              <a:gd name="connsiteX80" fmla="*/ 797291 w 1425797"/>
              <a:gd name="connsiteY80" fmla="*/ 580709 h 775724"/>
              <a:gd name="connsiteX81" fmla="*/ 788623 w 1425797"/>
              <a:gd name="connsiteY81" fmla="*/ 567709 h 775724"/>
              <a:gd name="connsiteX82" fmla="*/ 784290 w 1425797"/>
              <a:gd name="connsiteY82" fmla="*/ 546040 h 775724"/>
              <a:gd name="connsiteX83" fmla="*/ 753954 w 1425797"/>
              <a:gd name="connsiteY83" fmla="*/ 498370 h 775724"/>
              <a:gd name="connsiteX84" fmla="*/ 749620 w 1425797"/>
              <a:gd name="connsiteY84" fmla="*/ 485369 h 775724"/>
              <a:gd name="connsiteX85" fmla="*/ 727952 w 1425797"/>
              <a:gd name="connsiteY85" fmla="*/ 450700 h 775724"/>
              <a:gd name="connsiteX86" fmla="*/ 701950 w 1425797"/>
              <a:gd name="connsiteY86" fmla="*/ 429032 h 775724"/>
              <a:gd name="connsiteX87" fmla="*/ 584942 w 1425797"/>
              <a:gd name="connsiteY87" fmla="*/ 424698 h 775724"/>
              <a:gd name="connsiteX88" fmla="*/ 537272 w 1425797"/>
              <a:gd name="connsiteY88" fmla="*/ 411697 h 775724"/>
              <a:gd name="connsiteX89" fmla="*/ 489601 w 1425797"/>
              <a:gd name="connsiteY89" fmla="*/ 394363 h 775724"/>
              <a:gd name="connsiteX90" fmla="*/ 476601 w 1425797"/>
              <a:gd name="connsiteY90" fmla="*/ 390029 h 775724"/>
              <a:gd name="connsiteX91" fmla="*/ 454932 w 1425797"/>
              <a:gd name="connsiteY91" fmla="*/ 377028 h 775724"/>
              <a:gd name="connsiteX92" fmla="*/ 428930 w 1425797"/>
              <a:gd name="connsiteY92" fmla="*/ 359693 h 775724"/>
              <a:gd name="connsiteX93" fmla="*/ 402928 w 1425797"/>
              <a:gd name="connsiteY93" fmla="*/ 338025 h 775724"/>
              <a:gd name="connsiteX94" fmla="*/ 363926 w 1425797"/>
              <a:gd name="connsiteY94" fmla="*/ 320691 h 775724"/>
              <a:gd name="connsiteX95" fmla="*/ 350925 w 1425797"/>
              <a:gd name="connsiteY95" fmla="*/ 312023 h 775724"/>
              <a:gd name="connsiteX96" fmla="*/ 342257 w 1425797"/>
              <a:gd name="connsiteY96" fmla="*/ 303356 h 775724"/>
              <a:gd name="connsiteX97" fmla="*/ 324923 w 1425797"/>
              <a:gd name="connsiteY97" fmla="*/ 299022 h 775724"/>
              <a:gd name="connsiteX98" fmla="*/ 311922 w 1425797"/>
              <a:gd name="connsiteY98" fmla="*/ 294689 h 775724"/>
              <a:gd name="connsiteX99" fmla="*/ 285920 w 1425797"/>
              <a:gd name="connsiteY99" fmla="*/ 281688 h 775724"/>
              <a:gd name="connsiteX100" fmla="*/ 255584 w 1425797"/>
              <a:gd name="connsiteY100" fmla="*/ 273020 h 775724"/>
              <a:gd name="connsiteX101" fmla="*/ 242583 w 1425797"/>
              <a:gd name="connsiteY101" fmla="*/ 264353 h 775724"/>
              <a:gd name="connsiteX102" fmla="*/ 194913 w 1425797"/>
              <a:gd name="connsiteY102" fmla="*/ 251352 h 775724"/>
              <a:gd name="connsiteX103" fmla="*/ 155910 w 1425797"/>
              <a:gd name="connsiteY103" fmla="*/ 247018 h 775724"/>
              <a:gd name="connsiteX104" fmla="*/ 151577 w 1425797"/>
              <a:gd name="connsiteY104" fmla="*/ 234018 h 775724"/>
              <a:gd name="connsiteX105" fmla="*/ 138576 w 1425797"/>
              <a:gd name="connsiteY105" fmla="*/ 225350 h 775724"/>
              <a:gd name="connsiteX106" fmla="*/ 116908 w 1425797"/>
              <a:gd name="connsiteY106" fmla="*/ 182014 h 775724"/>
              <a:gd name="connsiteX107" fmla="*/ 4233 w 1425797"/>
              <a:gd name="connsiteY107"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9649 w 1417896"/>
              <a:gd name="connsiteY58" fmla="*/ 641381 h 775724"/>
              <a:gd name="connsiteX59" fmla="*/ 1135315 w 1417896"/>
              <a:gd name="connsiteY59" fmla="*/ 654382 h 775724"/>
              <a:gd name="connsiteX60" fmla="*/ 1117981 w 1417896"/>
              <a:gd name="connsiteY60" fmla="*/ 676050 h 775724"/>
              <a:gd name="connsiteX61" fmla="*/ 1109313 w 1417896"/>
              <a:gd name="connsiteY61" fmla="*/ 689051 h 775724"/>
              <a:gd name="connsiteX62" fmla="*/ 1091979 w 1417896"/>
              <a:gd name="connsiteY62" fmla="*/ 741055 h 775724"/>
              <a:gd name="connsiteX63" fmla="*/ 1083311 w 1417896"/>
              <a:gd name="connsiteY63" fmla="*/ 767056 h 775724"/>
              <a:gd name="connsiteX64" fmla="*/ 1074644 w 1417896"/>
              <a:gd name="connsiteY64" fmla="*/ 775724 h 775724"/>
              <a:gd name="connsiteX65" fmla="*/ 1052976 w 1417896"/>
              <a:gd name="connsiteY65" fmla="*/ 771390 h 775724"/>
              <a:gd name="connsiteX66" fmla="*/ 1035641 w 1417896"/>
              <a:gd name="connsiteY66" fmla="*/ 745388 h 775724"/>
              <a:gd name="connsiteX67" fmla="*/ 1022640 w 1417896"/>
              <a:gd name="connsiteY67" fmla="*/ 736721 h 775724"/>
              <a:gd name="connsiteX68" fmla="*/ 1013973 w 1417896"/>
              <a:gd name="connsiteY68" fmla="*/ 723720 h 775724"/>
              <a:gd name="connsiteX69" fmla="*/ 974970 w 1417896"/>
              <a:gd name="connsiteY69" fmla="*/ 702052 h 775724"/>
              <a:gd name="connsiteX70" fmla="*/ 966303 w 1417896"/>
              <a:gd name="connsiteY70" fmla="*/ 693384 h 775724"/>
              <a:gd name="connsiteX71" fmla="*/ 931634 w 1417896"/>
              <a:gd name="connsiteY71" fmla="*/ 680383 h 775724"/>
              <a:gd name="connsiteX72" fmla="*/ 918633 w 1417896"/>
              <a:gd name="connsiteY72" fmla="*/ 671716 h 775724"/>
              <a:gd name="connsiteX73" fmla="*/ 905632 w 1417896"/>
              <a:gd name="connsiteY73" fmla="*/ 667382 h 775724"/>
              <a:gd name="connsiteX74" fmla="*/ 888297 w 1417896"/>
              <a:gd name="connsiteY74" fmla="*/ 658715 h 775724"/>
              <a:gd name="connsiteX75" fmla="*/ 870963 w 1417896"/>
              <a:gd name="connsiteY75" fmla="*/ 654382 h 775724"/>
              <a:gd name="connsiteX76" fmla="*/ 844961 w 1417896"/>
              <a:gd name="connsiteY76" fmla="*/ 645714 h 775724"/>
              <a:gd name="connsiteX77" fmla="*/ 831960 w 1417896"/>
              <a:gd name="connsiteY77" fmla="*/ 637047 h 775724"/>
              <a:gd name="connsiteX78" fmla="*/ 810292 w 1417896"/>
              <a:gd name="connsiteY78" fmla="*/ 606711 h 775724"/>
              <a:gd name="connsiteX79" fmla="*/ 805958 w 1417896"/>
              <a:gd name="connsiteY79" fmla="*/ 589377 h 775724"/>
              <a:gd name="connsiteX80" fmla="*/ 797291 w 1417896"/>
              <a:gd name="connsiteY80" fmla="*/ 580709 h 775724"/>
              <a:gd name="connsiteX81" fmla="*/ 788623 w 1417896"/>
              <a:gd name="connsiteY81" fmla="*/ 567709 h 775724"/>
              <a:gd name="connsiteX82" fmla="*/ 784290 w 1417896"/>
              <a:gd name="connsiteY82" fmla="*/ 546040 h 775724"/>
              <a:gd name="connsiteX83" fmla="*/ 753954 w 1417896"/>
              <a:gd name="connsiteY83" fmla="*/ 498370 h 775724"/>
              <a:gd name="connsiteX84" fmla="*/ 749620 w 1417896"/>
              <a:gd name="connsiteY84" fmla="*/ 485369 h 775724"/>
              <a:gd name="connsiteX85" fmla="*/ 727952 w 1417896"/>
              <a:gd name="connsiteY85" fmla="*/ 450700 h 775724"/>
              <a:gd name="connsiteX86" fmla="*/ 701950 w 1417896"/>
              <a:gd name="connsiteY86" fmla="*/ 429032 h 775724"/>
              <a:gd name="connsiteX87" fmla="*/ 584942 w 1417896"/>
              <a:gd name="connsiteY87" fmla="*/ 424698 h 775724"/>
              <a:gd name="connsiteX88" fmla="*/ 537272 w 1417896"/>
              <a:gd name="connsiteY88" fmla="*/ 411697 h 775724"/>
              <a:gd name="connsiteX89" fmla="*/ 489601 w 1417896"/>
              <a:gd name="connsiteY89" fmla="*/ 394363 h 775724"/>
              <a:gd name="connsiteX90" fmla="*/ 476601 w 1417896"/>
              <a:gd name="connsiteY90" fmla="*/ 390029 h 775724"/>
              <a:gd name="connsiteX91" fmla="*/ 454932 w 1417896"/>
              <a:gd name="connsiteY91" fmla="*/ 377028 h 775724"/>
              <a:gd name="connsiteX92" fmla="*/ 428930 w 1417896"/>
              <a:gd name="connsiteY92" fmla="*/ 359693 h 775724"/>
              <a:gd name="connsiteX93" fmla="*/ 402928 w 1417896"/>
              <a:gd name="connsiteY93" fmla="*/ 338025 h 775724"/>
              <a:gd name="connsiteX94" fmla="*/ 363926 w 1417896"/>
              <a:gd name="connsiteY94" fmla="*/ 320691 h 775724"/>
              <a:gd name="connsiteX95" fmla="*/ 350925 w 1417896"/>
              <a:gd name="connsiteY95" fmla="*/ 312023 h 775724"/>
              <a:gd name="connsiteX96" fmla="*/ 342257 w 1417896"/>
              <a:gd name="connsiteY96" fmla="*/ 303356 h 775724"/>
              <a:gd name="connsiteX97" fmla="*/ 324923 w 1417896"/>
              <a:gd name="connsiteY97" fmla="*/ 299022 h 775724"/>
              <a:gd name="connsiteX98" fmla="*/ 311922 w 1417896"/>
              <a:gd name="connsiteY98" fmla="*/ 294689 h 775724"/>
              <a:gd name="connsiteX99" fmla="*/ 285920 w 1417896"/>
              <a:gd name="connsiteY99" fmla="*/ 281688 h 775724"/>
              <a:gd name="connsiteX100" fmla="*/ 255584 w 1417896"/>
              <a:gd name="connsiteY100" fmla="*/ 273020 h 775724"/>
              <a:gd name="connsiteX101" fmla="*/ 242583 w 1417896"/>
              <a:gd name="connsiteY101" fmla="*/ 264353 h 775724"/>
              <a:gd name="connsiteX102" fmla="*/ 194913 w 1417896"/>
              <a:gd name="connsiteY102" fmla="*/ 251352 h 775724"/>
              <a:gd name="connsiteX103" fmla="*/ 155910 w 1417896"/>
              <a:gd name="connsiteY103" fmla="*/ 247018 h 775724"/>
              <a:gd name="connsiteX104" fmla="*/ 151577 w 1417896"/>
              <a:gd name="connsiteY104" fmla="*/ 234018 h 775724"/>
              <a:gd name="connsiteX105" fmla="*/ 138576 w 1417896"/>
              <a:gd name="connsiteY105" fmla="*/ 225350 h 775724"/>
              <a:gd name="connsiteX106" fmla="*/ 116908 w 1417896"/>
              <a:gd name="connsiteY106" fmla="*/ 182014 h 775724"/>
              <a:gd name="connsiteX107" fmla="*/ 4233 w 1417896"/>
              <a:gd name="connsiteY107"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749620 w 1417896"/>
              <a:gd name="connsiteY83" fmla="*/ 485369 h 775724"/>
              <a:gd name="connsiteX84" fmla="*/ 727952 w 1417896"/>
              <a:gd name="connsiteY84" fmla="*/ 450700 h 775724"/>
              <a:gd name="connsiteX85" fmla="*/ 701950 w 1417896"/>
              <a:gd name="connsiteY85" fmla="*/ 429032 h 775724"/>
              <a:gd name="connsiteX86" fmla="*/ 584942 w 1417896"/>
              <a:gd name="connsiteY86" fmla="*/ 424698 h 775724"/>
              <a:gd name="connsiteX87" fmla="*/ 537272 w 1417896"/>
              <a:gd name="connsiteY87" fmla="*/ 411697 h 775724"/>
              <a:gd name="connsiteX88" fmla="*/ 489601 w 1417896"/>
              <a:gd name="connsiteY88" fmla="*/ 394363 h 775724"/>
              <a:gd name="connsiteX89" fmla="*/ 476601 w 1417896"/>
              <a:gd name="connsiteY89" fmla="*/ 390029 h 775724"/>
              <a:gd name="connsiteX90" fmla="*/ 454932 w 1417896"/>
              <a:gd name="connsiteY90" fmla="*/ 377028 h 775724"/>
              <a:gd name="connsiteX91" fmla="*/ 428930 w 1417896"/>
              <a:gd name="connsiteY91" fmla="*/ 359693 h 775724"/>
              <a:gd name="connsiteX92" fmla="*/ 402928 w 1417896"/>
              <a:gd name="connsiteY92" fmla="*/ 338025 h 775724"/>
              <a:gd name="connsiteX93" fmla="*/ 363926 w 1417896"/>
              <a:gd name="connsiteY93" fmla="*/ 320691 h 775724"/>
              <a:gd name="connsiteX94" fmla="*/ 350925 w 1417896"/>
              <a:gd name="connsiteY94" fmla="*/ 312023 h 775724"/>
              <a:gd name="connsiteX95" fmla="*/ 342257 w 1417896"/>
              <a:gd name="connsiteY95" fmla="*/ 303356 h 775724"/>
              <a:gd name="connsiteX96" fmla="*/ 324923 w 1417896"/>
              <a:gd name="connsiteY96" fmla="*/ 299022 h 775724"/>
              <a:gd name="connsiteX97" fmla="*/ 311922 w 1417896"/>
              <a:gd name="connsiteY97" fmla="*/ 294689 h 775724"/>
              <a:gd name="connsiteX98" fmla="*/ 285920 w 1417896"/>
              <a:gd name="connsiteY98" fmla="*/ 281688 h 775724"/>
              <a:gd name="connsiteX99" fmla="*/ 255584 w 1417896"/>
              <a:gd name="connsiteY99" fmla="*/ 273020 h 775724"/>
              <a:gd name="connsiteX100" fmla="*/ 242583 w 1417896"/>
              <a:gd name="connsiteY100" fmla="*/ 264353 h 775724"/>
              <a:gd name="connsiteX101" fmla="*/ 194913 w 1417896"/>
              <a:gd name="connsiteY101" fmla="*/ 251352 h 775724"/>
              <a:gd name="connsiteX102" fmla="*/ 155910 w 1417896"/>
              <a:gd name="connsiteY102" fmla="*/ 247018 h 775724"/>
              <a:gd name="connsiteX103" fmla="*/ 151577 w 1417896"/>
              <a:gd name="connsiteY103" fmla="*/ 234018 h 775724"/>
              <a:gd name="connsiteX104" fmla="*/ 138576 w 1417896"/>
              <a:gd name="connsiteY104" fmla="*/ 225350 h 775724"/>
              <a:gd name="connsiteX105" fmla="*/ 116908 w 1417896"/>
              <a:gd name="connsiteY105" fmla="*/ 182014 h 775724"/>
              <a:gd name="connsiteX106" fmla="*/ 4233 w 1417896"/>
              <a:gd name="connsiteY106"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749620 w 1417896"/>
              <a:gd name="connsiteY83" fmla="*/ 485369 h 775724"/>
              <a:gd name="connsiteX84" fmla="*/ 727952 w 1417896"/>
              <a:gd name="connsiteY84" fmla="*/ 450700 h 775724"/>
              <a:gd name="connsiteX85" fmla="*/ 701950 w 1417896"/>
              <a:gd name="connsiteY85" fmla="*/ 429032 h 775724"/>
              <a:gd name="connsiteX86" fmla="*/ 584942 w 1417896"/>
              <a:gd name="connsiteY86" fmla="*/ 424698 h 775724"/>
              <a:gd name="connsiteX87" fmla="*/ 537272 w 1417896"/>
              <a:gd name="connsiteY87" fmla="*/ 411697 h 775724"/>
              <a:gd name="connsiteX88" fmla="*/ 489601 w 1417896"/>
              <a:gd name="connsiteY88" fmla="*/ 394363 h 775724"/>
              <a:gd name="connsiteX89" fmla="*/ 476601 w 1417896"/>
              <a:gd name="connsiteY89" fmla="*/ 390029 h 775724"/>
              <a:gd name="connsiteX90" fmla="*/ 454932 w 1417896"/>
              <a:gd name="connsiteY90" fmla="*/ 377028 h 775724"/>
              <a:gd name="connsiteX91" fmla="*/ 428930 w 1417896"/>
              <a:gd name="connsiteY91" fmla="*/ 359693 h 775724"/>
              <a:gd name="connsiteX92" fmla="*/ 402928 w 1417896"/>
              <a:gd name="connsiteY92" fmla="*/ 338025 h 775724"/>
              <a:gd name="connsiteX93" fmla="*/ 363926 w 1417896"/>
              <a:gd name="connsiteY93" fmla="*/ 320691 h 775724"/>
              <a:gd name="connsiteX94" fmla="*/ 350925 w 1417896"/>
              <a:gd name="connsiteY94" fmla="*/ 312023 h 775724"/>
              <a:gd name="connsiteX95" fmla="*/ 342257 w 1417896"/>
              <a:gd name="connsiteY95" fmla="*/ 303356 h 775724"/>
              <a:gd name="connsiteX96" fmla="*/ 324923 w 1417896"/>
              <a:gd name="connsiteY96" fmla="*/ 299022 h 775724"/>
              <a:gd name="connsiteX97" fmla="*/ 311922 w 1417896"/>
              <a:gd name="connsiteY97" fmla="*/ 294689 h 775724"/>
              <a:gd name="connsiteX98" fmla="*/ 285920 w 1417896"/>
              <a:gd name="connsiteY98" fmla="*/ 281688 h 775724"/>
              <a:gd name="connsiteX99" fmla="*/ 255584 w 1417896"/>
              <a:gd name="connsiteY99" fmla="*/ 273020 h 775724"/>
              <a:gd name="connsiteX100" fmla="*/ 242583 w 1417896"/>
              <a:gd name="connsiteY100" fmla="*/ 264353 h 775724"/>
              <a:gd name="connsiteX101" fmla="*/ 194913 w 1417896"/>
              <a:gd name="connsiteY101" fmla="*/ 251352 h 775724"/>
              <a:gd name="connsiteX102" fmla="*/ 155910 w 1417896"/>
              <a:gd name="connsiteY102" fmla="*/ 247018 h 775724"/>
              <a:gd name="connsiteX103" fmla="*/ 151577 w 1417896"/>
              <a:gd name="connsiteY103" fmla="*/ 234018 h 775724"/>
              <a:gd name="connsiteX104" fmla="*/ 138576 w 1417896"/>
              <a:gd name="connsiteY104" fmla="*/ 225350 h 775724"/>
              <a:gd name="connsiteX105" fmla="*/ 116908 w 1417896"/>
              <a:gd name="connsiteY105" fmla="*/ 182014 h 775724"/>
              <a:gd name="connsiteX106" fmla="*/ 4233 w 1417896"/>
              <a:gd name="connsiteY106"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749620 w 1417896"/>
              <a:gd name="connsiteY83" fmla="*/ 485369 h 775724"/>
              <a:gd name="connsiteX84" fmla="*/ 727952 w 1417896"/>
              <a:gd name="connsiteY84" fmla="*/ 450700 h 775724"/>
              <a:gd name="connsiteX85" fmla="*/ 701950 w 1417896"/>
              <a:gd name="connsiteY85" fmla="*/ 429032 h 775724"/>
              <a:gd name="connsiteX86" fmla="*/ 584942 w 1417896"/>
              <a:gd name="connsiteY86" fmla="*/ 424698 h 775724"/>
              <a:gd name="connsiteX87" fmla="*/ 537272 w 1417896"/>
              <a:gd name="connsiteY87" fmla="*/ 411697 h 775724"/>
              <a:gd name="connsiteX88" fmla="*/ 489601 w 1417896"/>
              <a:gd name="connsiteY88" fmla="*/ 394363 h 775724"/>
              <a:gd name="connsiteX89" fmla="*/ 476601 w 1417896"/>
              <a:gd name="connsiteY89" fmla="*/ 390029 h 775724"/>
              <a:gd name="connsiteX90" fmla="*/ 454932 w 1417896"/>
              <a:gd name="connsiteY90" fmla="*/ 377028 h 775724"/>
              <a:gd name="connsiteX91" fmla="*/ 428930 w 1417896"/>
              <a:gd name="connsiteY91" fmla="*/ 359693 h 775724"/>
              <a:gd name="connsiteX92" fmla="*/ 402928 w 1417896"/>
              <a:gd name="connsiteY92" fmla="*/ 338025 h 775724"/>
              <a:gd name="connsiteX93" fmla="*/ 363926 w 1417896"/>
              <a:gd name="connsiteY93" fmla="*/ 320691 h 775724"/>
              <a:gd name="connsiteX94" fmla="*/ 350925 w 1417896"/>
              <a:gd name="connsiteY94" fmla="*/ 312023 h 775724"/>
              <a:gd name="connsiteX95" fmla="*/ 342257 w 1417896"/>
              <a:gd name="connsiteY95" fmla="*/ 303356 h 775724"/>
              <a:gd name="connsiteX96" fmla="*/ 324923 w 1417896"/>
              <a:gd name="connsiteY96" fmla="*/ 299022 h 775724"/>
              <a:gd name="connsiteX97" fmla="*/ 311922 w 1417896"/>
              <a:gd name="connsiteY97" fmla="*/ 294689 h 775724"/>
              <a:gd name="connsiteX98" fmla="*/ 285920 w 1417896"/>
              <a:gd name="connsiteY98" fmla="*/ 281688 h 775724"/>
              <a:gd name="connsiteX99" fmla="*/ 255584 w 1417896"/>
              <a:gd name="connsiteY99" fmla="*/ 273020 h 775724"/>
              <a:gd name="connsiteX100" fmla="*/ 242583 w 1417896"/>
              <a:gd name="connsiteY100" fmla="*/ 264353 h 775724"/>
              <a:gd name="connsiteX101" fmla="*/ 194913 w 1417896"/>
              <a:gd name="connsiteY101" fmla="*/ 251352 h 775724"/>
              <a:gd name="connsiteX102" fmla="*/ 151577 w 1417896"/>
              <a:gd name="connsiteY102" fmla="*/ 234018 h 775724"/>
              <a:gd name="connsiteX103" fmla="*/ 138576 w 1417896"/>
              <a:gd name="connsiteY103" fmla="*/ 225350 h 775724"/>
              <a:gd name="connsiteX104" fmla="*/ 116908 w 1417896"/>
              <a:gd name="connsiteY104" fmla="*/ 182014 h 775724"/>
              <a:gd name="connsiteX105" fmla="*/ 4233 w 1417896"/>
              <a:gd name="connsiteY105"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749620 w 1417896"/>
              <a:gd name="connsiteY83" fmla="*/ 485369 h 775724"/>
              <a:gd name="connsiteX84" fmla="*/ 727952 w 1417896"/>
              <a:gd name="connsiteY84" fmla="*/ 450700 h 775724"/>
              <a:gd name="connsiteX85" fmla="*/ 701950 w 1417896"/>
              <a:gd name="connsiteY85" fmla="*/ 429032 h 775724"/>
              <a:gd name="connsiteX86" fmla="*/ 584942 w 1417896"/>
              <a:gd name="connsiteY86" fmla="*/ 424698 h 775724"/>
              <a:gd name="connsiteX87" fmla="*/ 537272 w 1417896"/>
              <a:gd name="connsiteY87" fmla="*/ 411697 h 775724"/>
              <a:gd name="connsiteX88" fmla="*/ 489601 w 1417896"/>
              <a:gd name="connsiteY88" fmla="*/ 394363 h 775724"/>
              <a:gd name="connsiteX89" fmla="*/ 476601 w 1417896"/>
              <a:gd name="connsiteY89" fmla="*/ 390029 h 775724"/>
              <a:gd name="connsiteX90" fmla="*/ 454932 w 1417896"/>
              <a:gd name="connsiteY90" fmla="*/ 377028 h 775724"/>
              <a:gd name="connsiteX91" fmla="*/ 428930 w 1417896"/>
              <a:gd name="connsiteY91" fmla="*/ 359693 h 775724"/>
              <a:gd name="connsiteX92" fmla="*/ 402928 w 1417896"/>
              <a:gd name="connsiteY92" fmla="*/ 338025 h 775724"/>
              <a:gd name="connsiteX93" fmla="*/ 363926 w 1417896"/>
              <a:gd name="connsiteY93" fmla="*/ 320691 h 775724"/>
              <a:gd name="connsiteX94" fmla="*/ 350925 w 1417896"/>
              <a:gd name="connsiteY94" fmla="*/ 312023 h 775724"/>
              <a:gd name="connsiteX95" fmla="*/ 342257 w 1417896"/>
              <a:gd name="connsiteY95" fmla="*/ 303356 h 775724"/>
              <a:gd name="connsiteX96" fmla="*/ 324923 w 1417896"/>
              <a:gd name="connsiteY96" fmla="*/ 299022 h 775724"/>
              <a:gd name="connsiteX97" fmla="*/ 311922 w 1417896"/>
              <a:gd name="connsiteY97" fmla="*/ 294689 h 775724"/>
              <a:gd name="connsiteX98" fmla="*/ 285920 w 1417896"/>
              <a:gd name="connsiteY98" fmla="*/ 281688 h 775724"/>
              <a:gd name="connsiteX99" fmla="*/ 255584 w 1417896"/>
              <a:gd name="connsiteY99" fmla="*/ 273020 h 775724"/>
              <a:gd name="connsiteX100" fmla="*/ 242583 w 1417896"/>
              <a:gd name="connsiteY100" fmla="*/ 264353 h 775724"/>
              <a:gd name="connsiteX101" fmla="*/ 194913 w 1417896"/>
              <a:gd name="connsiteY101" fmla="*/ 251352 h 775724"/>
              <a:gd name="connsiteX102" fmla="*/ 138576 w 1417896"/>
              <a:gd name="connsiteY102" fmla="*/ 225350 h 775724"/>
              <a:gd name="connsiteX103" fmla="*/ 116908 w 1417896"/>
              <a:gd name="connsiteY103" fmla="*/ 182014 h 775724"/>
              <a:gd name="connsiteX104" fmla="*/ 4233 w 1417896"/>
              <a:gd name="connsiteY104"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749620 w 1417896"/>
              <a:gd name="connsiteY83" fmla="*/ 485369 h 775724"/>
              <a:gd name="connsiteX84" fmla="*/ 727952 w 1417896"/>
              <a:gd name="connsiteY84" fmla="*/ 450700 h 775724"/>
              <a:gd name="connsiteX85" fmla="*/ 701950 w 1417896"/>
              <a:gd name="connsiteY85" fmla="*/ 429032 h 775724"/>
              <a:gd name="connsiteX86" fmla="*/ 584942 w 1417896"/>
              <a:gd name="connsiteY86" fmla="*/ 424698 h 775724"/>
              <a:gd name="connsiteX87" fmla="*/ 537272 w 1417896"/>
              <a:gd name="connsiteY87" fmla="*/ 411697 h 775724"/>
              <a:gd name="connsiteX88" fmla="*/ 489601 w 1417896"/>
              <a:gd name="connsiteY88" fmla="*/ 394363 h 775724"/>
              <a:gd name="connsiteX89" fmla="*/ 476601 w 1417896"/>
              <a:gd name="connsiteY89" fmla="*/ 390029 h 775724"/>
              <a:gd name="connsiteX90" fmla="*/ 454932 w 1417896"/>
              <a:gd name="connsiteY90" fmla="*/ 377028 h 775724"/>
              <a:gd name="connsiteX91" fmla="*/ 428930 w 1417896"/>
              <a:gd name="connsiteY91" fmla="*/ 359693 h 775724"/>
              <a:gd name="connsiteX92" fmla="*/ 402928 w 1417896"/>
              <a:gd name="connsiteY92" fmla="*/ 338025 h 775724"/>
              <a:gd name="connsiteX93" fmla="*/ 363926 w 1417896"/>
              <a:gd name="connsiteY93" fmla="*/ 320691 h 775724"/>
              <a:gd name="connsiteX94" fmla="*/ 350925 w 1417896"/>
              <a:gd name="connsiteY94" fmla="*/ 312023 h 775724"/>
              <a:gd name="connsiteX95" fmla="*/ 342257 w 1417896"/>
              <a:gd name="connsiteY95" fmla="*/ 303356 h 775724"/>
              <a:gd name="connsiteX96" fmla="*/ 324923 w 1417896"/>
              <a:gd name="connsiteY96" fmla="*/ 299022 h 775724"/>
              <a:gd name="connsiteX97" fmla="*/ 311922 w 1417896"/>
              <a:gd name="connsiteY97" fmla="*/ 294689 h 775724"/>
              <a:gd name="connsiteX98" fmla="*/ 285920 w 1417896"/>
              <a:gd name="connsiteY98" fmla="*/ 281688 h 775724"/>
              <a:gd name="connsiteX99" fmla="*/ 255584 w 1417896"/>
              <a:gd name="connsiteY99" fmla="*/ 273020 h 775724"/>
              <a:gd name="connsiteX100" fmla="*/ 242583 w 1417896"/>
              <a:gd name="connsiteY100" fmla="*/ 264353 h 775724"/>
              <a:gd name="connsiteX101" fmla="*/ 194913 w 1417896"/>
              <a:gd name="connsiteY101" fmla="*/ 251352 h 775724"/>
              <a:gd name="connsiteX102" fmla="*/ 138576 w 1417896"/>
              <a:gd name="connsiteY102" fmla="*/ 225350 h 775724"/>
              <a:gd name="connsiteX103" fmla="*/ 4233 w 1417896"/>
              <a:gd name="connsiteY103"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749620 w 1417896"/>
              <a:gd name="connsiteY83" fmla="*/ 485369 h 775724"/>
              <a:gd name="connsiteX84" fmla="*/ 727952 w 1417896"/>
              <a:gd name="connsiteY84" fmla="*/ 450700 h 775724"/>
              <a:gd name="connsiteX85" fmla="*/ 584942 w 1417896"/>
              <a:gd name="connsiteY85" fmla="*/ 424698 h 775724"/>
              <a:gd name="connsiteX86" fmla="*/ 537272 w 1417896"/>
              <a:gd name="connsiteY86" fmla="*/ 411697 h 775724"/>
              <a:gd name="connsiteX87" fmla="*/ 489601 w 1417896"/>
              <a:gd name="connsiteY87" fmla="*/ 394363 h 775724"/>
              <a:gd name="connsiteX88" fmla="*/ 476601 w 1417896"/>
              <a:gd name="connsiteY88" fmla="*/ 390029 h 775724"/>
              <a:gd name="connsiteX89" fmla="*/ 454932 w 1417896"/>
              <a:gd name="connsiteY89" fmla="*/ 377028 h 775724"/>
              <a:gd name="connsiteX90" fmla="*/ 428930 w 1417896"/>
              <a:gd name="connsiteY90" fmla="*/ 359693 h 775724"/>
              <a:gd name="connsiteX91" fmla="*/ 402928 w 1417896"/>
              <a:gd name="connsiteY91" fmla="*/ 338025 h 775724"/>
              <a:gd name="connsiteX92" fmla="*/ 363926 w 1417896"/>
              <a:gd name="connsiteY92" fmla="*/ 320691 h 775724"/>
              <a:gd name="connsiteX93" fmla="*/ 350925 w 1417896"/>
              <a:gd name="connsiteY93" fmla="*/ 312023 h 775724"/>
              <a:gd name="connsiteX94" fmla="*/ 342257 w 1417896"/>
              <a:gd name="connsiteY94" fmla="*/ 303356 h 775724"/>
              <a:gd name="connsiteX95" fmla="*/ 324923 w 1417896"/>
              <a:gd name="connsiteY95" fmla="*/ 299022 h 775724"/>
              <a:gd name="connsiteX96" fmla="*/ 311922 w 1417896"/>
              <a:gd name="connsiteY96" fmla="*/ 294689 h 775724"/>
              <a:gd name="connsiteX97" fmla="*/ 285920 w 1417896"/>
              <a:gd name="connsiteY97" fmla="*/ 281688 h 775724"/>
              <a:gd name="connsiteX98" fmla="*/ 255584 w 1417896"/>
              <a:gd name="connsiteY98" fmla="*/ 273020 h 775724"/>
              <a:gd name="connsiteX99" fmla="*/ 242583 w 1417896"/>
              <a:gd name="connsiteY99" fmla="*/ 264353 h 775724"/>
              <a:gd name="connsiteX100" fmla="*/ 194913 w 1417896"/>
              <a:gd name="connsiteY100" fmla="*/ 251352 h 775724"/>
              <a:gd name="connsiteX101" fmla="*/ 138576 w 1417896"/>
              <a:gd name="connsiteY101" fmla="*/ 225350 h 775724"/>
              <a:gd name="connsiteX102" fmla="*/ 4233 w 1417896"/>
              <a:gd name="connsiteY102"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749620 w 1417896"/>
              <a:gd name="connsiteY83" fmla="*/ 485369 h 775724"/>
              <a:gd name="connsiteX84" fmla="*/ 584942 w 1417896"/>
              <a:gd name="connsiteY84" fmla="*/ 424698 h 775724"/>
              <a:gd name="connsiteX85" fmla="*/ 537272 w 1417896"/>
              <a:gd name="connsiteY85" fmla="*/ 411697 h 775724"/>
              <a:gd name="connsiteX86" fmla="*/ 489601 w 1417896"/>
              <a:gd name="connsiteY86" fmla="*/ 394363 h 775724"/>
              <a:gd name="connsiteX87" fmla="*/ 476601 w 1417896"/>
              <a:gd name="connsiteY87" fmla="*/ 390029 h 775724"/>
              <a:gd name="connsiteX88" fmla="*/ 454932 w 1417896"/>
              <a:gd name="connsiteY88" fmla="*/ 377028 h 775724"/>
              <a:gd name="connsiteX89" fmla="*/ 428930 w 1417896"/>
              <a:gd name="connsiteY89" fmla="*/ 359693 h 775724"/>
              <a:gd name="connsiteX90" fmla="*/ 402928 w 1417896"/>
              <a:gd name="connsiteY90" fmla="*/ 338025 h 775724"/>
              <a:gd name="connsiteX91" fmla="*/ 363926 w 1417896"/>
              <a:gd name="connsiteY91" fmla="*/ 320691 h 775724"/>
              <a:gd name="connsiteX92" fmla="*/ 350925 w 1417896"/>
              <a:gd name="connsiteY92" fmla="*/ 312023 h 775724"/>
              <a:gd name="connsiteX93" fmla="*/ 342257 w 1417896"/>
              <a:gd name="connsiteY93" fmla="*/ 303356 h 775724"/>
              <a:gd name="connsiteX94" fmla="*/ 324923 w 1417896"/>
              <a:gd name="connsiteY94" fmla="*/ 299022 h 775724"/>
              <a:gd name="connsiteX95" fmla="*/ 311922 w 1417896"/>
              <a:gd name="connsiteY95" fmla="*/ 294689 h 775724"/>
              <a:gd name="connsiteX96" fmla="*/ 285920 w 1417896"/>
              <a:gd name="connsiteY96" fmla="*/ 281688 h 775724"/>
              <a:gd name="connsiteX97" fmla="*/ 255584 w 1417896"/>
              <a:gd name="connsiteY97" fmla="*/ 273020 h 775724"/>
              <a:gd name="connsiteX98" fmla="*/ 242583 w 1417896"/>
              <a:gd name="connsiteY98" fmla="*/ 264353 h 775724"/>
              <a:gd name="connsiteX99" fmla="*/ 194913 w 1417896"/>
              <a:gd name="connsiteY99" fmla="*/ 251352 h 775724"/>
              <a:gd name="connsiteX100" fmla="*/ 138576 w 1417896"/>
              <a:gd name="connsiteY100" fmla="*/ 225350 h 775724"/>
              <a:gd name="connsiteX101" fmla="*/ 4233 w 1417896"/>
              <a:gd name="connsiteY101"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753954 w 1417896"/>
              <a:gd name="connsiteY82" fmla="*/ 498370 h 775724"/>
              <a:gd name="connsiteX83" fmla="*/ 584942 w 1417896"/>
              <a:gd name="connsiteY83" fmla="*/ 424698 h 775724"/>
              <a:gd name="connsiteX84" fmla="*/ 537272 w 1417896"/>
              <a:gd name="connsiteY84" fmla="*/ 411697 h 775724"/>
              <a:gd name="connsiteX85" fmla="*/ 489601 w 1417896"/>
              <a:gd name="connsiteY85" fmla="*/ 394363 h 775724"/>
              <a:gd name="connsiteX86" fmla="*/ 476601 w 1417896"/>
              <a:gd name="connsiteY86" fmla="*/ 390029 h 775724"/>
              <a:gd name="connsiteX87" fmla="*/ 454932 w 1417896"/>
              <a:gd name="connsiteY87" fmla="*/ 377028 h 775724"/>
              <a:gd name="connsiteX88" fmla="*/ 428930 w 1417896"/>
              <a:gd name="connsiteY88" fmla="*/ 359693 h 775724"/>
              <a:gd name="connsiteX89" fmla="*/ 402928 w 1417896"/>
              <a:gd name="connsiteY89" fmla="*/ 338025 h 775724"/>
              <a:gd name="connsiteX90" fmla="*/ 363926 w 1417896"/>
              <a:gd name="connsiteY90" fmla="*/ 320691 h 775724"/>
              <a:gd name="connsiteX91" fmla="*/ 350925 w 1417896"/>
              <a:gd name="connsiteY91" fmla="*/ 312023 h 775724"/>
              <a:gd name="connsiteX92" fmla="*/ 342257 w 1417896"/>
              <a:gd name="connsiteY92" fmla="*/ 303356 h 775724"/>
              <a:gd name="connsiteX93" fmla="*/ 324923 w 1417896"/>
              <a:gd name="connsiteY93" fmla="*/ 299022 h 775724"/>
              <a:gd name="connsiteX94" fmla="*/ 311922 w 1417896"/>
              <a:gd name="connsiteY94" fmla="*/ 294689 h 775724"/>
              <a:gd name="connsiteX95" fmla="*/ 285920 w 1417896"/>
              <a:gd name="connsiteY95" fmla="*/ 281688 h 775724"/>
              <a:gd name="connsiteX96" fmla="*/ 255584 w 1417896"/>
              <a:gd name="connsiteY96" fmla="*/ 273020 h 775724"/>
              <a:gd name="connsiteX97" fmla="*/ 242583 w 1417896"/>
              <a:gd name="connsiteY97" fmla="*/ 264353 h 775724"/>
              <a:gd name="connsiteX98" fmla="*/ 194913 w 1417896"/>
              <a:gd name="connsiteY98" fmla="*/ 251352 h 775724"/>
              <a:gd name="connsiteX99" fmla="*/ 138576 w 1417896"/>
              <a:gd name="connsiteY99" fmla="*/ 225350 h 775724"/>
              <a:gd name="connsiteX100" fmla="*/ 4233 w 1417896"/>
              <a:gd name="connsiteY100"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8623 w 1417896"/>
              <a:gd name="connsiteY80" fmla="*/ 567709 h 775724"/>
              <a:gd name="connsiteX81" fmla="*/ 784290 w 1417896"/>
              <a:gd name="connsiteY81" fmla="*/ 546040 h 775724"/>
              <a:gd name="connsiteX82" fmla="*/ 682470 w 1417896"/>
              <a:gd name="connsiteY82" fmla="*/ 459650 h 775724"/>
              <a:gd name="connsiteX83" fmla="*/ 584942 w 1417896"/>
              <a:gd name="connsiteY83" fmla="*/ 424698 h 775724"/>
              <a:gd name="connsiteX84" fmla="*/ 537272 w 1417896"/>
              <a:gd name="connsiteY84" fmla="*/ 411697 h 775724"/>
              <a:gd name="connsiteX85" fmla="*/ 489601 w 1417896"/>
              <a:gd name="connsiteY85" fmla="*/ 394363 h 775724"/>
              <a:gd name="connsiteX86" fmla="*/ 476601 w 1417896"/>
              <a:gd name="connsiteY86" fmla="*/ 390029 h 775724"/>
              <a:gd name="connsiteX87" fmla="*/ 454932 w 1417896"/>
              <a:gd name="connsiteY87" fmla="*/ 377028 h 775724"/>
              <a:gd name="connsiteX88" fmla="*/ 428930 w 1417896"/>
              <a:gd name="connsiteY88" fmla="*/ 359693 h 775724"/>
              <a:gd name="connsiteX89" fmla="*/ 402928 w 1417896"/>
              <a:gd name="connsiteY89" fmla="*/ 338025 h 775724"/>
              <a:gd name="connsiteX90" fmla="*/ 363926 w 1417896"/>
              <a:gd name="connsiteY90" fmla="*/ 320691 h 775724"/>
              <a:gd name="connsiteX91" fmla="*/ 350925 w 1417896"/>
              <a:gd name="connsiteY91" fmla="*/ 312023 h 775724"/>
              <a:gd name="connsiteX92" fmla="*/ 342257 w 1417896"/>
              <a:gd name="connsiteY92" fmla="*/ 303356 h 775724"/>
              <a:gd name="connsiteX93" fmla="*/ 324923 w 1417896"/>
              <a:gd name="connsiteY93" fmla="*/ 299022 h 775724"/>
              <a:gd name="connsiteX94" fmla="*/ 311922 w 1417896"/>
              <a:gd name="connsiteY94" fmla="*/ 294689 h 775724"/>
              <a:gd name="connsiteX95" fmla="*/ 285920 w 1417896"/>
              <a:gd name="connsiteY95" fmla="*/ 281688 h 775724"/>
              <a:gd name="connsiteX96" fmla="*/ 255584 w 1417896"/>
              <a:gd name="connsiteY96" fmla="*/ 273020 h 775724"/>
              <a:gd name="connsiteX97" fmla="*/ 242583 w 1417896"/>
              <a:gd name="connsiteY97" fmla="*/ 264353 h 775724"/>
              <a:gd name="connsiteX98" fmla="*/ 194913 w 1417896"/>
              <a:gd name="connsiteY98" fmla="*/ 251352 h 775724"/>
              <a:gd name="connsiteX99" fmla="*/ 138576 w 1417896"/>
              <a:gd name="connsiteY99" fmla="*/ 225350 h 775724"/>
              <a:gd name="connsiteX100" fmla="*/ 4233 w 1417896"/>
              <a:gd name="connsiteY100"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195986 w 1417896"/>
              <a:gd name="connsiteY46" fmla="*/ 481036 h 775724"/>
              <a:gd name="connsiteX47" fmla="*/ 1204654 w 1417896"/>
              <a:gd name="connsiteY47" fmla="*/ 489703 h 775724"/>
              <a:gd name="connsiteX48" fmla="*/ 1239323 w 1417896"/>
              <a:gd name="connsiteY48" fmla="*/ 511371 h 775724"/>
              <a:gd name="connsiteX49" fmla="*/ 1269658 w 1417896"/>
              <a:gd name="connsiteY49" fmla="*/ 524372 h 775724"/>
              <a:gd name="connsiteX50" fmla="*/ 1304328 w 1417896"/>
              <a:gd name="connsiteY50" fmla="*/ 533039 h 775724"/>
              <a:gd name="connsiteX51" fmla="*/ 1317328 w 1417896"/>
              <a:gd name="connsiteY51" fmla="*/ 541707 h 775724"/>
              <a:gd name="connsiteX52" fmla="*/ 1334663 w 1417896"/>
              <a:gd name="connsiteY52" fmla="*/ 546040 h 775724"/>
              <a:gd name="connsiteX53" fmla="*/ 1391001 w 1417896"/>
              <a:gd name="connsiteY53" fmla="*/ 554708 h 775724"/>
              <a:gd name="connsiteX54" fmla="*/ 1412669 w 1417896"/>
              <a:gd name="connsiteY54" fmla="*/ 576376 h 775724"/>
              <a:gd name="connsiteX55" fmla="*/ 1404001 w 1417896"/>
              <a:gd name="connsiteY55" fmla="*/ 585043 h 775724"/>
              <a:gd name="connsiteX56" fmla="*/ 1262855 w 1417896"/>
              <a:gd name="connsiteY56" fmla="*/ 592906 h 775724"/>
              <a:gd name="connsiteX57" fmla="*/ 1148316 w 1417896"/>
              <a:gd name="connsiteY57" fmla="*/ 632713 h 775724"/>
              <a:gd name="connsiteX58" fmla="*/ 1135315 w 1417896"/>
              <a:gd name="connsiteY58" fmla="*/ 654382 h 775724"/>
              <a:gd name="connsiteX59" fmla="*/ 1117981 w 1417896"/>
              <a:gd name="connsiteY59" fmla="*/ 676050 h 775724"/>
              <a:gd name="connsiteX60" fmla="*/ 1109313 w 1417896"/>
              <a:gd name="connsiteY60" fmla="*/ 689051 h 775724"/>
              <a:gd name="connsiteX61" fmla="*/ 1091979 w 1417896"/>
              <a:gd name="connsiteY61" fmla="*/ 741055 h 775724"/>
              <a:gd name="connsiteX62" fmla="*/ 1083311 w 1417896"/>
              <a:gd name="connsiteY62" fmla="*/ 767056 h 775724"/>
              <a:gd name="connsiteX63" fmla="*/ 1074644 w 1417896"/>
              <a:gd name="connsiteY63" fmla="*/ 775724 h 775724"/>
              <a:gd name="connsiteX64" fmla="*/ 1052976 w 1417896"/>
              <a:gd name="connsiteY64" fmla="*/ 771390 h 775724"/>
              <a:gd name="connsiteX65" fmla="*/ 1035641 w 1417896"/>
              <a:gd name="connsiteY65" fmla="*/ 745388 h 775724"/>
              <a:gd name="connsiteX66" fmla="*/ 1022640 w 1417896"/>
              <a:gd name="connsiteY66" fmla="*/ 736721 h 775724"/>
              <a:gd name="connsiteX67" fmla="*/ 1013973 w 1417896"/>
              <a:gd name="connsiteY67" fmla="*/ 723720 h 775724"/>
              <a:gd name="connsiteX68" fmla="*/ 974970 w 1417896"/>
              <a:gd name="connsiteY68" fmla="*/ 702052 h 775724"/>
              <a:gd name="connsiteX69" fmla="*/ 966303 w 1417896"/>
              <a:gd name="connsiteY69" fmla="*/ 693384 h 775724"/>
              <a:gd name="connsiteX70" fmla="*/ 931634 w 1417896"/>
              <a:gd name="connsiteY70" fmla="*/ 680383 h 775724"/>
              <a:gd name="connsiteX71" fmla="*/ 918633 w 1417896"/>
              <a:gd name="connsiteY71" fmla="*/ 671716 h 775724"/>
              <a:gd name="connsiteX72" fmla="*/ 905632 w 1417896"/>
              <a:gd name="connsiteY72" fmla="*/ 667382 h 775724"/>
              <a:gd name="connsiteX73" fmla="*/ 888297 w 1417896"/>
              <a:gd name="connsiteY73" fmla="*/ 658715 h 775724"/>
              <a:gd name="connsiteX74" fmla="*/ 870963 w 1417896"/>
              <a:gd name="connsiteY74" fmla="*/ 654382 h 775724"/>
              <a:gd name="connsiteX75" fmla="*/ 844961 w 1417896"/>
              <a:gd name="connsiteY75" fmla="*/ 645714 h 775724"/>
              <a:gd name="connsiteX76" fmla="*/ 831960 w 1417896"/>
              <a:gd name="connsiteY76" fmla="*/ 637047 h 775724"/>
              <a:gd name="connsiteX77" fmla="*/ 810292 w 1417896"/>
              <a:gd name="connsiteY77" fmla="*/ 606711 h 775724"/>
              <a:gd name="connsiteX78" fmla="*/ 805958 w 1417896"/>
              <a:gd name="connsiteY78" fmla="*/ 589377 h 775724"/>
              <a:gd name="connsiteX79" fmla="*/ 797291 w 1417896"/>
              <a:gd name="connsiteY79" fmla="*/ 580709 h 775724"/>
              <a:gd name="connsiteX80" fmla="*/ 784290 w 1417896"/>
              <a:gd name="connsiteY80" fmla="*/ 546040 h 775724"/>
              <a:gd name="connsiteX81" fmla="*/ 682470 w 1417896"/>
              <a:gd name="connsiteY81" fmla="*/ 459650 h 775724"/>
              <a:gd name="connsiteX82" fmla="*/ 584942 w 1417896"/>
              <a:gd name="connsiteY82" fmla="*/ 424698 h 775724"/>
              <a:gd name="connsiteX83" fmla="*/ 537272 w 1417896"/>
              <a:gd name="connsiteY83" fmla="*/ 411697 h 775724"/>
              <a:gd name="connsiteX84" fmla="*/ 489601 w 1417896"/>
              <a:gd name="connsiteY84" fmla="*/ 394363 h 775724"/>
              <a:gd name="connsiteX85" fmla="*/ 476601 w 1417896"/>
              <a:gd name="connsiteY85" fmla="*/ 390029 h 775724"/>
              <a:gd name="connsiteX86" fmla="*/ 454932 w 1417896"/>
              <a:gd name="connsiteY86" fmla="*/ 377028 h 775724"/>
              <a:gd name="connsiteX87" fmla="*/ 428930 w 1417896"/>
              <a:gd name="connsiteY87" fmla="*/ 359693 h 775724"/>
              <a:gd name="connsiteX88" fmla="*/ 402928 w 1417896"/>
              <a:gd name="connsiteY88" fmla="*/ 338025 h 775724"/>
              <a:gd name="connsiteX89" fmla="*/ 363926 w 1417896"/>
              <a:gd name="connsiteY89" fmla="*/ 320691 h 775724"/>
              <a:gd name="connsiteX90" fmla="*/ 350925 w 1417896"/>
              <a:gd name="connsiteY90" fmla="*/ 312023 h 775724"/>
              <a:gd name="connsiteX91" fmla="*/ 342257 w 1417896"/>
              <a:gd name="connsiteY91" fmla="*/ 303356 h 775724"/>
              <a:gd name="connsiteX92" fmla="*/ 324923 w 1417896"/>
              <a:gd name="connsiteY92" fmla="*/ 299022 h 775724"/>
              <a:gd name="connsiteX93" fmla="*/ 311922 w 1417896"/>
              <a:gd name="connsiteY93" fmla="*/ 294689 h 775724"/>
              <a:gd name="connsiteX94" fmla="*/ 285920 w 1417896"/>
              <a:gd name="connsiteY94" fmla="*/ 281688 h 775724"/>
              <a:gd name="connsiteX95" fmla="*/ 255584 w 1417896"/>
              <a:gd name="connsiteY95" fmla="*/ 273020 h 775724"/>
              <a:gd name="connsiteX96" fmla="*/ 242583 w 1417896"/>
              <a:gd name="connsiteY96" fmla="*/ 264353 h 775724"/>
              <a:gd name="connsiteX97" fmla="*/ 194913 w 1417896"/>
              <a:gd name="connsiteY97" fmla="*/ 251352 h 775724"/>
              <a:gd name="connsiteX98" fmla="*/ 138576 w 1417896"/>
              <a:gd name="connsiteY98" fmla="*/ 225350 h 775724"/>
              <a:gd name="connsiteX99" fmla="*/ 4233 w 1417896"/>
              <a:gd name="connsiteY99"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00972 w 1417896"/>
              <a:gd name="connsiteY38" fmla="*/ 381362 h 775724"/>
              <a:gd name="connsiteX39" fmla="*/ 1018307 w 1417896"/>
              <a:gd name="connsiteY39" fmla="*/ 394363 h 775724"/>
              <a:gd name="connsiteX40" fmla="*/ 1057310 w 1417896"/>
              <a:gd name="connsiteY40" fmla="*/ 437699 h 775724"/>
              <a:gd name="connsiteX41" fmla="*/ 1074644 w 1417896"/>
              <a:gd name="connsiteY41" fmla="*/ 442033 h 775724"/>
              <a:gd name="connsiteX42" fmla="*/ 1087645 w 1417896"/>
              <a:gd name="connsiteY42" fmla="*/ 446366 h 775724"/>
              <a:gd name="connsiteX43" fmla="*/ 1113647 w 1417896"/>
              <a:gd name="connsiteY43" fmla="*/ 450700 h 775724"/>
              <a:gd name="connsiteX44" fmla="*/ 1165651 w 1417896"/>
              <a:gd name="connsiteY44" fmla="*/ 468035 h 775724"/>
              <a:gd name="connsiteX45" fmla="*/ 1182985 w 1417896"/>
              <a:gd name="connsiteY45" fmla="*/ 476702 h 775724"/>
              <a:gd name="connsiteX46" fmla="*/ 1204654 w 1417896"/>
              <a:gd name="connsiteY46" fmla="*/ 489703 h 775724"/>
              <a:gd name="connsiteX47" fmla="*/ 1239323 w 1417896"/>
              <a:gd name="connsiteY47" fmla="*/ 511371 h 775724"/>
              <a:gd name="connsiteX48" fmla="*/ 1269658 w 1417896"/>
              <a:gd name="connsiteY48" fmla="*/ 524372 h 775724"/>
              <a:gd name="connsiteX49" fmla="*/ 1304328 w 1417896"/>
              <a:gd name="connsiteY49" fmla="*/ 533039 h 775724"/>
              <a:gd name="connsiteX50" fmla="*/ 1317328 w 1417896"/>
              <a:gd name="connsiteY50" fmla="*/ 541707 h 775724"/>
              <a:gd name="connsiteX51" fmla="*/ 1334663 w 1417896"/>
              <a:gd name="connsiteY51" fmla="*/ 546040 h 775724"/>
              <a:gd name="connsiteX52" fmla="*/ 1391001 w 1417896"/>
              <a:gd name="connsiteY52" fmla="*/ 554708 h 775724"/>
              <a:gd name="connsiteX53" fmla="*/ 1412669 w 1417896"/>
              <a:gd name="connsiteY53" fmla="*/ 576376 h 775724"/>
              <a:gd name="connsiteX54" fmla="*/ 1404001 w 1417896"/>
              <a:gd name="connsiteY54" fmla="*/ 585043 h 775724"/>
              <a:gd name="connsiteX55" fmla="*/ 1262855 w 1417896"/>
              <a:gd name="connsiteY55" fmla="*/ 592906 h 775724"/>
              <a:gd name="connsiteX56" fmla="*/ 1148316 w 1417896"/>
              <a:gd name="connsiteY56" fmla="*/ 632713 h 775724"/>
              <a:gd name="connsiteX57" fmla="*/ 1135315 w 1417896"/>
              <a:gd name="connsiteY57" fmla="*/ 654382 h 775724"/>
              <a:gd name="connsiteX58" fmla="*/ 1117981 w 1417896"/>
              <a:gd name="connsiteY58" fmla="*/ 676050 h 775724"/>
              <a:gd name="connsiteX59" fmla="*/ 1109313 w 1417896"/>
              <a:gd name="connsiteY59" fmla="*/ 689051 h 775724"/>
              <a:gd name="connsiteX60" fmla="*/ 1091979 w 1417896"/>
              <a:gd name="connsiteY60" fmla="*/ 741055 h 775724"/>
              <a:gd name="connsiteX61" fmla="*/ 1083311 w 1417896"/>
              <a:gd name="connsiteY61" fmla="*/ 767056 h 775724"/>
              <a:gd name="connsiteX62" fmla="*/ 1074644 w 1417896"/>
              <a:gd name="connsiteY62" fmla="*/ 775724 h 775724"/>
              <a:gd name="connsiteX63" fmla="*/ 1052976 w 1417896"/>
              <a:gd name="connsiteY63" fmla="*/ 771390 h 775724"/>
              <a:gd name="connsiteX64" fmla="*/ 1035641 w 1417896"/>
              <a:gd name="connsiteY64" fmla="*/ 745388 h 775724"/>
              <a:gd name="connsiteX65" fmla="*/ 1022640 w 1417896"/>
              <a:gd name="connsiteY65" fmla="*/ 736721 h 775724"/>
              <a:gd name="connsiteX66" fmla="*/ 1013973 w 1417896"/>
              <a:gd name="connsiteY66" fmla="*/ 723720 h 775724"/>
              <a:gd name="connsiteX67" fmla="*/ 974970 w 1417896"/>
              <a:gd name="connsiteY67" fmla="*/ 702052 h 775724"/>
              <a:gd name="connsiteX68" fmla="*/ 966303 w 1417896"/>
              <a:gd name="connsiteY68" fmla="*/ 693384 h 775724"/>
              <a:gd name="connsiteX69" fmla="*/ 931634 w 1417896"/>
              <a:gd name="connsiteY69" fmla="*/ 680383 h 775724"/>
              <a:gd name="connsiteX70" fmla="*/ 918633 w 1417896"/>
              <a:gd name="connsiteY70" fmla="*/ 671716 h 775724"/>
              <a:gd name="connsiteX71" fmla="*/ 905632 w 1417896"/>
              <a:gd name="connsiteY71" fmla="*/ 667382 h 775724"/>
              <a:gd name="connsiteX72" fmla="*/ 888297 w 1417896"/>
              <a:gd name="connsiteY72" fmla="*/ 658715 h 775724"/>
              <a:gd name="connsiteX73" fmla="*/ 870963 w 1417896"/>
              <a:gd name="connsiteY73" fmla="*/ 654382 h 775724"/>
              <a:gd name="connsiteX74" fmla="*/ 844961 w 1417896"/>
              <a:gd name="connsiteY74" fmla="*/ 645714 h 775724"/>
              <a:gd name="connsiteX75" fmla="*/ 831960 w 1417896"/>
              <a:gd name="connsiteY75" fmla="*/ 637047 h 775724"/>
              <a:gd name="connsiteX76" fmla="*/ 810292 w 1417896"/>
              <a:gd name="connsiteY76" fmla="*/ 606711 h 775724"/>
              <a:gd name="connsiteX77" fmla="*/ 805958 w 1417896"/>
              <a:gd name="connsiteY77" fmla="*/ 589377 h 775724"/>
              <a:gd name="connsiteX78" fmla="*/ 797291 w 1417896"/>
              <a:gd name="connsiteY78" fmla="*/ 580709 h 775724"/>
              <a:gd name="connsiteX79" fmla="*/ 784290 w 1417896"/>
              <a:gd name="connsiteY79" fmla="*/ 546040 h 775724"/>
              <a:gd name="connsiteX80" fmla="*/ 682470 w 1417896"/>
              <a:gd name="connsiteY80" fmla="*/ 459650 h 775724"/>
              <a:gd name="connsiteX81" fmla="*/ 584942 w 1417896"/>
              <a:gd name="connsiteY81" fmla="*/ 424698 h 775724"/>
              <a:gd name="connsiteX82" fmla="*/ 537272 w 1417896"/>
              <a:gd name="connsiteY82" fmla="*/ 411697 h 775724"/>
              <a:gd name="connsiteX83" fmla="*/ 489601 w 1417896"/>
              <a:gd name="connsiteY83" fmla="*/ 394363 h 775724"/>
              <a:gd name="connsiteX84" fmla="*/ 476601 w 1417896"/>
              <a:gd name="connsiteY84" fmla="*/ 390029 h 775724"/>
              <a:gd name="connsiteX85" fmla="*/ 454932 w 1417896"/>
              <a:gd name="connsiteY85" fmla="*/ 377028 h 775724"/>
              <a:gd name="connsiteX86" fmla="*/ 428930 w 1417896"/>
              <a:gd name="connsiteY86" fmla="*/ 359693 h 775724"/>
              <a:gd name="connsiteX87" fmla="*/ 402928 w 1417896"/>
              <a:gd name="connsiteY87" fmla="*/ 338025 h 775724"/>
              <a:gd name="connsiteX88" fmla="*/ 363926 w 1417896"/>
              <a:gd name="connsiteY88" fmla="*/ 320691 h 775724"/>
              <a:gd name="connsiteX89" fmla="*/ 350925 w 1417896"/>
              <a:gd name="connsiteY89" fmla="*/ 312023 h 775724"/>
              <a:gd name="connsiteX90" fmla="*/ 342257 w 1417896"/>
              <a:gd name="connsiteY90" fmla="*/ 303356 h 775724"/>
              <a:gd name="connsiteX91" fmla="*/ 324923 w 1417896"/>
              <a:gd name="connsiteY91" fmla="*/ 299022 h 775724"/>
              <a:gd name="connsiteX92" fmla="*/ 311922 w 1417896"/>
              <a:gd name="connsiteY92" fmla="*/ 294689 h 775724"/>
              <a:gd name="connsiteX93" fmla="*/ 285920 w 1417896"/>
              <a:gd name="connsiteY93" fmla="*/ 281688 h 775724"/>
              <a:gd name="connsiteX94" fmla="*/ 255584 w 1417896"/>
              <a:gd name="connsiteY94" fmla="*/ 273020 h 775724"/>
              <a:gd name="connsiteX95" fmla="*/ 242583 w 1417896"/>
              <a:gd name="connsiteY95" fmla="*/ 264353 h 775724"/>
              <a:gd name="connsiteX96" fmla="*/ 194913 w 1417896"/>
              <a:gd name="connsiteY96" fmla="*/ 251352 h 775724"/>
              <a:gd name="connsiteX97" fmla="*/ 138576 w 1417896"/>
              <a:gd name="connsiteY97" fmla="*/ 225350 h 775724"/>
              <a:gd name="connsiteX98" fmla="*/ 4233 w 1417896"/>
              <a:gd name="connsiteY98"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18307 w 1417896"/>
              <a:gd name="connsiteY38" fmla="*/ 394363 h 775724"/>
              <a:gd name="connsiteX39" fmla="*/ 1057310 w 1417896"/>
              <a:gd name="connsiteY39" fmla="*/ 437699 h 775724"/>
              <a:gd name="connsiteX40" fmla="*/ 1074644 w 1417896"/>
              <a:gd name="connsiteY40" fmla="*/ 442033 h 775724"/>
              <a:gd name="connsiteX41" fmla="*/ 1087645 w 1417896"/>
              <a:gd name="connsiteY41" fmla="*/ 446366 h 775724"/>
              <a:gd name="connsiteX42" fmla="*/ 1113647 w 1417896"/>
              <a:gd name="connsiteY42" fmla="*/ 450700 h 775724"/>
              <a:gd name="connsiteX43" fmla="*/ 1165651 w 1417896"/>
              <a:gd name="connsiteY43" fmla="*/ 468035 h 775724"/>
              <a:gd name="connsiteX44" fmla="*/ 1182985 w 1417896"/>
              <a:gd name="connsiteY44" fmla="*/ 476702 h 775724"/>
              <a:gd name="connsiteX45" fmla="*/ 1204654 w 1417896"/>
              <a:gd name="connsiteY45" fmla="*/ 489703 h 775724"/>
              <a:gd name="connsiteX46" fmla="*/ 1239323 w 1417896"/>
              <a:gd name="connsiteY46" fmla="*/ 511371 h 775724"/>
              <a:gd name="connsiteX47" fmla="*/ 1269658 w 1417896"/>
              <a:gd name="connsiteY47" fmla="*/ 524372 h 775724"/>
              <a:gd name="connsiteX48" fmla="*/ 1304328 w 1417896"/>
              <a:gd name="connsiteY48" fmla="*/ 533039 h 775724"/>
              <a:gd name="connsiteX49" fmla="*/ 1317328 w 1417896"/>
              <a:gd name="connsiteY49" fmla="*/ 541707 h 775724"/>
              <a:gd name="connsiteX50" fmla="*/ 1334663 w 1417896"/>
              <a:gd name="connsiteY50" fmla="*/ 546040 h 775724"/>
              <a:gd name="connsiteX51" fmla="*/ 1391001 w 1417896"/>
              <a:gd name="connsiteY51" fmla="*/ 554708 h 775724"/>
              <a:gd name="connsiteX52" fmla="*/ 1412669 w 1417896"/>
              <a:gd name="connsiteY52" fmla="*/ 576376 h 775724"/>
              <a:gd name="connsiteX53" fmla="*/ 1404001 w 1417896"/>
              <a:gd name="connsiteY53" fmla="*/ 585043 h 775724"/>
              <a:gd name="connsiteX54" fmla="*/ 1262855 w 1417896"/>
              <a:gd name="connsiteY54" fmla="*/ 592906 h 775724"/>
              <a:gd name="connsiteX55" fmla="*/ 1148316 w 1417896"/>
              <a:gd name="connsiteY55" fmla="*/ 632713 h 775724"/>
              <a:gd name="connsiteX56" fmla="*/ 1135315 w 1417896"/>
              <a:gd name="connsiteY56" fmla="*/ 654382 h 775724"/>
              <a:gd name="connsiteX57" fmla="*/ 1117981 w 1417896"/>
              <a:gd name="connsiteY57" fmla="*/ 676050 h 775724"/>
              <a:gd name="connsiteX58" fmla="*/ 1109313 w 1417896"/>
              <a:gd name="connsiteY58" fmla="*/ 689051 h 775724"/>
              <a:gd name="connsiteX59" fmla="*/ 1091979 w 1417896"/>
              <a:gd name="connsiteY59" fmla="*/ 741055 h 775724"/>
              <a:gd name="connsiteX60" fmla="*/ 1083311 w 1417896"/>
              <a:gd name="connsiteY60" fmla="*/ 767056 h 775724"/>
              <a:gd name="connsiteX61" fmla="*/ 1074644 w 1417896"/>
              <a:gd name="connsiteY61" fmla="*/ 775724 h 775724"/>
              <a:gd name="connsiteX62" fmla="*/ 1052976 w 1417896"/>
              <a:gd name="connsiteY62" fmla="*/ 771390 h 775724"/>
              <a:gd name="connsiteX63" fmla="*/ 1035641 w 1417896"/>
              <a:gd name="connsiteY63" fmla="*/ 745388 h 775724"/>
              <a:gd name="connsiteX64" fmla="*/ 1022640 w 1417896"/>
              <a:gd name="connsiteY64" fmla="*/ 736721 h 775724"/>
              <a:gd name="connsiteX65" fmla="*/ 1013973 w 1417896"/>
              <a:gd name="connsiteY65" fmla="*/ 723720 h 775724"/>
              <a:gd name="connsiteX66" fmla="*/ 974970 w 1417896"/>
              <a:gd name="connsiteY66" fmla="*/ 702052 h 775724"/>
              <a:gd name="connsiteX67" fmla="*/ 966303 w 1417896"/>
              <a:gd name="connsiteY67" fmla="*/ 693384 h 775724"/>
              <a:gd name="connsiteX68" fmla="*/ 931634 w 1417896"/>
              <a:gd name="connsiteY68" fmla="*/ 680383 h 775724"/>
              <a:gd name="connsiteX69" fmla="*/ 918633 w 1417896"/>
              <a:gd name="connsiteY69" fmla="*/ 671716 h 775724"/>
              <a:gd name="connsiteX70" fmla="*/ 905632 w 1417896"/>
              <a:gd name="connsiteY70" fmla="*/ 667382 h 775724"/>
              <a:gd name="connsiteX71" fmla="*/ 888297 w 1417896"/>
              <a:gd name="connsiteY71" fmla="*/ 658715 h 775724"/>
              <a:gd name="connsiteX72" fmla="*/ 870963 w 1417896"/>
              <a:gd name="connsiteY72" fmla="*/ 654382 h 775724"/>
              <a:gd name="connsiteX73" fmla="*/ 844961 w 1417896"/>
              <a:gd name="connsiteY73" fmla="*/ 645714 h 775724"/>
              <a:gd name="connsiteX74" fmla="*/ 831960 w 1417896"/>
              <a:gd name="connsiteY74" fmla="*/ 637047 h 775724"/>
              <a:gd name="connsiteX75" fmla="*/ 810292 w 1417896"/>
              <a:gd name="connsiteY75" fmla="*/ 606711 h 775724"/>
              <a:gd name="connsiteX76" fmla="*/ 805958 w 1417896"/>
              <a:gd name="connsiteY76" fmla="*/ 589377 h 775724"/>
              <a:gd name="connsiteX77" fmla="*/ 797291 w 1417896"/>
              <a:gd name="connsiteY77" fmla="*/ 580709 h 775724"/>
              <a:gd name="connsiteX78" fmla="*/ 784290 w 1417896"/>
              <a:gd name="connsiteY78" fmla="*/ 546040 h 775724"/>
              <a:gd name="connsiteX79" fmla="*/ 682470 w 1417896"/>
              <a:gd name="connsiteY79" fmla="*/ 459650 h 775724"/>
              <a:gd name="connsiteX80" fmla="*/ 584942 w 1417896"/>
              <a:gd name="connsiteY80" fmla="*/ 424698 h 775724"/>
              <a:gd name="connsiteX81" fmla="*/ 537272 w 1417896"/>
              <a:gd name="connsiteY81" fmla="*/ 411697 h 775724"/>
              <a:gd name="connsiteX82" fmla="*/ 489601 w 1417896"/>
              <a:gd name="connsiteY82" fmla="*/ 394363 h 775724"/>
              <a:gd name="connsiteX83" fmla="*/ 476601 w 1417896"/>
              <a:gd name="connsiteY83" fmla="*/ 390029 h 775724"/>
              <a:gd name="connsiteX84" fmla="*/ 454932 w 1417896"/>
              <a:gd name="connsiteY84" fmla="*/ 377028 h 775724"/>
              <a:gd name="connsiteX85" fmla="*/ 428930 w 1417896"/>
              <a:gd name="connsiteY85" fmla="*/ 359693 h 775724"/>
              <a:gd name="connsiteX86" fmla="*/ 402928 w 1417896"/>
              <a:gd name="connsiteY86" fmla="*/ 338025 h 775724"/>
              <a:gd name="connsiteX87" fmla="*/ 363926 w 1417896"/>
              <a:gd name="connsiteY87" fmla="*/ 320691 h 775724"/>
              <a:gd name="connsiteX88" fmla="*/ 350925 w 1417896"/>
              <a:gd name="connsiteY88" fmla="*/ 312023 h 775724"/>
              <a:gd name="connsiteX89" fmla="*/ 342257 w 1417896"/>
              <a:gd name="connsiteY89" fmla="*/ 303356 h 775724"/>
              <a:gd name="connsiteX90" fmla="*/ 324923 w 1417896"/>
              <a:gd name="connsiteY90" fmla="*/ 299022 h 775724"/>
              <a:gd name="connsiteX91" fmla="*/ 311922 w 1417896"/>
              <a:gd name="connsiteY91" fmla="*/ 294689 h 775724"/>
              <a:gd name="connsiteX92" fmla="*/ 285920 w 1417896"/>
              <a:gd name="connsiteY92" fmla="*/ 281688 h 775724"/>
              <a:gd name="connsiteX93" fmla="*/ 255584 w 1417896"/>
              <a:gd name="connsiteY93" fmla="*/ 273020 h 775724"/>
              <a:gd name="connsiteX94" fmla="*/ 242583 w 1417896"/>
              <a:gd name="connsiteY94" fmla="*/ 264353 h 775724"/>
              <a:gd name="connsiteX95" fmla="*/ 194913 w 1417896"/>
              <a:gd name="connsiteY95" fmla="*/ 251352 h 775724"/>
              <a:gd name="connsiteX96" fmla="*/ 138576 w 1417896"/>
              <a:gd name="connsiteY96" fmla="*/ 225350 h 775724"/>
              <a:gd name="connsiteX97" fmla="*/ 4233 w 1417896"/>
              <a:gd name="connsiteY97"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18307 w 1417896"/>
              <a:gd name="connsiteY38" fmla="*/ 394363 h 775724"/>
              <a:gd name="connsiteX39" fmla="*/ 1057310 w 1417896"/>
              <a:gd name="connsiteY39" fmla="*/ 437699 h 775724"/>
              <a:gd name="connsiteX40" fmla="*/ 1074644 w 1417896"/>
              <a:gd name="connsiteY40" fmla="*/ 442033 h 775724"/>
              <a:gd name="connsiteX41" fmla="*/ 1087645 w 1417896"/>
              <a:gd name="connsiteY41" fmla="*/ 446366 h 775724"/>
              <a:gd name="connsiteX42" fmla="*/ 1113647 w 1417896"/>
              <a:gd name="connsiteY42" fmla="*/ 450700 h 775724"/>
              <a:gd name="connsiteX43" fmla="*/ 1165651 w 1417896"/>
              <a:gd name="connsiteY43" fmla="*/ 468035 h 775724"/>
              <a:gd name="connsiteX44" fmla="*/ 1182985 w 1417896"/>
              <a:gd name="connsiteY44" fmla="*/ 476702 h 775724"/>
              <a:gd name="connsiteX45" fmla="*/ 1204654 w 1417896"/>
              <a:gd name="connsiteY45" fmla="*/ 489703 h 775724"/>
              <a:gd name="connsiteX46" fmla="*/ 1239323 w 1417896"/>
              <a:gd name="connsiteY46" fmla="*/ 511371 h 775724"/>
              <a:gd name="connsiteX47" fmla="*/ 1269658 w 1417896"/>
              <a:gd name="connsiteY47" fmla="*/ 524372 h 775724"/>
              <a:gd name="connsiteX48" fmla="*/ 1304328 w 1417896"/>
              <a:gd name="connsiteY48" fmla="*/ 533039 h 775724"/>
              <a:gd name="connsiteX49" fmla="*/ 1334663 w 1417896"/>
              <a:gd name="connsiteY49" fmla="*/ 546040 h 775724"/>
              <a:gd name="connsiteX50" fmla="*/ 1391001 w 1417896"/>
              <a:gd name="connsiteY50" fmla="*/ 554708 h 775724"/>
              <a:gd name="connsiteX51" fmla="*/ 1412669 w 1417896"/>
              <a:gd name="connsiteY51" fmla="*/ 576376 h 775724"/>
              <a:gd name="connsiteX52" fmla="*/ 1404001 w 1417896"/>
              <a:gd name="connsiteY52" fmla="*/ 585043 h 775724"/>
              <a:gd name="connsiteX53" fmla="*/ 1262855 w 1417896"/>
              <a:gd name="connsiteY53" fmla="*/ 592906 h 775724"/>
              <a:gd name="connsiteX54" fmla="*/ 1148316 w 1417896"/>
              <a:gd name="connsiteY54" fmla="*/ 632713 h 775724"/>
              <a:gd name="connsiteX55" fmla="*/ 1135315 w 1417896"/>
              <a:gd name="connsiteY55" fmla="*/ 654382 h 775724"/>
              <a:gd name="connsiteX56" fmla="*/ 1117981 w 1417896"/>
              <a:gd name="connsiteY56" fmla="*/ 676050 h 775724"/>
              <a:gd name="connsiteX57" fmla="*/ 1109313 w 1417896"/>
              <a:gd name="connsiteY57" fmla="*/ 689051 h 775724"/>
              <a:gd name="connsiteX58" fmla="*/ 1091979 w 1417896"/>
              <a:gd name="connsiteY58" fmla="*/ 741055 h 775724"/>
              <a:gd name="connsiteX59" fmla="*/ 1083311 w 1417896"/>
              <a:gd name="connsiteY59" fmla="*/ 767056 h 775724"/>
              <a:gd name="connsiteX60" fmla="*/ 1074644 w 1417896"/>
              <a:gd name="connsiteY60" fmla="*/ 775724 h 775724"/>
              <a:gd name="connsiteX61" fmla="*/ 1052976 w 1417896"/>
              <a:gd name="connsiteY61" fmla="*/ 771390 h 775724"/>
              <a:gd name="connsiteX62" fmla="*/ 1035641 w 1417896"/>
              <a:gd name="connsiteY62" fmla="*/ 745388 h 775724"/>
              <a:gd name="connsiteX63" fmla="*/ 1022640 w 1417896"/>
              <a:gd name="connsiteY63" fmla="*/ 736721 h 775724"/>
              <a:gd name="connsiteX64" fmla="*/ 1013973 w 1417896"/>
              <a:gd name="connsiteY64" fmla="*/ 723720 h 775724"/>
              <a:gd name="connsiteX65" fmla="*/ 974970 w 1417896"/>
              <a:gd name="connsiteY65" fmla="*/ 702052 h 775724"/>
              <a:gd name="connsiteX66" fmla="*/ 966303 w 1417896"/>
              <a:gd name="connsiteY66" fmla="*/ 693384 h 775724"/>
              <a:gd name="connsiteX67" fmla="*/ 931634 w 1417896"/>
              <a:gd name="connsiteY67" fmla="*/ 680383 h 775724"/>
              <a:gd name="connsiteX68" fmla="*/ 918633 w 1417896"/>
              <a:gd name="connsiteY68" fmla="*/ 671716 h 775724"/>
              <a:gd name="connsiteX69" fmla="*/ 905632 w 1417896"/>
              <a:gd name="connsiteY69" fmla="*/ 667382 h 775724"/>
              <a:gd name="connsiteX70" fmla="*/ 888297 w 1417896"/>
              <a:gd name="connsiteY70" fmla="*/ 658715 h 775724"/>
              <a:gd name="connsiteX71" fmla="*/ 870963 w 1417896"/>
              <a:gd name="connsiteY71" fmla="*/ 654382 h 775724"/>
              <a:gd name="connsiteX72" fmla="*/ 844961 w 1417896"/>
              <a:gd name="connsiteY72" fmla="*/ 645714 h 775724"/>
              <a:gd name="connsiteX73" fmla="*/ 831960 w 1417896"/>
              <a:gd name="connsiteY73" fmla="*/ 637047 h 775724"/>
              <a:gd name="connsiteX74" fmla="*/ 810292 w 1417896"/>
              <a:gd name="connsiteY74" fmla="*/ 606711 h 775724"/>
              <a:gd name="connsiteX75" fmla="*/ 805958 w 1417896"/>
              <a:gd name="connsiteY75" fmla="*/ 589377 h 775724"/>
              <a:gd name="connsiteX76" fmla="*/ 797291 w 1417896"/>
              <a:gd name="connsiteY76" fmla="*/ 580709 h 775724"/>
              <a:gd name="connsiteX77" fmla="*/ 784290 w 1417896"/>
              <a:gd name="connsiteY77" fmla="*/ 546040 h 775724"/>
              <a:gd name="connsiteX78" fmla="*/ 682470 w 1417896"/>
              <a:gd name="connsiteY78" fmla="*/ 459650 h 775724"/>
              <a:gd name="connsiteX79" fmla="*/ 584942 w 1417896"/>
              <a:gd name="connsiteY79" fmla="*/ 424698 h 775724"/>
              <a:gd name="connsiteX80" fmla="*/ 537272 w 1417896"/>
              <a:gd name="connsiteY80" fmla="*/ 411697 h 775724"/>
              <a:gd name="connsiteX81" fmla="*/ 489601 w 1417896"/>
              <a:gd name="connsiteY81" fmla="*/ 394363 h 775724"/>
              <a:gd name="connsiteX82" fmla="*/ 476601 w 1417896"/>
              <a:gd name="connsiteY82" fmla="*/ 390029 h 775724"/>
              <a:gd name="connsiteX83" fmla="*/ 454932 w 1417896"/>
              <a:gd name="connsiteY83" fmla="*/ 377028 h 775724"/>
              <a:gd name="connsiteX84" fmla="*/ 428930 w 1417896"/>
              <a:gd name="connsiteY84" fmla="*/ 359693 h 775724"/>
              <a:gd name="connsiteX85" fmla="*/ 402928 w 1417896"/>
              <a:gd name="connsiteY85" fmla="*/ 338025 h 775724"/>
              <a:gd name="connsiteX86" fmla="*/ 363926 w 1417896"/>
              <a:gd name="connsiteY86" fmla="*/ 320691 h 775724"/>
              <a:gd name="connsiteX87" fmla="*/ 350925 w 1417896"/>
              <a:gd name="connsiteY87" fmla="*/ 312023 h 775724"/>
              <a:gd name="connsiteX88" fmla="*/ 342257 w 1417896"/>
              <a:gd name="connsiteY88" fmla="*/ 303356 h 775724"/>
              <a:gd name="connsiteX89" fmla="*/ 324923 w 1417896"/>
              <a:gd name="connsiteY89" fmla="*/ 299022 h 775724"/>
              <a:gd name="connsiteX90" fmla="*/ 311922 w 1417896"/>
              <a:gd name="connsiteY90" fmla="*/ 294689 h 775724"/>
              <a:gd name="connsiteX91" fmla="*/ 285920 w 1417896"/>
              <a:gd name="connsiteY91" fmla="*/ 281688 h 775724"/>
              <a:gd name="connsiteX92" fmla="*/ 255584 w 1417896"/>
              <a:gd name="connsiteY92" fmla="*/ 273020 h 775724"/>
              <a:gd name="connsiteX93" fmla="*/ 242583 w 1417896"/>
              <a:gd name="connsiteY93" fmla="*/ 264353 h 775724"/>
              <a:gd name="connsiteX94" fmla="*/ 194913 w 1417896"/>
              <a:gd name="connsiteY94" fmla="*/ 251352 h 775724"/>
              <a:gd name="connsiteX95" fmla="*/ 138576 w 1417896"/>
              <a:gd name="connsiteY95" fmla="*/ 225350 h 775724"/>
              <a:gd name="connsiteX96" fmla="*/ 4233 w 1417896"/>
              <a:gd name="connsiteY96"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18307 w 1417896"/>
              <a:gd name="connsiteY38" fmla="*/ 394363 h 775724"/>
              <a:gd name="connsiteX39" fmla="*/ 1057310 w 1417896"/>
              <a:gd name="connsiteY39" fmla="*/ 437699 h 775724"/>
              <a:gd name="connsiteX40" fmla="*/ 1074644 w 1417896"/>
              <a:gd name="connsiteY40" fmla="*/ 442033 h 775724"/>
              <a:gd name="connsiteX41" fmla="*/ 1087645 w 1417896"/>
              <a:gd name="connsiteY41" fmla="*/ 446366 h 775724"/>
              <a:gd name="connsiteX42" fmla="*/ 1113647 w 1417896"/>
              <a:gd name="connsiteY42" fmla="*/ 450700 h 775724"/>
              <a:gd name="connsiteX43" fmla="*/ 1165651 w 1417896"/>
              <a:gd name="connsiteY43" fmla="*/ 468035 h 775724"/>
              <a:gd name="connsiteX44" fmla="*/ 1182985 w 1417896"/>
              <a:gd name="connsiteY44" fmla="*/ 476702 h 775724"/>
              <a:gd name="connsiteX45" fmla="*/ 1204654 w 1417896"/>
              <a:gd name="connsiteY45" fmla="*/ 489703 h 775724"/>
              <a:gd name="connsiteX46" fmla="*/ 1239323 w 1417896"/>
              <a:gd name="connsiteY46" fmla="*/ 511371 h 775724"/>
              <a:gd name="connsiteX47" fmla="*/ 1269658 w 1417896"/>
              <a:gd name="connsiteY47" fmla="*/ 524372 h 775724"/>
              <a:gd name="connsiteX48" fmla="*/ 1304328 w 1417896"/>
              <a:gd name="connsiteY48" fmla="*/ 533039 h 775724"/>
              <a:gd name="connsiteX49" fmla="*/ 1334663 w 1417896"/>
              <a:gd name="connsiteY49" fmla="*/ 546040 h 775724"/>
              <a:gd name="connsiteX50" fmla="*/ 1391001 w 1417896"/>
              <a:gd name="connsiteY50" fmla="*/ 554708 h 775724"/>
              <a:gd name="connsiteX51" fmla="*/ 1412669 w 1417896"/>
              <a:gd name="connsiteY51" fmla="*/ 576376 h 775724"/>
              <a:gd name="connsiteX52" fmla="*/ 1404001 w 1417896"/>
              <a:gd name="connsiteY52" fmla="*/ 585043 h 775724"/>
              <a:gd name="connsiteX53" fmla="*/ 1262855 w 1417896"/>
              <a:gd name="connsiteY53" fmla="*/ 592906 h 775724"/>
              <a:gd name="connsiteX54" fmla="*/ 1148316 w 1417896"/>
              <a:gd name="connsiteY54" fmla="*/ 632713 h 775724"/>
              <a:gd name="connsiteX55" fmla="*/ 1135315 w 1417896"/>
              <a:gd name="connsiteY55" fmla="*/ 654382 h 775724"/>
              <a:gd name="connsiteX56" fmla="*/ 1117981 w 1417896"/>
              <a:gd name="connsiteY56" fmla="*/ 676050 h 775724"/>
              <a:gd name="connsiteX57" fmla="*/ 1109313 w 1417896"/>
              <a:gd name="connsiteY57" fmla="*/ 689051 h 775724"/>
              <a:gd name="connsiteX58" fmla="*/ 1091979 w 1417896"/>
              <a:gd name="connsiteY58" fmla="*/ 741055 h 775724"/>
              <a:gd name="connsiteX59" fmla="*/ 1083311 w 1417896"/>
              <a:gd name="connsiteY59" fmla="*/ 767056 h 775724"/>
              <a:gd name="connsiteX60" fmla="*/ 1074644 w 1417896"/>
              <a:gd name="connsiteY60" fmla="*/ 775724 h 775724"/>
              <a:gd name="connsiteX61" fmla="*/ 1052976 w 1417896"/>
              <a:gd name="connsiteY61" fmla="*/ 771390 h 775724"/>
              <a:gd name="connsiteX62" fmla="*/ 1035641 w 1417896"/>
              <a:gd name="connsiteY62" fmla="*/ 745388 h 775724"/>
              <a:gd name="connsiteX63" fmla="*/ 1022640 w 1417896"/>
              <a:gd name="connsiteY63" fmla="*/ 736721 h 775724"/>
              <a:gd name="connsiteX64" fmla="*/ 1013973 w 1417896"/>
              <a:gd name="connsiteY64" fmla="*/ 723720 h 775724"/>
              <a:gd name="connsiteX65" fmla="*/ 974970 w 1417896"/>
              <a:gd name="connsiteY65" fmla="*/ 702052 h 775724"/>
              <a:gd name="connsiteX66" fmla="*/ 966303 w 1417896"/>
              <a:gd name="connsiteY66" fmla="*/ 693384 h 775724"/>
              <a:gd name="connsiteX67" fmla="*/ 931634 w 1417896"/>
              <a:gd name="connsiteY67" fmla="*/ 680383 h 775724"/>
              <a:gd name="connsiteX68" fmla="*/ 905632 w 1417896"/>
              <a:gd name="connsiteY68" fmla="*/ 667382 h 775724"/>
              <a:gd name="connsiteX69" fmla="*/ 888297 w 1417896"/>
              <a:gd name="connsiteY69" fmla="*/ 658715 h 775724"/>
              <a:gd name="connsiteX70" fmla="*/ 870963 w 1417896"/>
              <a:gd name="connsiteY70" fmla="*/ 654382 h 775724"/>
              <a:gd name="connsiteX71" fmla="*/ 844961 w 1417896"/>
              <a:gd name="connsiteY71" fmla="*/ 645714 h 775724"/>
              <a:gd name="connsiteX72" fmla="*/ 831960 w 1417896"/>
              <a:gd name="connsiteY72" fmla="*/ 637047 h 775724"/>
              <a:gd name="connsiteX73" fmla="*/ 810292 w 1417896"/>
              <a:gd name="connsiteY73" fmla="*/ 606711 h 775724"/>
              <a:gd name="connsiteX74" fmla="*/ 805958 w 1417896"/>
              <a:gd name="connsiteY74" fmla="*/ 589377 h 775724"/>
              <a:gd name="connsiteX75" fmla="*/ 797291 w 1417896"/>
              <a:gd name="connsiteY75" fmla="*/ 580709 h 775724"/>
              <a:gd name="connsiteX76" fmla="*/ 784290 w 1417896"/>
              <a:gd name="connsiteY76" fmla="*/ 546040 h 775724"/>
              <a:gd name="connsiteX77" fmla="*/ 682470 w 1417896"/>
              <a:gd name="connsiteY77" fmla="*/ 459650 h 775724"/>
              <a:gd name="connsiteX78" fmla="*/ 584942 w 1417896"/>
              <a:gd name="connsiteY78" fmla="*/ 424698 h 775724"/>
              <a:gd name="connsiteX79" fmla="*/ 537272 w 1417896"/>
              <a:gd name="connsiteY79" fmla="*/ 411697 h 775724"/>
              <a:gd name="connsiteX80" fmla="*/ 489601 w 1417896"/>
              <a:gd name="connsiteY80" fmla="*/ 394363 h 775724"/>
              <a:gd name="connsiteX81" fmla="*/ 476601 w 1417896"/>
              <a:gd name="connsiteY81" fmla="*/ 390029 h 775724"/>
              <a:gd name="connsiteX82" fmla="*/ 454932 w 1417896"/>
              <a:gd name="connsiteY82" fmla="*/ 377028 h 775724"/>
              <a:gd name="connsiteX83" fmla="*/ 428930 w 1417896"/>
              <a:gd name="connsiteY83" fmla="*/ 359693 h 775724"/>
              <a:gd name="connsiteX84" fmla="*/ 402928 w 1417896"/>
              <a:gd name="connsiteY84" fmla="*/ 338025 h 775724"/>
              <a:gd name="connsiteX85" fmla="*/ 363926 w 1417896"/>
              <a:gd name="connsiteY85" fmla="*/ 320691 h 775724"/>
              <a:gd name="connsiteX86" fmla="*/ 350925 w 1417896"/>
              <a:gd name="connsiteY86" fmla="*/ 312023 h 775724"/>
              <a:gd name="connsiteX87" fmla="*/ 342257 w 1417896"/>
              <a:gd name="connsiteY87" fmla="*/ 303356 h 775724"/>
              <a:gd name="connsiteX88" fmla="*/ 324923 w 1417896"/>
              <a:gd name="connsiteY88" fmla="*/ 299022 h 775724"/>
              <a:gd name="connsiteX89" fmla="*/ 311922 w 1417896"/>
              <a:gd name="connsiteY89" fmla="*/ 294689 h 775724"/>
              <a:gd name="connsiteX90" fmla="*/ 285920 w 1417896"/>
              <a:gd name="connsiteY90" fmla="*/ 281688 h 775724"/>
              <a:gd name="connsiteX91" fmla="*/ 255584 w 1417896"/>
              <a:gd name="connsiteY91" fmla="*/ 273020 h 775724"/>
              <a:gd name="connsiteX92" fmla="*/ 242583 w 1417896"/>
              <a:gd name="connsiteY92" fmla="*/ 264353 h 775724"/>
              <a:gd name="connsiteX93" fmla="*/ 194913 w 1417896"/>
              <a:gd name="connsiteY93" fmla="*/ 251352 h 775724"/>
              <a:gd name="connsiteX94" fmla="*/ 138576 w 1417896"/>
              <a:gd name="connsiteY94" fmla="*/ 225350 h 775724"/>
              <a:gd name="connsiteX95" fmla="*/ 4233 w 1417896"/>
              <a:gd name="connsiteY95"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18307 w 1417896"/>
              <a:gd name="connsiteY38" fmla="*/ 394363 h 775724"/>
              <a:gd name="connsiteX39" fmla="*/ 1057310 w 1417896"/>
              <a:gd name="connsiteY39" fmla="*/ 437699 h 775724"/>
              <a:gd name="connsiteX40" fmla="*/ 1074644 w 1417896"/>
              <a:gd name="connsiteY40" fmla="*/ 442033 h 775724"/>
              <a:gd name="connsiteX41" fmla="*/ 1087645 w 1417896"/>
              <a:gd name="connsiteY41" fmla="*/ 446366 h 775724"/>
              <a:gd name="connsiteX42" fmla="*/ 1113647 w 1417896"/>
              <a:gd name="connsiteY42" fmla="*/ 450700 h 775724"/>
              <a:gd name="connsiteX43" fmla="*/ 1165651 w 1417896"/>
              <a:gd name="connsiteY43" fmla="*/ 468035 h 775724"/>
              <a:gd name="connsiteX44" fmla="*/ 1182985 w 1417896"/>
              <a:gd name="connsiteY44" fmla="*/ 476702 h 775724"/>
              <a:gd name="connsiteX45" fmla="*/ 1204654 w 1417896"/>
              <a:gd name="connsiteY45" fmla="*/ 489703 h 775724"/>
              <a:gd name="connsiteX46" fmla="*/ 1239323 w 1417896"/>
              <a:gd name="connsiteY46" fmla="*/ 511371 h 775724"/>
              <a:gd name="connsiteX47" fmla="*/ 1269658 w 1417896"/>
              <a:gd name="connsiteY47" fmla="*/ 524372 h 775724"/>
              <a:gd name="connsiteX48" fmla="*/ 1304328 w 1417896"/>
              <a:gd name="connsiteY48" fmla="*/ 533039 h 775724"/>
              <a:gd name="connsiteX49" fmla="*/ 1334663 w 1417896"/>
              <a:gd name="connsiteY49" fmla="*/ 546040 h 775724"/>
              <a:gd name="connsiteX50" fmla="*/ 1391001 w 1417896"/>
              <a:gd name="connsiteY50" fmla="*/ 554708 h 775724"/>
              <a:gd name="connsiteX51" fmla="*/ 1412669 w 1417896"/>
              <a:gd name="connsiteY51" fmla="*/ 576376 h 775724"/>
              <a:gd name="connsiteX52" fmla="*/ 1404001 w 1417896"/>
              <a:gd name="connsiteY52" fmla="*/ 585043 h 775724"/>
              <a:gd name="connsiteX53" fmla="*/ 1262855 w 1417896"/>
              <a:gd name="connsiteY53" fmla="*/ 592906 h 775724"/>
              <a:gd name="connsiteX54" fmla="*/ 1148316 w 1417896"/>
              <a:gd name="connsiteY54" fmla="*/ 632713 h 775724"/>
              <a:gd name="connsiteX55" fmla="*/ 1135315 w 1417896"/>
              <a:gd name="connsiteY55" fmla="*/ 654382 h 775724"/>
              <a:gd name="connsiteX56" fmla="*/ 1117981 w 1417896"/>
              <a:gd name="connsiteY56" fmla="*/ 676050 h 775724"/>
              <a:gd name="connsiteX57" fmla="*/ 1109313 w 1417896"/>
              <a:gd name="connsiteY57" fmla="*/ 689051 h 775724"/>
              <a:gd name="connsiteX58" fmla="*/ 1091979 w 1417896"/>
              <a:gd name="connsiteY58" fmla="*/ 741055 h 775724"/>
              <a:gd name="connsiteX59" fmla="*/ 1083311 w 1417896"/>
              <a:gd name="connsiteY59" fmla="*/ 767056 h 775724"/>
              <a:gd name="connsiteX60" fmla="*/ 1074644 w 1417896"/>
              <a:gd name="connsiteY60" fmla="*/ 775724 h 775724"/>
              <a:gd name="connsiteX61" fmla="*/ 1052976 w 1417896"/>
              <a:gd name="connsiteY61" fmla="*/ 771390 h 775724"/>
              <a:gd name="connsiteX62" fmla="*/ 1035641 w 1417896"/>
              <a:gd name="connsiteY62" fmla="*/ 745388 h 775724"/>
              <a:gd name="connsiteX63" fmla="*/ 1022640 w 1417896"/>
              <a:gd name="connsiteY63" fmla="*/ 736721 h 775724"/>
              <a:gd name="connsiteX64" fmla="*/ 1013973 w 1417896"/>
              <a:gd name="connsiteY64" fmla="*/ 723720 h 775724"/>
              <a:gd name="connsiteX65" fmla="*/ 974970 w 1417896"/>
              <a:gd name="connsiteY65" fmla="*/ 702052 h 775724"/>
              <a:gd name="connsiteX66" fmla="*/ 966303 w 1417896"/>
              <a:gd name="connsiteY66" fmla="*/ 693384 h 775724"/>
              <a:gd name="connsiteX67" fmla="*/ 931634 w 1417896"/>
              <a:gd name="connsiteY67" fmla="*/ 680383 h 775724"/>
              <a:gd name="connsiteX68" fmla="*/ 905632 w 1417896"/>
              <a:gd name="connsiteY68" fmla="*/ 667382 h 775724"/>
              <a:gd name="connsiteX69" fmla="*/ 870963 w 1417896"/>
              <a:gd name="connsiteY69" fmla="*/ 654382 h 775724"/>
              <a:gd name="connsiteX70" fmla="*/ 844961 w 1417896"/>
              <a:gd name="connsiteY70" fmla="*/ 645714 h 775724"/>
              <a:gd name="connsiteX71" fmla="*/ 831960 w 1417896"/>
              <a:gd name="connsiteY71" fmla="*/ 637047 h 775724"/>
              <a:gd name="connsiteX72" fmla="*/ 810292 w 1417896"/>
              <a:gd name="connsiteY72" fmla="*/ 606711 h 775724"/>
              <a:gd name="connsiteX73" fmla="*/ 805958 w 1417896"/>
              <a:gd name="connsiteY73" fmla="*/ 589377 h 775724"/>
              <a:gd name="connsiteX74" fmla="*/ 797291 w 1417896"/>
              <a:gd name="connsiteY74" fmla="*/ 580709 h 775724"/>
              <a:gd name="connsiteX75" fmla="*/ 784290 w 1417896"/>
              <a:gd name="connsiteY75" fmla="*/ 546040 h 775724"/>
              <a:gd name="connsiteX76" fmla="*/ 682470 w 1417896"/>
              <a:gd name="connsiteY76" fmla="*/ 459650 h 775724"/>
              <a:gd name="connsiteX77" fmla="*/ 584942 w 1417896"/>
              <a:gd name="connsiteY77" fmla="*/ 424698 h 775724"/>
              <a:gd name="connsiteX78" fmla="*/ 537272 w 1417896"/>
              <a:gd name="connsiteY78" fmla="*/ 411697 h 775724"/>
              <a:gd name="connsiteX79" fmla="*/ 489601 w 1417896"/>
              <a:gd name="connsiteY79" fmla="*/ 394363 h 775724"/>
              <a:gd name="connsiteX80" fmla="*/ 476601 w 1417896"/>
              <a:gd name="connsiteY80" fmla="*/ 390029 h 775724"/>
              <a:gd name="connsiteX81" fmla="*/ 454932 w 1417896"/>
              <a:gd name="connsiteY81" fmla="*/ 377028 h 775724"/>
              <a:gd name="connsiteX82" fmla="*/ 428930 w 1417896"/>
              <a:gd name="connsiteY82" fmla="*/ 359693 h 775724"/>
              <a:gd name="connsiteX83" fmla="*/ 402928 w 1417896"/>
              <a:gd name="connsiteY83" fmla="*/ 338025 h 775724"/>
              <a:gd name="connsiteX84" fmla="*/ 363926 w 1417896"/>
              <a:gd name="connsiteY84" fmla="*/ 320691 h 775724"/>
              <a:gd name="connsiteX85" fmla="*/ 350925 w 1417896"/>
              <a:gd name="connsiteY85" fmla="*/ 312023 h 775724"/>
              <a:gd name="connsiteX86" fmla="*/ 342257 w 1417896"/>
              <a:gd name="connsiteY86" fmla="*/ 303356 h 775724"/>
              <a:gd name="connsiteX87" fmla="*/ 324923 w 1417896"/>
              <a:gd name="connsiteY87" fmla="*/ 299022 h 775724"/>
              <a:gd name="connsiteX88" fmla="*/ 311922 w 1417896"/>
              <a:gd name="connsiteY88" fmla="*/ 294689 h 775724"/>
              <a:gd name="connsiteX89" fmla="*/ 285920 w 1417896"/>
              <a:gd name="connsiteY89" fmla="*/ 281688 h 775724"/>
              <a:gd name="connsiteX90" fmla="*/ 255584 w 1417896"/>
              <a:gd name="connsiteY90" fmla="*/ 273020 h 775724"/>
              <a:gd name="connsiteX91" fmla="*/ 242583 w 1417896"/>
              <a:gd name="connsiteY91" fmla="*/ 264353 h 775724"/>
              <a:gd name="connsiteX92" fmla="*/ 194913 w 1417896"/>
              <a:gd name="connsiteY92" fmla="*/ 251352 h 775724"/>
              <a:gd name="connsiteX93" fmla="*/ 138576 w 1417896"/>
              <a:gd name="connsiteY93" fmla="*/ 225350 h 775724"/>
              <a:gd name="connsiteX94" fmla="*/ 4233 w 1417896"/>
              <a:gd name="connsiteY94"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18307 w 1417896"/>
              <a:gd name="connsiteY38" fmla="*/ 394363 h 775724"/>
              <a:gd name="connsiteX39" fmla="*/ 1057310 w 1417896"/>
              <a:gd name="connsiteY39" fmla="*/ 437699 h 775724"/>
              <a:gd name="connsiteX40" fmla="*/ 1074644 w 1417896"/>
              <a:gd name="connsiteY40" fmla="*/ 442033 h 775724"/>
              <a:gd name="connsiteX41" fmla="*/ 1087645 w 1417896"/>
              <a:gd name="connsiteY41" fmla="*/ 446366 h 775724"/>
              <a:gd name="connsiteX42" fmla="*/ 1113647 w 1417896"/>
              <a:gd name="connsiteY42" fmla="*/ 450700 h 775724"/>
              <a:gd name="connsiteX43" fmla="*/ 1165651 w 1417896"/>
              <a:gd name="connsiteY43" fmla="*/ 468035 h 775724"/>
              <a:gd name="connsiteX44" fmla="*/ 1182985 w 1417896"/>
              <a:gd name="connsiteY44" fmla="*/ 476702 h 775724"/>
              <a:gd name="connsiteX45" fmla="*/ 1204654 w 1417896"/>
              <a:gd name="connsiteY45" fmla="*/ 489703 h 775724"/>
              <a:gd name="connsiteX46" fmla="*/ 1239323 w 1417896"/>
              <a:gd name="connsiteY46" fmla="*/ 511371 h 775724"/>
              <a:gd name="connsiteX47" fmla="*/ 1269658 w 1417896"/>
              <a:gd name="connsiteY47" fmla="*/ 524372 h 775724"/>
              <a:gd name="connsiteX48" fmla="*/ 1304328 w 1417896"/>
              <a:gd name="connsiteY48" fmla="*/ 533039 h 775724"/>
              <a:gd name="connsiteX49" fmla="*/ 1334663 w 1417896"/>
              <a:gd name="connsiteY49" fmla="*/ 546040 h 775724"/>
              <a:gd name="connsiteX50" fmla="*/ 1391001 w 1417896"/>
              <a:gd name="connsiteY50" fmla="*/ 554708 h 775724"/>
              <a:gd name="connsiteX51" fmla="*/ 1412669 w 1417896"/>
              <a:gd name="connsiteY51" fmla="*/ 576376 h 775724"/>
              <a:gd name="connsiteX52" fmla="*/ 1404001 w 1417896"/>
              <a:gd name="connsiteY52" fmla="*/ 585043 h 775724"/>
              <a:gd name="connsiteX53" fmla="*/ 1262855 w 1417896"/>
              <a:gd name="connsiteY53" fmla="*/ 592906 h 775724"/>
              <a:gd name="connsiteX54" fmla="*/ 1148316 w 1417896"/>
              <a:gd name="connsiteY54" fmla="*/ 632713 h 775724"/>
              <a:gd name="connsiteX55" fmla="*/ 1135315 w 1417896"/>
              <a:gd name="connsiteY55" fmla="*/ 654382 h 775724"/>
              <a:gd name="connsiteX56" fmla="*/ 1117981 w 1417896"/>
              <a:gd name="connsiteY56" fmla="*/ 676050 h 775724"/>
              <a:gd name="connsiteX57" fmla="*/ 1109313 w 1417896"/>
              <a:gd name="connsiteY57" fmla="*/ 689051 h 775724"/>
              <a:gd name="connsiteX58" fmla="*/ 1091979 w 1417896"/>
              <a:gd name="connsiteY58" fmla="*/ 741055 h 775724"/>
              <a:gd name="connsiteX59" fmla="*/ 1083311 w 1417896"/>
              <a:gd name="connsiteY59" fmla="*/ 767056 h 775724"/>
              <a:gd name="connsiteX60" fmla="*/ 1074644 w 1417896"/>
              <a:gd name="connsiteY60" fmla="*/ 775724 h 775724"/>
              <a:gd name="connsiteX61" fmla="*/ 1052976 w 1417896"/>
              <a:gd name="connsiteY61" fmla="*/ 771390 h 775724"/>
              <a:gd name="connsiteX62" fmla="*/ 1035641 w 1417896"/>
              <a:gd name="connsiteY62" fmla="*/ 745388 h 775724"/>
              <a:gd name="connsiteX63" fmla="*/ 1022640 w 1417896"/>
              <a:gd name="connsiteY63" fmla="*/ 736721 h 775724"/>
              <a:gd name="connsiteX64" fmla="*/ 1013973 w 1417896"/>
              <a:gd name="connsiteY64" fmla="*/ 723720 h 775724"/>
              <a:gd name="connsiteX65" fmla="*/ 974970 w 1417896"/>
              <a:gd name="connsiteY65" fmla="*/ 702052 h 775724"/>
              <a:gd name="connsiteX66" fmla="*/ 966303 w 1417896"/>
              <a:gd name="connsiteY66" fmla="*/ 693384 h 775724"/>
              <a:gd name="connsiteX67" fmla="*/ 931634 w 1417896"/>
              <a:gd name="connsiteY67" fmla="*/ 680383 h 775724"/>
              <a:gd name="connsiteX68" fmla="*/ 905632 w 1417896"/>
              <a:gd name="connsiteY68" fmla="*/ 667382 h 775724"/>
              <a:gd name="connsiteX69" fmla="*/ 870963 w 1417896"/>
              <a:gd name="connsiteY69" fmla="*/ 654382 h 775724"/>
              <a:gd name="connsiteX70" fmla="*/ 831960 w 1417896"/>
              <a:gd name="connsiteY70" fmla="*/ 637047 h 775724"/>
              <a:gd name="connsiteX71" fmla="*/ 810292 w 1417896"/>
              <a:gd name="connsiteY71" fmla="*/ 606711 h 775724"/>
              <a:gd name="connsiteX72" fmla="*/ 805958 w 1417896"/>
              <a:gd name="connsiteY72" fmla="*/ 589377 h 775724"/>
              <a:gd name="connsiteX73" fmla="*/ 797291 w 1417896"/>
              <a:gd name="connsiteY73" fmla="*/ 580709 h 775724"/>
              <a:gd name="connsiteX74" fmla="*/ 784290 w 1417896"/>
              <a:gd name="connsiteY74" fmla="*/ 546040 h 775724"/>
              <a:gd name="connsiteX75" fmla="*/ 682470 w 1417896"/>
              <a:gd name="connsiteY75" fmla="*/ 459650 h 775724"/>
              <a:gd name="connsiteX76" fmla="*/ 584942 w 1417896"/>
              <a:gd name="connsiteY76" fmla="*/ 424698 h 775724"/>
              <a:gd name="connsiteX77" fmla="*/ 537272 w 1417896"/>
              <a:gd name="connsiteY77" fmla="*/ 411697 h 775724"/>
              <a:gd name="connsiteX78" fmla="*/ 489601 w 1417896"/>
              <a:gd name="connsiteY78" fmla="*/ 394363 h 775724"/>
              <a:gd name="connsiteX79" fmla="*/ 476601 w 1417896"/>
              <a:gd name="connsiteY79" fmla="*/ 390029 h 775724"/>
              <a:gd name="connsiteX80" fmla="*/ 454932 w 1417896"/>
              <a:gd name="connsiteY80" fmla="*/ 377028 h 775724"/>
              <a:gd name="connsiteX81" fmla="*/ 428930 w 1417896"/>
              <a:gd name="connsiteY81" fmla="*/ 359693 h 775724"/>
              <a:gd name="connsiteX82" fmla="*/ 402928 w 1417896"/>
              <a:gd name="connsiteY82" fmla="*/ 338025 h 775724"/>
              <a:gd name="connsiteX83" fmla="*/ 363926 w 1417896"/>
              <a:gd name="connsiteY83" fmla="*/ 320691 h 775724"/>
              <a:gd name="connsiteX84" fmla="*/ 350925 w 1417896"/>
              <a:gd name="connsiteY84" fmla="*/ 312023 h 775724"/>
              <a:gd name="connsiteX85" fmla="*/ 342257 w 1417896"/>
              <a:gd name="connsiteY85" fmla="*/ 303356 h 775724"/>
              <a:gd name="connsiteX86" fmla="*/ 324923 w 1417896"/>
              <a:gd name="connsiteY86" fmla="*/ 299022 h 775724"/>
              <a:gd name="connsiteX87" fmla="*/ 311922 w 1417896"/>
              <a:gd name="connsiteY87" fmla="*/ 294689 h 775724"/>
              <a:gd name="connsiteX88" fmla="*/ 285920 w 1417896"/>
              <a:gd name="connsiteY88" fmla="*/ 281688 h 775724"/>
              <a:gd name="connsiteX89" fmla="*/ 255584 w 1417896"/>
              <a:gd name="connsiteY89" fmla="*/ 273020 h 775724"/>
              <a:gd name="connsiteX90" fmla="*/ 242583 w 1417896"/>
              <a:gd name="connsiteY90" fmla="*/ 264353 h 775724"/>
              <a:gd name="connsiteX91" fmla="*/ 194913 w 1417896"/>
              <a:gd name="connsiteY91" fmla="*/ 251352 h 775724"/>
              <a:gd name="connsiteX92" fmla="*/ 138576 w 1417896"/>
              <a:gd name="connsiteY92" fmla="*/ 225350 h 775724"/>
              <a:gd name="connsiteX93" fmla="*/ 4233 w 1417896"/>
              <a:gd name="connsiteY93"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18307 w 1417896"/>
              <a:gd name="connsiteY38" fmla="*/ 394363 h 775724"/>
              <a:gd name="connsiteX39" fmla="*/ 1057310 w 1417896"/>
              <a:gd name="connsiteY39" fmla="*/ 437699 h 775724"/>
              <a:gd name="connsiteX40" fmla="*/ 1074644 w 1417896"/>
              <a:gd name="connsiteY40" fmla="*/ 442033 h 775724"/>
              <a:gd name="connsiteX41" fmla="*/ 1087645 w 1417896"/>
              <a:gd name="connsiteY41" fmla="*/ 446366 h 775724"/>
              <a:gd name="connsiteX42" fmla="*/ 1113647 w 1417896"/>
              <a:gd name="connsiteY42" fmla="*/ 450700 h 775724"/>
              <a:gd name="connsiteX43" fmla="*/ 1165651 w 1417896"/>
              <a:gd name="connsiteY43" fmla="*/ 468035 h 775724"/>
              <a:gd name="connsiteX44" fmla="*/ 1182985 w 1417896"/>
              <a:gd name="connsiteY44" fmla="*/ 476702 h 775724"/>
              <a:gd name="connsiteX45" fmla="*/ 1204654 w 1417896"/>
              <a:gd name="connsiteY45" fmla="*/ 489703 h 775724"/>
              <a:gd name="connsiteX46" fmla="*/ 1239323 w 1417896"/>
              <a:gd name="connsiteY46" fmla="*/ 511371 h 775724"/>
              <a:gd name="connsiteX47" fmla="*/ 1269658 w 1417896"/>
              <a:gd name="connsiteY47" fmla="*/ 524372 h 775724"/>
              <a:gd name="connsiteX48" fmla="*/ 1304328 w 1417896"/>
              <a:gd name="connsiteY48" fmla="*/ 533039 h 775724"/>
              <a:gd name="connsiteX49" fmla="*/ 1334663 w 1417896"/>
              <a:gd name="connsiteY49" fmla="*/ 546040 h 775724"/>
              <a:gd name="connsiteX50" fmla="*/ 1391001 w 1417896"/>
              <a:gd name="connsiteY50" fmla="*/ 554708 h 775724"/>
              <a:gd name="connsiteX51" fmla="*/ 1412669 w 1417896"/>
              <a:gd name="connsiteY51" fmla="*/ 576376 h 775724"/>
              <a:gd name="connsiteX52" fmla="*/ 1404001 w 1417896"/>
              <a:gd name="connsiteY52" fmla="*/ 585043 h 775724"/>
              <a:gd name="connsiteX53" fmla="*/ 1262855 w 1417896"/>
              <a:gd name="connsiteY53" fmla="*/ 592906 h 775724"/>
              <a:gd name="connsiteX54" fmla="*/ 1148316 w 1417896"/>
              <a:gd name="connsiteY54" fmla="*/ 632713 h 775724"/>
              <a:gd name="connsiteX55" fmla="*/ 1135315 w 1417896"/>
              <a:gd name="connsiteY55" fmla="*/ 654382 h 775724"/>
              <a:gd name="connsiteX56" fmla="*/ 1117981 w 1417896"/>
              <a:gd name="connsiteY56" fmla="*/ 676050 h 775724"/>
              <a:gd name="connsiteX57" fmla="*/ 1109313 w 1417896"/>
              <a:gd name="connsiteY57" fmla="*/ 689051 h 775724"/>
              <a:gd name="connsiteX58" fmla="*/ 1091979 w 1417896"/>
              <a:gd name="connsiteY58" fmla="*/ 741055 h 775724"/>
              <a:gd name="connsiteX59" fmla="*/ 1083311 w 1417896"/>
              <a:gd name="connsiteY59" fmla="*/ 767056 h 775724"/>
              <a:gd name="connsiteX60" fmla="*/ 1074644 w 1417896"/>
              <a:gd name="connsiteY60" fmla="*/ 775724 h 775724"/>
              <a:gd name="connsiteX61" fmla="*/ 1052976 w 1417896"/>
              <a:gd name="connsiteY61" fmla="*/ 771390 h 775724"/>
              <a:gd name="connsiteX62" fmla="*/ 1035641 w 1417896"/>
              <a:gd name="connsiteY62" fmla="*/ 745388 h 775724"/>
              <a:gd name="connsiteX63" fmla="*/ 1022640 w 1417896"/>
              <a:gd name="connsiteY63" fmla="*/ 736721 h 775724"/>
              <a:gd name="connsiteX64" fmla="*/ 1013973 w 1417896"/>
              <a:gd name="connsiteY64" fmla="*/ 723720 h 775724"/>
              <a:gd name="connsiteX65" fmla="*/ 974970 w 1417896"/>
              <a:gd name="connsiteY65" fmla="*/ 702052 h 775724"/>
              <a:gd name="connsiteX66" fmla="*/ 966303 w 1417896"/>
              <a:gd name="connsiteY66" fmla="*/ 693384 h 775724"/>
              <a:gd name="connsiteX67" fmla="*/ 931634 w 1417896"/>
              <a:gd name="connsiteY67" fmla="*/ 680383 h 775724"/>
              <a:gd name="connsiteX68" fmla="*/ 905632 w 1417896"/>
              <a:gd name="connsiteY68" fmla="*/ 667382 h 775724"/>
              <a:gd name="connsiteX69" fmla="*/ 870963 w 1417896"/>
              <a:gd name="connsiteY69" fmla="*/ 654382 h 775724"/>
              <a:gd name="connsiteX70" fmla="*/ 831960 w 1417896"/>
              <a:gd name="connsiteY70" fmla="*/ 637047 h 775724"/>
              <a:gd name="connsiteX71" fmla="*/ 810292 w 1417896"/>
              <a:gd name="connsiteY71" fmla="*/ 606711 h 775724"/>
              <a:gd name="connsiteX72" fmla="*/ 797291 w 1417896"/>
              <a:gd name="connsiteY72" fmla="*/ 580709 h 775724"/>
              <a:gd name="connsiteX73" fmla="*/ 784290 w 1417896"/>
              <a:gd name="connsiteY73" fmla="*/ 546040 h 775724"/>
              <a:gd name="connsiteX74" fmla="*/ 682470 w 1417896"/>
              <a:gd name="connsiteY74" fmla="*/ 459650 h 775724"/>
              <a:gd name="connsiteX75" fmla="*/ 584942 w 1417896"/>
              <a:gd name="connsiteY75" fmla="*/ 424698 h 775724"/>
              <a:gd name="connsiteX76" fmla="*/ 537272 w 1417896"/>
              <a:gd name="connsiteY76" fmla="*/ 411697 h 775724"/>
              <a:gd name="connsiteX77" fmla="*/ 489601 w 1417896"/>
              <a:gd name="connsiteY77" fmla="*/ 394363 h 775724"/>
              <a:gd name="connsiteX78" fmla="*/ 476601 w 1417896"/>
              <a:gd name="connsiteY78" fmla="*/ 390029 h 775724"/>
              <a:gd name="connsiteX79" fmla="*/ 454932 w 1417896"/>
              <a:gd name="connsiteY79" fmla="*/ 377028 h 775724"/>
              <a:gd name="connsiteX80" fmla="*/ 428930 w 1417896"/>
              <a:gd name="connsiteY80" fmla="*/ 359693 h 775724"/>
              <a:gd name="connsiteX81" fmla="*/ 402928 w 1417896"/>
              <a:gd name="connsiteY81" fmla="*/ 338025 h 775724"/>
              <a:gd name="connsiteX82" fmla="*/ 363926 w 1417896"/>
              <a:gd name="connsiteY82" fmla="*/ 320691 h 775724"/>
              <a:gd name="connsiteX83" fmla="*/ 350925 w 1417896"/>
              <a:gd name="connsiteY83" fmla="*/ 312023 h 775724"/>
              <a:gd name="connsiteX84" fmla="*/ 342257 w 1417896"/>
              <a:gd name="connsiteY84" fmla="*/ 303356 h 775724"/>
              <a:gd name="connsiteX85" fmla="*/ 324923 w 1417896"/>
              <a:gd name="connsiteY85" fmla="*/ 299022 h 775724"/>
              <a:gd name="connsiteX86" fmla="*/ 311922 w 1417896"/>
              <a:gd name="connsiteY86" fmla="*/ 294689 h 775724"/>
              <a:gd name="connsiteX87" fmla="*/ 285920 w 1417896"/>
              <a:gd name="connsiteY87" fmla="*/ 281688 h 775724"/>
              <a:gd name="connsiteX88" fmla="*/ 255584 w 1417896"/>
              <a:gd name="connsiteY88" fmla="*/ 273020 h 775724"/>
              <a:gd name="connsiteX89" fmla="*/ 242583 w 1417896"/>
              <a:gd name="connsiteY89" fmla="*/ 264353 h 775724"/>
              <a:gd name="connsiteX90" fmla="*/ 194913 w 1417896"/>
              <a:gd name="connsiteY90" fmla="*/ 251352 h 775724"/>
              <a:gd name="connsiteX91" fmla="*/ 138576 w 1417896"/>
              <a:gd name="connsiteY91" fmla="*/ 225350 h 775724"/>
              <a:gd name="connsiteX92" fmla="*/ 4233 w 1417896"/>
              <a:gd name="connsiteY92" fmla="*/ 173346 h 775724"/>
              <a:gd name="connsiteX0" fmla="*/ 4233 w 1417896"/>
              <a:gd name="connsiteY0" fmla="*/ 173346 h 775724"/>
              <a:gd name="connsiteX1" fmla="*/ 25901 w 1417896"/>
              <a:gd name="connsiteY1" fmla="*/ 169013 h 775724"/>
              <a:gd name="connsiteX2" fmla="*/ 38902 w 1417896"/>
              <a:gd name="connsiteY2" fmla="*/ 160346 h 775724"/>
              <a:gd name="connsiteX3" fmla="*/ 51903 w 1417896"/>
              <a:gd name="connsiteY3" fmla="*/ 156012 h 775724"/>
              <a:gd name="connsiteX4" fmla="*/ 82238 w 1417896"/>
              <a:gd name="connsiteY4" fmla="*/ 138677 h 775724"/>
              <a:gd name="connsiteX5" fmla="*/ 142910 w 1417896"/>
              <a:gd name="connsiteY5" fmla="*/ 82340 h 775724"/>
              <a:gd name="connsiteX6" fmla="*/ 229583 w 1417896"/>
              <a:gd name="connsiteY6" fmla="*/ 78006 h 775724"/>
              <a:gd name="connsiteX7" fmla="*/ 268585 w 1417896"/>
              <a:gd name="connsiteY7" fmla="*/ 65005 h 775724"/>
              <a:gd name="connsiteX8" fmla="*/ 281586 w 1417896"/>
              <a:gd name="connsiteY8" fmla="*/ 60672 h 775724"/>
              <a:gd name="connsiteX9" fmla="*/ 294587 w 1417896"/>
              <a:gd name="connsiteY9" fmla="*/ 52004 h 775724"/>
              <a:gd name="connsiteX10" fmla="*/ 307588 w 1417896"/>
              <a:gd name="connsiteY10" fmla="*/ 47671 h 775724"/>
              <a:gd name="connsiteX11" fmla="*/ 329256 w 1417896"/>
              <a:gd name="connsiteY11" fmla="*/ 34670 h 775724"/>
              <a:gd name="connsiteX12" fmla="*/ 337924 w 1417896"/>
              <a:gd name="connsiteY12" fmla="*/ 26002 h 775724"/>
              <a:gd name="connsiteX13" fmla="*/ 355258 w 1417896"/>
              <a:gd name="connsiteY13" fmla="*/ 0 h 775724"/>
              <a:gd name="connsiteX14" fmla="*/ 368259 w 1417896"/>
              <a:gd name="connsiteY14" fmla="*/ 34670 h 775724"/>
              <a:gd name="connsiteX15" fmla="*/ 381260 w 1417896"/>
              <a:gd name="connsiteY15" fmla="*/ 60672 h 775724"/>
              <a:gd name="connsiteX16" fmla="*/ 394261 w 1417896"/>
              <a:gd name="connsiteY16" fmla="*/ 69339 h 775724"/>
              <a:gd name="connsiteX17" fmla="*/ 428930 w 1417896"/>
              <a:gd name="connsiteY17" fmla="*/ 82340 h 775724"/>
              <a:gd name="connsiteX18" fmla="*/ 463600 w 1417896"/>
              <a:gd name="connsiteY18" fmla="*/ 91007 h 775724"/>
              <a:gd name="connsiteX19" fmla="*/ 511270 w 1417896"/>
              <a:gd name="connsiteY19" fmla="*/ 108342 h 775724"/>
              <a:gd name="connsiteX20" fmla="*/ 541605 w 1417896"/>
              <a:gd name="connsiteY20" fmla="*/ 121343 h 775724"/>
              <a:gd name="connsiteX21" fmla="*/ 571941 w 1417896"/>
              <a:gd name="connsiteY21" fmla="*/ 130010 h 775724"/>
              <a:gd name="connsiteX22" fmla="*/ 615277 w 1417896"/>
              <a:gd name="connsiteY22" fmla="*/ 143011 h 775724"/>
              <a:gd name="connsiteX23" fmla="*/ 636946 w 1417896"/>
              <a:gd name="connsiteY23" fmla="*/ 156012 h 775724"/>
              <a:gd name="connsiteX24" fmla="*/ 649946 w 1417896"/>
              <a:gd name="connsiteY24" fmla="*/ 164679 h 775724"/>
              <a:gd name="connsiteX25" fmla="*/ 671615 w 1417896"/>
              <a:gd name="connsiteY25" fmla="*/ 177680 h 775724"/>
              <a:gd name="connsiteX26" fmla="*/ 684616 w 1417896"/>
              <a:gd name="connsiteY26" fmla="*/ 190681 h 775724"/>
              <a:gd name="connsiteX27" fmla="*/ 706284 w 1417896"/>
              <a:gd name="connsiteY27" fmla="*/ 216683 h 775724"/>
              <a:gd name="connsiteX28" fmla="*/ 740953 w 1417896"/>
              <a:gd name="connsiteY28" fmla="*/ 255686 h 775724"/>
              <a:gd name="connsiteX29" fmla="*/ 766955 w 1417896"/>
              <a:gd name="connsiteY29" fmla="*/ 273020 h 775724"/>
              <a:gd name="connsiteX30" fmla="*/ 792957 w 1417896"/>
              <a:gd name="connsiteY30" fmla="*/ 294689 h 775724"/>
              <a:gd name="connsiteX31" fmla="*/ 840627 w 1417896"/>
              <a:gd name="connsiteY31" fmla="*/ 312023 h 775724"/>
              <a:gd name="connsiteX32" fmla="*/ 857962 w 1417896"/>
              <a:gd name="connsiteY32" fmla="*/ 316357 h 775724"/>
              <a:gd name="connsiteX33" fmla="*/ 896964 w 1417896"/>
              <a:gd name="connsiteY33" fmla="*/ 329358 h 775724"/>
              <a:gd name="connsiteX34" fmla="*/ 909965 w 1417896"/>
              <a:gd name="connsiteY34" fmla="*/ 338025 h 775724"/>
              <a:gd name="connsiteX35" fmla="*/ 940301 w 1417896"/>
              <a:gd name="connsiteY35" fmla="*/ 346692 h 775724"/>
              <a:gd name="connsiteX36" fmla="*/ 966303 w 1417896"/>
              <a:gd name="connsiteY36" fmla="*/ 355360 h 775724"/>
              <a:gd name="connsiteX37" fmla="*/ 992305 w 1417896"/>
              <a:gd name="connsiteY37" fmla="*/ 372694 h 775724"/>
              <a:gd name="connsiteX38" fmla="*/ 1018307 w 1417896"/>
              <a:gd name="connsiteY38" fmla="*/ 394363 h 775724"/>
              <a:gd name="connsiteX39" fmla="*/ 1057310 w 1417896"/>
              <a:gd name="connsiteY39" fmla="*/ 437699 h 775724"/>
              <a:gd name="connsiteX40" fmla="*/ 1074644 w 1417896"/>
              <a:gd name="connsiteY40" fmla="*/ 442033 h 775724"/>
              <a:gd name="connsiteX41" fmla="*/ 1087645 w 1417896"/>
              <a:gd name="connsiteY41" fmla="*/ 446366 h 775724"/>
              <a:gd name="connsiteX42" fmla="*/ 1113647 w 1417896"/>
              <a:gd name="connsiteY42" fmla="*/ 450700 h 775724"/>
              <a:gd name="connsiteX43" fmla="*/ 1165651 w 1417896"/>
              <a:gd name="connsiteY43" fmla="*/ 468035 h 775724"/>
              <a:gd name="connsiteX44" fmla="*/ 1182985 w 1417896"/>
              <a:gd name="connsiteY44" fmla="*/ 476702 h 775724"/>
              <a:gd name="connsiteX45" fmla="*/ 1204654 w 1417896"/>
              <a:gd name="connsiteY45" fmla="*/ 489703 h 775724"/>
              <a:gd name="connsiteX46" fmla="*/ 1239323 w 1417896"/>
              <a:gd name="connsiteY46" fmla="*/ 511371 h 775724"/>
              <a:gd name="connsiteX47" fmla="*/ 1269658 w 1417896"/>
              <a:gd name="connsiteY47" fmla="*/ 524372 h 775724"/>
              <a:gd name="connsiteX48" fmla="*/ 1304328 w 1417896"/>
              <a:gd name="connsiteY48" fmla="*/ 533039 h 775724"/>
              <a:gd name="connsiteX49" fmla="*/ 1334663 w 1417896"/>
              <a:gd name="connsiteY49" fmla="*/ 546040 h 775724"/>
              <a:gd name="connsiteX50" fmla="*/ 1391001 w 1417896"/>
              <a:gd name="connsiteY50" fmla="*/ 554708 h 775724"/>
              <a:gd name="connsiteX51" fmla="*/ 1412669 w 1417896"/>
              <a:gd name="connsiteY51" fmla="*/ 576376 h 775724"/>
              <a:gd name="connsiteX52" fmla="*/ 1404001 w 1417896"/>
              <a:gd name="connsiteY52" fmla="*/ 585043 h 775724"/>
              <a:gd name="connsiteX53" fmla="*/ 1262855 w 1417896"/>
              <a:gd name="connsiteY53" fmla="*/ 592906 h 775724"/>
              <a:gd name="connsiteX54" fmla="*/ 1213844 w 1417896"/>
              <a:gd name="connsiteY54" fmla="*/ 653562 h 775724"/>
              <a:gd name="connsiteX55" fmla="*/ 1135315 w 1417896"/>
              <a:gd name="connsiteY55" fmla="*/ 654382 h 775724"/>
              <a:gd name="connsiteX56" fmla="*/ 1117981 w 1417896"/>
              <a:gd name="connsiteY56" fmla="*/ 676050 h 775724"/>
              <a:gd name="connsiteX57" fmla="*/ 1109313 w 1417896"/>
              <a:gd name="connsiteY57" fmla="*/ 689051 h 775724"/>
              <a:gd name="connsiteX58" fmla="*/ 1091979 w 1417896"/>
              <a:gd name="connsiteY58" fmla="*/ 741055 h 775724"/>
              <a:gd name="connsiteX59" fmla="*/ 1083311 w 1417896"/>
              <a:gd name="connsiteY59" fmla="*/ 767056 h 775724"/>
              <a:gd name="connsiteX60" fmla="*/ 1074644 w 1417896"/>
              <a:gd name="connsiteY60" fmla="*/ 775724 h 775724"/>
              <a:gd name="connsiteX61" fmla="*/ 1052976 w 1417896"/>
              <a:gd name="connsiteY61" fmla="*/ 771390 h 775724"/>
              <a:gd name="connsiteX62" fmla="*/ 1035641 w 1417896"/>
              <a:gd name="connsiteY62" fmla="*/ 745388 h 775724"/>
              <a:gd name="connsiteX63" fmla="*/ 1022640 w 1417896"/>
              <a:gd name="connsiteY63" fmla="*/ 736721 h 775724"/>
              <a:gd name="connsiteX64" fmla="*/ 1013973 w 1417896"/>
              <a:gd name="connsiteY64" fmla="*/ 723720 h 775724"/>
              <a:gd name="connsiteX65" fmla="*/ 974970 w 1417896"/>
              <a:gd name="connsiteY65" fmla="*/ 702052 h 775724"/>
              <a:gd name="connsiteX66" fmla="*/ 966303 w 1417896"/>
              <a:gd name="connsiteY66" fmla="*/ 693384 h 775724"/>
              <a:gd name="connsiteX67" fmla="*/ 931634 w 1417896"/>
              <a:gd name="connsiteY67" fmla="*/ 680383 h 775724"/>
              <a:gd name="connsiteX68" fmla="*/ 905632 w 1417896"/>
              <a:gd name="connsiteY68" fmla="*/ 667382 h 775724"/>
              <a:gd name="connsiteX69" fmla="*/ 870963 w 1417896"/>
              <a:gd name="connsiteY69" fmla="*/ 654382 h 775724"/>
              <a:gd name="connsiteX70" fmla="*/ 831960 w 1417896"/>
              <a:gd name="connsiteY70" fmla="*/ 637047 h 775724"/>
              <a:gd name="connsiteX71" fmla="*/ 810292 w 1417896"/>
              <a:gd name="connsiteY71" fmla="*/ 606711 h 775724"/>
              <a:gd name="connsiteX72" fmla="*/ 797291 w 1417896"/>
              <a:gd name="connsiteY72" fmla="*/ 580709 h 775724"/>
              <a:gd name="connsiteX73" fmla="*/ 784290 w 1417896"/>
              <a:gd name="connsiteY73" fmla="*/ 546040 h 775724"/>
              <a:gd name="connsiteX74" fmla="*/ 682470 w 1417896"/>
              <a:gd name="connsiteY74" fmla="*/ 459650 h 775724"/>
              <a:gd name="connsiteX75" fmla="*/ 584942 w 1417896"/>
              <a:gd name="connsiteY75" fmla="*/ 424698 h 775724"/>
              <a:gd name="connsiteX76" fmla="*/ 537272 w 1417896"/>
              <a:gd name="connsiteY76" fmla="*/ 411697 h 775724"/>
              <a:gd name="connsiteX77" fmla="*/ 489601 w 1417896"/>
              <a:gd name="connsiteY77" fmla="*/ 394363 h 775724"/>
              <a:gd name="connsiteX78" fmla="*/ 476601 w 1417896"/>
              <a:gd name="connsiteY78" fmla="*/ 390029 h 775724"/>
              <a:gd name="connsiteX79" fmla="*/ 454932 w 1417896"/>
              <a:gd name="connsiteY79" fmla="*/ 377028 h 775724"/>
              <a:gd name="connsiteX80" fmla="*/ 428930 w 1417896"/>
              <a:gd name="connsiteY80" fmla="*/ 359693 h 775724"/>
              <a:gd name="connsiteX81" fmla="*/ 402928 w 1417896"/>
              <a:gd name="connsiteY81" fmla="*/ 338025 h 775724"/>
              <a:gd name="connsiteX82" fmla="*/ 363926 w 1417896"/>
              <a:gd name="connsiteY82" fmla="*/ 320691 h 775724"/>
              <a:gd name="connsiteX83" fmla="*/ 350925 w 1417896"/>
              <a:gd name="connsiteY83" fmla="*/ 312023 h 775724"/>
              <a:gd name="connsiteX84" fmla="*/ 342257 w 1417896"/>
              <a:gd name="connsiteY84" fmla="*/ 303356 h 775724"/>
              <a:gd name="connsiteX85" fmla="*/ 324923 w 1417896"/>
              <a:gd name="connsiteY85" fmla="*/ 299022 h 775724"/>
              <a:gd name="connsiteX86" fmla="*/ 311922 w 1417896"/>
              <a:gd name="connsiteY86" fmla="*/ 294689 h 775724"/>
              <a:gd name="connsiteX87" fmla="*/ 285920 w 1417896"/>
              <a:gd name="connsiteY87" fmla="*/ 281688 h 775724"/>
              <a:gd name="connsiteX88" fmla="*/ 255584 w 1417896"/>
              <a:gd name="connsiteY88" fmla="*/ 273020 h 775724"/>
              <a:gd name="connsiteX89" fmla="*/ 242583 w 1417896"/>
              <a:gd name="connsiteY89" fmla="*/ 264353 h 775724"/>
              <a:gd name="connsiteX90" fmla="*/ 194913 w 1417896"/>
              <a:gd name="connsiteY90" fmla="*/ 251352 h 775724"/>
              <a:gd name="connsiteX91" fmla="*/ 138576 w 1417896"/>
              <a:gd name="connsiteY91" fmla="*/ 225350 h 775724"/>
              <a:gd name="connsiteX92" fmla="*/ 4233 w 1417896"/>
              <a:gd name="connsiteY92" fmla="*/ 173346 h 775724"/>
              <a:gd name="connsiteX0" fmla="*/ 4233 w 1415477"/>
              <a:gd name="connsiteY0" fmla="*/ 173346 h 775724"/>
              <a:gd name="connsiteX1" fmla="*/ 25901 w 1415477"/>
              <a:gd name="connsiteY1" fmla="*/ 169013 h 775724"/>
              <a:gd name="connsiteX2" fmla="*/ 38902 w 1415477"/>
              <a:gd name="connsiteY2" fmla="*/ 160346 h 775724"/>
              <a:gd name="connsiteX3" fmla="*/ 51903 w 1415477"/>
              <a:gd name="connsiteY3" fmla="*/ 156012 h 775724"/>
              <a:gd name="connsiteX4" fmla="*/ 82238 w 1415477"/>
              <a:gd name="connsiteY4" fmla="*/ 138677 h 775724"/>
              <a:gd name="connsiteX5" fmla="*/ 142910 w 1415477"/>
              <a:gd name="connsiteY5" fmla="*/ 82340 h 775724"/>
              <a:gd name="connsiteX6" fmla="*/ 229583 w 1415477"/>
              <a:gd name="connsiteY6" fmla="*/ 78006 h 775724"/>
              <a:gd name="connsiteX7" fmla="*/ 268585 w 1415477"/>
              <a:gd name="connsiteY7" fmla="*/ 65005 h 775724"/>
              <a:gd name="connsiteX8" fmla="*/ 281586 w 1415477"/>
              <a:gd name="connsiteY8" fmla="*/ 60672 h 775724"/>
              <a:gd name="connsiteX9" fmla="*/ 294587 w 1415477"/>
              <a:gd name="connsiteY9" fmla="*/ 52004 h 775724"/>
              <a:gd name="connsiteX10" fmla="*/ 307588 w 1415477"/>
              <a:gd name="connsiteY10" fmla="*/ 47671 h 775724"/>
              <a:gd name="connsiteX11" fmla="*/ 329256 w 1415477"/>
              <a:gd name="connsiteY11" fmla="*/ 34670 h 775724"/>
              <a:gd name="connsiteX12" fmla="*/ 337924 w 1415477"/>
              <a:gd name="connsiteY12" fmla="*/ 26002 h 775724"/>
              <a:gd name="connsiteX13" fmla="*/ 355258 w 1415477"/>
              <a:gd name="connsiteY13" fmla="*/ 0 h 775724"/>
              <a:gd name="connsiteX14" fmla="*/ 368259 w 1415477"/>
              <a:gd name="connsiteY14" fmla="*/ 34670 h 775724"/>
              <a:gd name="connsiteX15" fmla="*/ 381260 w 1415477"/>
              <a:gd name="connsiteY15" fmla="*/ 60672 h 775724"/>
              <a:gd name="connsiteX16" fmla="*/ 394261 w 1415477"/>
              <a:gd name="connsiteY16" fmla="*/ 69339 h 775724"/>
              <a:gd name="connsiteX17" fmla="*/ 428930 w 1415477"/>
              <a:gd name="connsiteY17" fmla="*/ 82340 h 775724"/>
              <a:gd name="connsiteX18" fmla="*/ 463600 w 1415477"/>
              <a:gd name="connsiteY18" fmla="*/ 91007 h 775724"/>
              <a:gd name="connsiteX19" fmla="*/ 511270 w 1415477"/>
              <a:gd name="connsiteY19" fmla="*/ 108342 h 775724"/>
              <a:gd name="connsiteX20" fmla="*/ 541605 w 1415477"/>
              <a:gd name="connsiteY20" fmla="*/ 121343 h 775724"/>
              <a:gd name="connsiteX21" fmla="*/ 571941 w 1415477"/>
              <a:gd name="connsiteY21" fmla="*/ 130010 h 775724"/>
              <a:gd name="connsiteX22" fmla="*/ 615277 w 1415477"/>
              <a:gd name="connsiteY22" fmla="*/ 143011 h 775724"/>
              <a:gd name="connsiteX23" fmla="*/ 636946 w 1415477"/>
              <a:gd name="connsiteY23" fmla="*/ 156012 h 775724"/>
              <a:gd name="connsiteX24" fmla="*/ 649946 w 1415477"/>
              <a:gd name="connsiteY24" fmla="*/ 164679 h 775724"/>
              <a:gd name="connsiteX25" fmla="*/ 671615 w 1415477"/>
              <a:gd name="connsiteY25" fmla="*/ 177680 h 775724"/>
              <a:gd name="connsiteX26" fmla="*/ 684616 w 1415477"/>
              <a:gd name="connsiteY26" fmla="*/ 190681 h 775724"/>
              <a:gd name="connsiteX27" fmla="*/ 706284 w 1415477"/>
              <a:gd name="connsiteY27" fmla="*/ 216683 h 775724"/>
              <a:gd name="connsiteX28" fmla="*/ 740953 w 1415477"/>
              <a:gd name="connsiteY28" fmla="*/ 255686 h 775724"/>
              <a:gd name="connsiteX29" fmla="*/ 766955 w 1415477"/>
              <a:gd name="connsiteY29" fmla="*/ 273020 h 775724"/>
              <a:gd name="connsiteX30" fmla="*/ 792957 w 1415477"/>
              <a:gd name="connsiteY30" fmla="*/ 294689 h 775724"/>
              <a:gd name="connsiteX31" fmla="*/ 840627 w 1415477"/>
              <a:gd name="connsiteY31" fmla="*/ 312023 h 775724"/>
              <a:gd name="connsiteX32" fmla="*/ 857962 w 1415477"/>
              <a:gd name="connsiteY32" fmla="*/ 316357 h 775724"/>
              <a:gd name="connsiteX33" fmla="*/ 896964 w 1415477"/>
              <a:gd name="connsiteY33" fmla="*/ 329358 h 775724"/>
              <a:gd name="connsiteX34" fmla="*/ 909965 w 1415477"/>
              <a:gd name="connsiteY34" fmla="*/ 338025 h 775724"/>
              <a:gd name="connsiteX35" fmla="*/ 940301 w 1415477"/>
              <a:gd name="connsiteY35" fmla="*/ 346692 h 775724"/>
              <a:gd name="connsiteX36" fmla="*/ 966303 w 1415477"/>
              <a:gd name="connsiteY36" fmla="*/ 355360 h 775724"/>
              <a:gd name="connsiteX37" fmla="*/ 992305 w 1415477"/>
              <a:gd name="connsiteY37" fmla="*/ 372694 h 775724"/>
              <a:gd name="connsiteX38" fmla="*/ 1018307 w 1415477"/>
              <a:gd name="connsiteY38" fmla="*/ 394363 h 775724"/>
              <a:gd name="connsiteX39" fmla="*/ 1057310 w 1415477"/>
              <a:gd name="connsiteY39" fmla="*/ 437699 h 775724"/>
              <a:gd name="connsiteX40" fmla="*/ 1074644 w 1415477"/>
              <a:gd name="connsiteY40" fmla="*/ 442033 h 775724"/>
              <a:gd name="connsiteX41" fmla="*/ 1087645 w 1415477"/>
              <a:gd name="connsiteY41" fmla="*/ 446366 h 775724"/>
              <a:gd name="connsiteX42" fmla="*/ 1113647 w 1415477"/>
              <a:gd name="connsiteY42" fmla="*/ 450700 h 775724"/>
              <a:gd name="connsiteX43" fmla="*/ 1165651 w 1415477"/>
              <a:gd name="connsiteY43" fmla="*/ 468035 h 775724"/>
              <a:gd name="connsiteX44" fmla="*/ 1182985 w 1415477"/>
              <a:gd name="connsiteY44" fmla="*/ 476702 h 775724"/>
              <a:gd name="connsiteX45" fmla="*/ 1204654 w 1415477"/>
              <a:gd name="connsiteY45" fmla="*/ 489703 h 775724"/>
              <a:gd name="connsiteX46" fmla="*/ 1239323 w 1415477"/>
              <a:gd name="connsiteY46" fmla="*/ 511371 h 775724"/>
              <a:gd name="connsiteX47" fmla="*/ 1269658 w 1415477"/>
              <a:gd name="connsiteY47" fmla="*/ 524372 h 775724"/>
              <a:gd name="connsiteX48" fmla="*/ 1304328 w 1415477"/>
              <a:gd name="connsiteY48" fmla="*/ 533039 h 775724"/>
              <a:gd name="connsiteX49" fmla="*/ 1334663 w 1415477"/>
              <a:gd name="connsiteY49" fmla="*/ 546040 h 775724"/>
              <a:gd name="connsiteX50" fmla="*/ 1391001 w 1415477"/>
              <a:gd name="connsiteY50" fmla="*/ 554708 h 775724"/>
              <a:gd name="connsiteX51" fmla="*/ 1412669 w 1415477"/>
              <a:gd name="connsiteY51" fmla="*/ 576376 h 775724"/>
              <a:gd name="connsiteX52" fmla="*/ 1404001 w 1415477"/>
              <a:gd name="connsiteY52" fmla="*/ 585043 h 775724"/>
              <a:gd name="connsiteX53" fmla="*/ 1298597 w 1415477"/>
              <a:gd name="connsiteY53" fmla="*/ 592906 h 775724"/>
              <a:gd name="connsiteX54" fmla="*/ 1213844 w 1415477"/>
              <a:gd name="connsiteY54" fmla="*/ 653562 h 775724"/>
              <a:gd name="connsiteX55" fmla="*/ 1135315 w 1415477"/>
              <a:gd name="connsiteY55" fmla="*/ 654382 h 775724"/>
              <a:gd name="connsiteX56" fmla="*/ 1117981 w 1415477"/>
              <a:gd name="connsiteY56" fmla="*/ 676050 h 775724"/>
              <a:gd name="connsiteX57" fmla="*/ 1109313 w 1415477"/>
              <a:gd name="connsiteY57" fmla="*/ 689051 h 775724"/>
              <a:gd name="connsiteX58" fmla="*/ 1091979 w 1415477"/>
              <a:gd name="connsiteY58" fmla="*/ 741055 h 775724"/>
              <a:gd name="connsiteX59" fmla="*/ 1083311 w 1415477"/>
              <a:gd name="connsiteY59" fmla="*/ 767056 h 775724"/>
              <a:gd name="connsiteX60" fmla="*/ 1074644 w 1415477"/>
              <a:gd name="connsiteY60" fmla="*/ 775724 h 775724"/>
              <a:gd name="connsiteX61" fmla="*/ 1052976 w 1415477"/>
              <a:gd name="connsiteY61" fmla="*/ 771390 h 775724"/>
              <a:gd name="connsiteX62" fmla="*/ 1035641 w 1415477"/>
              <a:gd name="connsiteY62" fmla="*/ 745388 h 775724"/>
              <a:gd name="connsiteX63" fmla="*/ 1022640 w 1415477"/>
              <a:gd name="connsiteY63" fmla="*/ 736721 h 775724"/>
              <a:gd name="connsiteX64" fmla="*/ 1013973 w 1415477"/>
              <a:gd name="connsiteY64" fmla="*/ 723720 h 775724"/>
              <a:gd name="connsiteX65" fmla="*/ 974970 w 1415477"/>
              <a:gd name="connsiteY65" fmla="*/ 702052 h 775724"/>
              <a:gd name="connsiteX66" fmla="*/ 966303 w 1415477"/>
              <a:gd name="connsiteY66" fmla="*/ 693384 h 775724"/>
              <a:gd name="connsiteX67" fmla="*/ 931634 w 1415477"/>
              <a:gd name="connsiteY67" fmla="*/ 680383 h 775724"/>
              <a:gd name="connsiteX68" fmla="*/ 905632 w 1415477"/>
              <a:gd name="connsiteY68" fmla="*/ 667382 h 775724"/>
              <a:gd name="connsiteX69" fmla="*/ 870963 w 1415477"/>
              <a:gd name="connsiteY69" fmla="*/ 654382 h 775724"/>
              <a:gd name="connsiteX70" fmla="*/ 831960 w 1415477"/>
              <a:gd name="connsiteY70" fmla="*/ 637047 h 775724"/>
              <a:gd name="connsiteX71" fmla="*/ 810292 w 1415477"/>
              <a:gd name="connsiteY71" fmla="*/ 606711 h 775724"/>
              <a:gd name="connsiteX72" fmla="*/ 797291 w 1415477"/>
              <a:gd name="connsiteY72" fmla="*/ 580709 h 775724"/>
              <a:gd name="connsiteX73" fmla="*/ 784290 w 1415477"/>
              <a:gd name="connsiteY73" fmla="*/ 546040 h 775724"/>
              <a:gd name="connsiteX74" fmla="*/ 682470 w 1415477"/>
              <a:gd name="connsiteY74" fmla="*/ 459650 h 775724"/>
              <a:gd name="connsiteX75" fmla="*/ 584942 w 1415477"/>
              <a:gd name="connsiteY75" fmla="*/ 424698 h 775724"/>
              <a:gd name="connsiteX76" fmla="*/ 537272 w 1415477"/>
              <a:gd name="connsiteY76" fmla="*/ 411697 h 775724"/>
              <a:gd name="connsiteX77" fmla="*/ 489601 w 1415477"/>
              <a:gd name="connsiteY77" fmla="*/ 394363 h 775724"/>
              <a:gd name="connsiteX78" fmla="*/ 476601 w 1415477"/>
              <a:gd name="connsiteY78" fmla="*/ 390029 h 775724"/>
              <a:gd name="connsiteX79" fmla="*/ 454932 w 1415477"/>
              <a:gd name="connsiteY79" fmla="*/ 377028 h 775724"/>
              <a:gd name="connsiteX80" fmla="*/ 428930 w 1415477"/>
              <a:gd name="connsiteY80" fmla="*/ 359693 h 775724"/>
              <a:gd name="connsiteX81" fmla="*/ 402928 w 1415477"/>
              <a:gd name="connsiteY81" fmla="*/ 338025 h 775724"/>
              <a:gd name="connsiteX82" fmla="*/ 363926 w 1415477"/>
              <a:gd name="connsiteY82" fmla="*/ 320691 h 775724"/>
              <a:gd name="connsiteX83" fmla="*/ 350925 w 1415477"/>
              <a:gd name="connsiteY83" fmla="*/ 312023 h 775724"/>
              <a:gd name="connsiteX84" fmla="*/ 342257 w 1415477"/>
              <a:gd name="connsiteY84" fmla="*/ 303356 h 775724"/>
              <a:gd name="connsiteX85" fmla="*/ 324923 w 1415477"/>
              <a:gd name="connsiteY85" fmla="*/ 299022 h 775724"/>
              <a:gd name="connsiteX86" fmla="*/ 311922 w 1415477"/>
              <a:gd name="connsiteY86" fmla="*/ 294689 h 775724"/>
              <a:gd name="connsiteX87" fmla="*/ 285920 w 1415477"/>
              <a:gd name="connsiteY87" fmla="*/ 281688 h 775724"/>
              <a:gd name="connsiteX88" fmla="*/ 255584 w 1415477"/>
              <a:gd name="connsiteY88" fmla="*/ 273020 h 775724"/>
              <a:gd name="connsiteX89" fmla="*/ 242583 w 1415477"/>
              <a:gd name="connsiteY89" fmla="*/ 264353 h 775724"/>
              <a:gd name="connsiteX90" fmla="*/ 194913 w 1415477"/>
              <a:gd name="connsiteY90" fmla="*/ 251352 h 775724"/>
              <a:gd name="connsiteX91" fmla="*/ 138576 w 1415477"/>
              <a:gd name="connsiteY91" fmla="*/ 225350 h 775724"/>
              <a:gd name="connsiteX92" fmla="*/ 4233 w 1415477"/>
              <a:gd name="connsiteY92" fmla="*/ 173346 h 77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415477" h="775724">
                <a:moveTo>
                  <a:pt x="4233" y="173346"/>
                </a:moveTo>
                <a:cubicBezTo>
                  <a:pt x="-10935" y="171179"/>
                  <a:pt x="19004" y="171599"/>
                  <a:pt x="25901" y="169013"/>
                </a:cubicBezTo>
                <a:cubicBezTo>
                  <a:pt x="30778" y="167184"/>
                  <a:pt x="34244" y="162675"/>
                  <a:pt x="38902" y="160346"/>
                </a:cubicBezTo>
                <a:cubicBezTo>
                  <a:pt x="42988" y="158303"/>
                  <a:pt x="47569" y="157457"/>
                  <a:pt x="51903" y="156012"/>
                </a:cubicBezTo>
                <a:cubicBezTo>
                  <a:pt x="99060" y="108855"/>
                  <a:pt x="67070" y="150956"/>
                  <a:pt x="82238" y="138677"/>
                </a:cubicBezTo>
                <a:cubicBezTo>
                  <a:pt x="97406" y="126398"/>
                  <a:pt x="118353" y="92452"/>
                  <a:pt x="142910" y="82340"/>
                </a:cubicBezTo>
                <a:cubicBezTo>
                  <a:pt x="167467" y="72228"/>
                  <a:pt x="200692" y="79451"/>
                  <a:pt x="229583" y="78006"/>
                </a:cubicBezTo>
                <a:lnTo>
                  <a:pt x="268585" y="65005"/>
                </a:lnTo>
                <a:lnTo>
                  <a:pt x="281586" y="60672"/>
                </a:lnTo>
                <a:cubicBezTo>
                  <a:pt x="285920" y="57783"/>
                  <a:pt x="289928" y="54333"/>
                  <a:pt x="294587" y="52004"/>
                </a:cubicBezTo>
                <a:cubicBezTo>
                  <a:pt x="298673" y="49961"/>
                  <a:pt x="303671" y="50021"/>
                  <a:pt x="307588" y="47671"/>
                </a:cubicBezTo>
                <a:cubicBezTo>
                  <a:pt x="337331" y="29825"/>
                  <a:pt x="292427" y="46944"/>
                  <a:pt x="329256" y="34670"/>
                </a:cubicBezTo>
                <a:cubicBezTo>
                  <a:pt x="332145" y="31781"/>
                  <a:pt x="335472" y="29271"/>
                  <a:pt x="337924" y="26002"/>
                </a:cubicBezTo>
                <a:cubicBezTo>
                  <a:pt x="344174" y="17669"/>
                  <a:pt x="355258" y="0"/>
                  <a:pt x="355258" y="0"/>
                </a:cubicBezTo>
                <a:cubicBezTo>
                  <a:pt x="365187" y="59569"/>
                  <a:pt x="351090" y="6054"/>
                  <a:pt x="368259" y="34670"/>
                </a:cubicBezTo>
                <a:cubicBezTo>
                  <a:pt x="378831" y="52290"/>
                  <a:pt x="364825" y="44237"/>
                  <a:pt x="381260" y="60672"/>
                </a:cubicBezTo>
                <a:cubicBezTo>
                  <a:pt x="384943" y="64355"/>
                  <a:pt x="389739" y="66755"/>
                  <a:pt x="394261" y="69339"/>
                </a:cubicBezTo>
                <a:cubicBezTo>
                  <a:pt x="414454" y="80878"/>
                  <a:pt x="407605" y="76247"/>
                  <a:pt x="428930" y="82340"/>
                </a:cubicBezTo>
                <a:cubicBezTo>
                  <a:pt x="460015" y="91221"/>
                  <a:pt x="419559" y="82198"/>
                  <a:pt x="463600" y="91007"/>
                </a:cubicBezTo>
                <a:cubicBezTo>
                  <a:pt x="486513" y="106281"/>
                  <a:pt x="471548" y="98411"/>
                  <a:pt x="511270" y="108342"/>
                </a:cubicBezTo>
                <a:cubicBezTo>
                  <a:pt x="527543" y="112411"/>
                  <a:pt x="524226" y="113895"/>
                  <a:pt x="541605" y="121343"/>
                </a:cubicBezTo>
                <a:cubicBezTo>
                  <a:pt x="551988" y="125793"/>
                  <a:pt x="559662" y="126399"/>
                  <a:pt x="571941" y="130010"/>
                </a:cubicBezTo>
                <a:cubicBezTo>
                  <a:pt x="584220" y="133621"/>
                  <a:pt x="604443" y="138677"/>
                  <a:pt x="615277" y="143011"/>
                </a:cubicBezTo>
                <a:cubicBezTo>
                  <a:pt x="632208" y="159940"/>
                  <a:pt x="614442" y="144759"/>
                  <a:pt x="636946" y="156012"/>
                </a:cubicBezTo>
                <a:cubicBezTo>
                  <a:pt x="641604" y="158341"/>
                  <a:pt x="644168" y="161068"/>
                  <a:pt x="649946" y="164679"/>
                </a:cubicBezTo>
                <a:cubicBezTo>
                  <a:pt x="655724" y="168290"/>
                  <a:pt x="665837" y="173346"/>
                  <a:pt x="671615" y="177680"/>
                </a:cubicBezTo>
                <a:cubicBezTo>
                  <a:pt x="677393" y="182014"/>
                  <a:pt x="678838" y="184181"/>
                  <a:pt x="684616" y="190681"/>
                </a:cubicBezTo>
                <a:cubicBezTo>
                  <a:pt x="690394" y="197181"/>
                  <a:pt x="696895" y="205849"/>
                  <a:pt x="706284" y="216683"/>
                </a:cubicBezTo>
                <a:cubicBezTo>
                  <a:pt x="715673" y="227517"/>
                  <a:pt x="729465" y="244198"/>
                  <a:pt x="740953" y="255686"/>
                </a:cubicBezTo>
                <a:cubicBezTo>
                  <a:pt x="757184" y="271917"/>
                  <a:pt x="748140" y="266749"/>
                  <a:pt x="766955" y="273020"/>
                </a:cubicBezTo>
                <a:cubicBezTo>
                  <a:pt x="776538" y="282603"/>
                  <a:pt x="780892" y="288656"/>
                  <a:pt x="792957" y="294689"/>
                </a:cubicBezTo>
                <a:cubicBezTo>
                  <a:pt x="805016" y="300719"/>
                  <a:pt x="828493" y="307979"/>
                  <a:pt x="840627" y="312023"/>
                </a:cubicBezTo>
                <a:cubicBezTo>
                  <a:pt x="846278" y="313906"/>
                  <a:pt x="852257" y="314646"/>
                  <a:pt x="857962" y="316357"/>
                </a:cubicBezTo>
                <a:cubicBezTo>
                  <a:pt x="858020" y="316374"/>
                  <a:pt x="890435" y="327181"/>
                  <a:pt x="896964" y="329358"/>
                </a:cubicBezTo>
                <a:cubicBezTo>
                  <a:pt x="901905" y="331005"/>
                  <a:pt x="905307" y="335696"/>
                  <a:pt x="909965" y="338025"/>
                </a:cubicBezTo>
                <a:cubicBezTo>
                  <a:pt x="917253" y="341669"/>
                  <a:pt x="933350" y="344607"/>
                  <a:pt x="940301" y="346692"/>
                </a:cubicBezTo>
                <a:cubicBezTo>
                  <a:pt x="949052" y="349317"/>
                  <a:pt x="958701" y="350292"/>
                  <a:pt x="966303" y="355360"/>
                </a:cubicBezTo>
                <a:cubicBezTo>
                  <a:pt x="974970" y="361138"/>
                  <a:pt x="983638" y="366194"/>
                  <a:pt x="992305" y="372694"/>
                </a:cubicBezTo>
                <a:cubicBezTo>
                  <a:pt x="1000972" y="379194"/>
                  <a:pt x="1007473" y="383529"/>
                  <a:pt x="1018307" y="394363"/>
                </a:cubicBezTo>
                <a:cubicBezTo>
                  <a:pt x="1029141" y="405197"/>
                  <a:pt x="1047921" y="429754"/>
                  <a:pt x="1057310" y="437699"/>
                </a:cubicBezTo>
                <a:cubicBezTo>
                  <a:pt x="1066699" y="445644"/>
                  <a:pt x="1068917" y="440397"/>
                  <a:pt x="1074644" y="442033"/>
                </a:cubicBezTo>
                <a:cubicBezTo>
                  <a:pt x="1079036" y="443288"/>
                  <a:pt x="1083186" y="445375"/>
                  <a:pt x="1087645" y="446366"/>
                </a:cubicBezTo>
                <a:cubicBezTo>
                  <a:pt x="1096223" y="448272"/>
                  <a:pt x="1100646" y="447089"/>
                  <a:pt x="1113647" y="450700"/>
                </a:cubicBezTo>
                <a:cubicBezTo>
                  <a:pt x="1126648" y="454312"/>
                  <a:pt x="1154095" y="463701"/>
                  <a:pt x="1165651" y="468035"/>
                </a:cubicBezTo>
                <a:cubicBezTo>
                  <a:pt x="1171429" y="470924"/>
                  <a:pt x="1176485" y="473091"/>
                  <a:pt x="1182985" y="476702"/>
                </a:cubicBezTo>
                <a:cubicBezTo>
                  <a:pt x="1189485" y="480313"/>
                  <a:pt x="1195264" y="483925"/>
                  <a:pt x="1204654" y="489703"/>
                </a:cubicBezTo>
                <a:cubicBezTo>
                  <a:pt x="1214044" y="495481"/>
                  <a:pt x="1228489" y="505593"/>
                  <a:pt x="1239323" y="511371"/>
                </a:cubicBezTo>
                <a:cubicBezTo>
                  <a:pt x="1250157" y="517149"/>
                  <a:pt x="1259881" y="521706"/>
                  <a:pt x="1269658" y="524372"/>
                </a:cubicBezTo>
                <a:cubicBezTo>
                  <a:pt x="1281151" y="527506"/>
                  <a:pt x="1293494" y="529428"/>
                  <a:pt x="1304328" y="533039"/>
                </a:cubicBezTo>
                <a:cubicBezTo>
                  <a:pt x="1315162" y="536650"/>
                  <a:pt x="1320218" y="542429"/>
                  <a:pt x="1334663" y="546040"/>
                </a:cubicBezTo>
                <a:cubicBezTo>
                  <a:pt x="1349109" y="549652"/>
                  <a:pt x="1321280" y="547735"/>
                  <a:pt x="1391001" y="554708"/>
                </a:cubicBezTo>
                <a:cubicBezTo>
                  <a:pt x="1396779" y="558560"/>
                  <a:pt x="1412669" y="566747"/>
                  <a:pt x="1412669" y="576376"/>
                </a:cubicBezTo>
                <a:cubicBezTo>
                  <a:pt x="1412669" y="580462"/>
                  <a:pt x="1423013" y="582288"/>
                  <a:pt x="1404001" y="585043"/>
                </a:cubicBezTo>
                <a:cubicBezTo>
                  <a:pt x="1384989" y="587798"/>
                  <a:pt x="1330290" y="581486"/>
                  <a:pt x="1298597" y="592906"/>
                </a:cubicBezTo>
                <a:cubicBezTo>
                  <a:pt x="1266904" y="604326"/>
                  <a:pt x="1241058" y="643316"/>
                  <a:pt x="1213844" y="653562"/>
                </a:cubicBezTo>
                <a:cubicBezTo>
                  <a:pt x="1186630" y="663808"/>
                  <a:pt x="1151292" y="650634"/>
                  <a:pt x="1135315" y="654382"/>
                </a:cubicBezTo>
                <a:cubicBezTo>
                  <a:pt x="1119338" y="658130"/>
                  <a:pt x="1128727" y="662618"/>
                  <a:pt x="1117981" y="676050"/>
                </a:cubicBezTo>
                <a:cubicBezTo>
                  <a:pt x="1114727" y="680117"/>
                  <a:pt x="1112202" y="684717"/>
                  <a:pt x="1109313" y="689051"/>
                </a:cubicBezTo>
                <a:lnTo>
                  <a:pt x="1091979" y="741055"/>
                </a:lnTo>
                <a:lnTo>
                  <a:pt x="1083311" y="767056"/>
                </a:lnTo>
                <a:cubicBezTo>
                  <a:pt x="1082019" y="770932"/>
                  <a:pt x="1077533" y="772835"/>
                  <a:pt x="1074644" y="775724"/>
                </a:cubicBezTo>
                <a:cubicBezTo>
                  <a:pt x="1067421" y="774279"/>
                  <a:pt x="1058790" y="775912"/>
                  <a:pt x="1052976" y="771390"/>
                </a:cubicBezTo>
                <a:cubicBezTo>
                  <a:pt x="1044753" y="764995"/>
                  <a:pt x="1044308" y="751166"/>
                  <a:pt x="1035641" y="745388"/>
                </a:cubicBezTo>
                <a:lnTo>
                  <a:pt x="1022640" y="736721"/>
                </a:lnTo>
                <a:cubicBezTo>
                  <a:pt x="1019751" y="732387"/>
                  <a:pt x="1017893" y="727150"/>
                  <a:pt x="1013973" y="723720"/>
                </a:cubicBezTo>
                <a:cubicBezTo>
                  <a:pt x="995632" y="707671"/>
                  <a:pt x="992827" y="708004"/>
                  <a:pt x="974970" y="702052"/>
                </a:cubicBezTo>
                <a:cubicBezTo>
                  <a:pt x="972081" y="699163"/>
                  <a:pt x="969851" y="695411"/>
                  <a:pt x="966303" y="693384"/>
                </a:cubicBezTo>
                <a:cubicBezTo>
                  <a:pt x="921625" y="667853"/>
                  <a:pt x="941746" y="684717"/>
                  <a:pt x="931634" y="680383"/>
                </a:cubicBezTo>
                <a:cubicBezTo>
                  <a:pt x="921522" y="676049"/>
                  <a:pt x="915744" y="671715"/>
                  <a:pt x="905632" y="667382"/>
                </a:cubicBezTo>
                <a:cubicBezTo>
                  <a:pt x="895520" y="663049"/>
                  <a:pt x="883242" y="659438"/>
                  <a:pt x="870963" y="654382"/>
                </a:cubicBezTo>
                <a:cubicBezTo>
                  <a:pt x="858684" y="649326"/>
                  <a:pt x="842072" y="644992"/>
                  <a:pt x="831960" y="637047"/>
                </a:cubicBezTo>
                <a:cubicBezTo>
                  <a:pt x="830479" y="635073"/>
                  <a:pt x="816070" y="616101"/>
                  <a:pt x="810292" y="606711"/>
                </a:cubicBezTo>
                <a:cubicBezTo>
                  <a:pt x="804514" y="597321"/>
                  <a:pt x="801625" y="590821"/>
                  <a:pt x="797291" y="580709"/>
                </a:cubicBezTo>
                <a:cubicBezTo>
                  <a:pt x="792957" y="570597"/>
                  <a:pt x="803427" y="566216"/>
                  <a:pt x="784290" y="546040"/>
                </a:cubicBezTo>
                <a:cubicBezTo>
                  <a:pt x="765153" y="525864"/>
                  <a:pt x="715695" y="479874"/>
                  <a:pt x="682470" y="459650"/>
                </a:cubicBezTo>
                <a:cubicBezTo>
                  <a:pt x="649245" y="439426"/>
                  <a:pt x="621056" y="439144"/>
                  <a:pt x="584942" y="424698"/>
                </a:cubicBezTo>
                <a:cubicBezTo>
                  <a:pt x="548828" y="410253"/>
                  <a:pt x="553162" y="416753"/>
                  <a:pt x="537272" y="411697"/>
                </a:cubicBezTo>
                <a:cubicBezTo>
                  <a:pt x="521382" y="406641"/>
                  <a:pt x="499713" y="397974"/>
                  <a:pt x="489601" y="394363"/>
                </a:cubicBezTo>
                <a:cubicBezTo>
                  <a:pt x="479489" y="390752"/>
                  <a:pt x="480934" y="391474"/>
                  <a:pt x="476601" y="390029"/>
                </a:cubicBezTo>
                <a:cubicBezTo>
                  <a:pt x="449602" y="363033"/>
                  <a:pt x="488692" y="399535"/>
                  <a:pt x="454932" y="377028"/>
                </a:cubicBezTo>
                <a:cubicBezTo>
                  <a:pt x="422470" y="355386"/>
                  <a:pt x="459843" y="369998"/>
                  <a:pt x="428930" y="359693"/>
                </a:cubicBezTo>
                <a:cubicBezTo>
                  <a:pt x="419344" y="350107"/>
                  <a:pt x="413762" y="344525"/>
                  <a:pt x="402928" y="338025"/>
                </a:cubicBezTo>
                <a:cubicBezTo>
                  <a:pt x="392094" y="331525"/>
                  <a:pt x="372593" y="325025"/>
                  <a:pt x="363926" y="320691"/>
                </a:cubicBezTo>
                <a:cubicBezTo>
                  <a:pt x="355259" y="316357"/>
                  <a:pt x="354992" y="315277"/>
                  <a:pt x="350925" y="312023"/>
                </a:cubicBezTo>
                <a:cubicBezTo>
                  <a:pt x="347734" y="309471"/>
                  <a:pt x="345912" y="305183"/>
                  <a:pt x="342257" y="303356"/>
                </a:cubicBezTo>
                <a:cubicBezTo>
                  <a:pt x="336930" y="300692"/>
                  <a:pt x="330650" y="300658"/>
                  <a:pt x="324923" y="299022"/>
                </a:cubicBezTo>
                <a:cubicBezTo>
                  <a:pt x="320531" y="297767"/>
                  <a:pt x="316256" y="296133"/>
                  <a:pt x="311922" y="294689"/>
                </a:cubicBezTo>
                <a:cubicBezTo>
                  <a:pt x="305422" y="291800"/>
                  <a:pt x="295310" y="285299"/>
                  <a:pt x="285920" y="281688"/>
                </a:cubicBezTo>
                <a:cubicBezTo>
                  <a:pt x="276530" y="278077"/>
                  <a:pt x="262512" y="276484"/>
                  <a:pt x="255584" y="273020"/>
                </a:cubicBezTo>
                <a:cubicBezTo>
                  <a:pt x="250926" y="270691"/>
                  <a:pt x="247342" y="266468"/>
                  <a:pt x="242583" y="264353"/>
                </a:cubicBezTo>
                <a:cubicBezTo>
                  <a:pt x="228945" y="258292"/>
                  <a:pt x="212247" y="257852"/>
                  <a:pt x="194913" y="251352"/>
                </a:cubicBezTo>
                <a:cubicBezTo>
                  <a:pt x="177579" y="244852"/>
                  <a:pt x="151577" y="236906"/>
                  <a:pt x="138576" y="225350"/>
                </a:cubicBezTo>
                <a:cubicBezTo>
                  <a:pt x="106796" y="212349"/>
                  <a:pt x="23012" y="182735"/>
                  <a:pt x="4233" y="173346"/>
                </a:cubicBezTo>
                <a:close/>
              </a:path>
            </a:pathLst>
          </a:custGeom>
          <a:solidFill>
            <a:schemeClr val="accent1">
              <a:lumMod val="40000"/>
              <a:lumOff val="60000"/>
            </a:schemeClr>
          </a:solidFill>
          <a:ln>
            <a:solidFill>
              <a:schemeClr val="accent6">
                <a:lumMod val="60000"/>
                <a:lumOff val="40000"/>
              </a:schemeClr>
            </a:solidFill>
          </a:ln>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 name="タイトル 3"/>
          <p:cNvSpPr>
            <a:spLocks noGrp="1"/>
          </p:cNvSpPr>
          <p:nvPr>
            <p:ph type="title"/>
          </p:nvPr>
        </p:nvSpPr>
        <p:spPr/>
        <p:txBody>
          <a:bodyPr/>
          <a:lstStyle/>
          <a:p>
            <a:r>
              <a:rPr lang="ja-JP" altLang="en-US" dirty="0"/>
              <a:t>放</a:t>
            </a:r>
            <a:r>
              <a:rPr lang="ja-JP" altLang="en-US" dirty="0" smtClean="0"/>
              <a:t>射線の遮り方（遮蔽）</a:t>
            </a:r>
            <a:endParaRPr kumimoji="1" lang="ja-JP" altLang="en-US" dirty="0"/>
          </a:p>
        </p:txBody>
      </p:sp>
      <p:sp>
        <p:nvSpPr>
          <p:cNvPr id="2" name="スライド番号プレースホルダー 1"/>
          <p:cNvSpPr>
            <a:spLocks noGrp="1"/>
          </p:cNvSpPr>
          <p:nvPr>
            <p:ph type="sldNum" sz="quarter" idx="11"/>
          </p:nvPr>
        </p:nvSpPr>
        <p:spPr/>
        <p:txBody>
          <a:bodyPr/>
          <a:lstStyle/>
          <a:p>
            <a:fld id="{FB201ADD-91D0-4208-B74B-18FBB0210127}" type="slidenum">
              <a:rPr kumimoji="1" lang="ja-JP" altLang="en-US" smtClean="0"/>
              <a:pPr/>
              <a:t>31</a:t>
            </a:fld>
            <a:endParaRPr kumimoji="1" lang="ja-JP" altLang="en-US"/>
          </a:p>
        </p:txBody>
      </p:sp>
      <p:sp>
        <p:nvSpPr>
          <p:cNvPr id="9" name="直方体 8"/>
          <p:cNvSpPr/>
          <p:nvPr/>
        </p:nvSpPr>
        <p:spPr bwMode="auto">
          <a:xfrm>
            <a:off x="6896101" y="1717052"/>
            <a:ext cx="1981200" cy="3200401"/>
          </a:xfrm>
          <a:prstGeom prst="cube">
            <a:avLst>
              <a:gd name="adj" fmla="val 23841"/>
            </a:avLst>
          </a:prstGeom>
          <a:noFill/>
          <a:ln w="9525" cap="flat" cmpd="sng" algn="ctr">
            <a:solidFill>
              <a:schemeClr val="tx1"/>
            </a:solidFill>
            <a:prstDash val="solid"/>
            <a:round/>
            <a:headEnd type="none" w="med" len="med"/>
            <a:tailEnd type="none" w="med" len="med"/>
          </a:ln>
          <a:effectLst/>
          <a:scene3d>
            <a:camera prst="isometricLeftDown"/>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cxnSp>
        <p:nvCxnSpPr>
          <p:cNvPr id="13" name="直線コネクタ 12"/>
          <p:cNvCxnSpPr/>
          <p:nvPr/>
        </p:nvCxnSpPr>
        <p:spPr bwMode="auto">
          <a:xfrm>
            <a:off x="7522222" y="1803475"/>
            <a:ext cx="0" cy="615694"/>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1" name="テキスト ボックス 20"/>
          <p:cNvSpPr txBox="1"/>
          <p:nvPr/>
        </p:nvSpPr>
        <p:spPr>
          <a:xfrm>
            <a:off x="3886200" y="1473398"/>
            <a:ext cx="1127232" cy="307777"/>
          </a:xfrm>
          <a:prstGeom prst="rect">
            <a:avLst/>
          </a:prstGeom>
          <a:noFill/>
        </p:spPr>
        <p:txBody>
          <a:bodyPr wrap="none" rtlCol="0">
            <a:spAutoFit/>
          </a:bodyPr>
          <a:lstStyle/>
          <a:p>
            <a:r>
              <a:rPr kumimoji="1" lang="en-US" altLang="ja-JP" sz="1400" dirty="0" smtClean="0">
                <a:sym typeface="Symbol"/>
              </a:rPr>
              <a:t></a:t>
            </a:r>
            <a:r>
              <a:rPr kumimoji="1" lang="ja-JP" altLang="en-US" sz="1400" dirty="0" smtClean="0"/>
              <a:t>線を止める</a:t>
            </a:r>
            <a:endParaRPr kumimoji="1" lang="ja-JP" altLang="en-US" sz="1400" dirty="0"/>
          </a:p>
        </p:txBody>
      </p:sp>
      <p:sp>
        <p:nvSpPr>
          <p:cNvPr id="22" name="テキスト ボックス 21"/>
          <p:cNvSpPr txBox="1"/>
          <p:nvPr/>
        </p:nvSpPr>
        <p:spPr>
          <a:xfrm>
            <a:off x="2300580" y="1462384"/>
            <a:ext cx="1143262" cy="307777"/>
          </a:xfrm>
          <a:prstGeom prst="rect">
            <a:avLst/>
          </a:prstGeom>
          <a:noFill/>
        </p:spPr>
        <p:txBody>
          <a:bodyPr wrap="none" rtlCol="0">
            <a:spAutoFit/>
          </a:bodyPr>
          <a:lstStyle/>
          <a:p>
            <a:r>
              <a:rPr kumimoji="1" lang="en-US" altLang="ja-JP" sz="1400" dirty="0" smtClean="0">
                <a:sym typeface="Symbol"/>
              </a:rPr>
              <a:t></a:t>
            </a:r>
            <a:r>
              <a:rPr kumimoji="1" lang="ja-JP" altLang="en-US" sz="1400" dirty="0" smtClean="0"/>
              <a:t>線を止める</a:t>
            </a:r>
            <a:endParaRPr kumimoji="1" lang="ja-JP" altLang="en-US" sz="1400" dirty="0"/>
          </a:p>
        </p:txBody>
      </p:sp>
      <p:sp>
        <p:nvSpPr>
          <p:cNvPr id="23" name="テキスト ボックス 22"/>
          <p:cNvSpPr txBox="1"/>
          <p:nvPr/>
        </p:nvSpPr>
        <p:spPr>
          <a:xfrm>
            <a:off x="5867400" y="1373384"/>
            <a:ext cx="849913" cy="307777"/>
          </a:xfrm>
          <a:prstGeom prst="rect">
            <a:avLst/>
          </a:prstGeom>
          <a:noFill/>
        </p:spPr>
        <p:txBody>
          <a:bodyPr wrap="none" rtlCol="0">
            <a:spAutoFit/>
          </a:bodyPr>
          <a:lstStyle/>
          <a:p>
            <a:r>
              <a:rPr kumimoji="1" lang="ja-JP" altLang="en-US" sz="1400" dirty="0" smtClean="0"/>
              <a:t>を止める</a:t>
            </a:r>
            <a:endParaRPr kumimoji="1" lang="ja-JP" altLang="en-US" sz="1400" dirty="0"/>
          </a:p>
        </p:txBody>
      </p:sp>
      <p:sp>
        <p:nvSpPr>
          <p:cNvPr id="25" name="正方形/長方形 24"/>
          <p:cNvSpPr/>
          <p:nvPr/>
        </p:nvSpPr>
        <p:spPr>
          <a:xfrm>
            <a:off x="5500664" y="1265632"/>
            <a:ext cx="487634" cy="523220"/>
          </a:xfrm>
          <a:prstGeom prst="rect">
            <a:avLst/>
          </a:prstGeom>
        </p:spPr>
        <p:txBody>
          <a:bodyPr wrap="none">
            <a:spAutoFit/>
          </a:bodyPr>
          <a:lstStyle/>
          <a:p>
            <a:r>
              <a:rPr lang="en-US" altLang="ja-JP" sz="1400" dirty="0" smtClean="0">
                <a:solidFill>
                  <a:srgbClr val="000000"/>
                </a:solidFill>
                <a:sym typeface="Symbol"/>
              </a:rPr>
              <a:t></a:t>
            </a:r>
            <a:r>
              <a:rPr lang="ja-JP" altLang="en-US" sz="1400" dirty="0" smtClean="0">
                <a:solidFill>
                  <a:srgbClr val="000000"/>
                </a:solidFill>
              </a:rPr>
              <a:t>線</a:t>
            </a:r>
            <a:endParaRPr lang="en-US" altLang="ja-JP" sz="1400" dirty="0" smtClean="0">
              <a:solidFill>
                <a:srgbClr val="000000"/>
              </a:solidFill>
            </a:endParaRPr>
          </a:p>
          <a:p>
            <a:r>
              <a:rPr lang="en-US" altLang="ja-JP" sz="1400" dirty="0" smtClean="0"/>
              <a:t>X</a:t>
            </a:r>
            <a:r>
              <a:rPr lang="ja-JP" altLang="en-US" sz="1400" dirty="0" smtClean="0"/>
              <a:t>線</a:t>
            </a:r>
            <a:endParaRPr lang="ja-JP" altLang="en-US" dirty="0"/>
          </a:p>
        </p:txBody>
      </p:sp>
      <p:sp>
        <p:nvSpPr>
          <p:cNvPr id="26" name="テキスト ボックス 25"/>
          <p:cNvSpPr txBox="1"/>
          <p:nvPr/>
        </p:nvSpPr>
        <p:spPr>
          <a:xfrm>
            <a:off x="7115176" y="1373384"/>
            <a:ext cx="1568058" cy="307777"/>
          </a:xfrm>
          <a:prstGeom prst="rect">
            <a:avLst/>
          </a:prstGeom>
          <a:noFill/>
        </p:spPr>
        <p:txBody>
          <a:bodyPr wrap="none" rtlCol="0">
            <a:spAutoFit/>
          </a:bodyPr>
          <a:lstStyle/>
          <a:p>
            <a:r>
              <a:rPr kumimoji="1" lang="ja-JP" altLang="en-US" sz="1400" dirty="0" smtClean="0"/>
              <a:t>中性子線を止める</a:t>
            </a:r>
            <a:endParaRPr kumimoji="1" lang="ja-JP" altLang="en-US" sz="1400" dirty="0"/>
          </a:p>
        </p:txBody>
      </p:sp>
      <p:sp>
        <p:nvSpPr>
          <p:cNvPr id="27" name="テキスト ボックス 26"/>
          <p:cNvSpPr txBox="1"/>
          <p:nvPr/>
        </p:nvSpPr>
        <p:spPr>
          <a:xfrm>
            <a:off x="3079960" y="5164693"/>
            <a:ext cx="389850" cy="338554"/>
          </a:xfrm>
          <a:prstGeom prst="rect">
            <a:avLst/>
          </a:prstGeom>
          <a:noFill/>
        </p:spPr>
        <p:txBody>
          <a:bodyPr wrap="none" rtlCol="0">
            <a:spAutoFit/>
          </a:bodyPr>
          <a:lstStyle/>
          <a:p>
            <a:r>
              <a:rPr lang="ja-JP" altLang="en-US" sz="1600" dirty="0">
                <a:latin typeface="HG丸ｺﾞｼｯｸM-PRO" pitchFamily="50" charset="-128"/>
                <a:ea typeface="HG丸ｺﾞｼｯｸM-PRO" pitchFamily="50" charset="-128"/>
              </a:rPr>
              <a:t>紙</a:t>
            </a:r>
            <a:endParaRPr kumimoji="1" lang="ja-JP" altLang="en-US" sz="1600" dirty="0">
              <a:latin typeface="HG丸ｺﾞｼｯｸM-PRO" pitchFamily="50" charset="-128"/>
              <a:ea typeface="HG丸ｺﾞｼｯｸM-PRO" pitchFamily="50" charset="-128"/>
            </a:endParaRPr>
          </a:p>
        </p:txBody>
      </p:sp>
      <p:sp>
        <p:nvSpPr>
          <p:cNvPr id="28" name="テキスト ボックス 27"/>
          <p:cNvSpPr txBox="1"/>
          <p:nvPr/>
        </p:nvSpPr>
        <p:spPr>
          <a:xfrm>
            <a:off x="3886200" y="5157311"/>
            <a:ext cx="1415772" cy="830997"/>
          </a:xfrm>
          <a:prstGeom prst="rect">
            <a:avLst/>
          </a:prstGeom>
          <a:noFill/>
        </p:spPr>
        <p:txBody>
          <a:bodyPr wrap="none" rtlCol="0">
            <a:spAutoFit/>
          </a:bodyPr>
          <a:lstStyle/>
          <a:p>
            <a:pPr algn="ctr"/>
            <a:r>
              <a:rPr kumimoji="1" lang="ja-JP" altLang="en-US" sz="1600" dirty="0" smtClean="0">
                <a:latin typeface="HG丸ｺﾞｼｯｸM-PRO" pitchFamily="50" charset="-128"/>
                <a:ea typeface="HG丸ｺﾞｼｯｸM-PRO" pitchFamily="50" charset="-128"/>
              </a:rPr>
              <a:t>アルミニウム</a:t>
            </a:r>
            <a:endParaRPr kumimoji="1" lang="en-US" altLang="ja-JP" sz="1600" dirty="0" smtClean="0">
              <a:latin typeface="HG丸ｺﾞｼｯｸM-PRO" pitchFamily="50" charset="-128"/>
              <a:ea typeface="HG丸ｺﾞｼｯｸM-PRO" pitchFamily="50" charset="-128"/>
            </a:endParaRPr>
          </a:p>
          <a:p>
            <a:pPr algn="ctr"/>
            <a:r>
              <a:rPr lang="ja-JP" altLang="en-US" sz="1600" dirty="0">
                <a:latin typeface="HG丸ｺﾞｼｯｸM-PRO" pitchFamily="50" charset="-128"/>
                <a:ea typeface="HG丸ｺﾞｼｯｸM-PRO" pitchFamily="50" charset="-128"/>
              </a:rPr>
              <a:t>など</a:t>
            </a:r>
            <a:r>
              <a:rPr lang="ja-JP" altLang="en-US" sz="1600" dirty="0" smtClean="0">
                <a:latin typeface="HG丸ｺﾞｼｯｸM-PRO" pitchFamily="50" charset="-128"/>
                <a:ea typeface="HG丸ｺﾞｼｯｸM-PRO" pitchFamily="50" charset="-128"/>
              </a:rPr>
              <a:t>の薄い</a:t>
            </a:r>
            <a:endParaRPr lang="en-US" altLang="ja-JP" sz="1600" dirty="0" smtClean="0">
              <a:latin typeface="HG丸ｺﾞｼｯｸM-PRO" pitchFamily="50" charset="-128"/>
              <a:ea typeface="HG丸ｺﾞｼｯｸM-PRO" pitchFamily="50" charset="-128"/>
            </a:endParaRPr>
          </a:p>
          <a:p>
            <a:pPr algn="ctr"/>
            <a:r>
              <a:rPr kumimoji="1" lang="ja-JP" altLang="en-US" sz="1600" dirty="0">
                <a:latin typeface="HG丸ｺﾞｼｯｸM-PRO" pitchFamily="50" charset="-128"/>
                <a:ea typeface="HG丸ｺﾞｼｯｸM-PRO" pitchFamily="50" charset="-128"/>
              </a:rPr>
              <a:t>金属板</a:t>
            </a:r>
          </a:p>
        </p:txBody>
      </p:sp>
      <p:sp>
        <p:nvSpPr>
          <p:cNvPr id="30" name="テキスト ボックス 29"/>
          <p:cNvSpPr txBox="1"/>
          <p:nvPr/>
        </p:nvSpPr>
        <p:spPr>
          <a:xfrm>
            <a:off x="5789656" y="5168979"/>
            <a:ext cx="1005403" cy="584775"/>
          </a:xfrm>
          <a:prstGeom prst="rect">
            <a:avLst/>
          </a:prstGeom>
          <a:noFill/>
        </p:spPr>
        <p:txBody>
          <a:bodyPr wrap="none" rtlCol="0">
            <a:spAutoFit/>
          </a:bodyPr>
          <a:lstStyle/>
          <a:p>
            <a:pPr algn="ctr"/>
            <a:r>
              <a:rPr kumimoji="1" lang="ja-JP" altLang="en-US" sz="1600" dirty="0" smtClean="0">
                <a:latin typeface="HG丸ｺﾞｼｯｸM-PRO" pitchFamily="50" charset="-128"/>
                <a:ea typeface="HG丸ｺﾞｼｯｸM-PRO" pitchFamily="50" charset="-128"/>
              </a:rPr>
              <a:t>鉛や厚い</a:t>
            </a:r>
            <a:endParaRPr kumimoji="1" lang="en-US" altLang="ja-JP" sz="1600" dirty="0" smtClean="0">
              <a:latin typeface="HG丸ｺﾞｼｯｸM-PRO" pitchFamily="50" charset="-128"/>
              <a:ea typeface="HG丸ｺﾞｼｯｸM-PRO" pitchFamily="50" charset="-128"/>
            </a:endParaRPr>
          </a:p>
          <a:p>
            <a:pPr algn="ctr"/>
            <a:r>
              <a:rPr kumimoji="1" lang="ja-JP" altLang="en-US" sz="1600" dirty="0" smtClean="0">
                <a:latin typeface="HG丸ｺﾞｼｯｸM-PRO" pitchFamily="50" charset="-128"/>
                <a:ea typeface="HG丸ｺﾞｼｯｸM-PRO" pitchFamily="50" charset="-128"/>
              </a:rPr>
              <a:t>鉄の板</a:t>
            </a:r>
            <a:endParaRPr kumimoji="1" lang="ja-JP" altLang="en-US" sz="1600" dirty="0">
              <a:latin typeface="HG丸ｺﾞｼｯｸM-PRO" pitchFamily="50" charset="-128"/>
              <a:ea typeface="HG丸ｺﾞｼｯｸM-PRO" pitchFamily="50" charset="-128"/>
            </a:endParaRPr>
          </a:p>
        </p:txBody>
      </p:sp>
      <p:sp>
        <p:nvSpPr>
          <p:cNvPr id="31" name="テキスト ボックス 30"/>
          <p:cNvSpPr txBox="1"/>
          <p:nvPr/>
        </p:nvSpPr>
        <p:spPr>
          <a:xfrm>
            <a:off x="7267462" y="5168979"/>
            <a:ext cx="1415772" cy="584775"/>
          </a:xfrm>
          <a:prstGeom prst="rect">
            <a:avLst/>
          </a:prstGeom>
          <a:noFill/>
        </p:spPr>
        <p:txBody>
          <a:bodyPr wrap="none" rtlCol="0">
            <a:spAutoFit/>
          </a:bodyPr>
          <a:lstStyle/>
          <a:p>
            <a:pPr algn="ctr"/>
            <a:r>
              <a:rPr kumimoji="1" lang="ja-JP" altLang="en-US" sz="1600" dirty="0" smtClean="0">
                <a:latin typeface="HG丸ｺﾞｼｯｸM-PRO" pitchFamily="50" charset="-128"/>
                <a:ea typeface="HG丸ｺﾞｼｯｸM-PRO" pitchFamily="50" charset="-128"/>
              </a:rPr>
              <a:t>水や</a:t>
            </a:r>
            <a:endParaRPr kumimoji="1" lang="en-US" altLang="ja-JP" sz="1600" dirty="0" smtClean="0">
              <a:latin typeface="HG丸ｺﾞｼｯｸM-PRO" pitchFamily="50" charset="-128"/>
              <a:ea typeface="HG丸ｺﾞｼｯｸM-PRO" pitchFamily="50" charset="-128"/>
            </a:endParaRPr>
          </a:p>
          <a:p>
            <a:pPr algn="ctr"/>
            <a:r>
              <a:rPr lang="ja-JP" altLang="en-US" sz="1600" dirty="0">
                <a:latin typeface="HG丸ｺﾞｼｯｸM-PRO" pitchFamily="50" charset="-128"/>
                <a:ea typeface="HG丸ｺﾞｼｯｸM-PRO" pitchFamily="50" charset="-128"/>
              </a:rPr>
              <a:t>コンクリート</a:t>
            </a:r>
            <a:endParaRPr kumimoji="1" lang="ja-JP" altLang="en-US" sz="1600" dirty="0">
              <a:latin typeface="HG丸ｺﾞｼｯｸM-PRO" pitchFamily="50" charset="-128"/>
              <a:ea typeface="HG丸ｺﾞｼｯｸM-PRO" pitchFamily="50" charset="-128"/>
            </a:endParaRPr>
          </a:p>
        </p:txBody>
      </p:sp>
      <p:sp>
        <p:nvSpPr>
          <p:cNvPr id="32" name="テキスト ボックス 31"/>
          <p:cNvSpPr txBox="1"/>
          <p:nvPr/>
        </p:nvSpPr>
        <p:spPr>
          <a:xfrm>
            <a:off x="576908" y="2111321"/>
            <a:ext cx="1107996" cy="2031325"/>
          </a:xfrm>
          <a:prstGeom prst="rect">
            <a:avLst/>
          </a:prstGeom>
          <a:noFill/>
        </p:spPr>
        <p:txBody>
          <a:bodyPr wrap="none" rtlCol="0">
            <a:spAutoFit/>
          </a:bodyPr>
          <a:lstStyle/>
          <a:p>
            <a:pPr algn="r"/>
            <a:r>
              <a:rPr kumimoji="1" lang="ja-JP" altLang="en-US" dirty="0" smtClean="0">
                <a:sym typeface="Symbol"/>
              </a:rPr>
              <a:t></a:t>
            </a:r>
            <a:r>
              <a:rPr kumimoji="1" lang="ja-JP" altLang="en-US" dirty="0" smtClean="0"/>
              <a:t>線</a:t>
            </a:r>
            <a:endParaRPr kumimoji="1" lang="en-US" altLang="ja-JP" dirty="0" smtClean="0"/>
          </a:p>
          <a:p>
            <a:pPr algn="r"/>
            <a:endParaRPr lang="en-US" altLang="ja-JP" dirty="0" smtClean="0"/>
          </a:p>
          <a:p>
            <a:pPr algn="r"/>
            <a:r>
              <a:rPr lang="ja-JP" altLang="en-US" dirty="0" smtClean="0">
                <a:sym typeface="Symbol"/>
              </a:rPr>
              <a:t></a:t>
            </a:r>
            <a:r>
              <a:rPr lang="ja-JP" altLang="en-US" dirty="0" smtClean="0"/>
              <a:t>線</a:t>
            </a:r>
            <a:endParaRPr lang="en-US" altLang="ja-JP" dirty="0" smtClean="0"/>
          </a:p>
          <a:p>
            <a:pPr algn="r"/>
            <a:endParaRPr kumimoji="1" lang="en-US" altLang="ja-JP" dirty="0" smtClean="0"/>
          </a:p>
          <a:p>
            <a:pPr algn="r"/>
            <a:r>
              <a:rPr kumimoji="1" lang="ja-JP" altLang="en-US" dirty="0" smtClean="0">
                <a:sym typeface="Symbol"/>
              </a:rPr>
              <a:t></a:t>
            </a:r>
            <a:r>
              <a:rPr kumimoji="1" lang="en-US" altLang="ja-JP" dirty="0" smtClean="0">
                <a:sym typeface="Symbol"/>
              </a:rPr>
              <a:t>, X</a:t>
            </a:r>
            <a:r>
              <a:rPr kumimoji="1" lang="ja-JP" altLang="en-US" dirty="0" smtClean="0"/>
              <a:t>線</a:t>
            </a:r>
            <a:endParaRPr kumimoji="1" lang="en-US" altLang="ja-JP" dirty="0" smtClean="0"/>
          </a:p>
          <a:p>
            <a:pPr algn="r"/>
            <a:endParaRPr kumimoji="1" lang="en-US" altLang="ja-JP" dirty="0" smtClean="0"/>
          </a:p>
          <a:p>
            <a:pPr algn="r"/>
            <a:r>
              <a:rPr lang="ja-JP" altLang="en-US" dirty="0" smtClean="0"/>
              <a:t>中性子線</a:t>
            </a:r>
            <a:endParaRPr kumimoji="1" lang="ja-JP" altLang="en-US" dirty="0"/>
          </a:p>
        </p:txBody>
      </p:sp>
      <p:sp>
        <p:nvSpPr>
          <p:cNvPr id="42" name="右矢印 41"/>
          <p:cNvSpPr/>
          <p:nvPr/>
        </p:nvSpPr>
        <p:spPr bwMode="auto">
          <a:xfrm>
            <a:off x="6292356" y="3890794"/>
            <a:ext cx="1233908" cy="148119"/>
          </a:xfrm>
          <a:prstGeom prst="rightArrow">
            <a:avLst>
              <a:gd name="adj1" fmla="val 50000"/>
              <a:gd name="adj2" fmla="val 124745"/>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 name="直方体 7"/>
          <p:cNvSpPr/>
          <p:nvPr/>
        </p:nvSpPr>
        <p:spPr bwMode="auto">
          <a:xfrm>
            <a:off x="5143307" y="1728786"/>
            <a:ext cx="1775334" cy="3200401"/>
          </a:xfrm>
          <a:prstGeom prst="cube">
            <a:avLst>
              <a:gd name="adj" fmla="val 23841"/>
            </a:avLst>
          </a:prstGeom>
          <a:solidFill>
            <a:schemeClr val="tx1">
              <a:lumMod val="85000"/>
              <a:lumOff val="15000"/>
            </a:schemeClr>
          </a:solidFill>
          <a:ln w="9525" cap="flat" cmpd="sng" algn="ctr">
            <a:solidFill>
              <a:schemeClr val="tx1"/>
            </a:solidFill>
            <a:prstDash val="solid"/>
            <a:round/>
            <a:headEnd type="none" w="med" len="med"/>
            <a:tailEnd type="none" w="med" len="med"/>
          </a:ln>
          <a:effectLst/>
          <a:scene3d>
            <a:camera prst="isometricLeftDown"/>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8" name="右矢印 37"/>
          <p:cNvSpPr/>
          <p:nvPr/>
        </p:nvSpPr>
        <p:spPr bwMode="auto">
          <a:xfrm>
            <a:off x="4745029" y="3335408"/>
            <a:ext cx="1233908" cy="148119"/>
          </a:xfrm>
          <a:prstGeom prst="rightArrow">
            <a:avLst>
              <a:gd name="adj1" fmla="val 50000"/>
              <a:gd name="adj2" fmla="val 124745"/>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1" name="正方形/長方形 40"/>
          <p:cNvSpPr/>
          <p:nvPr/>
        </p:nvSpPr>
        <p:spPr bwMode="auto">
          <a:xfrm>
            <a:off x="4951808" y="3926335"/>
            <a:ext cx="915592" cy="77038"/>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5" name="直方体 4"/>
          <p:cNvSpPr/>
          <p:nvPr/>
        </p:nvSpPr>
        <p:spPr bwMode="auto">
          <a:xfrm>
            <a:off x="3886200" y="1781175"/>
            <a:ext cx="1362075" cy="3070300"/>
          </a:xfrm>
          <a:prstGeom prst="cube">
            <a:avLst>
              <a:gd name="adj" fmla="val 8217"/>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2700000" scaled="1"/>
            <a:tileRect/>
          </a:gradFill>
          <a:ln w="9525" cap="flat" cmpd="sng" algn="ctr">
            <a:solidFill>
              <a:schemeClr val="bg1">
                <a:lumMod val="95000"/>
              </a:schemeClr>
            </a:solidFill>
            <a:prstDash val="solid"/>
            <a:round/>
            <a:headEnd type="none" w="med" len="med"/>
            <a:tailEnd type="none" w="med" len="med"/>
          </a:ln>
          <a:effectLst/>
          <a:scene3d>
            <a:camera prst="isometricLeftDown"/>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4" name="右矢印 33"/>
          <p:cNvSpPr/>
          <p:nvPr/>
        </p:nvSpPr>
        <p:spPr bwMode="auto">
          <a:xfrm>
            <a:off x="3274885" y="2765571"/>
            <a:ext cx="1233908" cy="148119"/>
          </a:xfrm>
          <a:prstGeom prst="rightArrow">
            <a:avLst>
              <a:gd name="adj1" fmla="val 50000"/>
              <a:gd name="adj2" fmla="val 124745"/>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7" name="正方形/長方形 36"/>
          <p:cNvSpPr/>
          <p:nvPr/>
        </p:nvSpPr>
        <p:spPr bwMode="auto">
          <a:xfrm>
            <a:off x="3593202" y="3369307"/>
            <a:ext cx="915591" cy="77038"/>
          </a:xfrm>
          <a:prstGeom prst="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0" name="正方形/長方形 39"/>
          <p:cNvSpPr/>
          <p:nvPr/>
        </p:nvSpPr>
        <p:spPr bwMode="auto">
          <a:xfrm>
            <a:off x="3593202" y="3926335"/>
            <a:ext cx="915592" cy="77038"/>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 name="正方形/長方形 2"/>
          <p:cNvSpPr/>
          <p:nvPr/>
        </p:nvSpPr>
        <p:spPr bwMode="auto">
          <a:xfrm>
            <a:off x="2638425" y="1833561"/>
            <a:ext cx="1381125" cy="2995237"/>
          </a:xfrm>
          <a:prstGeom prst="rect">
            <a:avLst/>
          </a:prstGeom>
          <a:blipFill>
            <a:blip r:embed="rId2" cstate="print"/>
            <a:tile tx="0" ty="0" sx="100000" sy="100000" flip="none" algn="tl"/>
          </a:blipFill>
          <a:ln w="9525" cap="flat" cmpd="sng" algn="ctr">
            <a:solidFill>
              <a:schemeClr val="tx1"/>
            </a:solidFill>
            <a:prstDash val="solid"/>
            <a:round/>
            <a:headEnd type="none" w="med" len="med"/>
            <a:tailEnd type="none" w="med" len="med"/>
          </a:ln>
          <a:effectLst/>
          <a:scene3d>
            <a:camera prst="isometricLeftDown"/>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3" name="右矢印 32"/>
          <p:cNvSpPr/>
          <p:nvPr/>
        </p:nvSpPr>
        <p:spPr bwMode="auto">
          <a:xfrm>
            <a:off x="1679509" y="2271050"/>
            <a:ext cx="1595373" cy="180898"/>
          </a:xfrm>
          <a:prstGeom prst="rightArrow">
            <a:avLst>
              <a:gd name="adj1" fmla="val 50000"/>
              <a:gd name="adj2" fmla="val 115135"/>
            </a:avLst>
          </a:prstGeom>
          <a:solidFill>
            <a:srgbClr val="FF99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5" name="正方形/長方形 34"/>
          <p:cNvSpPr/>
          <p:nvPr/>
        </p:nvSpPr>
        <p:spPr bwMode="auto">
          <a:xfrm>
            <a:off x="1679509" y="2802258"/>
            <a:ext cx="1595375" cy="77038"/>
          </a:xfrm>
          <a:prstGeom prst="rect">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6" name="正方形/長方形 35"/>
          <p:cNvSpPr/>
          <p:nvPr/>
        </p:nvSpPr>
        <p:spPr bwMode="auto">
          <a:xfrm>
            <a:off x="1679508" y="3362762"/>
            <a:ext cx="1595375" cy="77038"/>
          </a:xfrm>
          <a:prstGeom prst="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9" name="正方形/長方形 38"/>
          <p:cNvSpPr/>
          <p:nvPr/>
        </p:nvSpPr>
        <p:spPr bwMode="auto">
          <a:xfrm>
            <a:off x="1679719" y="3926335"/>
            <a:ext cx="1595375" cy="77038"/>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43" name="フッター プレースホルダ 5"/>
          <p:cNvSpPr>
            <a:spLocks noGrp="1"/>
          </p:cNvSpPr>
          <p:nvPr>
            <p:ph type="ftr" sz="quarter" idx="10"/>
          </p:nvPr>
        </p:nvSpPr>
        <p:spPr>
          <a:xfrm>
            <a:off x="285720" y="6629400"/>
            <a:ext cx="4714908" cy="228600"/>
          </a:xfrm>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extLst>
      <p:ext uri="{BB962C8B-B14F-4D97-AF65-F5344CB8AC3E}">
        <p14:creationId xmlns:p14="http://schemas.microsoft.com/office/powerpoint/2010/main" xmlns="" val="3079382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放射線の測定単位</a:t>
            </a:r>
            <a:endParaRPr kumimoji="1" lang="ja-JP" altLang="en-US" dirty="0"/>
          </a:p>
        </p:txBody>
      </p:sp>
      <p:sp>
        <p:nvSpPr>
          <p:cNvPr id="3" name="コンテンツ プレースホルダ 2"/>
          <p:cNvSpPr>
            <a:spLocks noGrp="1"/>
          </p:cNvSpPr>
          <p:nvPr>
            <p:ph idx="1"/>
          </p:nvPr>
        </p:nvSpPr>
        <p:spPr>
          <a:xfrm>
            <a:off x="228599" y="1167063"/>
            <a:ext cx="8590547" cy="5185612"/>
          </a:xfrm>
        </p:spPr>
        <p:txBody>
          <a:bodyPr/>
          <a:lstStyle/>
          <a:p>
            <a:r>
              <a:rPr kumimoji="1" lang="ja-JP" altLang="en-US" sz="2400" dirty="0" smtClean="0"/>
              <a:t>吸収線量 </a:t>
            </a:r>
            <a:r>
              <a:rPr kumimoji="1" lang="en-US" altLang="ja-JP" sz="2400" dirty="0" smtClean="0"/>
              <a:t>(dose)</a:t>
            </a:r>
          </a:p>
          <a:p>
            <a:pPr lvl="1"/>
            <a:r>
              <a:rPr lang="en-US" altLang="ja-JP" sz="1800" dirty="0" smtClean="0"/>
              <a:t>1 [Gy(</a:t>
            </a:r>
            <a:r>
              <a:rPr lang="ja-JP" altLang="en-US" sz="1800" dirty="0" smtClean="0"/>
              <a:t>グレイ</a:t>
            </a:r>
            <a:r>
              <a:rPr lang="en-US" altLang="ja-JP" sz="1800" dirty="0" smtClean="0"/>
              <a:t>)]: 1 kg </a:t>
            </a:r>
            <a:r>
              <a:rPr lang="ja-JP" altLang="en-US" sz="1800" dirty="0" smtClean="0"/>
              <a:t>の物質に </a:t>
            </a:r>
            <a:r>
              <a:rPr lang="en-US" altLang="ja-JP" sz="1800" dirty="0" smtClean="0"/>
              <a:t>1 J </a:t>
            </a:r>
            <a:r>
              <a:rPr lang="ja-JP" altLang="en-US" sz="1800" dirty="0" smtClean="0"/>
              <a:t>のエネルギーを与える</a:t>
            </a:r>
            <a:endParaRPr lang="en-US" altLang="ja-JP" sz="1800" dirty="0" smtClean="0"/>
          </a:p>
          <a:p>
            <a:pPr lvl="2"/>
            <a:r>
              <a:rPr kumimoji="1" lang="ja-JP" altLang="en-US" sz="1600" dirty="0" smtClean="0"/>
              <a:t>同じ吸収線量でも、放射線の種類によって生物学影響が異なる</a:t>
            </a:r>
            <a:endParaRPr kumimoji="1" lang="en-US" altLang="ja-JP" sz="1600" dirty="0" smtClean="0"/>
          </a:p>
          <a:p>
            <a:pPr lvl="1"/>
            <a:r>
              <a:rPr kumimoji="1" lang="en-US" altLang="ja-JP" sz="1800" dirty="0" smtClean="0"/>
              <a:t>CGS</a:t>
            </a:r>
            <a:r>
              <a:rPr kumimoji="1" lang="ja-JP" altLang="en-US" sz="1800" dirty="0" smtClean="0"/>
              <a:t>単位系では </a:t>
            </a:r>
            <a:r>
              <a:rPr kumimoji="1" lang="en-US" altLang="ja-JP" sz="1800" dirty="0" smtClean="0"/>
              <a:t>rad</a:t>
            </a:r>
            <a:r>
              <a:rPr lang="en-US" altLang="ja-JP" sz="1800" dirty="0" smtClean="0"/>
              <a:t> ( 100 [rad] = 1 [Gy])</a:t>
            </a:r>
            <a:endParaRPr kumimoji="1" lang="en-US" altLang="ja-JP" sz="1800" dirty="0" smtClean="0"/>
          </a:p>
          <a:p>
            <a:r>
              <a:rPr lang="ja-JP" altLang="en-US" sz="2400" dirty="0" smtClean="0"/>
              <a:t>等価線量 </a:t>
            </a:r>
            <a:r>
              <a:rPr lang="en-US" altLang="ja-JP" sz="2400" dirty="0" smtClean="0"/>
              <a:t>(equivalent dose)</a:t>
            </a:r>
          </a:p>
          <a:p>
            <a:pPr lvl="1"/>
            <a:r>
              <a:rPr lang="en-US" altLang="ja-JP" sz="1800" dirty="0" smtClean="0"/>
              <a:t>1 [Sv(</a:t>
            </a:r>
            <a:r>
              <a:rPr lang="ja-JP" altLang="en-US" sz="1800" dirty="0" smtClean="0"/>
              <a:t>シーベルト</a:t>
            </a:r>
            <a:r>
              <a:rPr lang="en-US" altLang="ja-JP" sz="1800" dirty="0" smtClean="0"/>
              <a:t>)] = </a:t>
            </a:r>
            <a:r>
              <a:rPr lang="ja-JP" altLang="en-US" sz="1800" dirty="0" smtClean="0"/>
              <a:t>放射線荷重係数 </a:t>
            </a:r>
            <a:r>
              <a:rPr lang="en-US" altLang="ja-JP" sz="1800" dirty="0" smtClean="0"/>
              <a:t>× [Gy]</a:t>
            </a:r>
          </a:p>
          <a:p>
            <a:pPr lvl="2"/>
            <a:r>
              <a:rPr lang="ja-JP" altLang="en-US" sz="1600" dirty="0" smtClean="0"/>
              <a:t>放射線荷重係数</a:t>
            </a:r>
            <a:endParaRPr lang="en-US" altLang="ja-JP" sz="1600" dirty="0" smtClean="0"/>
          </a:p>
          <a:p>
            <a:pPr lvl="3"/>
            <a:r>
              <a:rPr lang="en-US" altLang="ja-JP" sz="1400" dirty="0" smtClean="0">
                <a:sym typeface="Symbol"/>
              </a:rPr>
              <a:t>, X</a:t>
            </a:r>
            <a:r>
              <a:rPr lang="ja-JP" altLang="en-US" sz="1400" dirty="0" smtClean="0">
                <a:sym typeface="Symbol"/>
              </a:rPr>
              <a:t>線</a:t>
            </a:r>
            <a:r>
              <a:rPr lang="en-US" altLang="ja-JP" sz="1400" dirty="0" smtClean="0">
                <a:sym typeface="Symbol"/>
              </a:rPr>
              <a:t>: 1</a:t>
            </a:r>
          </a:p>
          <a:p>
            <a:pPr lvl="3"/>
            <a:r>
              <a:rPr kumimoji="1" lang="en-US" altLang="ja-JP" sz="1400" dirty="0" smtClean="0">
                <a:sym typeface="Symbol"/>
              </a:rPr>
              <a:t>, </a:t>
            </a:r>
            <a:r>
              <a:rPr kumimoji="1" lang="ja-JP" altLang="en-US" sz="1400" dirty="0" smtClean="0">
                <a:sym typeface="Symbol"/>
              </a:rPr>
              <a:t>粒子： </a:t>
            </a:r>
            <a:r>
              <a:rPr kumimoji="1" lang="en-US" altLang="ja-JP" sz="1400" dirty="0" smtClean="0">
                <a:sym typeface="Symbol"/>
              </a:rPr>
              <a:t>1</a:t>
            </a:r>
          </a:p>
          <a:p>
            <a:pPr lvl="3"/>
            <a:r>
              <a:rPr lang="ja-JP" altLang="en-US" sz="1400" dirty="0" smtClean="0">
                <a:sym typeface="Symbol"/>
              </a:rPr>
              <a:t>中性子</a:t>
            </a:r>
            <a:r>
              <a:rPr lang="en-US" altLang="ja-JP" sz="1400" dirty="0" smtClean="0">
                <a:sym typeface="Symbol"/>
              </a:rPr>
              <a:t>: 5</a:t>
            </a:r>
            <a:r>
              <a:rPr lang="ja-JP" altLang="en-US" sz="1400" dirty="0" smtClean="0">
                <a:sym typeface="Symbol"/>
              </a:rPr>
              <a:t>～</a:t>
            </a:r>
            <a:r>
              <a:rPr lang="en-US" altLang="ja-JP" sz="1400" dirty="0" smtClean="0">
                <a:sym typeface="Symbol"/>
              </a:rPr>
              <a:t>20 (</a:t>
            </a:r>
            <a:r>
              <a:rPr lang="ja-JP" altLang="en-US" sz="1400" dirty="0" smtClean="0">
                <a:sym typeface="Symbol"/>
              </a:rPr>
              <a:t>エネルギーによって異なる</a:t>
            </a:r>
            <a:r>
              <a:rPr lang="en-US" altLang="ja-JP" sz="1400" dirty="0" smtClean="0">
                <a:sym typeface="Symbol"/>
              </a:rPr>
              <a:t>)</a:t>
            </a:r>
          </a:p>
          <a:p>
            <a:pPr lvl="3"/>
            <a:r>
              <a:rPr kumimoji="1" lang="en-US" altLang="ja-JP" sz="1400" dirty="0" smtClean="0">
                <a:sym typeface="Symbol"/>
              </a:rPr>
              <a:t></a:t>
            </a:r>
            <a:r>
              <a:rPr kumimoji="1" lang="ja-JP" altLang="en-US" sz="1400" dirty="0" smtClean="0">
                <a:sym typeface="Symbol"/>
              </a:rPr>
              <a:t>線： </a:t>
            </a:r>
            <a:r>
              <a:rPr lang="en-US" altLang="ja-JP" sz="1400" dirty="0" smtClean="0">
                <a:sym typeface="Symbol"/>
              </a:rPr>
              <a:t>20</a:t>
            </a:r>
          </a:p>
          <a:p>
            <a:pPr lvl="1"/>
            <a:r>
              <a:rPr lang="en-US" altLang="ja-JP" sz="1800" dirty="0" smtClean="0">
                <a:sym typeface="Symbol"/>
              </a:rPr>
              <a:t>CGS</a:t>
            </a:r>
            <a:r>
              <a:rPr lang="ja-JP" altLang="en-US" sz="1800" dirty="0" smtClean="0">
                <a:sym typeface="Symbol"/>
              </a:rPr>
              <a:t>単位系では </a:t>
            </a:r>
            <a:r>
              <a:rPr lang="en-US" altLang="ja-JP" sz="1800" dirty="0" smtClean="0">
                <a:sym typeface="Symbol"/>
              </a:rPr>
              <a:t>rem </a:t>
            </a:r>
            <a:r>
              <a:rPr lang="ja-JP" altLang="en-US" sz="1800" dirty="0" smtClean="0">
                <a:sym typeface="Symbol"/>
              </a:rPr>
              <a:t>（ </a:t>
            </a:r>
            <a:r>
              <a:rPr lang="en-US" altLang="ja-JP" sz="1800" dirty="0" smtClean="0">
                <a:sym typeface="Symbol"/>
              </a:rPr>
              <a:t>100 [rem] = 1 [Sv]</a:t>
            </a:r>
            <a:r>
              <a:rPr lang="ja-JP" altLang="en-US" sz="1800" dirty="0" smtClean="0">
                <a:sym typeface="Symbol"/>
              </a:rPr>
              <a:t>）</a:t>
            </a:r>
            <a:endParaRPr lang="en-US" altLang="ja-JP" sz="1800" dirty="0" smtClean="0">
              <a:sym typeface="Symbol"/>
            </a:endParaRPr>
          </a:p>
          <a:p>
            <a:pPr lvl="1"/>
            <a:endParaRPr lang="en-US" altLang="ja-JP" sz="1800" dirty="0" smtClean="0"/>
          </a:p>
          <a:p>
            <a:pPr>
              <a:buNone/>
            </a:pPr>
            <a:r>
              <a:rPr kumimoji="1" lang="en-US" altLang="ja-JP" sz="1800" dirty="0" smtClean="0">
                <a:sym typeface="Symbol"/>
              </a:rPr>
              <a:t>			</a:t>
            </a:r>
            <a:r>
              <a:rPr kumimoji="1" lang="ja-JP" altLang="en-US" sz="1800" dirty="0" smtClean="0">
                <a:sym typeface="Symbol"/>
              </a:rPr>
              <a:t>なお、アメリカ合衆国では未だに </a:t>
            </a:r>
            <a:r>
              <a:rPr kumimoji="1" lang="en-US" altLang="ja-JP" sz="1800" dirty="0" smtClean="0">
                <a:sym typeface="Symbol"/>
              </a:rPr>
              <a:t>[rad] </a:t>
            </a:r>
            <a:r>
              <a:rPr kumimoji="1" lang="ja-JP" altLang="en-US" sz="1800" dirty="0" smtClean="0">
                <a:sym typeface="Symbol"/>
              </a:rPr>
              <a:t>や</a:t>
            </a:r>
            <a:r>
              <a:rPr kumimoji="1" lang="en-US" altLang="ja-JP" sz="1800" dirty="0" smtClean="0">
                <a:sym typeface="Symbol"/>
              </a:rPr>
              <a:t>[rem] </a:t>
            </a:r>
            <a:r>
              <a:rPr kumimoji="1" lang="ja-JP" altLang="en-US" sz="1800" dirty="0" smtClean="0">
                <a:sym typeface="Symbol"/>
              </a:rPr>
              <a:t>が使われている</a:t>
            </a:r>
            <a:endParaRPr kumimoji="1" lang="en-US" altLang="ja-JP" sz="18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32</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放射線の測定単位</a:t>
            </a:r>
            <a:endParaRPr kumimoji="1" lang="ja-JP" altLang="en-US" dirty="0"/>
          </a:p>
        </p:txBody>
      </p:sp>
      <p:sp>
        <p:nvSpPr>
          <p:cNvPr id="3" name="コンテンツ プレースホルダ 2"/>
          <p:cNvSpPr>
            <a:spLocks noGrp="1"/>
          </p:cNvSpPr>
          <p:nvPr>
            <p:ph idx="1"/>
          </p:nvPr>
        </p:nvSpPr>
        <p:spPr>
          <a:xfrm>
            <a:off x="571472" y="1285860"/>
            <a:ext cx="8115328" cy="5042751"/>
          </a:xfrm>
        </p:spPr>
        <p:txBody>
          <a:bodyPr/>
          <a:lstStyle/>
          <a:p>
            <a:r>
              <a:rPr lang="ja-JP" altLang="en-US" dirty="0" smtClean="0">
                <a:sym typeface="Symbol"/>
              </a:rPr>
              <a:t>照射線量</a:t>
            </a:r>
            <a:endParaRPr lang="en-US" altLang="ja-JP" dirty="0" smtClean="0">
              <a:sym typeface="Symbol"/>
            </a:endParaRPr>
          </a:p>
          <a:p>
            <a:pPr lvl="1"/>
            <a:r>
              <a:rPr lang="ja-JP" altLang="en-US" dirty="0" smtClean="0">
                <a:sym typeface="Symbol"/>
              </a:rPr>
              <a:t>レントゲン</a:t>
            </a:r>
            <a:r>
              <a:rPr lang="en-US" altLang="ja-JP" dirty="0" smtClean="0">
                <a:sym typeface="Symbol"/>
              </a:rPr>
              <a:t>,</a:t>
            </a:r>
            <a:r>
              <a:rPr lang="ja-JP" altLang="en-US" dirty="0" smtClean="0">
                <a:sym typeface="Symbol"/>
              </a:rPr>
              <a:t> </a:t>
            </a:r>
            <a:r>
              <a:rPr lang="en-US" altLang="ja-JP" dirty="0" smtClean="0">
                <a:sym typeface="Symbol"/>
              </a:rPr>
              <a:t>[R]</a:t>
            </a:r>
          </a:p>
          <a:p>
            <a:pPr lvl="2"/>
            <a:r>
              <a:rPr kumimoji="1" lang="ja-JP" altLang="en-US" dirty="0" smtClean="0">
                <a:sym typeface="Symbol"/>
              </a:rPr>
              <a:t>空気</a:t>
            </a:r>
            <a:r>
              <a:rPr kumimoji="1" lang="en-US" altLang="ja-JP" dirty="0" smtClean="0">
                <a:sym typeface="Symbol"/>
              </a:rPr>
              <a:t>1 cm</a:t>
            </a:r>
            <a:r>
              <a:rPr kumimoji="1" lang="en-US" altLang="ja-JP" baseline="30000" dirty="0" smtClean="0">
                <a:sym typeface="Symbol"/>
              </a:rPr>
              <a:t>3</a:t>
            </a:r>
            <a:r>
              <a:rPr kumimoji="1" lang="en-US" altLang="ja-JP" dirty="0" smtClean="0">
                <a:sym typeface="Symbol"/>
              </a:rPr>
              <a:t> </a:t>
            </a:r>
            <a:r>
              <a:rPr kumimoji="1" lang="ja-JP" altLang="en-US" dirty="0" smtClean="0">
                <a:sym typeface="Symbol"/>
              </a:rPr>
              <a:t>辺りに </a:t>
            </a:r>
            <a:r>
              <a:rPr kumimoji="1" lang="en-US" altLang="ja-JP" dirty="0" smtClean="0">
                <a:sym typeface="Symbol"/>
              </a:rPr>
              <a:t>2.08×10</a:t>
            </a:r>
            <a:r>
              <a:rPr kumimoji="1" lang="en-US" altLang="ja-JP" baseline="30000" dirty="0" smtClean="0">
                <a:sym typeface="Symbol"/>
              </a:rPr>
              <a:t>-9</a:t>
            </a:r>
            <a:r>
              <a:rPr kumimoji="1" lang="en-US" altLang="ja-JP" dirty="0" smtClean="0">
                <a:sym typeface="Symbol"/>
              </a:rPr>
              <a:t> </a:t>
            </a:r>
            <a:r>
              <a:rPr kumimoji="1" lang="ja-JP" altLang="en-US" dirty="0" smtClean="0">
                <a:sym typeface="Symbol"/>
              </a:rPr>
              <a:t>の正負イオン対を生成させる放射線</a:t>
            </a:r>
            <a:endParaRPr kumimoji="1" lang="en-US" altLang="ja-JP" dirty="0" smtClean="0">
              <a:sym typeface="Symbol"/>
            </a:endParaRPr>
          </a:p>
          <a:p>
            <a:pPr lvl="2"/>
            <a:r>
              <a:rPr kumimoji="1" lang="en-US" altLang="ja-JP" dirty="0" smtClean="0">
                <a:sym typeface="Symbol"/>
              </a:rPr>
              <a:t>, X</a:t>
            </a:r>
            <a:r>
              <a:rPr kumimoji="1" lang="ja-JP" altLang="en-US" dirty="0" smtClean="0">
                <a:sym typeface="Symbol"/>
              </a:rPr>
              <a:t>線に対して、</a:t>
            </a:r>
            <a:r>
              <a:rPr kumimoji="1" lang="en-US" altLang="ja-JP" dirty="0" smtClean="0">
                <a:sym typeface="Symbol"/>
              </a:rPr>
              <a:t>1 [R]  1 [rad] </a:t>
            </a:r>
            <a:r>
              <a:rPr lang="en-US" altLang="ja-JP" dirty="0" smtClean="0">
                <a:sym typeface="Symbol"/>
              </a:rPr>
              <a:t> 1 [rem] </a:t>
            </a:r>
            <a:endParaRPr kumimoji="1" lang="en-US" altLang="ja-JP" dirty="0" smtClean="0">
              <a:sym typeface="Symbol"/>
            </a:endParaRPr>
          </a:p>
          <a:p>
            <a:pPr lvl="1"/>
            <a:r>
              <a:rPr kumimoji="1" lang="ja-JP" altLang="en-US" dirty="0" smtClean="0"/>
              <a:t>現在は殆ど使われない</a:t>
            </a:r>
            <a:endParaRPr kumimoji="1" lang="en-US" altLang="ja-JP" dirty="0" smtClean="0">
              <a:sym typeface="Symbol"/>
            </a:endParaRPr>
          </a:p>
          <a:p>
            <a:r>
              <a:rPr kumimoji="1" lang="ja-JP" altLang="en-US" dirty="0" smtClean="0">
                <a:sym typeface="Symbol"/>
              </a:rPr>
              <a:t>放射能の量</a:t>
            </a:r>
            <a:endParaRPr kumimoji="1" lang="en-US" altLang="ja-JP" dirty="0" smtClean="0">
              <a:sym typeface="Symbol"/>
            </a:endParaRPr>
          </a:p>
          <a:p>
            <a:pPr lvl="1"/>
            <a:r>
              <a:rPr kumimoji="1" lang="ja-JP" altLang="en-US" dirty="0" smtClean="0">
                <a:sym typeface="Symbol"/>
              </a:rPr>
              <a:t>ベクレル</a:t>
            </a:r>
            <a:r>
              <a:rPr kumimoji="1" lang="en-US" altLang="ja-JP" dirty="0" smtClean="0">
                <a:sym typeface="Symbol"/>
              </a:rPr>
              <a:t>,</a:t>
            </a:r>
            <a:r>
              <a:rPr kumimoji="1" lang="ja-JP" altLang="en-US" dirty="0" smtClean="0">
                <a:sym typeface="Symbol"/>
              </a:rPr>
              <a:t> </a:t>
            </a:r>
            <a:r>
              <a:rPr kumimoji="1" lang="en-US" altLang="ja-JP" dirty="0" smtClean="0">
                <a:sym typeface="Symbol"/>
              </a:rPr>
              <a:t>[Bq]</a:t>
            </a:r>
          </a:p>
          <a:p>
            <a:pPr lvl="2"/>
            <a:r>
              <a:rPr lang="en-US" altLang="ja-JP" dirty="0" smtClean="0">
                <a:sym typeface="Symbol"/>
              </a:rPr>
              <a:t>1 [Bq] = 1</a:t>
            </a:r>
            <a:r>
              <a:rPr lang="ja-JP" altLang="en-US" dirty="0" smtClean="0">
                <a:sym typeface="Symbol"/>
              </a:rPr>
              <a:t>秒あたり、一つの原子核が崩壊して放射線をだす</a:t>
            </a:r>
            <a:endParaRPr lang="en-US" altLang="ja-JP" dirty="0" smtClean="0">
              <a:sym typeface="Symbol"/>
            </a:endParaRPr>
          </a:p>
          <a:p>
            <a:pPr lvl="3"/>
            <a:r>
              <a:rPr lang="ja-JP" altLang="en-US" dirty="0" smtClean="0">
                <a:sym typeface="Symbol"/>
              </a:rPr>
              <a:t>ラドン温泉： </a:t>
            </a:r>
            <a:r>
              <a:rPr lang="en-US" altLang="ja-JP" dirty="0" smtClean="0">
                <a:sym typeface="Symbol"/>
              </a:rPr>
              <a:t>~10000 [Bq/l]</a:t>
            </a:r>
          </a:p>
          <a:p>
            <a:pPr lvl="1"/>
            <a:r>
              <a:rPr kumimoji="1" lang="ja-JP" altLang="en-US" dirty="0" smtClean="0">
                <a:sym typeface="Symbol"/>
              </a:rPr>
              <a:t>キュリー</a:t>
            </a:r>
            <a:r>
              <a:rPr kumimoji="1" lang="en-US" altLang="ja-JP" dirty="0" smtClean="0">
                <a:sym typeface="Symbol"/>
              </a:rPr>
              <a:t>, [Ci]</a:t>
            </a:r>
          </a:p>
          <a:p>
            <a:pPr lvl="2"/>
            <a:r>
              <a:rPr lang="en-US" altLang="ja-JP" dirty="0" smtClean="0">
                <a:sym typeface="Symbol"/>
              </a:rPr>
              <a:t>1 g </a:t>
            </a:r>
            <a:r>
              <a:rPr lang="ja-JP" altLang="en-US" dirty="0" smtClean="0">
                <a:sym typeface="Symbol"/>
              </a:rPr>
              <a:t>のラジウムの放射能に相当</a:t>
            </a:r>
            <a:endParaRPr lang="en-US" altLang="ja-JP" dirty="0" smtClean="0">
              <a:sym typeface="Symbol"/>
            </a:endParaRPr>
          </a:p>
          <a:p>
            <a:pPr lvl="2"/>
            <a:r>
              <a:rPr kumimoji="1" lang="en-US" altLang="ja-JP" dirty="0" smtClean="0">
                <a:sym typeface="Symbol"/>
              </a:rPr>
              <a:t>1 [Bq] = 2.7×10</a:t>
            </a:r>
            <a:r>
              <a:rPr kumimoji="1" lang="en-US" altLang="ja-JP" baseline="30000" dirty="0" smtClean="0">
                <a:sym typeface="Symbol"/>
              </a:rPr>
              <a:t>-11</a:t>
            </a:r>
            <a:r>
              <a:rPr kumimoji="1" lang="en-US" altLang="ja-JP" dirty="0" smtClean="0">
                <a:sym typeface="Symbol"/>
              </a:rPr>
              <a:t> [</a:t>
            </a:r>
            <a:r>
              <a:rPr kumimoji="1" lang="en-US" altLang="ja-JP" dirty="0" err="1" smtClean="0">
                <a:sym typeface="Symbol"/>
              </a:rPr>
              <a:t>Ci</a:t>
            </a:r>
            <a:r>
              <a:rPr kumimoji="1" lang="en-US" altLang="ja-JP" dirty="0" smtClean="0">
                <a:sym typeface="Symbol"/>
              </a:rPr>
              <a:t>]</a:t>
            </a:r>
            <a:r>
              <a:rPr kumimoji="1" lang="ja-JP" altLang="en-US" dirty="0" smtClean="0">
                <a:sym typeface="Symbol"/>
              </a:rPr>
              <a:t>　</a:t>
            </a:r>
            <a:r>
              <a:rPr lang="en-US" altLang="ja-JP" dirty="0">
                <a:sym typeface="Symbol"/>
              </a:rPr>
              <a:t>/ 1 </a:t>
            </a:r>
            <a:r>
              <a:rPr lang="en-US" altLang="ja-JP" dirty="0" smtClean="0">
                <a:sym typeface="Symbol"/>
              </a:rPr>
              <a:t>[</a:t>
            </a:r>
            <a:r>
              <a:rPr lang="en-US" altLang="ja-JP" dirty="0" err="1" smtClean="0">
                <a:sym typeface="Symbol"/>
              </a:rPr>
              <a:t>Ci</a:t>
            </a:r>
            <a:r>
              <a:rPr lang="en-US" altLang="ja-JP" dirty="0" smtClean="0">
                <a:sym typeface="Symbol"/>
              </a:rPr>
              <a:t>] </a:t>
            </a:r>
            <a:r>
              <a:rPr lang="en-US" altLang="ja-JP" dirty="0">
                <a:sym typeface="Symbol"/>
              </a:rPr>
              <a:t>= </a:t>
            </a:r>
            <a:r>
              <a:rPr lang="en-US" altLang="ja-JP" dirty="0" smtClean="0">
                <a:sym typeface="Symbol"/>
              </a:rPr>
              <a:t>3.7×10</a:t>
            </a:r>
            <a:r>
              <a:rPr lang="en-US" altLang="ja-JP" baseline="30000" dirty="0" smtClean="0">
                <a:sym typeface="Symbol"/>
              </a:rPr>
              <a:t>10</a:t>
            </a:r>
            <a:r>
              <a:rPr lang="en-US" altLang="ja-JP" dirty="0" smtClean="0">
                <a:sym typeface="Symbol"/>
              </a:rPr>
              <a:t> [</a:t>
            </a:r>
            <a:r>
              <a:rPr lang="en-US" altLang="ja-JP" dirty="0" err="1" smtClean="0">
                <a:sym typeface="Symbol"/>
              </a:rPr>
              <a:t>Bq</a:t>
            </a:r>
            <a:r>
              <a:rPr lang="en-US" altLang="ja-JP" dirty="0" smtClean="0">
                <a:sym typeface="Symbol"/>
              </a:rPr>
              <a:t>]</a:t>
            </a:r>
            <a:r>
              <a:rPr lang="ja-JP" altLang="en-US" dirty="0">
                <a:sym typeface="Symbol"/>
              </a:rPr>
              <a:t>　</a:t>
            </a:r>
            <a:endParaRPr kumimoji="1" lang="en-US" altLang="ja-JP" dirty="0" smtClean="0">
              <a:sym typeface="Symbol"/>
            </a:endParaRPr>
          </a:p>
          <a:p>
            <a:pPr lvl="2"/>
            <a:r>
              <a:rPr lang="ja-JP" altLang="en-US" dirty="0" smtClean="0">
                <a:sym typeface="Symbol"/>
              </a:rPr>
              <a:t>現在では使われない</a:t>
            </a:r>
            <a:endParaRPr kumimoji="1" lang="en-US" altLang="ja-JP" dirty="0" smtClean="0">
              <a:sym typeface="Symbol"/>
            </a:endParaRPr>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自然</a:t>
            </a:r>
            <a:r>
              <a:rPr kumimoji="1" lang="ja-JP" altLang="en-US" dirty="0" smtClean="0"/>
              <a:t>放射線</a:t>
            </a:r>
            <a:endParaRPr kumimoji="1" lang="ja-JP" altLang="en-US" dirty="0"/>
          </a:p>
        </p:txBody>
      </p:sp>
      <p:sp>
        <p:nvSpPr>
          <p:cNvPr id="5" name="コンテンツ プレースホルダ 4"/>
          <p:cNvSpPr>
            <a:spLocks noGrp="1"/>
          </p:cNvSpPr>
          <p:nvPr>
            <p:ph idx="1"/>
          </p:nvPr>
        </p:nvSpPr>
        <p:spPr>
          <a:xfrm>
            <a:off x="193781" y="923578"/>
            <a:ext cx="7326842" cy="1855108"/>
          </a:xfrm>
        </p:spPr>
        <p:txBody>
          <a:bodyPr/>
          <a:lstStyle/>
          <a:p>
            <a:pPr marL="266700" indent="-266700"/>
            <a:r>
              <a:rPr lang="ja-JP" altLang="en-US" sz="1800" dirty="0" smtClean="0"/>
              <a:t>自然界に存在する放射線</a:t>
            </a:r>
            <a:endParaRPr kumimoji="1" lang="en-US" altLang="ja-JP" sz="1800" dirty="0" smtClean="0"/>
          </a:p>
          <a:p>
            <a:pPr marL="542925" lvl="1" indent="-180975"/>
            <a:r>
              <a:rPr kumimoji="1" lang="ja-JP" altLang="en-US" sz="1400" dirty="0" smtClean="0"/>
              <a:t>天然放射線</a:t>
            </a:r>
            <a:endParaRPr kumimoji="1" lang="en-US" altLang="ja-JP" sz="1400" dirty="0" smtClean="0"/>
          </a:p>
          <a:p>
            <a:pPr marL="895350" lvl="2" indent="-266700"/>
            <a:r>
              <a:rPr lang="en-US" altLang="ja-JP" sz="1200" baseline="30000" dirty="0" smtClean="0"/>
              <a:t>40</a:t>
            </a:r>
            <a:r>
              <a:rPr lang="en-US" altLang="ja-JP" sz="1200" dirty="0" smtClean="0"/>
              <a:t>K</a:t>
            </a:r>
            <a:r>
              <a:rPr lang="ja-JP" altLang="en-US" sz="1200" dirty="0" smtClean="0"/>
              <a:t>、ラドンなど</a:t>
            </a:r>
            <a:endParaRPr kumimoji="1" lang="en-US" altLang="ja-JP" sz="1200" dirty="0" smtClean="0"/>
          </a:p>
          <a:p>
            <a:pPr marL="542925" lvl="1" indent="-180975">
              <a:tabLst>
                <a:tab pos="542925" algn="l"/>
              </a:tabLst>
            </a:pPr>
            <a:r>
              <a:rPr lang="ja-JP" altLang="en-US" sz="1400" dirty="0" smtClean="0"/>
              <a:t>宇宙線</a:t>
            </a:r>
            <a:endParaRPr lang="en-US" altLang="ja-JP" sz="1400" dirty="0" smtClean="0"/>
          </a:p>
          <a:p>
            <a:pPr marL="180975" indent="-180975"/>
            <a:r>
              <a:rPr lang="ja-JP" altLang="en-US" sz="1800" dirty="0" smtClean="0"/>
              <a:t>典型的範囲 </a:t>
            </a:r>
            <a:r>
              <a:rPr lang="en-US" altLang="ja-JP" sz="1800" dirty="0" smtClean="0"/>
              <a:t>1-10 mSv/</a:t>
            </a:r>
            <a:r>
              <a:rPr lang="ja-JP" altLang="en-US" sz="1800" dirty="0" smtClean="0"/>
              <a:t>年、平均値 </a:t>
            </a:r>
            <a:r>
              <a:rPr lang="en-US" altLang="ja-JP" sz="1800" dirty="0" smtClean="0"/>
              <a:t>2.4 mSv/</a:t>
            </a:r>
            <a:r>
              <a:rPr lang="ja-JP" altLang="en-US" sz="1800" dirty="0" smtClean="0"/>
              <a:t>年</a:t>
            </a:r>
          </a:p>
          <a:p>
            <a:pPr marL="542925" lvl="1" indent="-180975"/>
            <a:r>
              <a:rPr lang="ja-JP" altLang="en-US" sz="1400" dirty="0" smtClean="0"/>
              <a:t>日本全国平均値 </a:t>
            </a:r>
            <a:r>
              <a:rPr lang="en-US" altLang="ja-JP" sz="1400" dirty="0" smtClean="0"/>
              <a:t>0.99 mSv/</a:t>
            </a:r>
            <a:r>
              <a:rPr lang="ja-JP" altLang="en-US" sz="1400" dirty="0" smtClean="0"/>
              <a:t>年</a:t>
            </a:r>
            <a:endParaRPr lang="en-US" altLang="ja-JP" sz="1400" dirty="0" smtClean="0"/>
          </a:p>
        </p:txBody>
      </p:sp>
      <p:sp>
        <p:nvSpPr>
          <p:cNvPr id="2" name="スライド番号プレースホルダー 1"/>
          <p:cNvSpPr>
            <a:spLocks noGrp="1"/>
          </p:cNvSpPr>
          <p:nvPr>
            <p:ph type="sldNum" sz="quarter" idx="11"/>
          </p:nvPr>
        </p:nvSpPr>
        <p:spPr>
          <a:xfrm>
            <a:off x="8575675" y="6519863"/>
            <a:ext cx="568325" cy="338137"/>
          </a:xfrm>
        </p:spPr>
        <p:txBody>
          <a:bodyPr/>
          <a:lstStyle/>
          <a:p>
            <a:fld id="{FB201ADD-91D0-4208-B74B-18FBB0210127}" type="slidenum">
              <a:rPr kumimoji="1" lang="ja-JP" altLang="en-US" smtClean="0"/>
              <a:pPr/>
              <a:t>34</a:t>
            </a:fld>
            <a:endParaRPr kumimoji="1" lang="ja-JP" altLang="en-US"/>
          </a:p>
        </p:txBody>
      </p:sp>
      <p:graphicFrame>
        <p:nvGraphicFramePr>
          <p:cNvPr id="3" name="グラフ 2"/>
          <p:cNvGraphicFramePr/>
          <p:nvPr>
            <p:extLst>
              <p:ext uri="{D42A27DB-BD31-4B8C-83A1-F6EECF244321}">
                <p14:modId xmlns:p14="http://schemas.microsoft.com/office/powerpoint/2010/main" xmlns="" val="551993561"/>
              </p:ext>
            </p:extLst>
          </p:nvPr>
        </p:nvGraphicFramePr>
        <p:xfrm>
          <a:off x="496119" y="2578714"/>
          <a:ext cx="8064896" cy="3888432"/>
        </p:xfrm>
        <a:graphic>
          <a:graphicData uri="http://schemas.openxmlformats.org/drawingml/2006/chart">
            <c:chart xmlns:c="http://schemas.openxmlformats.org/drawingml/2006/chart" xmlns:r="http://schemas.openxmlformats.org/officeDocument/2006/relationships" r:id="rId2"/>
          </a:graphicData>
        </a:graphic>
      </p:graphicFrame>
      <p:sp>
        <p:nvSpPr>
          <p:cNvPr id="6" name="テキスト ボックス 5"/>
          <p:cNvSpPr txBox="1"/>
          <p:nvPr/>
        </p:nvSpPr>
        <p:spPr>
          <a:xfrm>
            <a:off x="6160784" y="3678734"/>
            <a:ext cx="1480085" cy="338554"/>
          </a:xfrm>
          <a:prstGeom prst="rect">
            <a:avLst/>
          </a:prstGeom>
          <a:noFill/>
        </p:spPr>
        <p:txBody>
          <a:bodyPr wrap="none" rtlCol="0">
            <a:spAutoFit/>
          </a:bodyPr>
          <a:lstStyle/>
          <a:p>
            <a:r>
              <a:rPr kumimoji="1" lang="en-US" altLang="ja-JP" sz="1600" dirty="0" smtClean="0">
                <a:solidFill>
                  <a:srgbClr val="A50021"/>
                </a:solidFill>
              </a:rPr>
              <a:t>0.39 mSv/</a:t>
            </a:r>
            <a:r>
              <a:rPr kumimoji="1" lang="ja-JP" altLang="en-US" sz="1600" dirty="0" smtClean="0">
                <a:solidFill>
                  <a:srgbClr val="A50021"/>
                </a:solidFill>
              </a:rPr>
              <a:t>年</a:t>
            </a:r>
            <a:endParaRPr kumimoji="1" lang="ja-JP" altLang="en-US" sz="1600" dirty="0">
              <a:solidFill>
                <a:srgbClr val="A50021"/>
              </a:solidFill>
            </a:endParaRPr>
          </a:p>
        </p:txBody>
      </p:sp>
      <p:sp>
        <p:nvSpPr>
          <p:cNvPr id="7" name="テキスト ボックス 6"/>
          <p:cNvSpPr txBox="1"/>
          <p:nvPr/>
        </p:nvSpPr>
        <p:spPr>
          <a:xfrm>
            <a:off x="6446575" y="5097408"/>
            <a:ext cx="1480085" cy="338554"/>
          </a:xfrm>
          <a:prstGeom prst="rect">
            <a:avLst/>
          </a:prstGeom>
          <a:noFill/>
        </p:spPr>
        <p:txBody>
          <a:bodyPr wrap="none" rtlCol="0">
            <a:spAutoFit/>
          </a:bodyPr>
          <a:lstStyle/>
          <a:p>
            <a:r>
              <a:rPr kumimoji="1" lang="en-US" altLang="ja-JP" sz="1600" dirty="0" smtClean="0">
                <a:solidFill>
                  <a:srgbClr val="A50021"/>
                </a:solidFill>
              </a:rPr>
              <a:t>0.48 mSv/</a:t>
            </a:r>
            <a:r>
              <a:rPr kumimoji="1" lang="ja-JP" altLang="en-US" sz="1600" dirty="0" smtClean="0">
                <a:solidFill>
                  <a:srgbClr val="A50021"/>
                </a:solidFill>
              </a:rPr>
              <a:t>年</a:t>
            </a:r>
            <a:endParaRPr kumimoji="1" lang="ja-JP" altLang="en-US" sz="1600" dirty="0">
              <a:solidFill>
                <a:srgbClr val="A50021"/>
              </a:solidFill>
            </a:endParaRPr>
          </a:p>
        </p:txBody>
      </p:sp>
      <p:sp>
        <p:nvSpPr>
          <p:cNvPr id="8" name="テキスト ボックス 7"/>
          <p:cNvSpPr txBox="1"/>
          <p:nvPr/>
        </p:nvSpPr>
        <p:spPr>
          <a:xfrm>
            <a:off x="1492385" y="5416118"/>
            <a:ext cx="1480085" cy="338554"/>
          </a:xfrm>
          <a:prstGeom prst="rect">
            <a:avLst/>
          </a:prstGeom>
          <a:noFill/>
        </p:spPr>
        <p:txBody>
          <a:bodyPr wrap="none" rtlCol="0">
            <a:spAutoFit/>
          </a:bodyPr>
          <a:lstStyle/>
          <a:p>
            <a:r>
              <a:rPr lang="en-US" altLang="ja-JP" sz="1600" dirty="0" smtClean="0">
                <a:solidFill>
                  <a:srgbClr val="A50021"/>
                </a:solidFill>
              </a:rPr>
              <a:t>1.26</a:t>
            </a:r>
            <a:r>
              <a:rPr kumimoji="1" lang="en-US" altLang="ja-JP" sz="1600" dirty="0" smtClean="0">
                <a:solidFill>
                  <a:srgbClr val="A50021"/>
                </a:solidFill>
              </a:rPr>
              <a:t> mSv/</a:t>
            </a:r>
            <a:r>
              <a:rPr kumimoji="1" lang="ja-JP" altLang="en-US" sz="1600" dirty="0" smtClean="0">
                <a:solidFill>
                  <a:srgbClr val="A50021"/>
                </a:solidFill>
              </a:rPr>
              <a:t>年</a:t>
            </a:r>
            <a:endParaRPr kumimoji="1" lang="ja-JP" altLang="en-US" sz="1600" dirty="0">
              <a:solidFill>
                <a:srgbClr val="A50021"/>
              </a:solidFill>
            </a:endParaRPr>
          </a:p>
        </p:txBody>
      </p:sp>
      <p:sp>
        <p:nvSpPr>
          <p:cNvPr id="9" name="テキスト ボックス 8"/>
          <p:cNvSpPr txBox="1"/>
          <p:nvPr/>
        </p:nvSpPr>
        <p:spPr>
          <a:xfrm>
            <a:off x="2232428" y="3669120"/>
            <a:ext cx="1480085" cy="338554"/>
          </a:xfrm>
          <a:prstGeom prst="rect">
            <a:avLst/>
          </a:prstGeom>
          <a:noFill/>
        </p:spPr>
        <p:txBody>
          <a:bodyPr wrap="none" rtlCol="0">
            <a:spAutoFit/>
          </a:bodyPr>
          <a:lstStyle/>
          <a:p>
            <a:r>
              <a:rPr lang="en-US" altLang="ja-JP" sz="1600" dirty="0" smtClean="0">
                <a:solidFill>
                  <a:srgbClr val="A50021"/>
                </a:solidFill>
              </a:rPr>
              <a:t>0.29</a:t>
            </a:r>
            <a:r>
              <a:rPr kumimoji="1" lang="en-US" altLang="ja-JP" sz="1600" dirty="0" smtClean="0">
                <a:solidFill>
                  <a:srgbClr val="A50021"/>
                </a:solidFill>
              </a:rPr>
              <a:t> mSv/</a:t>
            </a:r>
            <a:r>
              <a:rPr kumimoji="1" lang="ja-JP" altLang="en-US" sz="1600" dirty="0" smtClean="0">
                <a:solidFill>
                  <a:srgbClr val="A50021"/>
                </a:solidFill>
              </a:rPr>
              <a:t>年</a:t>
            </a:r>
            <a:endParaRPr kumimoji="1" lang="ja-JP" altLang="en-US" sz="1600" dirty="0">
              <a:solidFill>
                <a:srgbClr val="A50021"/>
              </a:solidFill>
            </a:endParaRPr>
          </a:p>
        </p:txBody>
      </p:sp>
      <p:sp>
        <p:nvSpPr>
          <p:cNvPr id="14" name="正方形/長方形 13"/>
          <p:cNvSpPr/>
          <p:nvPr/>
        </p:nvSpPr>
        <p:spPr>
          <a:xfrm>
            <a:off x="1803802" y="6169461"/>
            <a:ext cx="6919424" cy="276999"/>
          </a:xfrm>
          <a:prstGeom prst="rect">
            <a:avLst/>
          </a:prstGeom>
        </p:spPr>
        <p:txBody>
          <a:bodyPr wrap="square">
            <a:spAutoFit/>
          </a:bodyPr>
          <a:lstStyle/>
          <a:p>
            <a:r>
              <a:rPr lang="ja-JP" altLang="en-US" sz="1200" dirty="0" smtClean="0"/>
              <a:t>数値の出典： </a:t>
            </a:r>
            <a:r>
              <a:rPr lang="en-US" altLang="ja-JP" sz="1200" dirty="0" smtClean="0"/>
              <a:t>http</a:t>
            </a:r>
            <a:r>
              <a:rPr lang="en-US" altLang="ja-JP" sz="1200" dirty="0"/>
              <a:t>://www.rist.or.jp/atomica/data/dat_detail.php?Title_No=09-01-05-04</a:t>
            </a:r>
            <a:endParaRPr lang="ja-JP" altLang="en-US" sz="1200" dirty="0"/>
          </a:p>
        </p:txBody>
      </p:sp>
      <p:sp>
        <p:nvSpPr>
          <p:cNvPr id="11" name="フッター プレースホルダ 12"/>
          <p:cNvSpPr>
            <a:spLocks noGrp="1"/>
          </p:cNvSpPr>
          <p:nvPr>
            <p:ph type="ftr" sz="quarter" idx="10"/>
          </p:nvPr>
        </p:nvSpPr>
        <p:spPr>
          <a:xfrm>
            <a:off x="285720" y="6629400"/>
            <a:ext cx="5000660" cy="228600"/>
          </a:xfrm>
        </p:spPr>
        <p:txBody>
          <a:bodyPr/>
          <a:lstStyle/>
          <a:p>
            <a:r>
              <a:rPr kumimoji="1" lang="en-US" altLang="ja-JP" dirty="0" smtClean="0"/>
              <a:t>2011/8/8-9  </a:t>
            </a:r>
            <a:r>
              <a:rPr kumimoji="1" lang="ja-JP" altLang="en-US" dirty="0" smtClean="0"/>
              <a:t>教員免許更新講習 「放射線計測と素粒子・原子核の実験的研究」</a:t>
            </a:r>
            <a:endParaRPr kumimoji="1" lang="ja-JP" altLang="en-US" dirty="0"/>
          </a:p>
        </p:txBody>
      </p:sp>
    </p:spTree>
    <p:extLst>
      <p:ext uri="{BB962C8B-B14F-4D97-AF65-F5344CB8AC3E}">
        <p14:creationId xmlns:p14="http://schemas.microsoft.com/office/powerpoint/2010/main" xmlns="" val="39024820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日本地域別の自然放射線</a:t>
            </a:r>
            <a:endParaRPr kumimoji="1" lang="ja-JP" altLang="en-US" dirty="0"/>
          </a:p>
        </p:txBody>
      </p:sp>
      <p:sp>
        <p:nvSpPr>
          <p:cNvPr id="4" name="スライド番号プレースホルダー 3"/>
          <p:cNvSpPr>
            <a:spLocks noGrp="1"/>
          </p:cNvSpPr>
          <p:nvPr>
            <p:ph type="sldNum" sz="quarter" idx="11"/>
          </p:nvPr>
        </p:nvSpPr>
        <p:spPr/>
        <p:txBody>
          <a:bodyPr/>
          <a:lstStyle/>
          <a:p>
            <a:fld id="{FB201ADD-91D0-4208-B74B-18FBB0210127}" type="slidenum">
              <a:rPr kumimoji="1" lang="ja-JP" altLang="en-US" smtClean="0"/>
              <a:pPr/>
              <a:t>35</a:t>
            </a:fld>
            <a:endParaRPr kumimoji="1" lang="ja-JP" altLang="en-US"/>
          </a:p>
        </p:txBody>
      </p:sp>
      <p:pic>
        <p:nvPicPr>
          <p:cNvPr id="3074" name="Picture 2" descr="http://www.rist.or.jp/atomica/data/pict/09/09010504/03.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88024" y="954360"/>
            <a:ext cx="4342453" cy="521094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正方形/長方形 4"/>
          <p:cNvSpPr/>
          <p:nvPr/>
        </p:nvSpPr>
        <p:spPr>
          <a:xfrm>
            <a:off x="4572000" y="6180714"/>
            <a:ext cx="4572000" cy="261610"/>
          </a:xfrm>
          <a:prstGeom prst="rect">
            <a:avLst/>
          </a:prstGeom>
        </p:spPr>
        <p:txBody>
          <a:bodyPr>
            <a:spAutoFit/>
          </a:bodyPr>
          <a:lstStyle/>
          <a:p>
            <a:r>
              <a:rPr lang="en-US" altLang="ja-JP" sz="1100" dirty="0" smtClean="0"/>
              <a:t>http://www.rist.or.jp/atomica/data/pict/09/09010504/03.gif</a:t>
            </a:r>
            <a:endParaRPr lang="ja-JP" altLang="en-US" sz="1100" dirty="0"/>
          </a:p>
        </p:txBody>
      </p:sp>
      <p:pic>
        <p:nvPicPr>
          <p:cNvPr id="3078" name="Picture 6" descr="http://www.geosociety.jp/uploads/fckeditor/hazard/2011/daishinsai/20110412imai/Radiation-m2.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133" y="1494420"/>
            <a:ext cx="4382851" cy="4382852"/>
          </a:xfrm>
          <a:prstGeom prst="rect">
            <a:avLst/>
          </a:prstGeom>
          <a:noFill/>
          <a:extLst>
            <a:ext uri="{909E8E84-426E-40DD-AFC4-6F175D3DCCD1}">
              <a14:hiddenFill xmlns:a14="http://schemas.microsoft.com/office/drawing/2010/main" xmlns="">
                <a:solidFill>
                  <a:srgbClr val="FFFFFF"/>
                </a:solidFill>
              </a14:hiddenFill>
            </a:ext>
          </a:extLst>
        </p:spPr>
      </p:pic>
      <p:sp>
        <p:nvSpPr>
          <p:cNvPr id="9" name="正方形/長方形 8"/>
          <p:cNvSpPr/>
          <p:nvPr/>
        </p:nvSpPr>
        <p:spPr>
          <a:xfrm>
            <a:off x="251520" y="5739008"/>
            <a:ext cx="4032448" cy="261610"/>
          </a:xfrm>
          <a:prstGeom prst="rect">
            <a:avLst/>
          </a:prstGeom>
        </p:spPr>
        <p:txBody>
          <a:bodyPr wrap="square">
            <a:spAutoFit/>
          </a:bodyPr>
          <a:lstStyle/>
          <a:p>
            <a:r>
              <a:rPr lang="en-US" altLang="ja-JP" sz="1100" dirty="0"/>
              <a:t>http://www.geosociety.jp/hazard/content0058.html</a:t>
            </a:r>
            <a:endParaRPr lang="ja-JP" altLang="en-US" sz="1100" dirty="0"/>
          </a:p>
        </p:txBody>
      </p:sp>
      <p:sp>
        <p:nvSpPr>
          <p:cNvPr id="6" name="テキスト ボックス 5"/>
          <p:cNvSpPr txBox="1"/>
          <p:nvPr/>
        </p:nvSpPr>
        <p:spPr>
          <a:xfrm>
            <a:off x="179512" y="1394192"/>
            <a:ext cx="2592376" cy="1600438"/>
          </a:xfrm>
          <a:prstGeom prst="rect">
            <a:avLst/>
          </a:prstGeom>
          <a:noFill/>
        </p:spPr>
        <p:txBody>
          <a:bodyPr wrap="none" rtlCol="0">
            <a:spAutoFit/>
          </a:bodyPr>
          <a:lstStyle/>
          <a:p>
            <a:r>
              <a:rPr kumimoji="1" lang="ja-JP" altLang="en-US" sz="1400" dirty="0" smtClean="0"/>
              <a:t>日本地質学会による</a:t>
            </a:r>
            <a:endParaRPr kumimoji="1" lang="en-US" altLang="ja-JP" sz="1400" dirty="0" smtClean="0"/>
          </a:p>
          <a:p>
            <a:r>
              <a:rPr lang="ja-JP" altLang="en-US" sz="1400" dirty="0" smtClean="0"/>
              <a:t>大地のウラン・トリウム・カリウム</a:t>
            </a:r>
            <a:endParaRPr lang="en-US" altLang="ja-JP" sz="1400" dirty="0" smtClean="0"/>
          </a:p>
          <a:p>
            <a:r>
              <a:rPr lang="ja-JP" altLang="en-US" sz="1400" dirty="0" smtClean="0"/>
              <a:t>からの放射線量率の</a:t>
            </a:r>
            <a:r>
              <a:rPr lang="ja-JP" altLang="en-US" sz="1400" b="1" dirty="0" smtClean="0"/>
              <a:t>見積もり</a:t>
            </a:r>
            <a:endParaRPr lang="en-US" altLang="ja-JP" sz="1400" b="1" dirty="0" smtClean="0"/>
          </a:p>
          <a:p>
            <a:r>
              <a:rPr kumimoji="1" lang="ja-JP" altLang="en-US" sz="1400" dirty="0" smtClean="0"/>
              <a:t>（実測値</a:t>
            </a:r>
            <a:r>
              <a:rPr kumimoji="1" lang="ja-JP" altLang="en-US" sz="1400" u="sng" dirty="0" smtClean="0"/>
              <a:t>では</a:t>
            </a:r>
            <a:r>
              <a:rPr lang="ja-JP" altLang="en-US" sz="1400" u="sng" dirty="0"/>
              <a:t>ない</a:t>
            </a:r>
            <a:endParaRPr kumimoji="1" lang="en-US" altLang="ja-JP" sz="1400" u="sng" dirty="0" smtClean="0"/>
          </a:p>
          <a:p>
            <a:r>
              <a:rPr lang="ja-JP" altLang="en-US" sz="1400" dirty="0"/>
              <a:t>　</a:t>
            </a:r>
            <a:r>
              <a:rPr kumimoji="1" lang="ja-JP" altLang="en-US" sz="1400" dirty="0" smtClean="0"/>
              <a:t>また、宇宙線は入っていない）</a:t>
            </a:r>
            <a:endParaRPr kumimoji="1" lang="en-US" altLang="ja-JP" sz="1400" dirty="0" smtClean="0"/>
          </a:p>
          <a:p>
            <a:r>
              <a:rPr lang="ja-JP" altLang="en-US" sz="1400" dirty="0" smtClean="0"/>
              <a:t>花崗岩の多いところの</a:t>
            </a:r>
            <a:endParaRPr lang="en-US" altLang="ja-JP" sz="1400" dirty="0" smtClean="0"/>
          </a:p>
          <a:p>
            <a:r>
              <a:rPr lang="ja-JP" altLang="en-US" sz="1400" dirty="0" smtClean="0"/>
              <a:t>放射線量率が高くなっている</a:t>
            </a:r>
            <a:endParaRPr kumimoji="1" lang="ja-JP" altLang="en-US" sz="1400" dirty="0"/>
          </a:p>
        </p:txBody>
      </p:sp>
      <p:sp>
        <p:nvSpPr>
          <p:cNvPr id="3" name="テキスト ボックス 2"/>
          <p:cNvSpPr txBox="1"/>
          <p:nvPr/>
        </p:nvSpPr>
        <p:spPr>
          <a:xfrm>
            <a:off x="5551751" y="3442434"/>
            <a:ext cx="1165704" cy="215444"/>
          </a:xfrm>
          <a:prstGeom prst="rect">
            <a:avLst/>
          </a:prstGeom>
          <a:noFill/>
        </p:spPr>
        <p:txBody>
          <a:bodyPr wrap="none" rtlCol="0">
            <a:spAutoFit/>
          </a:bodyPr>
          <a:lstStyle/>
          <a:p>
            <a:r>
              <a:rPr kumimoji="1" lang="en-US" altLang="ja-JP" sz="800" dirty="0" smtClean="0"/>
              <a:t>(0.126 </a:t>
            </a:r>
            <a:r>
              <a:rPr kumimoji="1" lang="en-US" altLang="ja-JP" sz="800" dirty="0" err="1" smtClean="0"/>
              <a:t>μSv</a:t>
            </a:r>
            <a:r>
              <a:rPr kumimoji="1" lang="en-US" altLang="ja-JP" sz="800" dirty="0" smtClean="0"/>
              <a:t>/h</a:t>
            </a:r>
            <a:r>
              <a:rPr lang="ja-JP" altLang="en-US" sz="800" dirty="0"/>
              <a:t> </a:t>
            </a:r>
            <a:r>
              <a:rPr lang="ja-JP" altLang="en-US" sz="800" dirty="0" smtClean="0"/>
              <a:t>以上</a:t>
            </a:r>
            <a:r>
              <a:rPr kumimoji="1" lang="en-US" altLang="ja-JP" sz="800" dirty="0" smtClean="0"/>
              <a:t>)</a:t>
            </a:r>
            <a:endParaRPr kumimoji="1" lang="ja-JP" altLang="en-US" sz="800" dirty="0"/>
          </a:p>
        </p:txBody>
      </p:sp>
      <p:sp>
        <p:nvSpPr>
          <p:cNvPr id="10" name="テキスト ボックス 9"/>
          <p:cNvSpPr txBox="1"/>
          <p:nvPr/>
        </p:nvSpPr>
        <p:spPr>
          <a:xfrm>
            <a:off x="5954320" y="2260152"/>
            <a:ext cx="923651" cy="215444"/>
          </a:xfrm>
          <a:prstGeom prst="rect">
            <a:avLst/>
          </a:prstGeom>
          <a:noFill/>
        </p:spPr>
        <p:txBody>
          <a:bodyPr wrap="none" rtlCol="0">
            <a:spAutoFit/>
          </a:bodyPr>
          <a:lstStyle/>
          <a:p>
            <a:r>
              <a:rPr kumimoji="1" lang="en-US" altLang="ja-JP" sz="800" dirty="0" smtClean="0"/>
              <a:t>(0.113 </a:t>
            </a:r>
            <a:r>
              <a:rPr kumimoji="1" lang="en-US" altLang="ja-JP" sz="800" dirty="0" err="1" smtClean="0"/>
              <a:t>μSv</a:t>
            </a:r>
            <a:r>
              <a:rPr kumimoji="1" lang="en-US" altLang="ja-JP" sz="800" dirty="0" smtClean="0"/>
              <a:t>/h)</a:t>
            </a:r>
            <a:endParaRPr kumimoji="1" lang="ja-JP" altLang="en-US" sz="800" dirty="0"/>
          </a:p>
        </p:txBody>
      </p:sp>
      <p:sp>
        <p:nvSpPr>
          <p:cNvPr id="11" name="テキスト ボックス 10"/>
          <p:cNvSpPr txBox="1"/>
          <p:nvPr/>
        </p:nvSpPr>
        <p:spPr>
          <a:xfrm>
            <a:off x="5753597" y="2909054"/>
            <a:ext cx="1736373" cy="215444"/>
          </a:xfrm>
          <a:prstGeom prst="rect">
            <a:avLst/>
          </a:prstGeom>
          <a:noFill/>
        </p:spPr>
        <p:txBody>
          <a:bodyPr wrap="none" rtlCol="0">
            <a:spAutoFit/>
          </a:bodyPr>
          <a:lstStyle/>
          <a:p>
            <a:r>
              <a:rPr kumimoji="1" lang="en-US" altLang="ja-JP" sz="800" dirty="0" smtClean="0"/>
              <a:t>(0.114</a:t>
            </a:r>
            <a:r>
              <a:rPr kumimoji="1" lang="ja-JP" altLang="en-US" sz="800" dirty="0" smtClean="0"/>
              <a:t>以上～</a:t>
            </a:r>
            <a:r>
              <a:rPr kumimoji="1" lang="en-US" altLang="ja-JP" sz="800" dirty="0" smtClean="0"/>
              <a:t>0.124</a:t>
            </a:r>
            <a:r>
              <a:rPr kumimoji="1" lang="ja-JP" altLang="en-US" sz="800" dirty="0" smtClean="0"/>
              <a:t>以下</a:t>
            </a:r>
            <a:r>
              <a:rPr kumimoji="1" lang="en-US" altLang="ja-JP" sz="800" dirty="0" smtClean="0"/>
              <a:t> </a:t>
            </a:r>
            <a:r>
              <a:rPr kumimoji="1" lang="en-US" altLang="ja-JP" sz="800" dirty="0" err="1" smtClean="0"/>
              <a:t>μSv</a:t>
            </a:r>
            <a:r>
              <a:rPr kumimoji="1" lang="en-US" altLang="ja-JP" sz="800" dirty="0" smtClean="0"/>
              <a:t>/h)</a:t>
            </a:r>
            <a:endParaRPr kumimoji="1" lang="ja-JP" altLang="en-US" sz="800" dirty="0"/>
          </a:p>
        </p:txBody>
      </p:sp>
      <p:sp>
        <p:nvSpPr>
          <p:cNvPr id="12" name="テキスト ボックス 11"/>
          <p:cNvSpPr txBox="1"/>
          <p:nvPr/>
        </p:nvSpPr>
        <p:spPr>
          <a:xfrm>
            <a:off x="5751469" y="2610615"/>
            <a:ext cx="1165704" cy="215444"/>
          </a:xfrm>
          <a:prstGeom prst="rect">
            <a:avLst/>
          </a:prstGeom>
          <a:noFill/>
        </p:spPr>
        <p:txBody>
          <a:bodyPr wrap="none" rtlCol="0">
            <a:spAutoFit/>
          </a:bodyPr>
          <a:lstStyle/>
          <a:p>
            <a:r>
              <a:rPr kumimoji="1" lang="en-US" altLang="ja-JP" sz="800" dirty="0" smtClean="0"/>
              <a:t>(0.114 </a:t>
            </a:r>
            <a:r>
              <a:rPr kumimoji="1" lang="en-US" altLang="ja-JP" sz="800" dirty="0" err="1" smtClean="0"/>
              <a:t>μSv</a:t>
            </a:r>
            <a:r>
              <a:rPr kumimoji="1" lang="en-US" altLang="ja-JP" sz="800" dirty="0" smtClean="0"/>
              <a:t>/h </a:t>
            </a:r>
            <a:r>
              <a:rPr kumimoji="1" lang="ja-JP" altLang="en-US" sz="800" dirty="0" smtClean="0"/>
              <a:t>以下</a:t>
            </a:r>
            <a:r>
              <a:rPr kumimoji="1" lang="en-US" altLang="ja-JP" sz="800" dirty="0" smtClean="0"/>
              <a:t>)</a:t>
            </a:r>
            <a:endParaRPr kumimoji="1" lang="ja-JP" altLang="en-US" sz="800" dirty="0"/>
          </a:p>
        </p:txBody>
      </p:sp>
      <p:sp>
        <p:nvSpPr>
          <p:cNvPr id="13" name="フッター プレースホルダ 12"/>
          <p:cNvSpPr>
            <a:spLocks noGrp="1"/>
          </p:cNvSpPr>
          <p:nvPr>
            <p:ph type="ftr" sz="quarter" idx="10"/>
          </p:nvPr>
        </p:nvSpPr>
        <p:spPr>
          <a:xfrm>
            <a:off x="285720" y="6629400"/>
            <a:ext cx="5000660" cy="228600"/>
          </a:xfrm>
        </p:spPr>
        <p:txBody>
          <a:bodyPr/>
          <a:lstStyle/>
          <a:p>
            <a:r>
              <a:rPr kumimoji="1" lang="en-US" altLang="ja-JP" dirty="0" smtClean="0"/>
              <a:t>2011/8/8-9  </a:t>
            </a:r>
            <a:r>
              <a:rPr kumimoji="1" lang="ja-JP" altLang="en-US" dirty="0" smtClean="0"/>
              <a:t>教員免許更新講習 「放射線計測と素粒子・原子核の実験的研究」</a:t>
            </a:r>
            <a:endParaRPr kumimoji="1" lang="ja-JP" altLang="en-US" dirty="0"/>
          </a:p>
        </p:txBody>
      </p:sp>
    </p:spTree>
    <p:extLst>
      <p:ext uri="{BB962C8B-B14F-4D97-AF65-F5344CB8AC3E}">
        <p14:creationId xmlns:p14="http://schemas.microsoft.com/office/powerpoint/2010/main" xmlns="" val="5073809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放射線量</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36</a:t>
            </a:fld>
            <a:endParaRPr kumimoji="1" lang="ja-JP" altLang="en-US" dirty="0"/>
          </a:p>
        </p:txBody>
      </p:sp>
      <p:pic>
        <p:nvPicPr>
          <p:cNvPr id="6" name="Picture 5" descr="様々な放射線源からの放射線被ばく線量"/>
          <p:cNvPicPr>
            <a:picLocks noChangeAspect="1" noChangeArrowheads="1"/>
          </p:cNvPicPr>
          <p:nvPr/>
        </p:nvPicPr>
        <p:blipFill>
          <a:blip r:embed="rId2" cstate="print"/>
          <a:srcRect t="21039"/>
          <a:stretch>
            <a:fillRect/>
          </a:stretch>
        </p:blipFill>
        <p:spPr bwMode="auto">
          <a:xfrm>
            <a:off x="1636860" y="1237243"/>
            <a:ext cx="6363152" cy="5315957"/>
          </a:xfrm>
          <a:prstGeom prst="rect">
            <a:avLst/>
          </a:prstGeom>
          <a:noFill/>
        </p:spPr>
      </p:pic>
      <p:sp>
        <p:nvSpPr>
          <p:cNvPr id="8" name="Text Box 8"/>
          <p:cNvSpPr txBox="1">
            <a:spLocks noChangeArrowheads="1"/>
          </p:cNvSpPr>
          <p:nvPr/>
        </p:nvSpPr>
        <p:spPr bwMode="auto">
          <a:xfrm>
            <a:off x="2259746" y="2911754"/>
            <a:ext cx="1022116" cy="261610"/>
          </a:xfrm>
          <a:prstGeom prst="rect">
            <a:avLst/>
          </a:prstGeom>
          <a:noFill/>
          <a:ln w="9525">
            <a:noFill/>
            <a:miter lim="800000"/>
            <a:headEnd/>
            <a:tailEnd/>
          </a:ln>
          <a:effectLst/>
        </p:spPr>
        <p:txBody>
          <a:bodyPr>
            <a:spAutoFit/>
          </a:bodyPr>
          <a:lstStyle/>
          <a:p>
            <a:pPr>
              <a:spcBef>
                <a:spcPct val="50000"/>
              </a:spcBef>
            </a:pPr>
            <a:r>
              <a:rPr lang="en-US" altLang="ja-JP" sz="1100" b="1" dirty="0" smtClean="0">
                <a:latin typeface="ＭＳ Ｐゴシック" pitchFamily="50" charset="-128"/>
                <a:ea typeface="ＭＳ Ｐゴシック" pitchFamily="50" charset="-128"/>
              </a:rPr>
              <a:t>500</a:t>
            </a:r>
            <a:r>
              <a:rPr lang="ja-JP" altLang="en-US" sz="1100" b="1" dirty="0" smtClean="0">
                <a:latin typeface="ＭＳ Ｐゴシック" pitchFamily="50" charset="-128"/>
                <a:ea typeface="ＭＳ Ｐゴシック" pitchFamily="50" charset="-128"/>
              </a:rPr>
              <a:t> </a:t>
            </a:r>
            <a:r>
              <a:rPr lang="en-US" altLang="ja-JP" sz="1100" b="1" dirty="0" smtClean="0">
                <a:latin typeface="ＭＳ Ｐゴシック" pitchFamily="50" charset="-128"/>
                <a:ea typeface="ＭＳ Ｐゴシック" pitchFamily="50" charset="-128"/>
              </a:rPr>
              <a:t>mSv</a:t>
            </a:r>
            <a:endParaRPr lang="en-US" altLang="ja-JP" sz="1100" b="1" dirty="0">
              <a:latin typeface="ＭＳ Ｐゴシック" pitchFamily="50" charset="-128"/>
              <a:ea typeface="ＭＳ Ｐゴシック" pitchFamily="50" charset="-128"/>
            </a:endParaRPr>
          </a:p>
        </p:txBody>
      </p:sp>
      <p:sp>
        <p:nvSpPr>
          <p:cNvPr id="9" name="Text Box 9"/>
          <p:cNvSpPr txBox="1">
            <a:spLocks noChangeArrowheads="1"/>
          </p:cNvSpPr>
          <p:nvPr/>
        </p:nvSpPr>
        <p:spPr bwMode="auto">
          <a:xfrm>
            <a:off x="1953261" y="3238128"/>
            <a:ext cx="2646100" cy="246221"/>
          </a:xfrm>
          <a:prstGeom prst="rect">
            <a:avLst/>
          </a:prstGeom>
          <a:noFill/>
          <a:ln w="9525">
            <a:noFill/>
            <a:miter lim="800000"/>
            <a:headEnd/>
            <a:tailEnd/>
          </a:ln>
          <a:effectLst/>
        </p:spPr>
        <p:txBody>
          <a:bodyPr>
            <a:spAutoFit/>
          </a:bodyPr>
          <a:lstStyle/>
          <a:p>
            <a:pPr>
              <a:spcBef>
                <a:spcPct val="50000"/>
              </a:spcBef>
            </a:pPr>
            <a:r>
              <a:rPr lang="en-US" altLang="ja-JP" sz="1000" b="1" dirty="0">
                <a:latin typeface="ＭＳ Ｐゴシック" pitchFamily="50" charset="-128"/>
                <a:ea typeface="ＭＳ Ｐゴシック" pitchFamily="50" charset="-128"/>
              </a:rPr>
              <a:t>250mSv</a:t>
            </a:r>
            <a:r>
              <a:rPr lang="ja-JP" altLang="en-US" sz="1000" b="1" dirty="0">
                <a:latin typeface="ＭＳ Ｐゴシック" pitchFamily="50" charset="-128"/>
                <a:ea typeface="ＭＳ Ｐゴシック" pitchFamily="50" charset="-128"/>
              </a:rPr>
              <a:t>以下 ほとんど臨床的症状なし</a:t>
            </a:r>
          </a:p>
        </p:txBody>
      </p:sp>
      <p:sp>
        <p:nvSpPr>
          <p:cNvPr id="10" name="Text Box 10"/>
          <p:cNvSpPr txBox="1">
            <a:spLocks noChangeArrowheads="1"/>
          </p:cNvSpPr>
          <p:nvPr/>
        </p:nvSpPr>
        <p:spPr bwMode="auto">
          <a:xfrm>
            <a:off x="4116806" y="4090554"/>
            <a:ext cx="1022116" cy="261610"/>
          </a:xfrm>
          <a:prstGeom prst="rect">
            <a:avLst/>
          </a:prstGeom>
          <a:noFill/>
          <a:ln w="9525">
            <a:noFill/>
            <a:miter lim="800000"/>
            <a:headEnd/>
            <a:tailEnd/>
          </a:ln>
          <a:effectLst/>
        </p:spPr>
        <p:txBody>
          <a:bodyPr>
            <a:spAutoFit/>
          </a:bodyPr>
          <a:lstStyle/>
          <a:p>
            <a:pPr>
              <a:spcBef>
                <a:spcPct val="50000"/>
              </a:spcBef>
            </a:pPr>
            <a:r>
              <a:rPr lang="ja-JP" altLang="en-US" sz="1100" b="1" dirty="0">
                <a:latin typeface="+mn-ea"/>
              </a:rPr>
              <a:t>約</a:t>
            </a:r>
            <a:r>
              <a:rPr lang="en-US" altLang="ja-JP" sz="1100" b="1" dirty="0">
                <a:latin typeface="+mn-ea"/>
              </a:rPr>
              <a:t>4mSv</a:t>
            </a:r>
          </a:p>
        </p:txBody>
      </p:sp>
      <p:sp>
        <p:nvSpPr>
          <p:cNvPr id="11" name="Text Box 11"/>
          <p:cNvSpPr txBox="1">
            <a:spLocks noChangeArrowheads="1"/>
          </p:cNvSpPr>
          <p:nvPr/>
        </p:nvSpPr>
        <p:spPr bwMode="auto">
          <a:xfrm>
            <a:off x="2151682" y="5286986"/>
            <a:ext cx="1022116" cy="261610"/>
          </a:xfrm>
          <a:prstGeom prst="rect">
            <a:avLst/>
          </a:prstGeom>
          <a:noFill/>
          <a:ln w="9525">
            <a:noFill/>
            <a:miter lim="800000"/>
            <a:headEnd/>
            <a:tailEnd/>
          </a:ln>
          <a:effectLst/>
        </p:spPr>
        <p:txBody>
          <a:bodyPr>
            <a:spAutoFit/>
          </a:bodyPr>
          <a:lstStyle/>
          <a:p>
            <a:pPr>
              <a:spcBef>
                <a:spcPct val="50000"/>
              </a:spcBef>
            </a:pPr>
            <a:r>
              <a:rPr lang="ja-JP" altLang="en-US" sz="1100" b="1" dirty="0">
                <a:latin typeface="+mn-ea"/>
              </a:rPr>
              <a:t>約</a:t>
            </a:r>
            <a:r>
              <a:rPr lang="en-US" altLang="ja-JP" sz="1100" b="1" dirty="0">
                <a:latin typeface="+mn-ea"/>
              </a:rPr>
              <a:t>0.07mSv</a:t>
            </a:r>
          </a:p>
        </p:txBody>
      </p:sp>
      <p:sp>
        <p:nvSpPr>
          <p:cNvPr id="12" name="Text Box 12"/>
          <p:cNvSpPr txBox="1">
            <a:spLocks noChangeArrowheads="1"/>
          </p:cNvSpPr>
          <p:nvPr/>
        </p:nvSpPr>
        <p:spPr bwMode="auto">
          <a:xfrm>
            <a:off x="776563" y="3511667"/>
            <a:ext cx="1022116" cy="261610"/>
          </a:xfrm>
          <a:prstGeom prst="rect">
            <a:avLst/>
          </a:prstGeom>
          <a:noFill/>
          <a:ln w="9525">
            <a:noFill/>
            <a:miter lim="800000"/>
            <a:headEnd/>
            <a:tailEnd/>
          </a:ln>
          <a:effectLst/>
        </p:spPr>
        <p:txBody>
          <a:bodyPr>
            <a:spAutoFit/>
          </a:bodyPr>
          <a:lstStyle/>
          <a:p>
            <a:pPr>
              <a:spcBef>
                <a:spcPct val="50000"/>
              </a:spcBef>
            </a:pPr>
            <a:r>
              <a:rPr lang="en-US" altLang="ja-JP" sz="1100" b="1" dirty="0">
                <a:latin typeface="+mn-ea"/>
              </a:rPr>
              <a:t>7</a:t>
            </a:r>
            <a:r>
              <a:rPr lang="ja-JP" altLang="en-US" sz="1100" b="1" dirty="0">
                <a:latin typeface="+mn-ea"/>
              </a:rPr>
              <a:t>～</a:t>
            </a:r>
            <a:r>
              <a:rPr lang="en-US" altLang="ja-JP" sz="1100" b="1" dirty="0">
                <a:latin typeface="+mn-ea"/>
              </a:rPr>
              <a:t>20mSv</a:t>
            </a:r>
          </a:p>
        </p:txBody>
      </p:sp>
      <p:sp>
        <p:nvSpPr>
          <p:cNvPr id="13" name="フッター プレースホルダ 12"/>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428596" y="1000108"/>
            <a:ext cx="5645150" cy="366713"/>
          </a:xfrm>
          <a:prstGeom prst="rect">
            <a:avLst/>
          </a:prstGeom>
          <a:noFill/>
          <a:ln w="9525">
            <a:noFill/>
            <a:miter lim="800000"/>
            <a:headEnd/>
            <a:tailEnd/>
          </a:ln>
          <a:effectLst/>
        </p:spPr>
        <p:txBody>
          <a:bodyPr wrap="none">
            <a:spAutoFit/>
          </a:bodyPr>
          <a:lstStyle/>
          <a:p>
            <a:r>
              <a:rPr lang="ja-JP" altLang="en-US" sz="1800" dirty="0"/>
              <a:t>国際放射線防護委員会 </a:t>
            </a:r>
            <a:r>
              <a:rPr lang="en-US" altLang="ja-JP" sz="1800" dirty="0"/>
              <a:t>( ICRP ) </a:t>
            </a:r>
            <a:r>
              <a:rPr lang="ja-JP" altLang="en-US" sz="1800" dirty="0"/>
              <a:t>の放射線防護基本方針</a:t>
            </a:r>
          </a:p>
        </p:txBody>
      </p:sp>
      <p:sp>
        <p:nvSpPr>
          <p:cNvPr id="7" name="タイトル 6"/>
          <p:cNvSpPr>
            <a:spLocks noGrp="1"/>
          </p:cNvSpPr>
          <p:nvPr>
            <p:ph type="title"/>
          </p:nvPr>
        </p:nvSpPr>
        <p:spPr/>
        <p:txBody>
          <a:bodyPr/>
          <a:lstStyle/>
          <a:p>
            <a:r>
              <a:rPr lang="ja-JP" altLang="en-US" sz="3200" dirty="0" smtClean="0"/>
              <a:t>放射性同位元素 </a:t>
            </a:r>
            <a:r>
              <a:rPr lang="en-US" altLang="ja-JP" sz="3200" dirty="0" smtClean="0"/>
              <a:t>( RI ) </a:t>
            </a:r>
            <a:r>
              <a:rPr lang="ja-JP" altLang="en-US" sz="3200" dirty="0" smtClean="0"/>
              <a:t>の安全取扱のための考え方</a:t>
            </a:r>
            <a:endParaRPr kumimoji="1" lang="ja-JP" altLang="en-US" sz="3200" dirty="0"/>
          </a:p>
        </p:txBody>
      </p:sp>
      <p:sp>
        <p:nvSpPr>
          <p:cNvPr id="10" name="コンテンツ プレースホルダ 9"/>
          <p:cNvSpPr>
            <a:spLocks noGrp="1"/>
          </p:cNvSpPr>
          <p:nvPr>
            <p:ph idx="1"/>
          </p:nvPr>
        </p:nvSpPr>
        <p:spPr>
          <a:xfrm>
            <a:off x="571472" y="1500174"/>
            <a:ext cx="7772400" cy="4857784"/>
          </a:xfrm>
        </p:spPr>
        <p:txBody>
          <a:bodyPr/>
          <a:lstStyle/>
          <a:p>
            <a:r>
              <a:rPr lang="ja-JP" altLang="en-US" dirty="0" smtClean="0"/>
              <a:t>行為の正当化</a:t>
            </a:r>
            <a:endParaRPr lang="en-US" altLang="ja-JP" dirty="0" smtClean="0"/>
          </a:p>
          <a:p>
            <a:pPr lvl="1"/>
            <a:r>
              <a:rPr lang="ja-JP" altLang="en-US" sz="1800" dirty="0" smtClean="0"/>
              <a:t>放射線被曝を伴ういかなる行為も、それによって生じる放射線の障害を相殺する充分な利益を被爆する個人又は社会に対して、もたらさない限り行うべきでない</a:t>
            </a:r>
            <a:endParaRPr lang="en-US" altLang="ja-JP" sz="1800" dirty="0" smtClean="0"/>
          </a:p>
          <a:p>
            <a:pPr lvl="2"/>
            <a:r>
              <a:rPr lang="ja-JP" altLang="en-US" dirty="0" smtClean="0"/>
              <a:t>医療でのＸ線撮影：　病気の発見、治療</a:t>
            </a:r>
            <a:endParaRPr lang="en-US" altLang="ja-JP" dirty="0" smtClean="0"/>
          </a:p>
          <a:p>
            <a:pPr lvl="2"/>
            <a:r>
              <a:rPr lang="ja-JP" altLang="en-US" dirty="0" smtClean="0"/>
              <a:t>学生実験での使用：　教育効果</a:t>
            </a:r>
          </a:p>
          <a:p>
            <a:r>
              <a:rPr lang="ja-JP" altLang="en-US" dirty="0" smtClean="0"/>
              <a:t>防護の最適化 </a:t>
            </a:r>
            <a:r>
              <a:rPr lang="en-US" altLang="ja-JP" dirty="0" smtClean="0"/>
              <a:t>(</a:t>
            </a:r>
            <a:r>
              <a:rPr lang="en-US" altLang="ja-JP" sz="1600" dirty="0" smtClean="0"/>
              <a:t>As Low As Reasonably Achieved, ALARA</a:t>
            </a:r>
            <a:r>
              <a:rPr lang="en-US" altLang="ja-JP" dirty="0" smtClean="0"/>
              <a:t>)</a:t>
            </a:r>
          </a:p>
          <a:p>
            <a:pPr lvl="1"/>
            <a:r>
              <a:rPr lang="ja-JP" altLang="en-US" sz="1800" dirty="0" smtClean="0"/>
              <a:t>個人線量の程度、被曝人数、被曝の可能性については、経済的、社会的要因を考慮して、合理的に達成できる限り低く保たなければならない</a:t>
            </a:r>
            <a:endParaRPr lang="en-US" altLang="ja-JP" sz="1800" dirty="0" smtClean="0"/>
          </a:p>
          <a:p>
            <a:pPr lvl="2"/>
            <a:r>
              <a:rPr lang="ja-JP" altLang="en-US" sz="1600" dirty="0" smtClean="0"/>
              <a:t>原子炉など：　多重インターロック、シールド、空間線量モニタ</a:t>
            </a:r>
            <a:endParaRPr lang="en-US" altLang="ja-JP" sz="1600" dirty="0" smtClean="0"/>
          </a:p>
          <a:p>
            <a:pPr lvl="2"/>
            <a:r>
              <a:rPr lang="ja-JP" altLang="en-US" sz="1600" dirty="0" smtClean="0"/>
              <a:t>学生実験室：　入退室管理、個人線量モニタ</a:t>
            </a:r>
          </a:p>
          <a:p>
            <a:r>
              <a:rPr lang="ja-JP" altLang="en-US" dirty="0" smtClean="0"/>
              <a:t>個人線量及びリスク限度</a:t>
            </a:r>
          </a:p>
          <a:p>
            <a:pPr lvl="1"/>
            <a:r>
              <a:rPr lang="ja-JP" altLang="en-US" sz="1800" dirty="0" smtClean="0"/>
              <a:t>個人の被曝は、線量限度を超えないようにすべきであり、また、受容不可能と判断されないように潜在被曝のリスクを管理するべきである</a:t>
            </a:r>
            <a:endParaRPr kumimoji="1" lang="ja-JP" altLang="en-US" sz="1800" dirty="0"/>
          </a:p>
        </p:txBody>
      </p:sp>
      <p:sp>
        <p:nvSpPr>
          <p:cNvPr id="11" name="スライド番号プレースホルダ 10"/>
          <p:cNvSpPr>
            <a:spLocks noGrp="1"/>
          </p:cNvSpPr>
          <p:nvPr>
            <p:ph type="sldNum" sz="quarter" idx="11"/>
          </p:nvPr>
        </p:nvSpPr>
        <p:spPr/>
        <p:txBody>
          <a:bodyPr/>
          <a:lstStyle/>
          <a:p>
            <a:fld id="{55CFD74C-03E1-485F-870A-CC1588619E65}" type="slidenum">
              <a:rPr kumimoji="1" lang="ja-JP" altLang="en-US" smtClean="0"/>
              <a:pPr/>
              <a:t>37</a:t>
            </a:fld>
            <a:endParaRPr kumimoji="1" lang="ja-JP" altLang="en-US" dirty="0"/>
          </a:p>
        </p:txBody>
      </p:sp>
      <p:sp>
        <p:nvSpPr>
          <p:cNvPr id="6" name="フッター プレースホルダ 5"/>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ここまでのまとめ</a:t>
            </a:r>
            <a:endParaRPr kumimoji="1" lang="ja-JP" altLang="en-US" dirty="0"/>
          </a:p>
        </p:txBody>
      </p:sp>
      <p:sp>
        <p:nvSpPr>
          <p:cNvPr id="3" name="コンテンツ プレースホルダ 2"/>
          <p:cNvSpPr>
            <a:spLocks noGrp="1"/>
          </p:cNvSpPr>
          <p:nvPr>
            <p:ph idx="1"/>
          </p:nvPr>
        </p:nvSpPr>
        <p:spPr>
          <a:xfrm>
            <a:off x="357158" y="1285860"/>
            <a:ext cx="7986714" cy="5214974"/>
          </a:xfrm>
        </p:spPr>
        <p:txBody>
          <a:bodyPr/>
          <a:lstStyle/>
          <a:p>
            <a:r>
              <a:rPr kumimoji="1" lang="ja-JP" altLang="en-US" dirty="0" smtClean="0"/>
              <a:t>放射線</a:t>
            </a:r>
            <a:endParaRPr kumimoji="1" lang="en-US" altLang="ja-JP" dirty="0" smtClean="0"/>
          </a:p>
          <a:p>
            <a:pPr lvl="1"/>
            <a:r>
              <a:rPr lang="ja-JP" altLang="en-US" dirty="0" smtClean="0"/>
              <a:t>原子の内部から放射される、粒子・電磁波</a:t>
            </a:r>
            <a:endParaRPr lang="en-US" altLang="ja-JP" dirty="0" smtClean="0"/>
          </a:p>
          <a:p>
            <a:pPr lvl="1"/>
            <a:r>
              <a:rPr kumimoji="1" lang="ja-JP" altLang="en-US" dirty="0" smtClean="0"/>
              <a:t>他の物質を電離させる能力を持ったものを「電離性放射線」と呼ぶ</a:t>
            </a:r>
            <a:endParaRPr kumimoji="1" lang="en-US" altLang="ja-JP" dirty="0" smtClean="0"/>
          </a:p>
          <a:p>
            <a:pPr lvl="2"/>
            <a:r>
              <a:rPr lang="ja-JP" altLang="en-US" dirty="0" smtClean="0"/>
              <a:t>一般的には、電離性放射線を「放射線」と呼んでいる</a:t>
            </a:r>
            <a:endParaRPr lang="en-US" altLang="ja-JP" dirty="0" smtClean="0"/>
          </a:p>
          <a:p>
            <a:pPr lvl="1"/>
            <a:r>
              <a:rPr kumimoji="1" lang="ja-JP" altLang="en-US" dirty="0" smtClean="0"/>
              <a:t>種類により特徴的な振る舞いをする</a:t>
            </a:r>
            <a:endParaRPr kumimoji="1" lang="en-US" altLang="ja-JP" dirty="0" smtClean="0"/>
          </a:p>
          <a:p>
            <a:pPr lvl="2"/>
            <a:r>
              <a:rPr lang="ja-JP" altLang="en-US" dirty="0" smtClean="0"/>
              <a:t>素粒子・原子核の研究で得られている知見で説明できる</a:t>
            </a:r>
            <a:endParaRPr lang="en-US" altLang="ja-JP" dirty="0" smtClean="0"/>
          </a:p>
          <a:p>
            <a:r>
              <a:rPr lang="ja-JP" altLang="en-US" dirty="0" smtClean="0"/>
              <a:t>放射線の生物学的影響</a:t>
            </a:r>
            <a:endParaRPr lang="en-US" altLang="ja-JP" dirty="0" smtClean="0"/>
          </a:p>
          <a:p>
            <a:pPr lvl="1"/>
            <a:r>
              <a:rPr lang="ja-JP" altLang="en-US" dirty="0" smtClean="0"/>
              <a:t>相互作用自体が確率的な振る舞いをする</a:t>
            </a:r>
            <a:endParaRPr lang="en-US" altLang="ja-JP" dirty="0" smtClean="0"/>
          </a:p>
          <a:p>
            <a:pPr lvl="2"/>
            <a:r>
              <a:rPr lang="ja-JP" altLang="en-US" dirty="0" smtClean="0"/>
              <a:t>ある量以上被曝したらすぐ危険というわけではないし、ある値以下だから絶対に大丈夫とはいえない</a:t>
            </a:r>
            <a:endParaRPr lang="en-US" altLang="ja-JP" dirty="0" smtClean="0"/>
          </a:p>
          <a:p>
            <a:pPr lvl="2"/>
            <a:r>
              <a:rPr lang="ja-JP" altLang="en-US" dirty="0" smtClean="0"/>
              <a:t>が、これ以上浴びないようにしなければならないという目安が法律で設定されている</a:t>
            </a:r>
            <a:endParaRPr lang="en-US" altLang="ja-JP" dirty="0" smtClean="0"/>
          </a:p>
          <a:p>
            <a:pPr lvl="3"/>
            <a:r>
              <a:rPr lang="ja-JP" altLang="en-US" dirty="0" smtClean="0"/>
              <a:t>５年間で</a:t>
            </a:r>
            <a:r>
              <a:rPr lang="en-US" altLang="ja-JP" dirty="0" smtClean="0"/>
              <a:t>100 mSv</a:t>
            </a:r>
            <a:r>
              <a:rPr lang="ja-JP" altLang="en-US" dirty="0" smtClean="0"/>
              <a:t>を越えない、かつ１年間につき </a:t>
            </a:r>
            <a:r>
              <a:rPr lang="en-US" altLang="ja-JP" dirty="0" smtClean="0"/>
              <a:t>50 mSv</a:t>
            </a:r>
            <a:r>
              <a:rPr lang="ja-JP" altLang="en-US" dirty="0" smtClean="0"/>
              <a:t>を越えない</a:t>
            </a:r>
            <a:endParaRPr lang="en-US" altLang="ja-JP" dirty="0" smtClean="0"/>
          </a:p>
          <a:p>
            <a:pPr lvl="3"/>
            <a:r>
              <a:rPr lang="ja-JP" altLang="en-US" dirty="0" smtClean="0"/>
              <a:t>自然放射線（</a:t>
            </a:r>
            <a:r>
              <a:rPr lang="en-US" altLang="ja-JP" dirty="0" smtClean="0"/>
              <a:t>~2 mSv/year</a:t>
            </a:r>
            <a:r>
              <a:rPr lang="ja-JP" altLang="en-US" dirty="0" smtClean="0"/>
              <a:t>）はこの中に含めない</a:t>
            </a:r>
            <a:endParaRPr lang="en-US" altLang="ja-JP" dirty="0" smtClean="0"/>
          </a:p>
          <a:p>
            <a:pPr lvl="3"/>
            <a:endParaRPr lang="en-US" altLang="ja-JP" dirty="0" smtClean="0"/>
          </a:p>
          <a:p>
            <a:pPr lvl="2"/>
            <a:endParaRPr lang="en-US" altLang="ja-JP" dirty="0" smtClean="0"/>
          </a:p>
          <a:p>
            <a:pPr lvl="2"/>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38</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ja-JP" altLang="en-US" dirty="0" smtClean="0"/>
              <a:t>仙台市青葉区の放射線量</a:t>
            </a:r>
            <a:r>
              <a:rPr kumimoji="1" lang="en-US" altLang="ja-JP" dirty="0" smtClean="0"/>
              <a:t/>
            </a:r>
            <a:br>
              <a:rPr kumimoji="1" lang="en-US" altLang="ja-JP" dirty="0" smtClean="0"/>
            </a:br>
            <a:r>
              <a:rPr kumimoji="1" lang="en-US" altLang="ja-JP" sz="2400" dirty="0" smtClean="0"/>
              <a:t/>
            </a:r>
            <a:br>
              <a:rPr kumimoji="1" lang="en-US" altLang="ja-JP" sz="2400" dirty="0" smtClean="0"/>
            </a:br>
            <a:r>
              <a:rPr kumimoji="1" lang="ja-JP" altLang="en-US" sz="2400" dirty="0" smtClean="0"/>
              <a:t>そして</a:t>
            </a:r>
            <a:r>
              <a:rPr kumimoji="1" lang="en-US" altLang="ja-JP" sz="2400" dirty="0" smtClean="0"/>
              <a:t/>
            </a:r>
            <a:br>
              <a:rPr kumimoji="1" lang="en-US" altLang="ja-JP" sz="2400" dirty="0" smtClean="0"/>
            </a:br>
            <a:r>
              <a:rPr lang="en-US" altLang="ja-JP" sz="2400" dirty="0"/>
              <a:t/>
            </a:r>
            <a:br>
              <a:rPr lang="en-US" altLang="ja-JP" sz="2400" dirty="0"/>
            </a:br>
            <a:r>
              <a:rPr lang="ja-JP" altLang="en-US" dirty="0" smtClean="0"/>
              <a:t>放射線とどうつきあうか</a:t>
            </a:r>
            <a:endParaRPr kumimoji="1" lang="ja-JP" altLang="en-US" dirty="0"/>
          </a:p>
        </p:txBody>
      </p:sp>
      <p:sp>
        <p:nvSpPr>
          <p:cNvPr id="7" name="テキスト プレースホルダー 6"/>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39</a:t>
            </a:fld>
            <a:endParaRPr kumimoji="1" lang="ja-JP" altLang="en-US" dirty="0"/>
          </a:p>
        </p:txBody>
      </p:sp>
    </p:spTree>
    <p:extLst>
      <p:ext uri="{BB962C8B-B14F-4D97-AF65-F5344CB8AC3E}">
        <p14:creationId xmlns:p14="http://schemas.microsoft.com/office/powerpoint/2010/main" xmlns="" val="3544055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放射線の種類</a:t>
            </a:r>
            <a:endParaRPr kumimoji="1" lang="ja-JP" altLang="en-US" dirty="0"/>
          </a:p>
        </p:txBody>
      </p:sp>
      <p:sp>
        <p:nvSpPr>
          <p:cNvPr id="3" name="コンテンツ プレースホルダ 2"/>
          <p:cNvSpPr>
            <a:spLocks noGrp="1"/>
          </p:cNvSpPr>
          <p:nvPr>
            <p:ph idx="1"/>
          </p:nvPr>
        </p:nvSpPr>
        <p:spPr>
          <a:xfrm>
            <a:off x="500034" y="1285860"/>
            <a:ext cx="7772400" cy="5357850"/>
          </a:xfrm>
        </p:spPr>
        <p:txBody>
          <a:bodyPr/>
          <a:lstStyle/>
          <a:p>
            <a:r>
              <a:rPr kumimoji="1" lang="ja-JP" altLang="en-US" dirty="0" smtClean="0"/>
              <a:t>粒子</a:t>
            </a:r>
            <a:endParaRPr kumimoji="1" lang="en-US" altLang="ja-JP" dirty="0" smtClean="0"/>
          </a:p>
          <a:p>
            <a:pPr lvl="1"/>
            <a:r>
              <a:rPr lang="en-US" altLang="ja-JP" dirty="0" smtClean="0">
                <a:sym typeface="Symbol"/>
              </a:rPr>
              <a:t></a:t>
            </a:r>
            <a:r>
              <a:rPr lang="ja-JP" altLang="en-US" dirty="0" smtClean="0"/>
              <a:t>線 （</a:t>
            </a:r>
            <a:r>
              <a:rPr lang="en-US" altLang="ja-JP" baseline="30000" dirty="0" smtClean="0"/>
              <a:t>4</a:t>
            </a:r>
            <a:r>
              <a:rPr lang="en-US" altLang="ja-JP" dirty="0" smtClean="0"/>
              <a:t>He</a:t>
            </a:r>
            <a:r>
              <a:rPr lang="ja-JP" altLang="en-US" dirty="0" smtClean="0"/>
              <a:t>の原子核）</a:t>
            </a:r>
            <a:endParaRPr lang="en-US" altLang="ja-JP" dirty="0" smtClean="0"/>
          </a:p>
          <a:p>
            <a:pPr lvl="1"/>
            <a:r>
              <a:rPr kumimoji="1" lang="en-US" altLang="ja-JP" dirty="0" smtClean="0">
                <a:sym typeface="Symbol"/>
              </a:rPr>
              <a:t></a:t>
            </a:r>
            <a:r>
              <a:rPr kumimoji="1" lang="ja-JP" altLang="en-US" dirty="0" smtClean="0">
                <a:sym typeface="Symbol"/>
              </a:rPr>
              <a:t>線 （電子・陽電子）</a:t>
            </a:r>
            <a:endParaRPr kumimoji="1" lang="en-US" altLang="ja-JP" dirty="0" smtClean="0">
              <a:sym typeface="Symbol"/>
            </a:endParaRPr>
          </a:p>
          <a:p>
            <a:pPr lvl="1"/>
            <a:r>
              <a:rPr kumimoji="1" lang="ja-JP" altLang="en-US" dirty="0" smtClean="0"/>
              <a:t>陽子</a:t>
            </a:r>
            <a:endParaRPr kumimoji="1" lang="en-US" altLang="ja-JP" dirty="0" smtClean="0"/>
          </a:p>
          <a:p>
            <a:pPr lvl="1"/>
            <a:r>
              <a:rPr lang="ja-JP" altLang="en-US" dirty="0" smtClean="0"/>
              <a:t>中性子</a:t>
            </a:r>
            <a:endParaRPr lang="en-US" altLang="ja-JP" dirty="0" smtClean="0"/>
          </a:p>
          <a:p>
            <a:pPr lvl="1"/>
            <a:r>
              <a:rPr lang="ja-JP" altLang="en-US" dirty="0" smtClean="0"/>
              <a:t>水素より重い原子のイオン</a:t>
            </a:r>
            <a:endParaRPr lang="en-US" altLang="ja-JP" dirty="0" smtClean="0"/>
          </a:p>
          <a:p>
            <a:pPr lvl="1"/>
            <a:r>
              <a:rPr kumimoji="1" lang="ja-JP" altLang="en-US" dirty="0" smtClean="0"/>
              <a:t>宇宙線（大多数は</a:t>
            </a:r>
            <a:r>
              <a:rPr kumimoji="1" lang="ja-JP" altLang="en-US" dirty="0" smtClean="0">
                <a:sym typeface="Symbol"/>
              </a:rPr>
              <a:t></a:t>
            </a:r>
            <a:r>
              <a:rPr kumimoji="1" lang="ja-JP" altLang="en-US" dirty="0" smtClean="0"/>
              <a:t>粒子）</a:t>
            </a:r>
            <a:endParaRPr kumimoji="1" lang="en-US" altLang="ja-JP" dirty="0" smtClean="0"/>
          </a:p>
          <a:p>
            <a:r>
              <a:rPr lang="ja-JP" altLang="en-US" dirty="0" smtClean="0"/>
              <a:t>電磁波</a:t>
            </a:r>
            <a:endParaRPr lang="en-US" altLang="ja-JP" dirty="0" smtClean="0"/>
          </a:p>
          <a:p>
            <a:pPr lvl="1"/>
            <a:r>
              <a:rPr kumimoji="1" lang="ja-JP" altLang="en-US" dirty="0" smtClean="0">
                <a:sym typeface="Symbol"/>
              </a:rPr>
              <a:t></a:t>
            </a:r>
            <a:r>
              <a:rPr kumimoji="1" lang="ja-JP" altLang="en-US" dirty="0" smtClean="0"/>
              <a:t>線</a:t>
            </a:r>
            <a:endParaRPr kumimoji="1" lang="en-US" altLang="ja-JP" dirty="0" smtClean="0"/>
          </a:p>
          <a:p>
            <a:pPr lvl="1"/>
            <a:r>
              <a:rPr lang="en-US" altLang="ja-JP" dirty="0" smtClean="0"/>
              <a:t>X</a:t>
            </a:r>
            <a:r>
              <a:rPr lang="ja-JP" altLang="en-US" dirty="0" smtClean="0"/>
              <a:t>線</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48083" y="5323667"/>
            <a:ext cx="4035120" cy="13835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タイトル 1"/>
          <p:cNvSpPr>
            <a:spLocks noGrp="1"/>
          </p:cNvSpPr>
          <p:nvPr>
            <p:ph type="title"/>
          </p:nvPr>
        </p:nvSpPr>
        <p:spPr/>
        <p:txBody>
          <a:bodyPr/>
          <a:lstStyle/>
          <a:p>
            <a:r>
              <a:rPr kumimoji="1" lang="ja-JP" altLang="en-US" dirty="0" smtClean="0"/>
              <a:t>仙台市青葉区の放射線量率の</a:t>
            </a:r>
            <a:r>
              <a:rPr lang="ja-JP" altLang="en-US" dirty="0"/>
              <a:t>推移</a:t>
            </a:r>
            <a:endParaRPr kumimoji="1" lang="ja-JP" altLang="en-US" dirty="0"/>
          </a:p>
        </p:txBody>
      </p:sp>
      <p:sp>
        <p:nvSpPr>
          <p:cNvPr id="11" name="コンテンツ プレースホルダー 10"/>
          <p:cNvSpPr>
            <a:spLocks noGrp="1"/>
          </p:cNvSpPr>
          <p:nvPr>
            <p:ph idx="1"/>
          </p:nvPr>
        </p:nvSpPr>
        <p:spPr>
          <a:xfrm>
            <a:off x="6824132" y="1285859"/>
            <a:ext cx="2319867" cy="4545313"/>
          </a:xfrm>
        </p:spPr>
        <p:txBody>
          <a:bodyPr/>
          <a:lstStyle/>
          <a:p>
            <a:pPr marL="177800" indent="-177800"/>
            <a:r>
              <a:rPr kumimoji="1" lang="en-US" altLang="ja-JP" sz="1400" dirty="0" smtClean="0"/>
              <a:t>3</a:t>
            </a:r>
            <a:r>
              <a:rPr kumimoji="1" lang="ja-JP" altLang="en-US" sz="1400" dirty="0" smtClean="0"/>
              <a:t>月</a:t>
            </a:r>
            <a:r>
              <a:rPr kumimoji="1" lang="en-US" altLang="ja-JP" sz="1400" dirty="0" smtClean="0"/>
              <a:t>13</a:t>
            </a:r>
            <a:r>
              <a:rPr kumimoji="1" lang="ja-JP" altLang="en-US" sz="1400" dirty="0" smtClean="0"/>
              <a:t>～</a:t>
            </a:r>
            <a:r>
              <a:rPr kumimoji="1" lang="en-US" altLang="ja-JP" sz="1400" dirty="0" smtClean="0"/>
              <a:t>16</a:t>
            </a:r>
            <a:r>
              <a:rPr kumimoji="1" lang="ja-JP" altLang="en-US" sz="1400" dirty="0" smtClean="0"/>
              <a:t>日のベント、水素爆発以降放射性物質の大量放出は観測されていない</a:t>
            </a:r>
            <a:endParaRPr kumimoji="1" lang="en-US" altLang="ja-JP" sz="1400" dirty="0" smtClean="0"/>
          </a:p>
          <a:p>
            <a:pPr marL="357188" lvl="1" indent="-179388"/>
            <a:r>
              <a:rPr lang="ja-JP" altLang="en-US" sz="1000" dirty="0" smtClean="0"/>
              <a:t>仙台での測定と、原子力発電所敷地内での測定値比較から</a:t>
            </a:r>
            <a:endParaRPr lang="en-US" altLang="ja-JP" sz="1000" dirty="0" smtClean="0"/>
          </a:p>
          <a:p>
            <a:pPr marL="177800" indent="-177800"/>
            <a:r>
              <a:rPr lang="en-US" altLang="ja-JP" sz="1400" dirty="0" smtClean="0"/>
              <a:t>3</a:t>
            </a:r>
            <a:r>
              <a:rPr lang="ja-JP" altLang="en-US" sz="1400" dirty="0" smtClean="0"/>
              <a:t>月</a:t>
            </a:r>
            <a:r>
              <a:rPr lang="en-US" altLang="ja-JP" sz="1400" dirty="0" smtClean="0"/>
              <a:t>24</a:t>
            </a:r>
            <a:r>
              <a:rPr lang="ja-JP" altLang="en-US" sz="1400" dirty="0" smtClean="0"/>
              <a:t>日の仙台での増加は上空にあったものが雨で降下したと考えられる</a:t>
            </a:r>
            <a:endParaRPr lang="en-US" altLang="ja-JP" sz="600" dirty="0" smtClean="0"/>
          </a:p>
          <a:p>
            <a:pPr marL="357188" lvl="1" indent="-179388"/>
            <a:r>
              <a:rPr lang="ja-JP" altLang="en-US" sz="1000" dirty="0" smtClean="0"/>
              <a:t>この日以降では、降雨後</a:t>
            </a:r>
            <a:r>
              <a:rPr lang="en-US" altLang="ja-JP" sz="1000" dirty="0" smtClean="0"/>
              <a:t>0.01</a:t>
            </a:r>
            <a:r>
              <a:rPr lang="ja-JP" altLang="en-US" sz="1000" dirty="0" smtClean="0"/>
              <a:t>～</a:t>
            </a:r>
            <a:r>
              <a:rPr lang="en-US" altLang="ja-JP" sz="1000" dirty="0" smtClean="0"/>
              <a:t>0.02[</a:t>
            </a:r>
            <a:r>
              <a:rPr lang="en-US" altLang="ja-JP" sz="1000" dirty="0" err="1" smtClean="0"/>
              <a:t>μSv</a:t>
            </a:r>
            <a:r>
              <a:rPr lang="en-US" altLang="ja-JP" sz="1000" dirty="0" smtClean="0"/>
              <a:t>/h]</a:t>
            </a:r>
            <a:r>
              <a:rPr lang="ja-JP" altLang="en-US" sz="1000" dirty="0" smtClean="0"/>
              <a:t>の増加し、また線量が落ちているがこれは、大気中にある天然放射性物質ビスマス</a:t>
            </a:r>
            <a:r>
              <a:rPr lang="en-US" altLang="ja-JP" sz="1000" dirty="0" smtClean="0"/>
              <a:t>(Bi)214</a:t>
            </a:r>
            <a:r>
              <a:rPr lang="ja-JP" altLang="en-US" sz="1000" dirty="0" smtClean="0"/>
              <a:t>と考えられる</a:t>
            </a:r>
            <a:endParaRPr lang="en-US" altLang="ja-JP" sz="1000" dirty="0" smtClean="0"/>
          </a:p>
          <a:p>
            <a:pPr marL="357188" lvl="1" indent="-179388"/>
            <a:r>
              <a:rPr lang="ja-JP" altLang="en-US" sz="1000" dirty="0"/>
              <a:t>日本</a:t>
            </a:r>
            <a:r>
              <a:rPr lang="ja-JP" altLang="en-US" sz="1000" dirty="0" smtClean="0"/>
              <a:t>分析センターの測定では、降雨後に</a:t>
            </a:r>
            <a:r>
              <a:rPr lang="en-US" altLang="ja-JP" sz="1000" dirty="0" smtClean="0"/>
              <a:t>Bi-214 </a:t>
            </a:r>
            <a:r>
              <a:rPr lang="ja-JP" altLang="en-US" sz="1000" dirty="0" smtClean="0"/>
              <a:t>が増加してすぐ減少して</a:t>
            </a:r>
            <a:r>
              <a:rPr lang="ja-JP" altLang="en-US" sz="1000" dirty="0"/>
              <a:t>いる</a:t>
            </a:r>
            <a:r>
              <a:rPr lang="ja-JP" altLang="en-US" sz="1000" dirty="0" smtClean="0"/>
              <a:t>のが見えている。</a:t>
            </a:r>
            <a:endParaRPr lang="en-US" altLang="ja-JP" sz="1000" dirty="0" smtClean="0"/>
          </a:p>
          <a:p>
            <a:pPr marL="541338" lvl="2" indent="-92075"/>
            <a:r>
              <a:rPr lang="en-US" altLang="ja-JP" sz="800" dirty="0"/>
              <a:t>http://www.jcac.or.jp/lib/senryo_lib/nodo.pdf</a:t>
            </a:r>
            <a:endParaRPr lang="en-US" altLang="ja-JP" sz="800" dirty="0" smtClean="0"/>
          </a:p>
          <a:p>
            <a:pPr marL="177800" indent="-177800"/>
            <a:r>
              <a:rPr kumimoji="1" lang="ja-JP" altLang="en-US" sz="1400" dirty="0" smtClean="0"/>
              <a:t>６月末現在</a:t>
            </a:r>
            <a:endParaRPr kumimoji="1" lang="en-US" altLang="ja-JP" sz="1400" dirty="0" smtClean="0"/>
          </a:p>
          <a:p>
            <a:pPr marL="357188" lvl="1" indent="-179388"/>
            <a:r>
              <a:rPr lang="ja-JP" altLang="en-US" sz="1000" dirty="0" smtClean="0"/>
              <a:t>ヨウ素</a:t>
            </a:r>
            <a:r>
              <a:rPr lang="en-US" altLang="ja-JP" sz="1000" dirty="0" smtClean="0"/>
              <a:t>131</a:t>
            </a:r>
            <a:r>
              <a:rPr lang="ja-JP" altLang="en-US" sz="1000" dirty="0" smtClean="0"/>
              <a:t>（半減期８日）は殆ど無い</a:t>
            </a:r>
            <a:endParaRPr lang="en-US" altLang="ja-JP" sz="1000" dirty="0" smtClean="0"/>
          </a:p>
          <a:p>
            <a:pPr marL="357188" lvl="1" indent="-179388"/>
            <a:r>
              <a:rPr lang="ja-JP" altLang="en-US" sz="1000" dirty="0" smtClean="0"/>
              <a:t>主にセシウム</a:t>
            </a:r>
            <a:r>
              <a:rPr lang="en-US" altLang="ja-JP" sz="1000" dirty="0" smtClean="0"/>
              <a:t>134</a:t>
            </a:r>
            <a:r>
              <a:rPr lang="ja-JP" altLang="en-US" sz="1000" dirty="0" smtClean="0"/>
              <a:t>と</a:t>
            </a:r>
            <a:r>
              <a:rPr lang="en-US" altLang="ja-JP" sz="1000" dirty="0" smtClean="0"/>
              <a:t>137</a:t>
            </a:r>
          </a:p>
          <a:p>
            <a:pPr marL="177800" indent="-177800"/>
            <a:endParaRPr kumimoji="1" lang="en-US" altLang="ja-JP" sz="1400" dirty="0" smtClean="0"/>
          </a:p>
        </p:txBody>
      </p:sp>
      <p:sp>
        <p:nvSpPr>
          <p:cNvPr id="4" name="スライド番号プレースホルダー 3"/>
          <p:cNvSpPr>
            <a:spLocks noGrp="1"/>
          </p:cNvSpPr>
          <p:nvPr>
            <p:ph type="sldNum" sz="quarter" idx="11"/>
          </p:nvPr>
        </p:nvSpPr>
        <p:spPr/>
        <p:txBody>
          <a:bodyPr/>
          <a:lstStyle/>
          <a:p>
            <a:fld id="{FB201ADD-91D0-4208-B74B-18FBB0210127}" type="slidenum">
              <a:rPr kumimoji="1" lang="ja-JP" altLang="en-US" smtClean="0"/>
              <a:pPr/>
              <a:t>40</a:t>
            </a:fld>
            <a:endParaRPr kumimoji="1" lang="ja-JP" altLang="en-US"/>
          </a:p>
        </p:txBody>
      </p:sp>
      <p:pic>
        <p:nvPicPr>
          <p:cNvPr id="2050" name="Picture 2" descr="Z:\public_html\radiation_monitor\png\2011_06_28\2011_06_28_tamura_plot_w_setsumei_page01_jp.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584" y="1166704"/>
            <a:ext cx="6720748" cy="4032449"/>
          </a:xfrm>
          <a:prstGeom prst="rect">
            <a:avLst/>
          </a:prstGeom>
          <a:noFill/>
          <a:extLst>
            <a:ext uri="{909E8E84-426E-40DD-AFC4-6F175D3DCCD1}">
              <a14:hiddenFill xmlns:a14="http://schemas.microsoft.com/office/drawing/2010/main" xmlns="">
                <a:solidFill>
                  <a:srgbClr val="FFFFFF"/>
                </a:solidFill>
              </a14:hiddenFill>
            </a:ext>
          </a:extLst>
        </p:spPr>
      </p:pic>
      <p:sp>
        <p:nvSpPr>
          <p:cNvPr id="8" name="テキスト ボックス 7"/>
          <p:cNvSpPr txBox="1"/>
          <p:nvPr/>
        </p:nvSpPr>
        <p:spPr>
          <a:xfrm rot="16200000">
            <a:off x="1675257" y="5715757"/>
            <a:ext cx="1255473" cy="230832"/>
          </a:xfrm>
          <a:prstGeom prst="rect">
            <a:avLst/>
          </a:prstGeom>
          <a:noFill/>
        </p:spPr>
        <p:txBody>
          <a:bodyPr wrap="none" rtlCol="0">
            <a:spAutoFit/>
          </a:bodyPr>
          <a:lstStyle/>
          <a:p>
            <a:pPr algn="ctr"/>
            <a:r>
              <a:rPr kumimoji="1" lang="ja-JP" altLang="en-US" sz="900" dirty="0" smtClean="0"/>
              <a:t>放射線量率 </a:t>
            </a:r>
            <a:r>
              <a:rPr kumimoji="1" lang="en-US" altLang="ja-JP" sz="900" dirty="0" smtClean="0"/>
              <a:t>[</a:t>
            </a:r>
            <a:r>
              <a:rPr kumimoji="1" lang="en-US" altLang="ja-JP" sz="900" dirty="0" err="1" smtClean="0"/>
              <a:t>μSv</a:t>
            </a:r>
            <a:r>
              <a:rPr kumimoji="1" lang="en-US" altLang="ja-JP" sz="900" dirty="0" smtClean="0"/>
              <a:t>/h]</a:t>
            </a:r>
          </a:p>
        </p:txBody>
      </p:sp>
      <p:sp>
        <p:nvSpPr>
          <p:cNvPr id="9" name="テキスト ボックス 8"/>
          <p:cNvSpPr txBox="1"/>
          <p:nvPr/>
        </p:nvSpPr>
        <p:spPr>
          <a:xfrm>
            <a:off x="4246931" y="6668549"/>
            <a:ext cx="424358" cy="287771"/>
          </a:xfrm>
          <a:prstGeom prst="rect">
            <a:avLst/>
          </a:prstGeom>
          <a:noFill/>
        </p:spPr>
        <p:txBody>
          <a:bodyPr wrap="none" rtlCol="0">
            <a:spAutoFit/>
          </a:bodyPr>
          <a:lstStyle/>
          <a:p>
            <a:r>
              <a:rPr kumimoji="1" lang="ja-JP" altLang="en-US" sz="1050" dirty="0" smtClean="0"/>
              <a:t>日時</a:t>
            </a:r>
            <a:endParaRPr kumimoji="1" lang="ja-JP" altLang="en-US" sz="1050" dirty="0"/>
          </a:p>
        </p:txBody>
      </p:sp>
      <p:sp>
        <p:nvSpPr>
          <p:cNvPr id="13" name="正方形/長方形 12"/>
          <p:cNvSpPr/>
          <p:nvPr/>
        </p:nvSpPr>
        <p:spPr>
          <a:xfrm>
            <a:off x="3396941" y="5831173"/>
            <a:ext cx="2834411" cy="430887"/>
          </a:xfrm>
          <a:prstGeom prst="rect">
            <a:avLst/>
          </a:prstGeom>
          <a:solidFill>
            <a:srgbClr val="FFFFCC"/>
          </a:solidFill>
          <a:effectLst>
            <a:outerShdw blurRad="50800" dist="38100" dir="2700000" algn="tl" rotWithShape="0">
              <a:prstClr val="black">
                <a:alpha val="40000"/>
              </a:prstClr>
            </a:outerShdw>
          </a:effectLst>
        </p:spPr>
        <p:txBody>
          <a:bodyPr wrap="square">
            <a:spAutoFit/>
          </a:bodyPr>
          <a:lstStyle/>
          <a:p>
            <a:r>
              <a:rPr lang="ja-JP" altLang="en-US" sz="800" dirty="0">
                <a:latin typeface="HG丸ｺﾞｼｯｸM-PRO" pitchFamily="50" charset="-128"/>
                <a:ea typeface="HG丸ｺﾞｼｯｸM-PRO" pitchFamily="50" charset="-128"/>
              </a:rPr>
              <a:t>福島第一原子力発電所構内での計測</a:t>
            </a:r>
            <a:r>
              <a:rPr lang="ja-JP" altLang="en-US" sz="800" dirty="0" smtClean="0">
                <a:latin typeface="HG丸ｺﾞｼｯｸM-PRO" pitchFamily="50" charset="-128"/>
                <a:ea typeface="HG丸ｺﾞｼｯｸM-PRO" pitchFamily="50" charset="-128"/>
              </a:rPr>
              <a:t>データ</a:t>
            </a:r>
            <a:endParaRPr lang="en-US" altLang="ja-JP" sz="800" dirty="0" smtClean="0">
              <a:latin typeface="HG丸ｺﾞｼｯｸM-PRO" pitchFamily="50" charset="-128"/>
              <a:ea typeface="HG丸ｺﾞｼｯｸM-PRO" pitchFamily="50" charset="-128"/>
            </a:endParaRPr>
          </a:p>
          <a:p>
            <a:r>
              <a:rPr lang="en-US" altLang="ja-JP" sz="700" dirty="0">
                <a:latin typeface="HG丸ｺﾞｼｯｸM-PRO" pitchFamily="50" charset="-128"/>
                <a:ea typeface="HG丸ｺﾞｼｯｸM-PRO" pitchFamily="50" charset="-128"/>
              </a:rPr>
              <a:t>http://</a:t>
            </a:r>
            <a:r>
              <a:rPr lang="en-US" altLang="ja-JP" sz="700" dirty="0" smtClean="0">
                <a:latin typeface="HG丸ｺﾞｼｯｸM-PRO" pitchFamily="50" charset="-128"/>
                <a:ea typeface="HG丸ｺﾞｼｯｸM-PRO" pitchFamily="50" charset="-128"/>
              </a:rPr>
              <a:t>www.tepco.co.jp/nu/fukushima-np/f1/index-j.html</a:t>
            </a:r>
          </a:p>
          <a:p>
            <a:r>
              <a:rPr lang="ja-JP" altLang="en-US" sz="700" dirty="0" smtClean="0">
                <a:latin typeface="HG丸ｺﾞｼｯｸM-PRO" pitchFamily="50" charset="-128"/>
                <a:ea typeface="HG丸ｺﾞｼｯｸM-PRO" pitchFamily="50" charset="-128"/>
              </a:rPr>
              <a:t>より金田が作図</a:t>
            </a:r>
            <a:endParaRPr lang="ja-JP" altLang="en-US" sz="700" dirty="0">
              <a:latin typeface="HG丸ｺﾞｼｯｸM-PRO" pitchFamily="50" charset="-128"/>
              <a:ea typeface="HG丸ｺﾞｼｯｸM-PRO" pitchFamily="50" charset="-128"/>
            </a:endParaRPr>
          </a:p>
        </p:txBody>
      </p:sp>
      <p:sp>
        <p:nvSpPr>
          <p:cNvPr id="14" name="正方形/長方形 13"/>
          <p:cNvSpPr/>
          <p:nvPr/>
        </p:nvSpPr>
        <p:spPr>
          <a:xfrm>
            <a:off x="32492" y="940408"/>
            <a:ext cx="3687102" cy="211203"/>
          </a:xfrm>
          <a:prstGeom prst="rect">
            <a:avLst/>
          </a:prstGeom>
          <a:gradFill flip="none" rotWithShape="1">
            <a:gsLst>
              <a:gs pos="0">
                <a:srgbClr val="FFFFCC"/>
              </a:gs>
              <a:gs pos="100000">
                <a:srgbClr val="FFFFFF"/>
              </a:gs>
            </a:gsLst>
            <a:lin ang="2700000" scaled="1"/>
            <a:tileRect/>
          </a:gradFill>
          <a:effectLst>
            <a:outerShdw blurRad="50800" dist="12700" dir="2700000" algn="tl" rotWithShape="0">
              <a:prstClr val="black">
                <a:alpha val="40000"/>
              </a:prstClr>
            </a:outerShdw>
          </a:effectLst>
        </p:spPr>
        <p:txBody>
          <a:bodyPr wrap="square" lIns="72000" tIns="36000" rIns="72000" bIns="36000">
            <a:spAutoFit/>
          </a:bodyPr>
          <a:lstStyle/>
          <a:p>
            <a:r>
              <a:rPr lang="en-US" altLang="ja-JP" sz="900" dirty="0"/>
              <a:t>https://sites.google.com/site/radmonitor311/sendai_aobaku</a:t>
            </a:r>
            <a:endParaRPr lang="ja-JP" altLang="en-US" sz="900" dirty="0"/>
          </a:p>
        </p:txBody>
      </p:sp>
      <p:sp>
        <p:nvSpPr>
          <p:cNvPr id="12" name="テキスト ボックス 11"/>
          <p:cNvSpPr txBox="1"/>
          <p:nvPr/>
        </p:nvSpPr>
        <p:spPr>
          <a:xfrm rot="16200000">
            <a:off x="1202394" y="2675495"/>
            <a:ext cx="2162451" cy="161583"/>
          </a:xfrm>
          <a:prstGeom prst="rect">
            <a:avLst/>
          </a:prstGeom>
          <a:solidFill>
            <a:schemeClr val="bg1"/>
          </a:solidFill>
        </p:spPr>
        <p:txBody>
          <a:bodyPr wrap="none" lIns="0" tIns="0" rIns="0" bIns="0" rtlCol="0">
            <a:spAutoFit/>
          </a:bodyPr>
          <a:lstStyle/>
          <a:p>
            <a:pPr algn="ctr"/>
            <a:r>
              <a:rPr kumimoji="1" lang="ja-JP" altLang="en-US" sz="1050" dirty="0" smtClean="0"/>
              <a:t>放射線量率 </a:t>
            </a:r>
            <a:r>
              <a:rPr kumimoji="1" lang="en-US" altLang="ja-JP" sz="1050" dirty="0" smtClean="0"/>
              <a:t>[</a:t>
            </a:r>
            <a:r>
              <a:rPr kumimoji="1" lang="ja-JP" altLang="en-US" sz="1050" dirty="0" smtClean="0"/>
              <a:t>マイクロ・シーベルト</a:t>
            </a:r>
            <a:r>
              <a:rPr kumimoji="1" lang="en-US" altLang="ja-JP" sz="1050" dirty="0" smtClean="0"/>
              <a:t>/</a:t>
            </a:r>
            <a:r>
              <a:rPr kumimoji="1" lang="ja-JP" altLang="en-US" sz="1050" dirty="0" smtClean="0"/>
              <a:t>時</a:t>
            </a:r>
            <a:r>
              <a:rPr kumimoji="1" lang="en-US" altLang="ja-JP" sz="1050" dirty="0" smtClean="0"/>
              <a:t>]</a:t>
            </a:r>
          </a:p>
        </p:txBody>
      </p:sp>
    </p:spTree>
    <p:extLst>
      <p:ext uri="{BB962C8B-B14F-4D97-AF65-F5344CB8AC3E}">
        <p14:creationId xmlns:p14="http://schemas.microsoft.com/office/powerpoint/2010/main" xmlns="" val="23824149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kaneta\Dropbox\Documents\放射線関係\青葉山キャンパスの土_2011_06_25_linear_plot.pn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763" t="3805" r="4410" b="4519"/>
          <a:stretch/>
        </p:blipFill>
        <p:spPr bwMode="auto">
          <a:xfrm>
            <a:off x="1404246" y="3595608"/>
            <a:ext cx="5138057" cy="284671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タイトル 1"/>
          <p:cNvSpPr>
            <a:spLocks noGrp="1"/>
          </p:cNvSpPr>
          <p:nvPr>
            <p:ph type="title"/>
          </p:nvPr>
        </p:nvSpPr>
        <p:spPr/>
        <p:txBody>
          <a:bodyPr/>
          <a:lstStyle/>
          <a:p>
            <a:r>
              <a:rPr kumimoji="1" lang="ja-JP" altLang="en-US" sz="3200" dirty="0" smtClean="0"/>
              <a:t>青葉山キャンパスの土中の放射性物質</a:t>
            </a:r>
            <a:endParaRPr kumimoji="1" lang="ja-JP" altLang="en-US" sz="3200" dirty="0"/>
          </a:p>
        </p:txBody>
      </p:sp>
      <p:sp>
        <p:nvSpPr>
          <p:cNvPr id="3" name="コンテンツ プレースホルダー 2"/>
          <p:cNvSpPr>
            <a:spLocks noGrp="1"/>
          </p:cNvSpPr>
          <p:nvPr>
            <p:ph idx="1"/>
          </p:nvPr>
        </p:nvSpPr>
        <p:spPr>
          <a:xfrm>
            <a:off x="1179926" y="978180"/>
            <a:ext cx="5995828" cy="2501995"/>
          </a:xfrm>
        </p:spPr>
        <p:txBody>
          <a:bodyPr/>
          <a:lstStyle/>
          <a:p>
            <a:pPr marL="177800" indent="-177800"/>
            <a:r>
              <a:rPr kumimoji="1" lang="ja-JP" altLang="en-US" sz="1800" dirty="0" smtClean="0"/>
              <a:t>ゲルマニウム検出器で測定</a:t>
            </a:r>
            <a:endParaRPr kumimoji="1" lang="en-US" altLang="ja-JP" sz="1800" dirty="0" smtClean="0"/>
          </a:p>
          <a:p>
            <a:pPr marL="449263" lvl="1" indent="-177800"/>
            <a:r>
              <a:rPr lang="ja-JP" altLang="en-US" sz="1400" dirty="0" smtClean="0"/>
              <a:t>高エネルギー分解能の</a:t>
            </a:r>
            <a:r>
              <a:rPr lang="ja-JP" altLang="en-US" sz="1400" dirty="0"/>
              <a:t>検出器</a:t>
            </a:r>
            <a:endParaRPr lang="en-US" altLang="ja-JP" sz="1400" dirty="0" smtClean="0"/>
          </a:p>
          <a:p>
            <a:pPr marL="177800" indent="-177800"/>
            <a:r>
              <a:rPr kumimoji="1" lang="ja-JP" altLang="en-US" sz="1800" dirty="0" smtClean="0"/>
              <a:t>ピークが放射性物質から出た</a:t>
            </a:r>
            <a:r>
              <a:rPr kumimoji="1" lang="ja-JP" altLang="en-US" sz="1800" dirty="0" smtClean="0">
                <a:sym typeface="Symbol"/>
              </a:rPr>
              <a:t></a:t>
            </a:r>
            <a:r>
              <a:rPr kumimoji="1" lang="ja-JP" altLang="en-US" sz="1800" dirty="0" smtClean="0"/>
              <a:t>線に対応</a:t>
            </a:r>
            <a:endParaRPr lang="ja-JP" altLang="en-US" sz="1800" dirty="0" smtClean="0"/>
          </a:p>
          <a:p>
            <a:pPr marL="449263" lvl="1" indent="-177800"/>
            <a:r>
              <a:rPr lang="ja-JP" altLang="en-US" sz="1400" dirty="0" smtClean="0"/>
              <a:t>ピーク</a:t>
            </a:r>
            <a:r>
              <a:rPr lang="ja-JP" altLang="en-US" sz="1400" dirty="0"/>
              <a:t>の下にある連続して分布している物は</a:t>
            </a:r>
            <a:r>
              <a:rPr lang="ja-JP" altLang="en-US" sz="1400" dirty="0" smtClean="0"/>
              <a:t>バックグラウンド</a:t>
            </a:r>
            <a:endParaRPr lang="en-US" altLang="ja-JP" sz="1400" dirty="0" smtClean="0"/>
          </a:p>
          <a:p>
            <a:pPr marL="449263" lvl="1" indent="-177800"/>
            <a:r>
              <a:rPr lang="ja-JP" altLang="en-US" sz="1400" dirty="0" smtClean="0"/>
              <a:t>知りたい</a:t>
            </a:r>
            <a:r>
              <a:rPr lang="ja-JP" altLang="en-US" sz="1400" dirty="0" smtClean="0">
                <a:sym typeface="Symbol"/>
              </a:rPr>
              <a:t></a:t>
            </a:r>
            <a:r>
              <a:rPr lang="ja-JP" altLang="en-US" sz="1400" dirty="0" smtClean="0"/>
              <a:t>線の個数はバックグラウンドの上に乗っている</a:t>
            </a:r>
            <a:endParaRPr lang="en-US" altLang="ja-JP" sz="1400" dirty="0" smtClean="0"/>
          </a:p>
          <a:p>
            <a:pPr marL="177800" indent="-177800"/>
            <a:r>
              <a:rPr lang="ja-JP" altLang="en-US" sz="1800" dirty="0" smtClean="0"/>
              <a:t>現在見えている</a:t>
            </a:r>
            <a:r>
              <a:rPr lang="ja-JP" altLang="en-US" sz="1800" dirty="0" smtClean="0">
                <a:sym typeface="Symbol"/>
              </a:rPr>
              <a:t></a:t>
            </a:r>
            <a:r>
              <a:rPr lang="ja-JP" altLang="en-US" sz="1800" dirty="0" smtClean="0"/>
              <a:t>線の由来は</a:t>
            </a:r>
            <a:endParaRPr lang="ja-JP" altLang="en-US" sz="1800" dirty="0"/>
          </a:p>
          <a:p>
            <a:pPr marL="449263" lvl="1" indent="-177800">
              <a:tabLst>
                <a:tab pos="449263" algn="l"/>
              </a:tabLst>
            </a:pPr>
            <a:r>
              <a:rPr lang="ja-JP" altLang="en-US" sz="1400" dirty="0" smtClean="0"/>
              <a:t>セシウム</a:t>
            </a:r>
            <a:r>
              <a:rPr lang="en-US" altLang="ja-JP" sz="1400" dirty="0" smtClean="0"/>
              <a:t>(Cs)-134, -137</a:t>
            </a:r>
          </a:p>
          <a:p>
            <a:pPr marL="449263" lvl="1" indent="-177800">
              <a:tabLst>
                <a:tab pos="449263" algn="l"/>
              </a:tabLst>
            </a:pPr>
            <a:r>
              <a:rPr lang="ja-JP" altLang="en-US" sz="1400" dirty="0" smtClean="0"/>
              <a:t>カリウム</a:t>
            </a:r>
            <a:r>
              <a:rPr lang="en-US" altLang="ja-JP" sz="1400" dirty="0" smtClean="0"/>
              <a:t>(K)-40</a:t>
            </a:r>
            <a:r>
              <a:rPr lang="ja-JP" altLang="en-US" sz="1400" dirty="0" smtClean="0"/>
              <a:t>：　天然放射線</a:t>
            </a:r>
            <a:endParaRPr lang="en-US" altLang="ja-JP" sz="1400" dirty="0" smtClean="0"/>
          </a:p>
          <a:p>
            <a:pPr marL="449263" lvl="1" indent="-177800">
              <a:tabLst>
                <a:tab pos="449263" algn="l"/>
              </a:tabLst>
            </a:pPr>
            <a:r>
              <a:rPr lang="ja-JP" altLang="en-US" sz="1400" dirty="0" smtClean="0"/>
              <a:t>ビスマス</a:t>
            </a:r>
            <a:r>
              <a:rPr lang="en-US" altLang="ja-JP" sz="1400" dirty="0" smtClean="0"/>
              <a:t>(Bi) -214</a:t>
            </a:r>
            <a:r>
              <a:rPr lang="ja-JP" altLang="en-US" sz="1400" dirty="0" smtClean="0"/>
              <a:t>： 天然放射線（ラドンから）</a:t>
            </a:r>
          </a:p>
        </p:txBody>
      </p:sp>
      <p:sp>
        <p:nvSpPr>
          <p:cNvPr id="4" name="スライド番号プレースホルダー 3"/>
          <p:cNvSpPr>
            <a:spLocks noGrp="1"/>
          </p:cNvSpPr>
          <p:nvPr>
            <p:ph type="sldNum" sz="quarter" idx="11"/>
          </p:nvPr>
        </p:nvSpPr>
        <p:spPr/>
        <p:txBody>
          <a:bodyPr/>
          <a:lstStyle/>
          <a:p>
            <a:fld id="{FB201ADD-91D0-4208-B74B-18FBB0210127}" type="slidenum">
              <a:rPr kumimoji="1" lang="ja-JP" altLang="en-US" smtClean="0"/>
              <a:pPr/>
              <a:t>41</a:t>
            </a:fld>
            <a:endParaRPr kumimoji="1" lang="ja-JP" altLang="en-US"/>
          </a:p>
        </p:txBody>
      </p:sp>
      <p:sp>
        <p:nvSpPr>
          <p:cNvPr id="5" name="テキスト ボックス 4"/>
          <p:cNvSpPr txBox="1"/>
          <p:nvPr/>
        </p:nvSpPr>
        <p:spPr>
          <a:xfrm>
            <a:off x="4971303" y="4560662"/>
            <a:ext cx="888385" cy="523220"/>
          </a:xfrm>
          <a:prstGeom prst="rect">
            <a:avLst/>
          </a:prstGeom>
          <a:noFill/>
        </p:spPr>
        <p:txBody>
          <a:bodyPr wrap="none" rtlCol="0">
            <a:spAutoFit/>
          </a:bodyPr>
          <a:lstStyle/>
          <a:p>
            <a:r>
              <a:rPr lang="en-US" altLang="ja-JP" sz="1400" dirty="0">
                <a:latin typeface="Times New Roman" pitchFamily="18" charset="0"/>
                <a:cs typeface="Times New Roman" pitchFamily="18" charset="0"/>
              </a:rPr>
              <a:t>1461 </a:t>
            </a:r>
            <a:r>
              <a:rPr lang="en-US" altLang="ja-JP" sz="1400" dirty="0" err="1" smtClean="0">
                <a:latin typeface="Times New Roman" pitchFamily="18" charset="0"/>
                <a:cs typeface="Times New Roman" pitchFamily="18" charset="0"/>
              </a:rPr>
              <a:t>keV</a:t>
            </a:r>
            <a:endParaRPr lang="en-US" altLang="ja-JP" sz="1400" dirty="0">
              <a:latin typeface="Times New Roman" pitchFamily="18" charset="0"/>
              <a:cs typeface="Times New Roman" pitchFamily="18" charset="0"/>
            </a:endParaRPr>
          </a:p>
          <a:p>
            <a:r>
              <a:rPr lang="en-US" altLang="ja-JP" sz="1400" dirty="0" smtClean="0">
                <a:latin typeface="Times New Roman" pitchFamily="18" charset="0"/>
                <a:cs typeface="Times New Roman" pitchFamily="18" charset="0"/>
              </a:rPr>
              <a:t>(</a:t>
            </a:r>
            <a:r>
              <a:rPr lang="en-US" altLang="ja-JP" sz="1400" baseline="30000" dirty="0" smtClean="0">
                <a:latin typeface="Times New Roman" pitchFamily="18" charset="0"/>
                <a:cs typeface="Times New Roman" pitchFamily="18" charset="0"/>
              </a:rPr>
              <a:t>40</a:t>
            </a:r>
            <a:r>
              <a:rPr lang="en-US" altLang="ja-JP" sz="1400" dirty="0" smtClean="0">
                <a:latin typeface="Times New Roman" pitchFamily="18" charset="0"/>
                <a:cs typeface="Times New Roman" pitchFamily="18" charset="0"/>
              </a:rPr>
              <a:t>K)</a:t>
            </a:r>
            <a:endParaRPr kumimoji="1" lang="ja-JP" altLang="en-US" sz="1400" dirty="0">
              <a:latin typeface="Times New Roman" pitchFamily="18" charset="0"/>
              <a:cs typeface="Times New Roman" pitchFamily="18" charset="0"/>
            </a:endParaRPr>
          </a:p>
        </p:txBody>
      </p:sp>
      <p:cxnSp>
        <p:nvCxnSpPr>
          <p:cNvPr id="7" name="直線矢印コネクタ 6"/>
          <p:cNvCxnSpPr>
            <a:stCxn id="5" idx="1"/>
          </p:cNvCxnSpPr>
          <p:nvPr/>
        </p:nvCxnSpPr>
        <p:spPr bwMode="auto">
          <a:xfrm flipH="1">
            <a:off x="4874691" y="4822272"/>
            <a:ext cx="96612" cy="565530"/>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cxnSp>
        <p:nvCxnSpPr>
          <p:cNvPr id="9" name="直線矢印コネクタ 8"/>
          <p:cNvCxnSpPr/>
          <p:nvPr/>
        </p:nvCxnSpPr>
        <p:spPr bwMode="auto">
          <a:xfrm flipH="1">
            <a:off x="3142846" y="3839841"/>
            <a:ext cx="342105" cy="180798"/>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sp>
        <p:nvSpPr>
          <p:cNvPr id="11" name="テキスト ボックス 10"/>
          <p:cNvSpPr txBox="1"/>
          <p:nvPr/>
        </p:nvSpPr>
        <p:spPr>
          <a:xfrm>
            <a:off x="3416765" y="3671186"/>
            <a:ext cx="798617" cy="523220"/>
          </a:xfrm>
          <a:prstGeom prst="rect">
            <a:avLst/>
          </a:prstGeom>
          <a:noFill/>
        </p:spPr>
        <p:txBody>
          <a:bodyPr wrap="none" rtlCol="0">
            <a:spAutoFit/>
          </a:bodyPr>
          <a:lstStyle/>
          <a:p>
            <a:r>
              <a:rPr lang="en-US" altLang="ja-JP" sz="1400" dirty="0">
                <a:latin typeface="Times New Roman" pitchFamily="18" charset="0"/>
                <a:cs typeface="Times New Roman" pitchFamily="18" charset="0"/>
              </a:rPr>
              <a:t>662 </a:t>
            </a:r>
            <a:r>
              <a:rPr lang="en-US" altLang="ja-JP" sz="1400" dirty="0" err="1" smtClean="0">
                <a:latin typeface="Times New Roman" pitchFamily="18" charset="0"/>
                <a:cs typeface="Times New Roman" pitchFamily="18" charset="0"/>
              </a:rPr>
              <a:t>keV</a:t>
            </a:r>
            <a:endParaRPr lang="en-US" altLang="ja-JP" sz="1400" dirty="0" smtClean="0">
              <a:latin typeface="Times New Roman" pitchFamily="18" charset="0"/>
              <a:cs typeface="Times New Roman" pitchFamily="18" charset="0"/>
            </a:endParaRPr>
          </a:p>
          <a:p>
            <a:r>
              <a:rPr lang="en-US" altLang="ja-JP" sz="1400" dirty="0" smtClean="0">
                <a:latin typeface="Times New Roman" pitchFamily="18" charset="0"/>
                <a:cs typeface="Times New Roman" pitchFamily="18" charset="0"/>
              </a:rPr>
              <a:t>(</a:t>
            </a:r>
            <a:r>
              <a:rPr lang="en-US" altLang="ja-JP" sz="1400" baseline="30000" dirty="0" smtClean="0">
                <a:latin typeface="Times New Roman" pitchFamily="18" charset="0"/>
                <a:cs typeface="Times New Roman" pitchFamily="18" charset="0"/>
              </a:rPr>
              <a:t>137</a:t>
            </a:r>
            <a:r>
              <a:rPr lang="en-US" altLang="ja-JP" sz="1400" dirty="0" smtClean="0">
                <a:latin typeface="Times New Roman" pitchFamily="18" charset="0"/>
                <a:cs typeface="Times New Roman" pitchFamily="18" charset="0"/>
              </a:rPr>
              <a:t>Cs)</a:t>
            </a:r>
            <a:endParaRPr kumimoji="1" lang="ja-JP" altLang="en-US" sz="1400" dirty="0">
              <a:latin typeface="Times New Roman" pitchFamily="18" charset="0"/>
              <a:cs typeface="Times New Roman" pitchFamily="18" charset="0"/>
            </a:endParaRPr>
          </a:p>
        </p:txBody>
      </p:sp>
      <p:sp>
        <p:nvSpPr>
          <p:cNvPr id="12" name="テキスト ボックス 11"/>
          <p:cNvSpPr txBox="1"/>
          <p:nvPr/>
        </p:nvSpPr>
        <p:spPr>
          <a:xfrm>
            <a:off x="1974255" y="3671186"/>
            <a:ext cx="840230" cy="523220"/>
          </a:xfrm>
          <a:prstGeom prst="rect">
            <a:avLst/>
          </a:prstGeom>
          <a:noFill/>
        </p:spPr>
        <p:txBody>
          <a:bodyPr wrap="none" rtlCol="0">
            <a:spAutoFit/>
          </a:bodyPr>
          <a:lstStyle/>
          <a:p>
            <a:r>
              <a:rPr lang="en-US" altLang="ja-JP" sz="1400" dirty="0" smtClean="0">
                <a:latin typeface="Times New Roman" pitchFamily="18" charset="0"/>
                <a:cs typeface="Times New Roman" pitchFamily="18" charset="0"/>
              </a:rPr>
              <a:t>605 </a:t>
            </a:r>
            <a:r>
              <a:rPr lang="en-US" altLang="ja-JP" sz="1400" dirty="0" err="1">
                <a:latin typeface="Times New Roman" pitchFamily="18" charset="0"/>
                <a:cs typeface="Times New Roman" pitchFamily="18" charset="0"/>
              </a:rPr>
              <a:t>keV</a:t>
            </a:r>
            <a:r>
              <a:rPr lang="en-US" altLang="ja-JP" sz="1400" dirty="0" smtClean="0">
                <a:latin typeface="Times New Roman" pitchFamily="18" charset="0"/>
                <a:cs typeface="Times New Roman" pitchFamily="18" charset="0"/>
              </a:rPr>
              <a:t> </a:t>
            </a:r>
          </a:p>
          <a:p>
            <a:r>
              <a:rPr lang="en-US" altLang="ja-JP" sz="1400" dirty="0" smtClean="0">
                <a:latin typeface="Times New Roman" pitchFamily="18" charset="0"/>
                <a:cs typeface="Times New Roman" pitchFamily="18" charset="0"/>
              </a:rPr>
              <a:t>(</a:t>
            </a:r>
            <a:r>
              <a:rPr lang="en-US" altLang="ja-JP" sz="1400" baseline="30000" dirty="0">
                <a:latin typeface="Times New Roman" pitchFamily="18" charset="0"/>
                <a:cs typeface="Times New Roman" pitchFamily="18" charset="0"/>
              </a:rPr>
              <a:t>134</a:t>
            </a:r>
            <a:r>
              <a:rPr lang="en-US" altLang="ja-JP" sz="1400" dirty="0">
                <a:latin typeface="Times New Roman" pitchFamily="18" charset="0"/>
                <a:cs typeface="Times New Roman" pitchFamily="18" charset="0"/>
              </a:rPr>
              <a:t>Cs</a:t>
            </a:r>
            <a:r>
              <a:rPr lang="en-US" altLang="ja-JP" sz="1400" dirty="0" smtClean="0">
                <a:latin typeface="Times New Roman" pitchFamily="18" charset="0"/>
                <a:cs typeface="Times New Roman" pitchFamily="18" charset="0"/>
              </a:rPr>
              <a:t>)</a:t>
            </a:r>
            <a:endParaRPr kumimoji="1" lang="ja-JP" altLang="en-US" sz="1400" dirty="0">
              <a:latin typeface="Times New Roman" pitchFamily="18" charset="0"/>
              <a:cs typeface="Times New Roman" pitchFamily="18" charset="0"/>
            </a:endParaRPr>
          </a:p>
        </p:txBody>
      </p:sp>
      <p:cxnSp>
        <p:nvCxnSpPr>
          <p:cNvPr id="13" name="直線矢印コネクタ 12"/>
          <p:cNvCxnSpPr/>
          <p:nvPr/>
        </p:nvCxnSpPr>
        <p:spPr bwMode="auto">
          <a:xfrm>
            <a:off x="2695242" y="3839841"/>
            <a:ext cx="281974" cy="72886"/>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sp>
        <p:nvSpPr>
          <p:cNvPr id="16" name="テキスト ボックス 15"/>
          <p:cNvSpPr txBox="1"/>
          <p:nvPr/>
        </p:nvSpPr>
        <p:spPr>
          <a:xfrm>
            <a:off x="3634949" y="4413512"/>
            <a:ext cx="798617" cy="523220"/>
          </a:xfrm>
          <a:prstGeom prst="rect">
            <a:avLst/>
          </a:prstGeom>
          <a:noFill/>
        </p:spPr>
        <p:txBody>
          <a:bodyPr wrap="none" rtlCol="0">
            <a:spAutoFit/>
          </a:bodyPr>
          <a:lstStyle/>
          <a:p>
            <a:r>
              <a:rPr lang="en-US" altLang="ja-JP" sz="1400" dirty="0">
                <a:latin typeface="Times New Roman" pitchFamily="18" charset="0"/>
                <a:cs typeface="Times New Roman" pitchFamily="18" charset="0"/>
              </a:rPr>
              <a:t>796 </a:t>
            </a:r>
            <a:r>
              <a:rPr lang="en-US" altLang="ja-JP" sz="1400" dirty="0" err="1" smtClean="0">
                <a:latin typeface="Times New Roman" pitchFamily="18" charset="0"/>
                <a:cs typeface="Times New Roman" pitchFamily="18" charset="0"/>
              </a:rPr>
              <a:t>keV</a:t>
            </a:r>
            <a:endParaRPr lang="en-US" altLang="ja-JP" sz="1400" dirty="0" smtClean="0">
              <a:latin typeface="Times New Roman" pitchFamily="18" charset="0"/>
              <a:cs typeface="Times New Roman" pitchFamily="18" charset="0"/>
            </a:endParaRPr>
          </a:p>
          <a:p>
            <a:r>
              <a:rPr lang="en-US" altLang="ja-JP" sz="1400" dirty="0" smtClean="0">
                <a:latin typeface="Times New Roman" pitchFamily="18" charset="0"/>
                <a:cs typeface="Times New Roman" pitchFamily="18" charset="0"/>
              </a:rPr>
              <a:t>(</a:t>
            </a:r>
            <a:r>
              <a:rPr lang="en-US" altLang="ja-JP" sz="1400" baseline="30000" dirty="0" smtClean="0">
                <a:latin typeface="Times New Roman" pitchFamily="18" charset="0"/>
                <a:cs typeface="Times New Roman" pitchFamily="18" charset="0"/>
              </a:rPr>
              <a:t>134</a:t>
            </a:r>
            <a:r>
              <a:rPr lang="en-US" altLang="ja-JP" sz="1400" dirty="0" smtClean="0">
                <a:latin typeface="Times New Roman" pitchFamily="18" charset="0"/>
                <a:cs typeface="Times New Roman" pitchFamily="18" charset="0"/>
              </a:rPr>
              <a:t>Cs)</a:t>
            </a:r>
            <a:endParaRPr kumimoji="1" lang="ja-JP" altLang="en-US" sz="1400" dirty="0">
              <a:latin typeface="Times New Roman" pitchFamily="18" charset="0"/>
              <a:cs typeface="Times New Roman" pitchFamily="18" charset="0"/>
            </a:endParaRPr>
          </a:p>
        </p:txBody>
      </p:sp>
      <p:cxnSp>
        <p:nvCxnSpPr>
          <p:cNvPr id="17" name="直線矢印コネクタ 16"/>
          <p:cNvCxnSpPr/>
          <p:nvPr/>
        </p:nvCxnSpPr>
        <p:spPr bwMode="auto">
          <a:xfrm flipH="1">
            <a:off x="3429381" y="4543208"/>
            <a:ext cx="205568" cy="131914"/>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cxnSp>
        <p:nvCxnSpPr>
          <p:cNvPr id="19" name="直線矢印コネクタ 18"/>
          <p:cNvCxnSpPr/>
          <p:nvPr/>
        </p:nvCxnSpPr>
        <p:spPr bwMode="auto">
          <a:xfrm>
            <a:off x="2461733" y="5357828"/>
            <a:ext cx="0" cy="423337"/>
          </a:xfrm>
          <a:prstGeom prst="straightConnector1">
            <a:avLst/>
          </a:prstGeom>
          <a:solidFill>
            <a:schemeClr val="accent1"/>
          </a:solidFill>
          <a:ln w="19050" cap="flat" cmpd="sng" algn="ctr">
            <a:solidFill>
              <a:srgbClr val="00B0F0"/>
            </a:solidFill>
            <a:prstDash val="solid"/>
            <a:round/>
            <a:headEnd type="none" w="med" len="med"/>
            <a:tailEnd type="arrow"/>
          </a:ln>
          <a:effectLst/>
        </p:spPr>
      </p:cxnSp>
      <p:sp>
        <p:nvSpPr>
          <p:cNvPr id="22" name="テキスト ボックス 21"/>
          <p:cNvSpPr txBox="1"/>
          <p:nvPr/>
        </p:nvSpPr>
        <p:spPr>
          <a:xfrm>
            <a:off x="1856069" y="4874028"/>
            <a:ext cx="1183337" cy="566589"/>
          </a:xfrm>
          <a:prstGeom prst="rect">
            <a:avLst/>
          </a:prstGeom>
          <a:noFill/>
        </p:spPr>
        <p:txBody>
          <a:bodyPr wrap="none" rtlCol="0">
            <a:spAutoFit/>
          </a:bodyPr>
          <a:lstStyle/>
          <a:p>
            <a:r>
              <a:rPr lang="en-US" altLang="ja-JP" sz="1200" baseline="30000" dirty="0" smtClean="0">
                <a:latin typeface="Times New Roman" pitchFamily="18" charset="0"/>
                <a:cs typeface="Times New Roman" pitchFamily="18" charset="0"/>
              </a:rPr>
              <a:t>131</a:t>
            </a:r>
            <a:r>
              <a:rPr lang="en-US" altLang="ja-JP" sz="1200" dirty="0" smtClean="0">
                <a:latin typeface="Times New Roman" pitchFamily="18" charset="0"/>
                <a:cs typeface="Times New Roman" pitchFamily="18" charset="0"/>
              </a:rPr>
              <a:t>I </a:t>
            </a:r>
            <a:r>
              <a:rPr lang="ja-JP" altLang="en-US" sz="1200" dirty="0" smtClean="0">
                <a:latin typeface="Times New Roman" pitchFamily="18" charset="0"/>
                <a:cs typeface="Times New Roman" pitchFamily="18" charset="0"/>
              </a:rPr>
              <a:t>の</a:t>
            </a:r>
            <a:r>
              <a:rPr lang="en-US" altLang="ja-JP" sz="1200" dirty="0" smtClean="0">
                <a:latin typeface="Times New Roman" pitchFamily="18" charset="0"/>
                <a:cs typeface="Times New Roman" pitchFamily="18" charset="0"/>
              </a:rPr>
              <a:t>365 </a:t>
            </a:r>
            <a:r>
              <a:rPr lang="en-US" altLang="ja-JP" sz="1200" dirty="0" err="1" smtClean="0">
                <a:latin typeface="Times New Roman" pitchFamily="18" charset="0"/>
                <a:cs typeface="Times New Roman" pitchFamily="18" charset="0"/>
              </a:rPr>
              <a:t>keV</a:t>
            </a:r>
            <a:endParaRPr lang="en-US" altLang="ja-JP" sz="1200" dirty="0" smtClean="0">
              <a:latin typeface="Times New Roman" pitchFamily="18" charset="0"/>
              <a:cs typeface="Times New Roman" pitchFamily="18" charset="0"/>
            </a:endParaRPr>
          </a:p>
          <a:p>
            <a:r>
              <a:rPr lang="en-US" altLang="ja-JP" sz="1200" dirty="0" smtClean="0">
                <a:latin typeface="Times New Roman" pitchFamily="18" charset="0"/>
                <a:cs typeface="Times New Roman" pitchFamily="18" charset="0"/>
              </a:rPr>
              <a:t> γ</a:t>
            </a:r>
            <a:r>
              <a:rPr lang="ja-JP" altLang="en-US" sz="1050" dirty="0" smtClean="0">
                <a:latin typeface="Times New Roman" pitchFamily="18" charset="0"/>
                <a:cs typeface="Times New Roman" pitchFamily="18" charset="0"/>
              </a:rPr>
              <a:t>線が予想される</a:t>
            </a:r>
            <a:endParaRPr lang="en-US" altLang="ja-JP" sz="1050" dirty="0" smtClean="0">
              <a:latin typeface="Times New Roman" pitchFamily="18" charset="0"/>
              <a:cs typeface="Times New Roman" pitchFamily="18" charset="0"/>
            </a:endParaRPr>
          </a:p>
          <a:p>
            <a:r>
              <a:rPr lang="ja-JP" altLang="en-US" sz="1050" dirty="0" smtClean="0">
                <a:latin typeface="Times New Roman" pitchFamily="18" charset="0"/>
                <a:cs typeface="Times New Roman" pitchFamily="18" charset="0"/>
              </a:rPr>
              <a:t>場所</a:t>
            </a:r>
            <a:endParaRPr kumimoji="1" lang="ja-JP" altLang="en-US" sz="1050" dirty="0">
              <a:latin typeface="Times New Roman" pitchFamily="18" charset="0"/>
              <a:cs typeface="Times New Roman" pitchFamily="18" charset="0"/>
            </a:endParaRPr>
          </a:p>
        </p:txBody>
      </p:sp>
      <p:sp>
        <p:nvSpPr>
          <p:cNvPr id="23" name="テキスト ボックス 22"/>
          <p:cNvSpPr txBox="1"/>
          <p:nvPr/>
        </p:nvSpPr>
        <p:spPr>
          <a:xfrm>
            <a:off x="5420594" y="5242619"/>
            <a:ext cx="888385" cy="523220"/>
          </a:xfrm>
          <a:prstGeom prst="rect">
            <a:avLst/>
          </a:prstGeom>
          <a:noFill/>
        </p:spPr>
        <p:txBody>
          <a:bodyPr wrap="none" rtlCol="0">
            <a:spAutoFit/>
          </a:bodyPr>
          <a:lstStyle/>
          <a:p>
            <a:r>
              <a:rPr lang="en-US" altLang="ja-JP" sz="1400" dirty="0">
                <a:latin typeface="Times New Roman" pitchFamily="18" charset="0"/>
                <a:cs typeface="Times New Roman" pitchFamily="18" charset="0"/>
              </a:rPr>
              <a:t>1764 </a:t>
            </a:r>
            <a:r>
              <a:rPr lang="en-US" altLang="ja-JP" sz="1400" dirty="0" err="1" smtClean="0">
                <a:latin typeface="Times New Roman" pitchFamily="18" charset="0"/>
                <a:cs typeface="Times New Roman" pitchFamily="18" charset="0"/>
              </a:rPr>
              <a:t>keV</a:t>
            </a:r>
            <a:endParaRPr lang="en-US" altLang="ja-JP" sz="1400" dirty="0" smtClean="0">
              <a:latin typeface="Times New Roman" pitchFamily="18" charset="0"/>
              <a:cs typeface="Times New Roman" pitchFamily="18" charset="0"/>
            </a:endParaRPr>
          </a:p>
          <a:p>
            <a:r>
              <a:rPr lang="en-US" altLang="ja-JP" sz="1400" dirty="0" smtClean="0">
                <a:latin typeface="Times New Roman" pitchFamily="18" charset="0"/>
                <a:cs typeface="Times New Roman" pitchFamily="18" charset="0"/>
              </a:rPr>
              <a:t>(</a:t>
            </a:r>
            <a:r>
              <a:rPr lang="en-US" altLang="ja-JP" sz="1400" baseline="30000" dirty="0" smtClean="0">
                <a:latin typeface="Times New Roman" pitchFamily="18" charset="0"/>
                <a:cs typeface="Times New Roman" pitchFamily="18" charset="0"/>
              </a:rPr>
              <a:t>214</a:t>
            </a:r>
            <a:r>
              <a:rPr lang="en-US" altLang="ja-JP" sz="1400" dirty="0" smtClean="0">
                <a:latin typeface="Times New Roman" pitchFamily="18" charset="0"/>
                <a:cs typeface="Times New Roman" pitchFamily="18" charset="0"/>
              </a:rPr>
              <a:t>Bi )</a:t>
            </a:r>
          </a:p>
        </p:txBody>
      </p:sp>
      <p:cxnSp>
        <p:nvCxnSpPr>
          <p:cNvPr id="24" name="直線矢印コネクタ 23"/>
          <p:cNvCxnSpPr/>
          <p:nvPr/>
        </p:nvCxnSpPr>
        <p:spPr bwMode="auto">
          <a:xfrm flipH="1">
            <a:off x="5540752" y="5765839"/>
            <a:ext cx="86342" cy="340818"/>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sp>
        <p:nvSpPr>
          <p:cNvPr id="25" name="テキスト ボックス 24"/>
          <p:cNvSpPr txBox="1"/>
          <p:nvPr/>
        </p:nvSpPr>
        <p:spPr>
          <a:xfrm rot="16200000">
            <a:off x="-74131" y="4593447"/>
            <a:ext cx="2525050" cy="400110"/>
          </a:xfrm>
          <a:prstGeom prst="rect">
            <a:avLst/>
          </a:prstGeom>
          <a:noFill/>
        </p:spPr>
        <p:txBody>
          <a:bodyPr wrap="none" rtlCol="0">
            <a:spAutoFit/>
          </a:bodyPr>
          <a:lstStyle/>
          <a:p>
            <a:r>
              <a:rPr lang="en-US" altLang="ja-JP" sz="2000" dirty="0" smtClean="0">
                <a:sym typeface="Symbol"/>
              </a:rPr>
              <a:t></a:t>
            </a:r>
            <a:r>
              <a:rPr lang="ja-JP" altLang="en-US" dirty="0" smtClean="0"/>
              <a:t>線の個数（６時間計測）</a:t>
            </a:r>
            <a:endParaRPr kumimoji="1" lang="ja-JP" altLang="en-US" dirty="0"/>
          </a:p>
        </p:txBody>
      </p:sp>
      <p:sp>
        <p:nvSpPr>
          <p:cNvPr id="27" name="テキスト ボックス 26"/>
          <p:cNvSpPr txBox="1"/>
          <p:nvPr/>
        </p:nvSpPr>
        <p:spPr>
          <a:xfrm>
            <a:off x="2332969" y="6403994"/>
            <a:ext cx="4171335" cy="400110"/>
          </a:xfrm>
          <a:prstGeom prst="rect">
            <a:avLst/>
          </a:prstGeom>
          <a:noFill/>
        </p:spPr>
        <p:txBody>
          <a:bodyPr wrap="none" rtlCol="0">
            <a:spAutoFit/>
          </a:bodyPr>
          <a:lstStyle/>
          <a:p>
            <a:r>
              <a:rPr lang="en-US" altLang="ja-JP" sz="2000" dirty="0" smtClean="0">
                <a:sym typeface="Symbol"/>
              </a:rPr>
              <a:t></a:t>
            </a:r>
            <a:r>
              <a:rPr lang="ja-JP" altLang="en-US" dirty="0" smtClean="0"/>
              <a:t>線のエネルギー</a:t>
            </a:r>
            <a:r>
              <a:rPr lang="ja-JP" altLang="en-US" sz="1200" dirty="0" smtClean="0"/>
              <a:t> </a:t>
            </a:r>
            <a:r>
              <a:rPr lang="en-US" altLang="ja-JP" sz="1200" dirty="0" smtClean="0"/>
              <a:t>[</a:t>
            </a:r>
            <a:r>
              <a:rPr lang="ja-JP" altLang="en-US" sz="1200" dirty="0" smtClean="0"/>
              <a:t>デジタル化されたチャンネル数</a:t>
            </a:r>
            <a:r>
              <a:rPr lang="en-US" altLang="ja-JP" sz="1200" dirty="0" smtClean="0"/>
              <a:t>]</a:t>
            </a:r>
            <a:endParaRPr lang="en-US" altLang="ja-JP" dirty="0" smtClean="0"/>
          </a:p>
        </p:txBody>
      </p:sp>
      <p:sp>
        <p:nvSpPr>
          <p:cNvPr id="51" name="テキスト ボックス 50"/>
          <p:cNvSpPr txBox="1"/>
          <p:nvPr/>
        </p:nvSpPr>
        <p:spPr>
          <a:xfrm>
            <a:off x="6513689" y="2536867"/>
            <a:ext cx="2451987" cy="3370153"/>
          </a:xfrm>
          <a:prstGeom prst="rect">
            <a:avLst/>
          </a:prstGeom>
          <a:noFill/>
        </p:spPr>
        <p:txBody>
          <a:bodyPr wrap="square" rtlCol="0">
            <a:spAutoFit/>
          </a:bodyPr>
          <a:lstStyle/>
          <a:p>
            <a:r>
              <a:rPr lang="ja-JP" altLang="en-US" sz="1200" dirty="0" smtClean="0">
                <a:latin typeface="HG丸ｺﾞｼｯｸM-PRO" pitchFamily="50" charset="-128"/>
                <a:ea typeface="HG丸ｺﾞｼｯｸM-PRO" pitchFamily="50" charset="-128"/>
              </a:rPr>
              <a:t>測定装置は、</a:t>
            </a:r>
            <a:r>
              <a:rPr lang="en-US" altLang="ja-JP" sz="1200" dirty="0" smtClean="0">
                <a:latin typeface="HG丸ｺﾞｼｯｸM-PRO" pitchFamily="50" charset="-128"/>
                <a:ea typeface="HG丸ｺﾞｼｯｸM-PRO" pitchFamily="50" charset="-128"/>
              </a:rPr>
              <a:t>γ</a:t>
            </a:r>
            <a:r>
              <a:rPr lang="ja-JP" altLang="en-US" sz="1200" dirty="0" smtClean="0">
                <a:latin typeface="HG丸ｺﾞｼｯｸM-PRO" pitchFamily="50" charset="-128"/>
                <a:ea typeface="HG丸ｺﾞｼｯｸM-PRO" pitchFamily="50" charset="-128"/>
              </a:rPr>
              <a:t>線のエネルギーをデジタル化したチャンネル数として記録</a:t>
            </a:r>
            <a:endParaRPr lang="en-US" altLang="ja-JP" sz="1200" dirty="0" smtClean="0">
              <a:latin typeface="HG丸ｺﾞｼｯｸM-PRO" pitchFamily="50" charset="-128"/>
              <a:ea typeface="HG丸ｺﾞｼｯｸM-PRO" pitchFamily="50" charset="-128"/>
            </a:endParaRPr>
          </a:p>
          <a:p>
            <a:pPr marL="180975" lvl="1"/>
            <a:r>
              <a:rPr lang="ja-JP" altLang="en-US" sz="1100" dirty="0" smtClean="0">
                <a:latin typeface="HG丸ｺﾞｼｯｸM-PRO" pitchFamily="50" charset="-128"/>
                <a:ea typeface="HG丸ｺﾞｼｯｸM-PRO" pitchFamily="50" charset="-128"/>
              </a:rPr>
              <a:t>チャンネルからエネルギーに換算するのが較正</a:t>
            </a:r>
            <a:endParaRPr lang="en-US" altLang="ja-JP" sz="1100" dirty="0" smtClean="0">
              <a:latin typeface="HG丸ｺﾞｼｯｸM-PRO" pitchFamily="50" charset="-128"/>
              <a:ea typeface="HG丸ｺﾞｼｯｸM-PRO" pitchFamily="50" charset="-128"/>
            </a:endParaRPr>
          </a:p>
          <a:p>
            <a:pPr marL="180975" lvl="1"/>
            <a:r>
              <a:rPr kumimoji="1" lang="ja-JP" altLang="en-US" sz="1100" dirty="0" smtClean="0">
                <a:latin typeface="HG丸ｺﾞｼｯｸM-PRO" pitchFamily="50" charset="-128"/>
                <a:ea typeface="HG丸ｺﾞｼｯｸM-PRO" pitchFamily="50" charset="-128"/>
              </a:rPr>
              <a:t>（</a:t>
            </a:r>
            <a:r>
              <a:rPr kumimoji="1" lang="en-US" altLang="ja-JP" sz="1100" dirty="0" err="1" smtClean="0">
                <a:latin typeface="HG丸ｺﾞｼｯｸM-PRO" pitchFamily="50" charset="-128"/>
                <a:ea typeface="HG丸ｺﾞｼｯｸM-PRO" pitchFamily="50" charset="-128"/>
              </a:rPr>
              <a:t>keV</a:t>
            </a:r>
            <a:r>
              <a:rPr kumimoji="1" lang="en-US" altLang="ja-JP" sz="1100" dirty="0" smtClean="0">
                <a:latin typeface="HG丸ｺﾞｼｯｸM-PRO" pitchFamily="50" charset="-128"/>
                <a:ea typeface="HG丸ｺﾞｼｯｸM-PRO" pitchFamily="50" charset="-128"/>
              </a:rPr>
              <a:t> </a:t>
            </a:r>
            <a:r>
              <a:rPr kumimoji="1" lang="ja-JP" altLang="en-US" sz="1100" dirty="0" smtClean="0">
                <a:latin typeface="HG丸ｺﾞｼｯｸM-PRO" pitchFamily="50" charset="-128"/>
                <a:ea typeface="HG丸ｺﾞｼｯｸM-PRO" pitchFamily="50" charset="-128"/>
              </a:rPr>
              <a:t>はエネルギーの単位）</a:t>
            </a:r>
            <a:endParaRPr kumimoji="1" lang="en-US" altLang="ja-JP" sz="1100" dirty="0" smtClean="0">
              <a:latin typeface="HG丸ｺﾞｼｯｸM-PRO" pitchFamily="50" charset="-128"/>
              <a:ea typeface="HG丸ｺﾞｼｯｸM-PRO" pitchFamily="50" charset="-128"/>
            </a:endParaRPr>
          </a:p>
          <a:p>
            <a:endParaRPr lang="en-US" altLang="ja-JP" sz="1200" dirty="0">
              <a:latin typeface="HG丸ｺﾞｼｯｸM-PRO" pitchFamily="50" charset="-128"/>
              <a:ea typeface="HG丸ｺﾞｼｯｸM-PRO" pitchFamily="50" charset="-128"/>
            </a:endParaRPr>
          </a:p>
          <a:p>
            <a:endParaRPr kumimoji="1" lang="en-US" altLang="ja-JP" sz="1200" dirty="0" smtClean="0">
              <a:latin typeface="HG丸ｺﾞｼｯｸM-PRO" pitchFamily="50" charset="-128"/>
              <a:ea typeface="HG丸ｺﾞｼｯｸM-PRO" pitchFamily="50" charset="-128"/>
            </a:endParaRPr>
          </a:p>
          <a:p>
            <a:r>
              <a:rPr kumimoji="1" lang="ja-JP" altLang="en-US" sz="1200" dirty="0" smtClean="0">
                <a:latin typeface="HG丸ｺﾞｼｯｸM-PRO" pitchFamily="50" charset="-128"/>
                <a:ea typeface="HG丸ｺﾞｼｯｸM-PRO" pitchFamily="50" charset="-128"/>
              </a:rPr>
              <a:t>バックグランドがギザギザ</a:t>
            </a:r>
            <a:r>
              <a:rPr lang="ja-JP" altLang="en-US" sz="1200" dirty="0" smtClean="0">
                <a:latin typeface="HG丸ｺﾞｼｯｸM-PRO" pitchFamily="50" charset="-128"/>
                <a:ea typeface="HG丸ｺﾞｼｯｸM-PRO" pitchFamily="50" charset="-128"/>
              </a:rPr>
              <a:t>しているは、統計的揺らぎの為</a:t>
            </a:r>
            <a:endParaRPr kumimoji="1" lang="en-US" altLang="ja-JP" sz="1200" dirty="0" smtClean="0">
              <a:latin typeface="HG丸ｺﾞｼｯｸM-PRO" pitchFamily="50" charset="-128"/>
              <a:ea typeface="HG丸ｺﾞｼｯｸM-PRO" pitchFamily="50" charset="-128"/>
            </a:endParaRPr>
          </a:p>
          <a:p>
            <a:endParaRPr lang="en-US" altLang="ja-JP" sz="1200" dirty="0">
              <a:latin typeface="HG丸ｺﾞｼｯｸM-PRO" pitchFamily="50" charset="-128"/>
              <a:ea typeface="HG丸ｺﾞｼｯｸM-PRO" pitchFamily="50" charset="-128"/>
            </a:endParaRPr>
          </a:p>
          <a:p>
            <a:r>
              <a:rPr kumimoji="1" lang="ja-JP" altLang="en-US" sz="1200" dirty="0" smtClean="0">
                <a:latin typeface="HG丸ｺﾞｼｯｸM-PRO" pitchFamily="50" charset="-128"/>
                <a:ea typeface="HG丸ｺﾞｼｯｸM-PRO" pitchFamily="50" charset="-128"/>
              </a:rPr>
              <a:t>ヨウ素</a:t>
            </a:r>
            <a:r>
              <a:rPr kumimoji="1" lang="en-US" altLang="ja-JP" sz="1200" dirty="0" smtClean="0">
                <a:latin typeface="HG丸ｺﾞｼｯｸM-PRO" pitchFamily="50" charset="-128"/>
                <a:ea typeface="HG丸ｺﾞｼｯｸM-PRO" pitchFamily="50" charset="-128"/>
              </a:rPr>
              <a:t>-131</a:t>
            </a:r>
            <a:r>
              <a:rPr kumimoji="1" lang="ja-JP" altLang="en-US" sz="1200" dirty="0" smtClean="0">
                <a:latin typeface="HG丸ｺﾞｼｯｸM-PRO" pitchFamily="50" charset="-128"/>
                <a:ea typeface="HG丸ｺﾞｼｯｸM-PRO" pitchFamily="50" charset="-128"/>
              </a:rPr>
              <a:t>（</a:t>
            </a:r>
            <a:r>
              <a:rPr kumimoji="1" lang="en-US" altLang="ja-JP" sz="1200" baseline="30000" dirty="0" smtClean="0">
                <a:latin typeface="HG丸ｺﾞｼｯｸM-PRO" pitchFamily="50" charset="-128"/>
                <a:ea typeface="HG丸ｺﾞｼｯｸM-PRO" pitchFamily="50" charset="-128"/>
              </a:rPr>
              <a:t>131</a:t>
            </a:r>
            <a:r>
              <a:rPr kumimoji="1" lang="en-US" altLang="ja-JP" sz="1200" dirty="0" smtClean="0">
                <a:latin typeface="HG丸ｺﾞｼｯｸM-PRO" pitchFamily="50" charset="-128"/>
                <a:ea typeface="HG丸ｺﾞｼｯｸM-PRO" pitchFamily="50" charset="-128"/>
              </a:rPr>
              <a:t>I</a:t>
            </a:r>
            <a:r>
              <a:rPr kumimoji="1" lang="en-US" altLang="ja-JP" sz="1200" baseline="30000" dirty="0" smtClean="0">
                <a:latin typeface="HG丸ｺﾞｼｯｸM-PRO" pitchFamily="50" charset="-128"/>
                <a:ea typeface="HG丸ｺﾞｼｯｸM-PRO" pitchFamily="50" charset="-128"/>
              </a:rPr>
              <a:t> </a:t>
            </a:r>
            <a:r>
              <a:rPr kumimoji="1" lang="ja-JP" altLang="en-US" sz="1200" dirty="0" smtClean="0">
                <a:latin typeface="HG丸ｺﾞｼｯｸM-PRO" pitchFamily="50" charset="-128"/>
                <a:ea typeface="HG丸ｺﾞｼｯｸM-PRO" pitchFamily="50" charset="-128"/>
              </a:rPr>
              <a:t>）</a:t>
            </a:r>
            <a:r>
              <a:rPr lang="ja-JP" altLang="en-US" sz="1200" dirty="0" smtClean="0">
                <a:latin typeface="HG丸ｺﾞｼｯｸM-PRO" pitchFamily="50" charset="-128"/>
                <a:ea typeface="HG丸ｺﾞｼｯｸM-PRO" pitchFamily="50" charset="-128"/>
              </a:rPr>
              <a:t>は、</a:t>
            </a:r>
            <a:r>
              <a:rPr kumimoji="1" lang="ja-JP" altLang="en-US" sz="1200" dirty="0" smtClean="0">
                <a:latin typeface="HG丸ｺﾞｼｯｸM-PRO" pitchFamily="50" charset="-128"/>
                <a:ea typeface="HG丸ｺﾞｼｯｸM-PRO" pitchFamily="50" charset="-128"/>
              </a:rPr>
              <a:t>バックグランドの揺らぎに埋もれて見えない</a:t>
            </a:r>
            <a:endParaRPr kumimoji="1" lang="en-US" altLang="ja-JP" sz="1200" dirty="0" smtClean="0">
              <a:latin typeface="HG丸ｺﾞｼｯｸM-PRO" pitchFamily="50" charset="-128"/>
              <a:ea typeface="HG丸ｺﾞｼｯｸM-PRO" pitchFamily="50" charset="-128"/>
            </a:endParaRPr>
          </a:p>
          <a:p>
            <a:pPr lvl="1"/>
            <a:r>
              <a:rPr lang="ja-JP" altLang="en-US" sz="1200" dirty="0" smtClean="0">
                <a:latin typeface="HG丸ｺﾞｼｯｸM-PRO" pitchFamily="50" charset="-128"/>
                <a:ea typeface="HG丸ｺﾞｼｯｸM-PRO" pitchFamily="50" charset="-128"/>
              </a:rPr>
              <a:t>＝ 検出限界以下</a:t>
            </a:r>
          </a:p>
          <a:p>
            <a:endParaRPr kumimoji="1" lang="en-US" altLang="ja-JP" sz="1200" dirty="0" smtClean="0">
              <a:latin typeface="HG丸ｺﾞｼｯｸM-PRO" pitchFamily="50" charset="-128"/>
              <a:ea typeface="HG丸ｺﾞｼｯｸM-PRO" pitchFamily="50" charset="-128"/>
            </a:endParaRPr>
          </a:p>
          <a:p>
            <a:r>
              <a:rPr lang="ja-JP" altLang="en-US" sz="1200" dirty="0" smtClean="0">
                <a:latin typeface="HG丸ｺﾞｼｯｸM-PRO" pitchFamily="50" charset="-128"/>
                <a:ea typeface="HG丸ｺﾞｼｯｸM-PRO" pitchFamily="50" charset="-128"/>
              </a:rPr>
              <a:t>カリウム</a:t>
            </a:r>
            <a:r>
              <a:rPr lang="en-US" altLang="ja-JP" sz="1200" dirty="0" smtClean="0">
                <a:latin typeface="HG丸ｺﾞｼｯｸM-PRO" pitchFamily="50" charset="-128"/>
                <a:ea typeface="HG丸ｺﾞｼｯｸM-PRO" pitchFamily="50" charset="-128"/>
              </a:rPr>
              <a:t>-40 </a:t>
            </a:r>
            <a:r>
              <a:rPr lang="ja-JP" altLang="en-US" sz="1200" dirty="0" smtClean="0">
                <a:latin typeface="HG丸ｺﾞｼｯｸM-PRO" pitchFamily="50" charset="-128"/>
                <a:ea typeface="HG丸ｺﾞｼｯｸM-PRO" pitchFamily="50" charset="-128"/>
              </a:rPr>
              <a:t>が</a:t>
            </a:r>
            <a:r>
              <a:rPr lang="en-US" altLang="ja-JP" sz="1200" dirty="0" smtClean="0">
                <a:latin typeface="HG丸ｺﾞｼｯｸM-PRO" pitchFamily="50" charset="-128"/>
                <a:ea typeface="HG丸ｺﾞｼｯｸM-PRO" pitchFamily="50" charset="-128"/>
              </a:rPr>
              <a:t>γ</a:t>
            </a:r>
            <a:r>
              <a:rPr lang="ja-JP" altLang="en-US" sz="1200" dirty="0" smtClean="0">
                <a:latin typeface="HG丸ｺﾞｼｯｸM-PRO" pitchFamily="50" charset="-128"/>
                <a:ea typeface="HG丸ｺﾞｼｯｸM-PRO" pitchFamily="50" charset="-128"/>
              </a:rPr>
              <a:t>線を出すのは、その量の</a:t>
            </a:r>
            <a:r>
              <a:rPr lang="en-US" altLang="ja-JP" sz="1200" dirty="0" smtClean="0">
                <a:latin typeface="HG丸ｺﾞｼｯｸM-PRO" pitchFamily="50" charset="-128"/>
                <a:ea typeface="HG丸ｺﾞｼｯｸM-PRO" pitchFamily="50" charset="-128"/>
              </a:rPr>
              <a:t>10%</a:t>
            </a:r>
            <a:r>
              <a:rPr lang="ja-JP" altLang="en-US" sz="1200" dirty="0" smtClean="0">
                <a:latin typeface="HG丸ｺﾞｼｯｸM-PRO" pitchFamily="50" charset="-128"/>
                <a:ea typeface="HG丸ｺﾞｼｯｸM-PRO" pitchFamily="50" charset="-128"/>
              </a:rPr>
              <a:t>程度。</a:t>
            </a:r>
            <a:endParaRPr kumimoji="1" lang="en-US" altLang="ja-JP" sz="1200" dirty="0" smtClean="0">
              <a:latin typeface="HG丸ｺﾞｼｯｸM-PRO" pitchFamily="50" charset="-128"/>
              <a:ea typeface="HG丸ｺﾞｼｯｸM-PRO" pitchFamily="50" charset="-128"/>
            </a:endParaRPr>
          </a:p>
        </p:txBody>
      </p:sp>
      <p:sp>
        <p:nvSpPr>
          <p:cNvPr id="6" name="テキスト ボックス 5"/>
          <p:cNvSpPr txBox="1"/>
          <p:nvPr/>
        </p:nvSpPr>
        <p:spPr>
          <a:xfrm>
            <a:off x="4704594" y="3701341"/>
            <a:ext cx="1569660" cy="692497"/>
          </a:xfrm>
          <a:prstGeom prst="rect">
            <a:avLst/>
          </a:prstGeom>
          <a:solidFill>
            <a:srgbClr val="FFFFEB"/>
          </a:solidFill>
          <a:effectLst>
            <a:outerShdw blurRad="50800" dist="38100" dir="2700000" algn="tl" rotWithShape="0">
              <a:prstClr val="black">
                <a:alpha val="40000"/>
              </a:prstClr>
            </a:outerShdw>
          </a:effectLst>
        </p:spPr>
        <p:txBody>
          <a:bodyPr wrap="none" rtlCol="0">
            <a:spAutoFit/>
          </a:bodyPr>
          <a:lstStyle/>
          <a:p>
            <a:r>
              <a:rPr kumimoji="1" lang="en-US" altLang="ja-JP" sz="1200" dirty="0" smtClean="0"/>
              <a:t>2011/6/25 </a:t>
            </a:r>
            <a:r>
              <a:rPr kumimoji="1" lang="ja-JP" altLang="en-US" sz="1200" dirty="0" smtClean="0"/>
              <a:t>測定</a:t>
            </a:r>
            <a:endParaRPr kumimoji="1" lang="en-US" altLang="ja-JP" sz="1200" dirty="0" smtClean="0"/>
          </a:p>
          <a:p>
            <a:r>
              <a:rPr lang="ja-JP" altLang="en-US" sz="900" dirty="0"/>
              <a:t>東北大学大学院理学</a:t>
            </a:r>
            <a:r>
              <a:rPr lang="ja-JP" altLang="en-US" sz="900" dirty="0" smtClean="0"/>
              <a:t>研究科</a:t>
            </a:r>
            <a:endParaRPr lang="en-US" altLang="ja-JP" sz="900" dirty="0" smtClean="0"/>
          </a:p>
          <a:p>
            <a:r>
              <a:rPr kumimoji="1" lang="ja-JP" altLang="en-US" sz="900" dirty="0"/>
              <a:t>物理学専攻</a:t>
            </a:r>
            <a:endParaRPr kumimoji="1" lang="en-US" altLang="ja-JP" sz="900" dirty="0" smtClean="0"/>
          </a:p>
          <a:p>
            <a:r>
              <a:rPr lang="ja-JP" altLang="en-US" sz="900" dirty="0"/>
              <a:t>原子核</a:t>
            </a:r>
            <a:r>
              <a:rPr lang="ja-JP" altLang="en-US" sz="900" dirty="0" smtClean="0"/>
              <a:t>物理研究室</a:t>
            </a:r>
            <a:endParaRPr kumimoji="1" lang="ja-JP" altLang="en-US" sz="900" dirty="0"/>
          </a:p>
        </p:txBody>
      </p:sp>
    </p:spTree>
    <p:extLst>
      <p:ext uri="{BB962C8B-B14F-4D97-AF65-F5344CB8AC3E}">
        <p14:creationId xmlns:p14="http://schemas.microsoft.com/office/powerpoint/2010/main" xmlns="" val="13225137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600" dirty="0" smtClean="0"/>
              <a:t>深さの違いによる放射性物質量の変化</a:t>
            </a:r>
            <a:endParaRPr kumimoji="1" lang="ja-JP" altLang="en-US" sz="3600" dirty="0"/>
          </a:p>
        </p:txBody>
      </p:sp>
      <p:sp>
        <p:nvSpPr>
          <p:cNvPr id="4" name="スライド番号プレースホルダー 3"/>
          <p:cNvSpPr>
            <a:spLocks noGrp="1"/>
          </p:cNvSpPr>
          <p:nvPr>
            <p:ph type="sldNum" sz="quarter" idx="11"/>
          </p:nvPr>
        </p:nvSpPr>
        <p:spPr/>
        <p:txBody>
          <a:bodyPr/>
          <a:lstStyle/>
          <a:p>
            <a:fld id="{FB201ADD-91D0-4208-B74B-18FBB0210127}" type="slidenum">
              <a:rPr kumimoji="1" lang="ja-JP" altLang="en-US" smtClean="0"/>
              <a:pPr/>
              <a:t>42</a:t>
            </a:fld>
            <a:endParaRPr kumimoji="1" lang="ja-JP" altLang="en-US"/>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t="2730"/>
          <a:stretch>
            <a:fillRect/>
          </a:stretch>
        </p:blipFill>
        <p:spPr bwMode="auto">
          <a:xfrm>
            <a:off x="627568" y="973777"/>
            <a:ext cx="5142441" cy="47852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テキスト ボックス 4"/>
          <p:cNvSpPr txBox="1"/>
          <p:nvPr/>
        </p:nvSpPr>
        <p:spPr>
          <a:xfrm rot="16200000">
            <a:off x="-1256770" y="3072724"/>
            <a:ext cx="3009157" cy="369332"/>
          </a:xfrm>
          <a:prstGeom prst="rect">
            <a:avLst/>
          </a:prstGeom>
          <a:noFill/>
        </p:spPr>
        <p:txBody>
          <a:bodyPr wrap="none" rtlCol="0">
            <a:spAutoFit/>
          </a:bodyPr>
          <a:lstStyle/>
          <a:p>
            <a:r>
              <a:rPr kumimoji="1" lang="ja-JP" altLang="en-US" dirty="0" smtClean="0"/>
              <a:t>放射性物質の濃度 </a:t>
            </a:r>
            <a:r>
              <a:rPr kumimoji="1" lang="en-US" altLang="ja-JP" dirty="0" smtClean="0"/>
              <a:t>[</a:t>
            </a:r>
            <a:r>
              <a:rPr kumimoji="1" lang="en-US" altLang="ja-JP" dirty="0" err="1" smtClean="0"/>
              <a:t>Bq</a:t>
            </a:r>
            <a:r>
              <a:rPr kumimoji="1" lang="en-US" altLang="ja-JP" dirty="0" smtClean="0"/>
              <a:t>/kg]</a:t>
            </a:r>
            <a:endParaRPr kumimoji="1" lang="ja-JP" altLang="en-US" dirty="0"/>
          </a:p>
        </p:txBody>
      </p:sp>
      <p:sp>
        <p:nvSpPr>
          <p:cNvPr id="8" name="テキスト ボックス 7"/>
          <p:cNvSpPr txBox="1"/>
          <p:nvPr/>
        </p:nvSpPr>
        <p:spPr>
          <a:xfrm>
            <a:off x="2712405" y="5738439"/>
            <a:ext cx="1226618" cy="369332"/>
          </a:xfrm>
          <a:prstGeom prst="rect">
            <a:avLst/>
          </a:prstGeom>
          <a:noFill/>
        </p:spPr>
        <p:txBody>
          <a:bodyPr wrap="none" rtlCol="0">
            <a:spAutoFit/>
          </a:bodyPr>
          <a:lstStyle/>
          <a:p>
            <a:r>
              <a:rPr lang="ja-JP" altLang="en-US" dirty="0" smtClean="0"/>
              <a:t>深さ </a:t>
            </a:r>
            <a:r>
              <a:rPr kumimoji="1" lang="en-US" altLang="ja-JP" dirty="0" smtClean="0"/>
              <a:t>[</a:t>
            </a:r>
            <a:r>
              <a:rPr lang="en-US" altLang="ja-JP" dirty="0" smtClean="0"/>
              <a:t>cm</a:t>
            </a:r>
            <a:r>
              <a:rPr kumimoji="1" lang="en-US" altLang="ja-JP" dirty="0" smtClean="0"/>
              <a:t>]</a:t>
            </a:r>
            <a:endParaRPr kumimoji="1" lang="ja-JP" altLang="en-US" dirty="0"/>
          </a:p>
        </p:txBody>
      </p:sp>
      <p:sp>
        <p:nvSpPr>
          <p:cNvPr id="9" name="テキスト ボックス 8"/>
          <p:cNvSpPr txBox="1"/>
          <p:nvPr/>
        </p:nvSpPr>
        <p:spPr>
          <a:xfrm>
            <a:off x="6804864" y="2228499"/>
            <a:ext cx="2267886" cy="2462213"/>
          </a:xfrm>
          <a:prstGeom prst="rect">
            <a:avLst/>
          </a:prstGeom>
          <a:solidFill>
            <a:srgbClr val="FFFFCC"/>
          </a:solidFill>
          <a:effectLst>
            <a:outerShdw blurRad="50800" dist="38100" dir="2700000" algn="tl" rotWithShape="0">
              <a:prstClr val="black">
                <a:alpha val="40000"/>
              </a:prstClr>
            </a:outerShdw>
          </a:effectLst>
        </p:spPr>
        <p:txBody>
          <a:bodyPr wrap="square" rtlCol="0">
            <a:spAutoFit/>
          </a:bodyPr>
          <a:lstStyle/>
          <a:p>
            <a:r>
              <a:rPr lang="ja-JP" altLang="en-US" sz="1400" dirty="0" smtClean="0">
                <a:latin typeface="HG丸ｺﾞｼｯｸM-PRO" pitchFamily="50" charset="-128"/>
                <a:ea typeface="HG丸ｺﾞｼｯｸM-PRO" pitchFamily="50" charset="-128"/>
              </a:rPr>
              <a:t>縦軸は対数表示</a:t>
            </a:r>
            <a:endParaRPr lang="en-US" altLang="ja-JP" sz="1400" dirty="0" smtClean="0">
              <a:latin typeface="HG丸ｺﾞｼｯｸM-PRO" pitchFamily="50" charset="-128"/>
              <a:ea typeface="HG丸ｺﾞｼｯｸM-PRO" pitchFamily="50" charset="-128"/>
            </a:endParaRPr>
          </a:p>
          <a:p>
            <a:endParaRPr lang="en-US" altLang="ja-JP" sz="1400" dirty="0">
              <a:latin typeface="HG丸ｺﾞｼｯｸM-PRO" pitchFamily="50" charset="-128"/>
              <a:ea typeface="HG丸ｺﾞｼｯｸM-PRO" pitchFamily="50" charset="-128"/>
            </a:endParaRPr>
          </a:p>
          <a:p>
            <a:r>
              <a:rPr lang="ja-JP" altLang="en-US" sz="1400" dirty="0" smtClean="0">
                <a:latin typeface="HG丸ｺﾞｼｯｸM-PRO" pitchFamily="50" charset="-128"/>
                <a:ea typeface="HG丸ｺﾞｼｯｸM-PRO" pitchFamily="50" charset="-128"/>
              </a:rPr>
              <a:t>指数表示の数字の意味</a:t>
            </a:r>
            <a:endParaRPr lang="en-US" altLang="ja-JP" sz="1400" dirty="0" smtClean="0">
              <a:latin typeface="HG丸ｺﾞｼｯｸM-PRO" pitchFamily="50" charset="-128"/>
              <a:ea typeface="HG丸ｺﾞｼｯｸM-PRO" pitchFamily="50" charset="-128"/>
            </a:endParaRPr>
          </a:p>
          <a:p>
            <a:pPr lvl="1"/>
            <a:r>
              <a:rPr kumimoji="1" lang="en-US" altLang="ja-JP" sz="1400" dirty="0" smtClean="0">
                <a:latin typeface="HG丸ｺﾞｼｯｸM-PRO" pitchFamily="50" charset="-128"/>
                <a:ea typeface="HG丸ｺﾞｼｯｸM-PRO" pitchFamily="50" charset="-128"/>
              </a:rPr>
              <a:t>10</a:t>
            </a:r>
            <a:r>
              <a:rPr kumimoji="1" lang="en-US" altLang="ja-JP" sz="1400" baseline="30000" dirty="0" smtClean="0">
                <a:latin typeface="HG丸ｺﾞｼｯｸM-PRO" pitchFamily="50" charset="-128"/>
                <a:ea typeface="HG丸ｺﾞｼｯｸM-PRO" pitchFamily="50" charset="-128"/>
              </a:rPr>
              <a:t>0</a:t>
            </a:r>
            <a:r>
              <a:rPr lang="en-US" altLang="ja-JP" sz="1400" dirty="0" smtClean="0">
                <a:latin typeface="HG丸ｺﾞｼｯｸM-PRO" pitchFamily="50" charset="-128"/>
                <a:ea typeface="HG丸ｺﾞｼｯｸM-PRO" pitchFamily="50" charset="-128"/>
              </a:rPr>
              <a:t> </a:t>
            </a:r>
            <a:r>
              <a:rPr kumimoji="1" lang="en-US" altLang="ja-JP" sz="1400" dirty="0" smtClean="0">
                <a:latin typeface="HG丸ｺﾞｼｯｸM-PRO" pitchFamily="50" charset="-128"/>
                <a:ea typeface="HG丸ｺﾞｼｯｸM-PRO" pitchFamily="50" charset="-128"/>
              </a:rPr>
              <a:t>= 1</a:t>
            </a:r>
          </a:p>
          <a:p>
            <a:pPr lvl="1"/>
            <a:r>
              <a:rPr kumimoji="1" lang="en-US" altLang="ja-JP" sz="1400" dirty="0" smtClean="0">
                <a:latin typeface="HG丸ｺﾞｼｯｸM-PRO" pitchFamily="50" charset="-128"/>
                <a:ea typeface="HG丸ｺﾞｼｯｸM-PRO" pitchFamily="50" charset="-128"/>
              </a:rPr>
              <a:t>10</a:t>
            </a:r>
            <a:r>
              <a:rPr kumimoji="1" lang="en-US" altLang="ja-JP" sz="1400" baseline="30000" dirty="0" smtClean="0">
                <a:latin typeface="HG丸ｺﾞｼｯｸM-PRO" pitchFamily="50" charset="-128"/>
                <a:ea typeface="HG丸ｺﾞｼｯｸM-PRO" pitchFamily="50" charset="-128"/>
              </a:rPr>
              <a:t>1</a:t>
            </a:r>
            <a:r>
              <a:rPr lang="en-US" altLang="ja-JP" sz="1400" dirty="0" smtClean="0">
                <a:latin typeface="HG丸ｺﾞｼｯｸM-PRO" pitchFamily="50" charset="-128"/>
                <a:ea typeface="HG丸ｺﾞｼｯｸM-PRO" pitchFamily="50" charset="-128"/>
              </a:rPr>
              <a:t> </a:t>
            </a:r>
            <a:r>
              <a:rPr kumimoji="1" lang="en-US" altLang="ja-JP" sz="1400" dirty="0" smtClean="0">
                <a:latin typeface="HG丸ｺﾞｼｯｸM-PRO" pitchFamily="50" charset="-128"/>
                <a:ea typeface="HG丸ｺﾞｼｯｸM-PRO" pitchFamily="50" charset="-128"/>
              </a:rPr>
              <a:t>= 10 </a:t>
            </a:r>
          </a:p>
          <a:p>
            <a:pPr lvl="1"/>
            <a:r>
              <a:rPr kumimoji="1" lang="en-US" altLang="ja-JP" sz="1400" dirty="0" smtClean="0">
                <a:latin typeface="HG丸ｺﾞｼｯｸM-PRO" pitchFamily="50" charset="-128"/>
                <a:ea typeface="HG丸ｺﾞｼｯｸM-PRO" pitchFamily="50" charset="-128"/>
              </a:rPr>
              <a:t>10</a:t>
            </a:r>
            <a:r>
              <a:rPr lang="en-US" altLang="ja-JP" sz="1400" baseline="30000" dirty="0" smtClean="0">
                <a:latin typeface="HG丸ｺﾞｼｯｸM-PRO" pitchFamily="50" charset="-128"/>
                <a:ea typeface="HG丸ｺﾞｼｯｸM-PRO" pitchFamily="50" charset="-128"/>
              </a:rPr>
              <a:t>2</a:t>
            </a:r>
            <a:r>
              <a:rPr lang="en-US" altLang="ja-JP" sz="1400" dirty="0" smtClean="0">
                <a:latin typeface="HG丸ｺﾞｼｯｸM-PRO" pitchFamily="50" charset="-128"/>
                <a:ea typeface="HG丸ｺﾞｼｯｸM-PRO" pitchFamily="50" charset="-128"/>
              </a:rPr>
              <a:t> </a:t>
            </a:r>
            <a:r>
              <a:rPr kumimoji="1" lang="en-US" altLang="ja-JP" sz="1400" dirty="0" smtClean="0">
                <a:latin typeface="HG丸ｺﾞｼｯｸM-PRO" pitchFamily="50" charset="-128"/>
                <a:ea typeface="HG丸ｺﾞｼｯｸM-PRO" pitchFamily="50" charset="-128"/>
              </a:rPr>
              <a:t>= 100</a:t>
            </a:r>
          </a:p>
          <a:p>
            <a:endParaRPr lang="en-US" altLang="ja-JP" sz="1400" dirty="0" smtClean="0">
              <a:latin typeface="HG丸ｺﾞｼｯｸM-PRO" pitchFamily="50" charset="-128"/>
              <a:ea typeface="HG丸ｺﾞｼｯｸM-PRO" pitchFamily="50" charset="-128"/>
            </a:endParaRPr>
          </a:p>
          <a:p>
            <a:r>
              <a:rPr lang="ja-JP" altLang="en-US" sz="1400" dirty="0" smtClean="0">
                <a:latin typeface="HG丸ｺﾞｼｯｸM-PRO" pitchFamily="50" charset="-128"/>
                <a:ea typeface="HG丸ｺﾞｼｯｸM-PRO" pitchFamily="50" charset="-128"/>
              </a:rPr>
              <a:t>天然の放射性物質</a:t>
            </a:r>
            <a:endParaRPr lang="en-US" altLang="ja-JP" sz="1400" dirty="0" smtClean="0">
              <a:latin typeface="HG丸ｺﾞｼｯｸM-PRO" pitchFamily="50" charset="-128"/>
              <a:ea typeface="HG丸ｺﾞｼｯｸM-PRO" pitchFamily="50" charset="-128"/>
            </a:endParaRPr>
          </a:p>
          <a:p>
            <a:pPr lvl="1"/>
            <a:r>
              <a:rPr lang="en-US" altLang="ja-JP" sz="1400" dirty="0">
                <a:latin typeface="HG丸ｺﾞｼｯｸM-PRO" pitchFamily="50" charset="-128"/>
                <a:ea typeface="HG丸ｺﾞｼｯｸM-PRO" pitchFamily="50" charset="-128"/>
              </a:rPr>
              <a:t>Ra (</a:t>
            </a:r>
            <a:r>
              <a:rPr lang="ja-JP" altLang="en-US" sz="1400" dirty="0">
                <a:latin typeface="HG丸ｺﾞｼｯｸM-PRO" pitchFamily="50" charset="-128"/>
                <a:ea typeface="HG丸ｺﾞｼｯｸM-PRO" pitchFamily="50" charset="-128"/>
              </a:rPr>
              <a:t>ラジウム</a:t>
            </a:r>
            <a:r>
              <a:rPr lang="en-US" altLang="ja-JP" sz="1400" dirty="0">
                <a:latin typeface="HG丸ｺﾞｼｯｸM-PRO" pitchFamily="50" charset="-128"/>
                <a:ea typeface="HG丸ｺﾞｼｯｸM-PRO" pitchFamily="50" charset="-128"/>
              </a:rPr>
              <a:t>)-226 </a:t>
            </a:r>
            <a:endParaRPr lang="en-US" altLang="ja-JP" sz="1400" dirty="0" smtClean="0">
              <a:latin typeface="HG丸ｺﾞｼｯｸM-PRO" pitchFamily="50" charset="-128"/>
              <a:ea typeface="HG丸ｺﾞｼｯｸM-PRO" pitchFamily="50" charset="-128"/>
            </a:endParaRPr>
          </a:p>
          <a:p>
            <a:pPr lvl="1"/>
            <a:r>
              <a:rPr lang="en-US" altLang="ja-JP" sz="1400" dirty="0" smtClean="0">
                <a:latin typeface="HG丸ｺﾞｼｯｸM-PRO" pitchFamily="50" charset="-128"/>
                <a:ea typeface="HG丸ｺﾞｼｯｸM-PRO" pitchFamily="50" charset="-128"/>
              </a:rPr>
              <a:t>K(</a:t>
            </a:r>
            <a:r>
              <a:rPr lang="ja-JP" altLang="en-US" sz="1400" dirty="0" smtClean="0">
                <a:latin typeface="HG丸ｺﾞｼｯｸM-PRO" pitchFamily="50" charset="-128"/>
                <a:ea typeface="HG丸ｺﾞｼｯｸM-PRO" pitchFamily="50" charset="-128"/>
              </a:rPr>
              <a:t>カリウム</a:t>
            </a:r>
            <a:r>
              <a:rPr lang="en-US" altLang="ja-JP" sz="1400" dirty="0" smtClean="0">
                <a:latin typeface="HG丸ｺﾞｼｯｸM-PRO" pitchFamily="50" charset="-128"/>
                <a:ea typeface="HG丸ｺﾞｼｯｸM-PRO" pitchFamily="50" charset="-128"/>
              </a:rPr>
              <a:t>)-</a:t>
            </a:r>
            <a:r>
              <a:rPr lang="en-US" altLang="ja-JP" sz="1400" dirty="0">
                <a:latin typeface="HG丸ｺﾞｼｯｸM-PRO" pitchFamily="50" charset="-128"/>
                <a:ea typeface="HG丸ｺﾞｼｯｸM-PRO" pitchFamily="50" charset="-128"/>
              </a:rPr>
              <a:t>40</a:t>
            </a:r>
          </a:p>
          <a:p>
            <a:pPr lvl="1"/>
            <a:r>
              <a:rPr lang="en-US" altLang="ja-JP" sz="1400" dirty="0" err="1" smtClean="0">
                <a:latin typeface="HG丸ｺﾞｼｯｸM-PRO" pitchFamily="50" charset="-128"/>
                <a:ea typeface="HG丸ｺﾞｼｯｸM-PRO" pitchFamily="50" charset="-128"/>
              </a:rPr>
              <a:t>Th</a:t>
            </a:r>
            <a:r>
              <a:rPr lang="en-US" altLang="ja-JP" sz="1400" dirty="0" smtClean="0">
                <a:latin typeface="HG丸ｺﾞｼｯｸM-PRO" pitchFamily="50" charset="-128"/>
                <a:ea typeface="HG丸ｺﾞｼｯｸM-PRO" pitchFamily="50" charset="-128"/>
              </a:rPr>
              <a:t>(</a:t>
            </a:r>
            <a:r>
              <a:rPr lang="ja-JP" altLang="en-US" sz="1400" dirty="0" smtClean="0">
                <a:latin typeface="HG丸ｺﾞｼｯｸM-PRO" pitchFamily="50" charset="-128"/>
                <a:ea typeface="HG丸ｺﾞｼｯｸM-PRO" pitchFamily="50" charset="-128"/>
              </a:rPr>
              <a:t>トリウム</a:t>
            </a:r>
            <a:r>
              <a:rPr lang="en-US" altLang="ja-JP" sz="1400" dirty="0" smtClean="0">
                <a:latin typeface="HG丸ｺﾞｼｯｸM-PRO" pitchFamily="50" charset="-128"/>
                <a:ea typeface="HG丸ｺﾞｼｯｸM-PRO" pitchFamily="50" charset="-128"/>
              </a:rPr>
              <a:t>)-232</a:t>
            </a:r>
          </a:p>
        </p:txBody>
      </p:sp>
      <p:sp>
        <p:nvSpPr>
          <p:cNvPr id="6" name="テキスト ボックス 5"/>
          <p:cNvSpPr txBox="1"/>
          <p:nvPr/>
        </p:nvSpPr>
        <p:spPr>
          <a:xfrm>
            <a:off x="615693" y="1502184"/>
            <a:ext cx="482824" cy="307777"/>
          </a:xfrm>
          <a:prstGeom prst="rect">
            <a:avLst/>
          </a:prstGeom>
          <a:noFill/>
        </p:spPr>
        <p:txBody>
          <a:bodyPr wrap="none" rtlCol="0">
            <a:spAutoFit/>
          </a:bodyPr>
          <a:lstStyle/>
          <a:p>
            <a:r>
              <a:rPr kumimoji="1" lang="en-US" altLang="ja-JP" sz="1400" dirty="0" smtClean="0">
                <a:latin typeface="Arial" pitchFamily="34" charset="0"/>
                <a:cs typeface="Arial" pitchFamily="34" charset="0"/>
              </a:rPr>
              <a:t>200</a:t>
            </a:r>
            <a:endParaRPr kumimoji="1" lang="ja-JP" altLang="en-US" sz="1400" dirty="0">
              <a:latin typeface="Arial" pitchFamily="34" charset="0"/>
              <a:cs typeface="Arial" pitchFamily="34" charset="0"/>
            </a:endParaRPr>
          </a:p>
        </p:txBody>
      </p:sp>
      <p:sp>
        <p:nvSpPr>
          <p:cNvPr id="11" name="テキスト ボックス 10"/>
          <p:cNvSpPr txBox="1"/>
          <p:nvPr/>
        </p:nvSpPr>
        <p:spPr>
          <a:xfrm>
            <a:off x="618043" y="1216434"/>
            <a:ext cx="482824" cy="307777"/>
          </a:xfrm>
          <a:prstGeom prst="rect">
            <a:avLst/>
          </a:prstGeom>
          <a:noFill/>
        </p:spPr>
        <p:txBody>
          <a:bodyPr wrap="none" rtlCol="0">
            <a:spAutoFit/>
          </a:bodyPr>
          <a:lstStyle/>
          <a:p>
            <a:r>
              <a:rPr lang="en-US" altLang="ja-JP" sz="1400" dirty="0" smtClean="0">
                <a:latin typeface="Arial" pitchFamily="34" charset="0"/>
                <a:cs typeface="Arial" pitchFamily="34" charset="0"/>
              </a:rPr>
              <a:t>30</a:t>
            </a:r>
            <a:r>
              <a:rPr kumimoji="1" lang="en-US" altLang="ja-JP" sz="1400" dirty="0" smtClean="0">
                <a:latin typeface="Arial" pitchFamily="34" charset="0"/>
                <a:cs typeface="Arial" pitchFamily="34" charset="0"/>
              </a:rPr>
              <a:t>0</a:t>
            </a:r>
            <a:endParaRPr kumimoji="1" lang="ja-JP" altLang="en-US" sz="1400" dirty="0">
              <a:latin typeface="Arial" pitchFamily="34" charset="0"/>
              <a:cs typeface="Arial" pitchFamily="34" charset="0"/>
            </a:endParaRPr>
          </a:p>
        </p:txBody>
      </p:sp>
      <p:sp>
        <p:nvSpPr>
          <p:cNvPr id="12" name="テキスト ボックス 11"/>
          <p:cNvSpPr txBox="1"/>
          <p:nvPr/>
        </p:nvSpPr>
        <p:spPr>
          <a:xfrm>
            <a:off x="618043" y="987834"/>
            <a:ext cx="482824" cy="307777"/>
          </a:xfrm>
          <a:prstGeom prst="rect">
            <a:avLst/>
          </a:prstGeom>
          <a:noFill/>
        </p:spPr>
        <p:txBody>
          <a:bodyPr wrap="none" rtlCol="0">
            <a:spAutoFit/>
          </a:bodyPr>
          <a:lstStyle/>
          <a:p>
            <a:r>
              <a:rPr lang="en-US" altLang="ja-JP" sz="1400" dirty="0" smtClean="0">
                <a:latin typeface="Arial" pitchFamily="34" charset="0"/>
                <a:cs typeface="Arial" pitchFamily="34" charset="0"/>
              </a:rPr>
              <a:t>40</a:t>
            </a:r>
            <a:r>
              <a:rPr kumimoji="1" lang="en-US" altLang="ja-JP" sz="1400" dirty="0" smtClean="0">
                <a:latin typeface="Arial" pitchFamily="34" charset="0"/>
                <a:cs typeface="Arial" pitchFamily="34" charset="0"/>
              </a:rPr>
              <a:t>0</a:t>
            </a:r>
            <a:endParaRPr kumimoji="1" lang="ja-JP" altLang="en-US" sz="1400" dirty="0">
              <a:latin typeface="Arial" pitchFamily="34" charset="0"/>
              <a:cs typeface="Arial" pitchFamily="34" charset="0"/>
            </a:endParaRPr>
          </a:p>
        </p:txBody>
      </p:sp>
      <p:sp>
        <p:nvSpPr>
          <p:cNvPr id="13" name="テキスト ボックス 12"/>
          <p:cNvSpPr txBox="1"/>
          <p:nvPr/>
        </p:nvSpPr>
        <p:spPr>
          <a:xfrm>
            <a:off x="677261" y="3103501"/>
            <a:ext cx="383438" cy="307777"/>
          </a:xfrm>
          <a:prstGeom prst="rect">
            <a:avLst/>
          </a:prstGeom>
          <a:noFill/>
        </p:spPr>
        <p:txBody>
          <a:bodyPr wrap="none" rtlCol="0">
            <a:spAutoFit/>
          </a:bodyPr>
          <a:lstStyle/>
          <a:p>
            <a:r>
              <a:rPr kumimoji="1" lang="en-US" altLang="ja-JP" sz="1400" dirty="0" smtClean="0">
                <a:latin typeface="Arial" pitchFamily="34" charset="0"/>
                <a:cs typeface="Arial" pitchFamily="34" charset="0"/>
              </a:rPr>
              <a:t>20</a:t>
            </a:r>
            <a:endParaRPr kumimoji="1" lang="ja-JP" altLang="en-US" sz="1400" dirty="0">
              <a:latin typeface="Arial" pitchFamily="34" charset="0"/>
              <a:cs typeface="Arial" pitchFamily="34" charset="0"/>
            </a:endParaRPr>
          </a:p>
        </p:txBody>
      </p:sp>
      <p:sp>
        <p:nvSpPr>
          <p:cNvPr id="14" name="テキスト ボックス 13"/>
          <p:cNvSpPr txBox="1"/>
          <p:nvPr/>
        </p:nvSpPr>
        <p:spPr>
          <a:xfrm>
            <a:off x="667736" y="2823660"/>
            <a:ext cx="383438" cy="307777"/>
          </a:xfrm>
          <a:prstGeom prst="rect">
            <a:avLst/>
          </a:prstGeom>
          <a:noFill/>
        </p:spPr>
        <p:txBody>
          <a:bodyPr wrap="none" rtlCol="0">
            <a:spAutoFit/>
          </a:bodyPr>
          <a:lstStyle/>
          <a:p>
            <a:r>
              <a:rPr lang="en-US" altLang="ja-JP" sz="1400" dirty="0">
                <a:latin typeface="Arial" pitchFamily="34" charset="0"/>
                <a:cs typeface="Arial" pitchFamily="34" charset="0"/>
              </a:rPr>
              <a:t>3</a:t>
            </a:r>
            <a:r>
              <a:rPr kumimoji="1" lang="en-US" altLang="ja-JP" sz="1400" dirty="0" smtClean="0">
                <a:latin typeface="Arial" pitchFamily="34" charset="0"/>
                <a:cs typeface="Arial" pitchFamily="34" charset="0"/>
              </a:rPr>
              <a:t>0</a:t>
            </a:r>
            <a:endParaRPr kumimoji="1" lang="ja-JP" altLang="en-US" sz="1400" dirty="0">
              <a:latin typeface="Arial" pitchFamily="34" charset="0"/>
              <a:cs typeface="Arial" pitchFamily="34" charset="0"/>
            </a:endParaRPr>
          </a:p>
        </p:txBody>
      </p:sp>
      <p:sp>
        <p:nvSpPr>
          <p:cNvPr id="15" name="テキスト ボックス 14"/>
          <p:cNvSpPr txBox="1"/>
          <p:nvPr/>
        </p:nvSpPr>
        <p:spPr>
          <a:xfrm>
            <a:off x="667736" y="2636941"/>
            <a:ext cx="383438" cy="307777"/>
          </a:xfrm>
          <a:prstGeom prst="rect">
            <a:avLst/>
          </a:prstGeom>
          <a:noFill/>
        </p:spPr>
        <p:txBody>
          <a:bodyPr wrap="none" rtlCol="0">
            <a:spAutoFit/>
          </a:bodyPr>
          <a:lstStyle/>
          <a:p>
            <a:r>
              <a:rPr lang="en-US" altLang="ja-JP" sz="1400" dirty="0" smtClean="0">
                <a:latin typeface="Arial" pitchFamily="34" charset="0"/>
                <a:cs typeface="Arial" pitchFamily="34" charset="0"/>
              </a:rPr>
              <a:t>4</a:t>
            </a:r>
            <a:r>
              <a:rPr kumimoji="1" lang="en-US" altLang="ja-JP" sz="1400" dirty="0" smtClean="0">
                <a:latin typeface="Arial" pitchFamily="34" charset="0"/>
                <a:cs typeface="Arial" pitchFamily="34" charset="0"/>
              </a:rPr>
              <a:t>0</a:t>
            </a:r>
            <a:endParaRPr kumimoji="1" lang="ja-JP" altLang="en-US" sz="1400" dirty="0">
              <a:latin typeface="Arial" pitchFamily="34" charset="0"/>
              <a:cs typeface="Arial" pitchFamily="34" charset="0"/>
            </a:endParaRPr>
          </a:p>
        </p:txBody>
      </p:sp>
      <p:sp>
        <p:nvSpPr>
          <p:cNvPr id="16" name="テキスト ボックス 15"/>
          <p:cNvSpPr txBox="1"/>
          <p:nvPr/>
        </p:nvSpPr>
        <p:spPr>
          <a:xfrm>
            <a:off x="664634" y="2471565"/>
            <a:ext cx="383438" cy="307777"/>
          </a:xfrm>
          <a:prstGeom prst="rect">
            <a:avLst/>
          </a:prstGeom>
          <a:noFill/>
        </p:spPr>
        <p:txBody>
          <a:bodyPr wrap="none" rtlCol="0">
            <a:spAutoFit/>
          </a:bodyPr>
          <a:lstStyle/>
          <a:p>
            <a:r>
              <a:rPr lang="en-US" altLang="ja-JP" sz="1400" dirty="0">
                <a:latin typeface="Arial" pitchFamily="34" charset="0"/>
                <a:cs typeface="Arial" pitchFamily="34" charset="0"/>
              </a:rPr>
              <a:t>5</a:t>
            </a:r>
            <a:r>
              <a:rPr kumimoji="1" lang="en-US" altLang="ja-JP" sz="1400" dirty="0" smtClean="0">
                <a:latin typeface="Arial" pitchFamily="34" charset="0"/>
                <a:cs typeface="Arial" pitchFamily="34" charset="0"/>
              </a:rPr>
              <a:t>0</a:t>
            </a:r>
            <a:endParaRPr kumimoji="1" lang="ja-JP" altLang="en-US" sz="1400" dirty="0">
              <a:latin typeface="Arial" pitchFamily="34" charset="0"/>
              <a:cs typeface="Arial" pitchFamily="34" charset="0"/>
            </a:endParaRPr>
          </a:p>
        </p:txBody>
      </p:sp>
      <p:sp>
        <p:nvSpPr>
          <p:cNvPr id="22" name="テキスト ボックス 21"/>
          <p:cNvSpPr txBox="1"/>
          <p:nvPr/>
        </p:nvSpPr>
        <p:spPr>
          <a:xfrm>
            <a:off x="6255269" y="3689756"/>
            <a:ext cx="284052" cy="307777"/>
          </a:xfrm>
          <a:prstGeom prst="rect">
            <a:avLst/>
          </a:prstGeom>
          <a:noFill/>
        </p:spPr>
        <p:txBody>
          <a:bodyPr wrap="none" rtlCol="0">
            <a:spAutoFit/>
          </a:bodyPr>
          <a:lstStyle/>
          <a:p>
            <a:r>
              <a:rPr lang="en-US" altLang="ja-JP" sz="1400" dirty="0">
                <a:latin typeface="Arial" pitchFamily="34" charset="0"/>
                <a:cs typeface="Arial" pitchFamily="34" charset="0"/>
              </a:rPr>
              <a:t>9</a:t>
            </a:r>
            <a:endParaRPr kumimoji="1" lang="ja-JP" altLang="en-US" sz="1400" dirty="0">
              <a:latin typeface="Arial" pitchFamily="34" charset="0"/>
              <a:cs typeface="Arial" pitchFamily="34" charset="0"/>
            </a:endParaRPr>
          </a:p>
        </p:txBody>
      </p:sp>
      <p:sp>
        <p:nvSpPr>
          <p:cNvPr id="23" name="テキスト ボックス 22"/>
          <p:cNvSpPr txBox="1"/>
          <p:nvPr/>
        </p:nvSpPr>
        <p:spPr>
          <a:xfrm>
            <a:off x="6059039" y="3797116"/>
            <a:ext cx="284052" cy="307777"/>
          </a:xfrm>
          <a:prstGeom prst="rect">
            <a:avLst/>
          </a:prstGeom>
          <a:noFill/>
        </p:spPr>
        <p:txBody>
          <a:bodyPr wrap="none" rtlCol="0">
            <a:spAutoFit/>
          </a:bodyPr>
          <a:lstStyle/>
          <a:p>
            <a:r>
              <a:rPr lang="en-US" altLang="ja-JP" sz="1400" dirty="0" smtClean="0">
                <a:latin typeface="Arial" pitchFamily="34" charset="0"/>
                <a:cs typeface="Arial" pitchFamily="34" charset="0"/>
              </a:rPr>
              <a:t>8</a:t>
            </a:r>
            <a:endParaRPr kumimoji="1" lang="ja-JP" altLang="en-US" sz="1400" dirty="0">
              <a:latin typeface="Arial" pitchFamily="34" charset="0"/>
              <a:cs typeface="Arial" pitchFamily="34" charset="0"/>
            </a:endParaRPr>
          </a:p>
        </p:txBody>
      </p:sp>
      <p:sp>
        <p:nvSpPr>
          <p:cNvPr id="27" name="テキスト ボックス 26"/>
          <p:cNvSpPr txBox="1"/>
          <p:nvPr/>
        </p:nvSpPr>
        <p:spPr>
          <a:xfrm>
            <a:off x="5913552" y="3883443"/>
            <a:ext cx="284052" cy="307777"/>
          </a:xfrm>
          <a:prstGeom prst="rect">
            <a:avLst/>
          </a:prstGeom>
          <a:noFill/>
        </p:spPr>
        <p:txBody>
          <a:bodyPr wrap="none" rtlCol="0">
            <a:spAutoFit/>
          </a:bodyPr>
          <a:lstStyle/>
          <a:p>
            <a:r>
              <a:rPr lang="en-US" altLang="ja-JP" sz="1400" dirty="0" smtClean="0">
                <a:latin typeface="Arial" pitchFamily="34" charset="0"/>
                <a:cs typeface="Arial" pitchFamily="34" charset="0"/>
              </a:rPr>
              <a:t>7</a:t>
            </a:r>
            <a:endParaRPr kumimoji="1" lang="ja-JP" altLang="en-US" sz="1400" dirty="0">
              <a:latin typeface="Arial" pitchFamily="34" charset="0"/>
              <a:cs typeface="Arial" pitchFamily="34" charset="0"/>
            </a:endParaRPr>
          </a:p>
        </p:txBody>
      </p:sp>
      <p:sp>
        <p:nvSpPr>
          <p:cNvPr id="29" name="テキスト ボックス 28"/>
          <p:cNvSpPr txBox="1"/>
          <p:nvPr/>
        </p:nvSpPr>
        <p:spPr>
          <a:xfrm>
            <a:off x="5770395" y="3976694"/>
            <a:ext cx="284052" cy="307777"/>
          </a:xfrm>
          <a:prstGeom prst="rect">
            <a:avLst/>
          </a:prstGeom>
          <a:noFill/>
        </p:spPr>
        <p:txBody>
          <a:bodyPr wrap="none" rtlCol="0">
            <a:spAutoFit/>
          </a:bodyPr>
          <a:lstStyle/>
          <a:p>
            <a:r>
              <a:rPr lang="en-US" altLang="ja-JP" sz="1400" dirty="0">
                <a:latin typeface="Arial" pitchFamily="34" charset="0"/>
                <a:cs typeface="Arial" pitchFamily="34" charset="0"/>
              </a:rPr>
              <a:t>6</a:t>
            </a:r>
            <a:endParaRPr kumimoji="1" lang="ja-JP" altLang="en-US" sz="1400" dirty="0">
              <a:latin typeface="Arial" pitchFamily="34" charset="0"/>
              <a:cs typeface="Arial" pitchFamily="34" charset="0"/>
            </a:endParaRPr>
          </a:p>
        </p:txBody>
      </p:sp>
      <p:cxnSp>
        <p:nvCxnSpPr>
          <p:cNvPr id="20" name="直線矢印コネクタ 19"/>
          <p:cNvCxnSpPr/>
          <p:nvPr/>
        </p:nvCxnSpPr>
        <p:spPr bwMode="auto">
          <a:xfrm flipH="1">
            <a:off x="5489296" y="4142915"/>
            <a:ext cx="327908" cy="0"/>
          </a:xfrm>
          <a:prstGeom prst="straightConnector1">
            <a:avLst/>
          </a:prstGeom>
          <a:solidFill>
            <a:schemeClr val="accent1"/>
          </a:solidFill>
          <a:ln w="12700" cap="flat" cmpd="sng" algn="ctr">
            <a:solidFill>
              <a:schemeClr val="tx1"/>
            </a:solidFill>
            <a:prstDash val="solid"/>
            <a:round/>
            <a:headEnd type="none" w="med" len="med"/>
            <a:tailEnd type="triangle" w="med" len="med"/>
          </a:ln>
          <a:effectLst/>
        </p:spPr>
      </p:cxnSp>
      <p:cxnSp>
        <p:nvCxnSpPr>
          <p:cNvPr id="10" name="直線矢印コネクタ 9"/>
          <p:cNvCxnSpPr/>
          <p:nvPr/>
        </p:nvCxnSpPr>
        <p:spPr bwMode="auto">
          <a:xfrm flipH="1">
            <a:off x="5491465" y="4266810"/>
            <a:ext cx="208221" cy="0"/>
          </a:xfrm>
          <a:prstGeom prst="straightConnector1">
            <a:avLst/>
          </a:prstGeom>
          <a:solidFill>
            <a:schemeClr val="accent1"/>
          </a:solidFill>
          <a:ln w="12700" cap="flat" cmpd="sng" algn="ctr">
            <a:solidFill>
              <a:schemeClr val="tx1"/>
            </a:solidFill>
            <a:prstDash val="solid"/>
            <a:round/>
            <a:headEnd type="none" w="med" len="med"/>
            <a:tailEnd type="triangle" w="med" len="med"/>
          </a:ln>
          <a:effectLst/>
        </p:spPr>
      </p:cxnSp>
      <p:cxnSp>
        <p:nvCxnSpPr>
          <p:cNvPr id="25" name="直線矢印コネクタ 24"/>
          <p:cNvCxnSpPr/>
          <p:nvPr/>
        </p:nvCxnSpPr>
        <p:spPr bwMode="auto">
          <a:xfrm rot="10800000">
            <a:off x="5496686" y="4028056"/>
            <a:ext cx="504000" cy="0"/>
          </a:xfrm>
          <a:prstGeom prst="straightConnector1">
            <a:avLst/>
          </a:prstGeom>
          <a:solidFill>
            <a:schemeClr val="accent1"/>
          </a:solidFill>
          <a:ln w="12700" cap="flat" cmpd="sng" algn="ctr">
            <a:solidFill>
              <a:schemeClr val="tx1"/>
            </a:solidFill>
            <a:prstDash val="solid"/>
            <a:round/>
            <a:headEnd type="none" w="med" len="med"/>
            <a:tailEnd type="triangle" w="med" len="med"/>
          </a:ln>
          <a:effectLst/>
        </p:spPr>
      </p:cxnSp>
      <p:cxnSp>
        <p:nvCxnSpPr>
          <p:cNvPr id="28" name="直線矢印コネクタ 27"/>
          <p:cNvCxnSpPr/>
          <p:nvPr/>
        </p:nvCxnSpPr>
        <p:spPr bwMode="auto">
          <a:xfrm rot="10800000">
            <a:off x="5497150" y="3937685"/>
            <a:ext cx="648000" cy="1588"/>
          </a:xfrm>
          <a:prstGeom prst="straightConnector1">
            <a:avLst/>
          </a:prstGeom>
          <a:solidFill>
            <a:schemeClr val="accent1"/>
          </a:solidFill>
          <a:ln w="12700" cap="flat" cmpd="sng" algn="ctr">
            <a:solidFill>
              <a:schemeClr val="tx1"/>
            </a:solidFill>
            <a:prstDash val="solid"/>
            <a:round/>
            <a:headEnd type="none" w="med" len="med"/>
            <a:tailEnd type="triangle" w="med" len="med"/>
          </a:ln>
          <a:effectLst/>
        </p:spPr>
      </p:cxnSp>
      <p:cxnSp>
        <p:nvCxnSpPr>
          <p:cNvPr id="30" name="直線矢印コネクタ 29"/>
          <p:cNvCxnSpPr/>
          <p:nvPr/>
        </p:nvCxnSpPr>
        <p:spPr bwMode="auto">
          <a:xfrm rot="10800000">
            <a:off x="5495547" y="3854383"/>
            <a:ext cx="828000" cy="1588"/>
          </a:xfrm>
          <a:prstGeom prst="straightConnector1">
            <a:avLst/>
          </a:prstGeom>
          <a:solidFill>
            <a:schemeClr val="accent1"/>
          </a:solidFill>
          <a:ln w="12700" cap="flat" cmpd="sng" algn="ctr">
            <a:solidFill>
              <a:schemeClr val="tx1"/>
            </a:solidFill>
            <a:prstDash val="solid"/>
            <a:round/>
            <a:headEnd type="none" w="med" len="med"/>
            <a:tailEnd type="triangle" w="med" len="med"/>
          </a:ln>
          <a:effectLst/>
        </p:spPr>
      </p:cxnSp>
      <p:sp>
        <p:nvSpPr>
          <p:cNvPr id="32" name="テキスト ボックス 31"/>
          <p:cNvSpPr txBox="1"/>
          <p:nvPr/>
        </p:nvSpPr>
        <p:spPr>
          <a:xfrm>
            <a:off x="5639299" y="4107069"/>
            <a:ext cx="284052" cy="307777"/>
          </a:xfrm>
          <a:prstGeom prst="rect">
            <a:avLst/>
          </a:prstGeom>
          <a:noFill/>
        </p:spPr>
        <p:txBody>
          <a:bodyPr wrap="none" rtlCol="0">
            <a:spAutoFit/>
          </a:bodyPr>
          <a:lstStyle/>
          <a:p>
            <a:r>
              <a:rPr lang="en-US" altLang="ja-JP" sz="1400" dirty="0" smtClean="0">
                <a:latin typeface="Arial" pitchFamily="34" charset="0"/>
                <a:cs typeface="Arial" pitchFamily="34" charset="0"/>
              </a:rPr>
              <a:t>5</a:t>
            </a:r>
            <a:endParaRPr kumimoji="1" lang="ja-JP" altLang="en-US" sz="1400" dirty="0">
              <a:latin typeface="Arial" pitchFamily="34" charset="0"/>
              <a:cs typeface="Arial" pitchFamily="34" charset="0"/>
            </a:endParaRPr>
          </a:p>
        </p:txBody>
      </p:sp>
      <p:sp>
        <p:nvSpPr>
          <p:cNvPr id="33" name="テキスト ボックス 32"/>
          <p:cNvSpPr txBox="1"/>
          <p:nvPr/>
        </p:nvSpPr>
        <p:spPr>
          <a:xfrm>
            <a:off x="5465444" y="4280051"/>
            <a:ext cx="284052" cy="307777"/>
          </a:xfrm>
          <a:prstGeom prst="rect">
            <a:avLst/>
          </a:prstGeom>
          <a:noFill/>
        </p:spPr>
        <p:txBody>
          <a:bodyPr wrap="none" rtlCol="0">
            <a:spAutoFit/>
          </a:bodyPr>
          <a:lstStyle/>
          <a:p>
            <a:r>
              <a:rPr lang="en-US" altLang="ja-JP" sz="1400" dirty="0" smtClean="0">
                <a:latin typeface="Arial" pitchFamily="34" charset="0"/>
                <a:cs typeface="Arial" pitchFamily="34" charset="0"/>
              </a:rPr>
              <a:t>4</a:t>
            </a:r>
            <a:endParaRPr kumimoji="1" lang="ja-JP" altLang="en-US" sz="1400" dirty="0">
              <a:latin typeface="Arial" pitchFamily="34" charset="0"/>
              <a:cs typeface="Arial" pitchFamily="34" charset="0"/>
            </a:endParaRPr>
          </a:p>
        </p:txBody>
      </p:sp>
      <p:sp>
        <p:nvSpPr>
          <p:cNvPr id="34" name="テキスト ボックス 33"/>
          <p:cNvSpPr txBox="1"/>
          <p:nvPr/>
        </p:nvSpPr>
        <p:spPr>
          <a:xfrm>
            <a:off x="5455661" y="4496632"/>
            <a:ext cx="284052" cy="307777"/>
          </a:xfrm>
          <a:prstGeom prst="rect">
            <a:avLst/>
          </a:prstGeom>
          <a:noFill/>
        </p:spPr>
        <p:txBody>
          <a:bodyPr wrap="none" rtlCol="0">
            <a:spAutoFit/>
          </a:bodyPr>
          <a:lstStyle/>
          <a:p>
            <a:r>
              <a:rPr lang="en-US" altLang="ja-JP" sz="1400" dirty="0" smtClean="0">
                <a:latin typeface="Arial" pitchFamily="34" charset="0"/>
                <a:cs typeface="Arial" pitchFamily="34" charset="0"/>
              </a:rPr>
              <a:t>3</a:t>
            </a:r>
            <a:endParaRPr kumimoji="1" lang="ja-JP" altLang="en-US" sz="1400" dirty="0">
              <a:latin typeface="Arial" pitchFamily="34" charset="0"/>
              <a:cs typeface="Arial" pitchFamily="34" charset="0"/>
            </a:endParaRPr>
          </a:p>
        </p:txBody>
      </p:sp>
      <p:sp>
        <p:nvSpPr>
          <p:cNvPr id="35" name="テキスト ボックス 34"/>
          <p:cNvSpPr txBox="1"/>
          <p:nvPr/>
        </p:nvSpPr>
        <p:spPr>
          <a:xfrm>
            <a:off x="5465312" y="4804409"/>
            <a:ext cx="284052" cy="307777"/>
          </a:xfrm>
          <a:prstGeom prst="rect">
            <a:avLst/>
          </a:prstGeom>
          <a:noFill/>
        </p:spPr>
        <p:txBody>
          <a:bodyPr wrap="none" rtlCol="0">
            <a:spAutoFit/>
          </a:bodyPr>
          <a:lstStyle/>
          <a:p>
            <a:r>
              <a:rPr lang="en-US" altLang="ja-JP" sz="1400" dirty="0" smtClean="0">
                <a:latin typeface="Arial" pitchFamily="34" charset="0"/>
                <a:cs typeface="Arial" pitchFamily="34" charset="0"/>
              </a:rPr>
              <a:t>2</a:t>
            </a:r>
            <a:endParaRPr kumimoji="1" lang="ja-JP" altLang="en-US" sz="1400" dirty="0">
              <a:latin typeface="Arial" pitchFamily="34" charset="0"/>
              <a:cs typeface="Arial" pitchFamily="34" charset="0"/>
            </a:endParaRPr>
          </a:p>
        </p:txBody>
      </p:sp>
      <p:sp>
        <p:nvSpPr>
          <p:cNvPr id="36" name="テキスト ボックス 35"/>
          <p:cNvSpPr txBox="1"/>
          <p:nvPr/>
        </p:nvSpPr>
        <p:spPr>
          <a:xfrm>
            <a:off x="5463811" y="5269530"/>
            <a:ext cx="284052" cy="307777"/>
          </a:xfrm>
          <a:prstGeom prst="rect">
            <a:avLst/>
          </a:prstGeom>
          <a:noFill/>
        </p:spPr>
        <p:txBody>
          <a:bodyPr wrap="none" rtlCol="0">
            <a:spAutoFit/>
          </a:bodyPr>
          <a:lstStyle/>
          <a:p>
            <a:r>
              <a:rPr lang="en-US" altLang="ja-JP" sz="1400" dirty="0">
                <a:latin typeface="Arial" pitchFamily="34" charset="0"/>
                <a:cs typeface="Arial" pitchFamily="34" charset="0"/>
              </a:rPr>
              <a:t>1</a:t>
            </a:r>
            <a:endParaRPr kumimoji="1" lang="ja-JP" altLang="en-US" sz="1400" dirty="0">
              <a:latin typeface="Arial" pitchFamily="34" charset="0"/>
              <a:cs typeface="Arial" pitchFamily="34" charset="0"/>
            </a:endParaRPr>
          </a:p>
        </p:txBody>
      </p:sp>
      <p:sp>
        <p:nvSpPr>
          <p:cNvPr id="43" name="テキスト ボックス 42"/>
          <p:cNvSpPr txBox="1"/>
          <p:nvPr/>
        </p:nvSpPr>
        <p:spPr>
          <a:xfrm>
            <a:off x="6175303" y="1018672"/>
            <a:ext cx="2968697" cy="1015663"/>
          </a:xfrm>
          <a:prstGeom prst="rect">
            <a:avLst/>
          </a:prstGeom>
          <a:solidFill>
            <a:srgbClr val="FFFFCC"/>
          </a:solidFill>
          <a:effectLst/>
        </p:spPr>
        <p:txBody>
          <a:bodyPr wrap="square" rtlCol="0">
            <a:spAutoFit/>
          </a:bodyPr>
          <a:lstStyle/>
          <a:p>
            <a:r>
              <a:rPr kumimoji="1" lang="ja-JP" altLang="en-US" sz="1200" dirty="0" smtClean="0">
                <a:latin typeface="HG丸ｺﾞｼｯｸM-PRO" pitchFamily="50" charset="-128"/>
                <a:ea typeface="HG丸ｺﾞｼｯｸM-PRO" pitchFamily="50" charset="-128"/>
              </a:rPr>
              <a:t>川内グランド土壌を</a:t>
            </a:r>
            <a:endParaRPr kumimoji="1" lang="en-US" altLang="ja-JP" sz="1200" dirty="0" smtClean="0">
              <a:latin typeface="HG丸ｺﾞｼｯｸM-PRO" pitchFamily="50" charset="-128"/>
              <a:ea typeface="HG丸ｺﾞｼｯｸM-PRO" pitchFamily="50" charset="-128"/>
            </a:endParaRPr>
          </a:p>
          <a:p>
            <a:r>
              <a:rPr lang="ja-JP" altLang="en-US" sz="1200" dirty="0" smtClean="0">
                <a:latin typeface="HG丸ｺﾞｼｯｸM-PRO" pitchFamily="50" charset="-128"/>
                <a:ea typeface="HG丸ｺﾞｼｯｸM-PRO" pitchFamily="50" charset="-128"/>
              </a:rPr>
              <a:t>６</a:t>
            </a:r>
            <a:r>
              <a:rPr lang="en-US" altLang="ja-JP" sz="1200" dirty="0" smtClean="0">
                <a:latin typeface="HG丸ｺﾞｼｯｸM-PRO" pitchFamily="50" charset="-128"/>
                <a:ea typeface="HG丸ｺﾞｼｯｸM-PRO" pitchFamily="50" charset="-128"/>
              </a:rPr>
              <a:t>cm</a:t>
            </a:r>
            <a:r>
              <a:rPr lang="ja-JP" altLang="en-US" sz="1200" dirty="0">
                <a:latin typeface="HG丸ｺﾞｼｯｸM-PRO" pitchFamily="50" charset="-128"/>
                <a:ea typeface="HG丸ｺﾞｼｯｸM-PRO" pitchFamily="50" charset="-128"/>
              </a:rPr>
              <a:t>毎</a:t>
            </a:r>
            <a:r>
              <a:rPr lang="ja-JP" altLang="en-US" sz="1200" dirty="0" smtClean="0">
                <a:latin typeface="HG丸ｺﾞｼｯｸM-PRO" pitchFamily="50" charset="-128"/>
                <a:ea typeface="HG丸ｺﾞｼｯｸM-PRO" pitchFamily="50" charset="-128"/>
              </a:rPr>
              <a:t>の深さで採取</a:t>
            </a:r>
            <a:endParaRPr lang="en-US" altLang="ja-JP" sz="1200" dirty="0">
              <a:latin typeface="HG丸ｺﾞｼｯｸM-PRO" pitchFamily="50" charset="-128"/>
              <a:ea typeface="HG丸ｺﾞｼｯｸM-PRO" pitchFamily="50" charset="-128"/>
            </a:endParaRPr>
          </a:p>
          <a:p>
            <a:r>
              <a:rPr lang="en-US" altLang="ja-JP" sz="1200" dirty="0">
                <a:latin typeface="HG丸ｺﾞｼｯｸM-PRO" pitchFamily="50" charset="-128"/>
                <a:ea typeface="HG丸ｺﾞｼｯｸM-PRO" pitchFamily="50" charset="-128"/>
              </a:rPr>
              <a:t>2011/6/6 </a:t>
            </a:r>
            <a:r>
              <a:rPr lang="ja-JP" altLang="en-US" sz="1200" dirty="0">
                <a:latin typeface="HG丸ｺﾞｼｯｸM-PRO" pitchFamily="50" charset="-128"/>
                <a:ea typeface="HG丸ｺﾞｼｯｸM-PRO" pitchFamily="50" charset="-128"/>
              </a:rPr>
              <a:t>に</a:t>
            </a:r>
            <a:r>
              <a:rPr lang="ja-JP" altLang="en-US" sz="1200" dirty="0" smtClean="0">
                <a:latin typeface="HG丸ｺﾞｼｯｸM-PRO" pitchFamily="50" charset="-128"/>
                <a:ea typeface="HG丸ｺﾞｼｯｸM-PRO" pitchFamily="50" charset="-128"/>
              </a:rPr>
              <a:t>測定</a:t>
            </a:r>
            <a:endParaRPr lang="en-US" altLang="ja-JP" sz="1200" dirty="0" smtClean="0">
              <a:latin typeface="HG丸ｺﾞｼｯｸM-PRO" pitchFamily="50" charset="-128"/>
              <a:ea typeface="HG丸ｺﾞｼｯｸM-PRO" pitchFamily="50" charset="-128"/>
            </a:endParaRPr>
          </a:p>
          <a:p>
            <a:r>
              <a:rPr lang="ja-JP" altLang="en-US" sz="1200" dirty="0" smtClean="0">
                <a:latin typeface="HG丸ｺﾞｼｯｸM-PRO" pitchFamily="50" charset="-128"/>
                <a:ea typeface="HG丸ｺﾞｼｯｸM-PRO" pitchFamily="50" charset="-128"/>
              </a:rPr>
              <a:t>ゲルマニウム検出器を使用</a:t>
            </a:r>
            <a:endParaRPr lang="en-US" altLang="ja-JP" sz="1200" dirty="0" smtClean="0">
              <a:latin typeface="HG丸ｺﾞｼｯｸM-PRO" pitchFamily="50" charset="-128"/>
              <a:ea typeface="HG丸ｺﾞｼｯｸM-PRO" pitchFamily="50" charset="-128"/>
            </a:endParaRPr>
          </a:p>
          <a:p>
            <a:r>
              <a:rPr lang="ja-JP" altLang="en-US" sz="1200" dirty="0" smtClean="0">
                <a:latin typeface="HG丸ｺﾞｼｯｸM-PRO" pitchFamily="50" charset="-128"/>
                <a:ea typeface="HG丸ｺﾞｼｯｸM-PRO" pitchFamily="50" charset="-128"/>
              </a:rPr>
              <a:t>測定者：関根勉（東北大高教センター）</a:t>
            </a:r>
            <a:endParaRPr lang="en-US" altLang="ja-JP" sz="1200" dirty="0" smtClean="0">
              <a:latin typeface="HG丸ｺﾞｼｯｸM-PRO" pitchFamily="50" charset="-128"/>
              <a:ea typeface="HG丸ｺﾞｼｯｸM-PRO" pitchFamily="50" charset="-128"/>
            </a:endParaRPr>
          </a:p>
        </p:txBody>
      </p:sp>
      <p:sp>
        <p:nvSpPr>
          <p:cNvPr id="41" name="円/楕円 40"/>
          <p:cNvSpPr/>
          <p:nvPr/>
        </p:nvSpPr>
        <p:spPr bwMode="auto">
          <a:xfrm>
            <a:off x="4691607" y="4278442"/>
            <a:ext cx="533400" cy="573467"/>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cxnSp>
        <p:nvCxnSpPr>
          <p:cNvPr id="44" name="直線矢印コネクタ 43"/>
          <p:cNvCxnSpPr/>
          <p:nvPr/>
        </p:nvCxnSpPr>
        <p:spPr bwMode="auto">
          <a:xfrm flipH="1" flipV="1">
            <a:off x="5053557" y="4856969"/>
            <a:ext cx="770862" cy="1289420"/>
          </a:xfrm>
          <a:prstGeom prst="straightConnector1">
            <a:avLst/>
          </a:prstGeom>
          <a:solidFill>
            <a:schemeClr val="accent1"/>
          </a:solidFill>
          <a:ln w="9525" cap="flat" cmpd="sng" algn="ctr">
            <a:solidFill>
              <a:srgbClr val="FF0000"/>
            </a:solidFill>
            <a:prstDash val="solid"/>
            <a:round/>
            <a:headEnd type="none" w="med" len="med"/>
            <a:tailEnd type="triangle" w="med" len="med"/>
          </a:ln>
          <a:effectLst/>
        </p:spPr>
      </p:cxnSp>
      <p:sp>
        <p:nvSpPr>
          <p:cNvPr id="48" name="テキスト ボックス 47"/>
          <p:cNvSpPr txBox="1"/>
          <p:nvPr/>
        </p:nvSpPr>
        <p:spPr>
          <a:xfrm>
            <a:off x="5053557" y="6286539"/>
            <a:ext cx="3239163" cy="461665"/>
          </a:xfrm>
          <a:prstGeom prst="rect">
            <a:avLst/>
          </a:prstGeom>
          <a:solidFill>
            <a:srgbClr val="FFFFCC"/>
          </a:solidFill>
          <a:effectLst/>
        </p:spPr>
        <p:txBody>
          <a:bodyPr wrap="square" rtlCol="0">
            <a:spAutoFit/>
          </a:bodyPr>
          <a:lstStyle/>
          <a:p>
            <a:r>
              <a:rPr lang="ja-JP" altLang="en-US" sz="1200" dirty="0">
                <a:latin typeface="HG丸ｺﾞｼｯｸM-PRO" pitchFamily="50" charset="-128"/>
                <a:ea typeface="HG丸ｺﾞｼｯｸM-PRO" pitchFamily="50" charset="-128"/>
              </a:rPr>
              <a:t>上層</a:t>
            </a:r>
            <a:r>
              <a:rPr lang="ja-JP" altLang="en-US" sz="1200" dirty="0" smtClean="0">
                <a:latin typeface="HG丸ｺﾞｼｯｸM-PRO" pitchFamily="50" charset="-128"/>
                <a:ea typeface="HG丸ｺﾞｼｯｸM-PRO" pitchFamily="50" charset="-128"/>
              </a:rPr>
              <a:t>の土壌には無かった放射性セシウムが</a:t>
            </a:r>
            <a:endParaRPr lang="en-US" altLang="ja-JP" sz="1200" dirty="0" smtClean="0">
              <a:latin typeface="HG丸ｺﾞｼｯｸM-PRO" pitchFamily="50" charset="-128"/>
              <a:ea typeface="HG丸ｺﾞｼｯｸM-PRO" pitchFamily="50" charset="-128"/>
            </a:endParaRPr>
          </a:p>
          <a:p>
            <a:r>
              <a:rPr lang="ja-JP" altLang="en-US" sz="1200" dirty="0">
                <a:latin typeface="HG丸ｺﾞｼｯｸM-PRO" pitchFamily="50" charset="-128"/>
                <a:ea typeface="HG丸ｺﾞｼｯｸM-PRO" pitchFamily="50" charset="-128"/>
              </a:rPr>
              <a:t>出て</a:t>
            </a:r>
            <a:r>
              <a:rPr lang="ja-JP" altLang="en-US" sz="1200" dirty="0" smtClean="0">
                <a:latin typeface="HG丸ｺﾞｼｯｸM-PRO" pitchFamily="50" charset="-128"/>
                <a:ea typeface="HG丸ｺﾞｼｯｸM-PRO" pitchFamily="50" charset="-128"/>
              </a:rPr>
              <a:t>いる。近くの暗渠からのしみだし？</a:t>
            </a:r>
            <a:endParaRPr lang="en-US" altLang="ja-JP" sz="1200" dirty="0" smtClean="0">
              <a:latin typeface="HG丸ｺﾞｼｯｸM-PRO" pitchFamily="50" charset="-128"/>
              <a:ea typeface="HG丸ｺﾞｼｯｸM-PRO" pitchFamily="50" charset="-128"/>
            </a:endParaRPr>
          </a:p>
        </p:txBody>
      </p:sp>
      <p:sp>
        <p:nvSpPr>
          <p:cNvPr id="37" name="角丸四角形 36"/>
          <p:cNvSpPr/>
          <p:nvPr/>
        </p:nvSpPr>
        <p:spPr bwMode="auto">
          <a:xfrm>
            <a:off x="1007600" y="1524330"/>
            <a:ext cx="4518838" cy="393404"/>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8" name="テキスト ボックス 37"/>
          <p:cNvSpPr txBox="1"/>
          <p:nvPr/>
        </p:nvSpPr>
        <p:spPr>
          <a:xfrm>
            <a:off x="2453519" y="1171628"/>
            <a:ext cx="3182680" cy="276999"/>
          </a:xfrm>
          <a:prstGeom prst="rect">
            <a:avLst/>
          </a:prstGeom>
          <a:solidFill>
            <a:srgbClr val="FFFFCC"/>
          </a:solidFill>
          <a:effectLst/>
        </p:spPr>
        <p:txBody>
          <a:bodyPr wrap="square" rtlCol="0">
            <a:spAutoFit/>
          </a:bodyPr>
          <a:lstStyle/>
          <a:p>
            <a:r>
              <a:rPr lang="ja-JP" altLang="en-US" sz="1200" dirty="0" smtClean="0">
                <a:latin typeface="HG丸ｺﾞｼｯｸM-PRO" pitchFamily="50" charset="-128"/>
                <a:ea typeface="HG丸ｺﾞｼｯｸM-PRO" pitchFamily="50" charset="-128"/>
              </a:rPr>
              <a:t>天然放射性物質の</a:t>
            </a:r>
            <a:r>
              <a:rPr lang="ja-JP" altLang="en-US" sz="1200" baseline="30000" dirty="0" smtClean="0">
                <a:latin typeface="HG丸ｺﾞｼｯｸM-PRO" pitchFamily="50" charset="-128"/>
                <a:ea typeface="HG丸ｺﾞｼｯｸM-PRO" pitchFamily="50" charset="-128"/>
              </a:rPr>
              <a:t>４０</a:t>
            </a:r>
            <a:r>
              <a:rPr lang="en-US" altLang="ja-JP" sz="1200" dirty="0" smtClean="0">
                <a:latin typeface="HG丸ｺﾞｼｯｸM-PRO" pitchFamily="50" charset="-128"/>
                <a:ea typeface="HG丸ｺﾞｼｯｸM-PRO" pitchFamily="50" charset="-128"/>
              </a:rPr>
              <a:t>K</a:t>
            </a:r>
            <a:r>
              <a:rPr lang="ja-JP" altLang="en-US" sz="1200" dirty="0" smtClean="0">
                <a:latin typeface="HG丸ｺﾞｼｯｸM-PRO" pitchFamily="50" charset="-128"/>
                <a:ea typeface="HG丸ｺﾞｼｯｸM-PRO" pitchFamily="50" charset="-128"/>
              </a:rPr>
              <a:t>は、どこにでもある</a:t>
            </a:r>
            <a:endParaRPr lang="en-US" altLang="ja-JP" sz="1200" dirty="0" smtClean="0">
              <a:latin typeface="HG丸ｺﾞｼｯｸM-PRO" pitchFamily="50" charset="-128"/>
              <a:ea typeface="HG丸ｺﾞｼｯｸM-PRO" pitchFamily="50" charset="-128"/>
            </a:endParaRPr>
          </a:p>
        </p:txBody>
      </p:sp>
      <p:sp>
        <p:nvSpPr>
          <p:cNvPr id="42" name="円/楕円 41"/>
          <p:cNvSpPr/>
          <p:nvPr/>
        </p:nvSpPr>
        <p:spPr bwMode="auto">
          <a:xfrm>
            <a:off x="909960" y="2144842"/>
            <a:ext cx="365947" cy="552794"/>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cxnSp>
        <p:nvCxnSpPr>
          <p:cNvPr id="46" name="直線矢印コネクタ 45"/>
          <p:cNvCxnSpPr/>
          <p:nvPr/>
        </p:nvCxnSpPr>
        <p:spPr bwMode="auto">
          <a:xfrm rot="16200000" flipV="1">
            <a:off x="-509141" y="4461892"/>
            <a:ext cx="3685029" cy="207984"/>
          </a:xfrm>
          <a:prstGeom prst="straightConnector1">
            <a:avLst/>
          </a:prstGeom>
          <a:solidFill>
            <a:schemeClr val="accent1"/>
          </a:solidFill>
          <a:ln w="9525" cap="flat" cmpd="sng" algn="ctr">
            <a:solidFill>
              <a:srgbClr val="FF0000"/>
            </a:solidFill>
            <a:prstDash val="solid"/>
            <a:round/>
            <a:headEnd type="none" w="med" len="med"/>
            <a:tailEnd type="triangle" w="med" len="med"/>
          </a:ln>
          <a:effectLst/>
        </p:spPr>
      </p:cxnSp>
      <p:sp>
        <p:nvSpPr>
          <p:cNvPr id="49" name="テキスト ボックス 48"/>
          <p:cNvSpPr txBox="1"/>
          <p:nvPr/>
        </p:nvSpPr>
        <p:spPr>
          <a:xfrm>
            <a:off x="474469" y="6081044"/>
            <a:ext cx="2938582" cy="646331"/>
          </a:xfrm>
          <a:prstGeom prst="rect">
            <a:avLst/>
          </a:prstGeom>
          <a:solidFill>
            <a:srgbClr val="FFFFCC"/>
          </a:solidFill>
          <a:effectLst/>
        </p:spPr>
        <p:txBody>
          <a:bodyPr wrap="square" rtlCol="0">
            <a:spAutoFit/>
          </a:bodyPr>
          <a:lstStyle/>
          <a:p>
            <a:r>
              <a:rPr lang="ja-JP" altLang="en-US" sz="1200" dirty="0" smtClean="0">
                <a:latin typeface="HG丸ｺﾞｼｯｸM-PRO" pitchFamily="50" charset="-128"/>
                <a:ea typeface="HG丸ｺﾞｼｯｸM-PRO" pitchFamily="50" charset="-128"/>
              </a:rPr>
              <a:t>放射性セシウムは地表近くに集中。</a:t>
            </a:r>
            <a:endParaRPr lang="en-US" altLang="ja-JP" sz="1200" dirty="0" smtClean="0">
              <a:latin typeface="HG丸ｺﾞｼｯｸM-PRO" pitchFamily="50" charset="-128"/>
              <a:ea typeface="HG丸ｺﾞｼｯｸM-PRO" pitchFamily="50" charset="-128"/>
            </a:endParaRPr>
          </a:p>
          <a:p>
            <a:r>
              <a:rPr lang="ja-JP" altLang="en-US" sz="1200" dirty="0" smtClean="0">
                <a:latin typeface="HG丸ｺﾞｼｯｸM-PRO" pitchFamily="50" charset="-128"/>
                <a:ea typeface="HG丸ｺﾞｼｯｸM-PRO" pitchFamily="50" charset="-128"/>
              </a:rPr>
              <a:t>地表</a:t>
            </a:r>
            <a:r>
              <a:rPr lang="en-US" altLang="ja-JP" sz="1200" dirty="0" smtClean="0">
                <a:latin typeface="HG丸ｺﾞｼｯｸM-PRO" pitchFamily="50" charset="-128"/>
                <a:ea typeface="HG丸ｺﾞｼｯｸM-PRO" pitchFamily="50" charset="-128"/>
              </a:rPr>
              <a:t>6cm</a:t>
            </a:r>
            <a:r>
              <a:rPr lang="ja-JP" altLang="en-US" sz="1200" dirty="0" smtClean="0">
                <a:latin typeface="HG丸ｺﾞｼｯｸM-PRO" pitchFamily="50" charset="-128"/>
                <a:ea typeface="HG丸ｺﾞｼｯｸM-PRO" pitchFamily="50" charset="-128"/>
              </a:rPr>
              <a:t>までと、</a:t>
            </a:r>
            <a:r>
              <a:rPr lang="en-US" altLang="ja-JP" sz="1200" dirty="0" smtClean="0">
                <a:latin typeface="HG丸ｺﾞｼｯｸM-PRO" pitchFamily="50" charset="-128"/>
                <a:ea typeface="HG丸ｺﾞｼｯｸM-PRO" pitchFamily="50" charset="-128"/>
              </a:rPr>
              <a:t>6cm</a:t>
            </a:r>
            <a:r>
              <a:rPr lang="ja-JP" altLang="en-US" sz="1200" dirty="0" smtClean="0">
                <a:latin typeface="HG丸ｺﾞｼｯｸM-PRO" pitchFamily="50" charset="-128"/>
                <a:ea typeface="HG丸ｺﾞｼｯｸM-PRO" pitchFamily="50" charset="-128"/>
              </a:rPr>
              <a:t>から</a:t>
            </a:r>
            <a:r>
              <a:rPr lang="en-US" altLang="ja-JP" sz="1200" dirty="0" smtClean="0">
                <a:latin typeface="HG丸ｺﾞｼｯｸM-PRO" pitchFamily="50" charset="-128"/>
                <a:ea typeface="HG丸ｺﾞｼｯｸM-PRO" pitchFamily="50" charset="-128"/>
              </a:rPr>
              <a:t>12cm</a:t>
            </a:r>
            <a:r>
              <a:rPr lang="ja-JP" altLang="en-US" sz="1200" dirty="0" smtClean="0">
                <a:latin typeface="HG丸ｺﾞｼｯｸM-PRO" pitchFamily="50" charset="-128"/>
                <a:ea typeface="HG丸ｺﾞｼｯｸM-PRO" pitchFamily="50" charset="-128"/>
              </a:rPr>
              <a:t>では</a:t>
            </a:r>
            <a:endParaRPr lang="en-US" altLang="ja-JP" sz="1200" dirty="0" smtClean="0">
              <a:latin typeface="HG丸ｺﾞｼｯｸM-PRO" pitchFamily="50" charset="-128"/>
              <a:ea typeface="HG丸ｺﾞｼｯｸM-PRO" pitchFamily="50" charset="-128"/>
            </a:endParaRPr>
          </a:p>
          <a:p>
            <a:r>
              <a:rPr lang="ja-JP" altLang="en-US" sz="1200" dirty="0" smtClean="0">
                <a:latin typeface="HG丸ｺﾞｼｯｸM-PRO" pitchFamily="50" charset="-128"/>
                <a:ea typeface="HG丸ｺﾞｼｯｸM-PRO" pitchFamily="50" charset="-128"/>
              </a:rPr>
              <a:t>約１：３０の比率</a:t>
            </a:r>
            <a:endParaRPr lang="en-US" altLang="ja-JP" sz="1200" dirty="0" smtClean="0">
              <a:latin typeface="HG丸ｺﾞｼｯｸM-PRO" pitchFamily="50" charset="-128"/>
              <a:ea typeface="HG丸ｺﾞｼｯｸM-PRO" pitchFamily="50" charset="-128"/>
            </a:endParaRPr>
          </a:p>
        </p:txBody>
      </p:sp>
      <p:sp>
        <p:nvSpPr>
          <p:cNvPr id="51" name="円/楕円 50"/>
          <p:cNvSpPr/>
          <p:nvPr/>
        </p:nvSpPr>
        <p:spPr bwMode="auto">
          <a:xfrm>
            <a:off x="1891700" y="4604507"/>
            <a:ext cx="365947" cy="552794"/>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cxnSp>
        <p:nvCxnSpPr>
          <p:cNvPr id="52" name="直線矢印コネクタ 51"/>
          <p:cNvCxnSpPr/>
          <p:nvPr/>
        </p:nvCxnSpPr>
        <p:spPr bwMode="auto">
          <a:xfrm rot="5400000" flipH="1" flipV="1">
            <a:off x="1297177" y="5377043"/>
            <a:ext cx="861232" cy="372138"/>
          </a:xfrm>
          <a:prstGeom prst="straightConnector1">
            <a:avLst/>
          </a:prstGeom>
          <a:solidFill>
            <a:schemeClr val="accent1"/>
          </a:solidFill>
          <a:ln w="9525" cap="flat" cmpd="sng" algn="ctr">
            <a:solidFill>
              <a:srgbClr val="FF0000"/>
            </a:solidFill>
            <a:prstDash val="solid"/>
            <a:round/>
            <a:headEnd type="none" w="med" len="med"/>
            <a:tailEnd type="triangle" w="med" len="med"/>
          </a:ln>
          <a:effectLst/>
        </p:spPr>
      </p:cxnSp>
    </p:spTree>
    <p:extLst>
      <p:ext uri="{BB962C8B-B14F-4D97-AF65-F5344CB8AC3E}">
        <p14:creationId xmlns:p14="http://schemas.microsoft.com/office/powerpoint/2010/main" xmlns="" val="14201488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天然にある放射性物質</a:t>
            </a:r>
            <a:endParaRPr kumimoji="1" lang="ja-JP" altLang="en-US" dirty="0"/>
          </a:p>
        </p:txBody>
      </p:sp>
      <p:sp>
        <p:nvSpPr>
          <p:cNvPr id="3" name="コンテンツ プレースホルダー 2"/>
          <p:cNvSpPr>
            <a:spLocks noGrp="1"/>
          </p:cNvSpPr>
          <p:nvPr>
            <p:ph idx="1"/>
          </p:nvPr>
        </p:nvSpPr>
        <p:spPr/>
        <p:txBody>
          <a:bodyPr/>
          <a:lstStyle/>
          <a:p>
            <a:r>
              <a:rPr kumimoji="1" lang="ja-JP" altLang="en-US" sz="2000" dirty="0" smtClean="0"/>
              <a:t>カリウム４０</a:t>
            </a:r>
            <a:endParaRPr kumimoji="1" lang="en-US" altLang="ja-JP" sz="2000" dirty="0" smtClean="0"/>
          </a:p>
          <a:p>
            <a:pPr lvl="1"/>
            <a:r>
              <a:rPr kumimoji="1" lang="ja-JP" altLang="en-US" sz="1800" dirty="0" smtClean="0"/>
              <a:t>半減期： </a:t>
            </a:r>
            <a:r>
              <a:rPr kumimoji="1" lang="en-US" altLang="ja-JP" sz="1800" dirty="0" smtClean="0"/>
              <a:t>12.77</a:t>
            </a:r>
            <a:r>
              <a:rPr kumimoji="1" lang="ja-JP" altLang="en-US" sz="1800" dirty="0" smtClean="0"/>
              <a:t>億年、地球が出来る以前から存在している</a:t>
            </a:r>
            <a:endParaRPr kumimoji="1" lang="en-US" altLang="ja-JP" sz="1800" dirty="0" smtClean="0"/>
          </a:p>
          <a:p>
            <a:pPr lvl="1"/>
            <a:r>
              <a:rPr lang="ja-JP" altLang="en-US" sz="1800" dirty="0"/>
              <a:t>天然</a:t>
            </a:r>
            <a:r>
              <a:rPr lang="ja-JP" altLang="en-US" sz="1800" dirty="0" smtClean="0"/>
              <a:t>カリウムの中に </a:t>
            </a:r>
            <a:r>
              <a:rPr lang="en-US" altLang="ja-JP" sz="1800" dirty="0" smtClean="0"/>
              <a:t>0.0117%</a:t>
            </a:r>
            <a:r>
              <a:rPr lang="ja-JP" altLang="en-US" sz="1800" dirty="0" smtClean="0"/>
              <a:t>の割合で存在</a:t>
            </a:r>
            <a:endParaRPr lang="en-US" altLang="ja-JP" sz="1800" dirty="0" smtClean="0"/>
          </a:p>
          <a:p>
            <a:pPr lvl="2"/>
            <a:r>
              <a:rPr kumimoji="1" lang="ja-JP" altLang="en-US" sz="1600" dirty="0" smtClean="0"/>
              <a:t>天然カリウム</a:t>
            </a:r>
            <a:r>
              <a:rPr lang="en-US" altLang="ja-JP" sz="1600" dirty="0" smtClean="0"/>
              <a:t> 1g </a:t>
            </a:r>
            <a:r>
              <a:rPr lang="ja-JP" altLang="en-US" sz="1600" dirty="0" smtClean="0"/>
              <a:t>あたり </a:t>
            </a:r>
            <a:r>
              <a:rPr lang="en-US" altLang="ja-JP" sz="1600" dirty="0" smtClean="0"/>
              <a:t>30.4 Bq </a:t>
            </a:r>
            <a:r>
              <a:rPr lang="ja-JP" altLang="en-US" sz="1600" dirty="0" smtClean="0"/>
              <a:t>の放射能を持つ</a:t>
            </a:r>
            <a:endParaRPr lang="en-US" altLang="ja-JP" sz="1600" dirty="0" smtClean="0"/>
          </a:p>
          <a:p>
            <a:pPr lvl="2"/>
            <a:r>
              <a:rPr lang="ja-JP" altLang="en-US" sz="1600" dirty="0" smtClean="0"/>
              <a:t>成人で体内に数千</a:t>
            </a:r>
            <a:r>
              <a:rPr lang="en-US" altLang="ja-JP" sz="1600" dirty="0" smtClean="0"/>
              <a:t>Bq</a:t>
            </a:r>
            <a:r>
              <a:rPr lang="ja-JP" altLang="en-US" sz="1600" dirty="0" smtClean="0"/>
              <a:t>ある</a:t>
            </a:r>
            <a:endParaRPr lang="en-US" altLang="ja-JP" sz="1600" dirty="0" smtClean="0"/>
          </a:p>
          <a:p>
            <a:pPr lvl="1"/>
            <a:r>
              <a:rPr lang="ja-JP" altLang="en-US" sz="1800" dirty="0" smtClean="0"/>
              <a:t>カリウム</a:t>
            </a:r>
            <a:r>
              <a:rPr lang="ja-JP" altLang="en-US" sz="1800" dirty="0"/>
              <a:t>は</a:t>
            </a:r>
            <a:r>
              <a:rPr lang="ja-JP" altLang="en-US" sz="1800" dirty="0" smtClean="0"/>
              <a:t>、生物にとって必須元素</a:t>
            </a:r>
            <a:endParaRPr lang="en-US" altLang="ja-JP" sz="1800" dirty="0" smtClean="0"/>
          </a:p>
          <a:p>
            <a:pPr lvl="2"/>
            <a:r>
              <a:rPr kumimoji="1" lang="ja-JP" altLang="en-US" sz="1600" dirty="0" smtClean="0"/>
              <a:t>カリウム不足は、高血圧、低カリウム血症等を起こす</a:t>
            </a:r>
            <a:endParaRPr kumimoji="1" lang="en-US" altLang="ja-JP" sz="1600" dirty="0" smtClean="0"/>
          </a:p>
          <a:p>
            <a:pPr lvl="1"/>
            <a:r>
              <a:rPr lang="ja-JP" altLang="en-US" sz="1800" dirty="0" smtClean="0"/>
              <a:t>１年あたり </a:t>
            </a:r>
            <a:r>
              <a:rPr lang="en-US" altLang="ja-JP" sz="1800" dirty="0" smtClean="0"/>
              <a:t>165 μSv </a:t>
            </a:r>
            <a:r>
              <a:rPr lang="ja-JP" altLang="en-US" sz="1800" dirty="0" smtClean="0"/>
              <a:t>の内部被曝と評価されている</a:t>
            </a:r>
            <a:endParaRPr kumimoji="1" lang="en-US" altLang="ja-JP" sz="1800" dirty="0" smtClean="0"/>
          </a:p>
          <a:p>
            <a:r>
              <a:rPr lang="ja-JP" altLang="en-US" sz="2000" dirty="0" smtClean="0"/>
              <a:t>炭素</a:t>
            </a:r>
            <a:r>
              <a:rPr lang="en-US" altLang="ja-JP" sz="2000" dirty="0" smtClean="0"/>
              <a:t>14</a:t>
            </a:r>
          </a:p>
          <a:p>
            <a:pPr lvl="1"/>
            <a:r>
              <a:rPr kumimoji="1" lang="ja-JP" altLang="en-US" sz="1800" dirty="0" smtClean="0"/>
              <a:t>宇宙線による生じた中性子が窒素に吸収されて生成される</a:t>
            </a:r>
            <a:endParaRPr kumimoji="1" lang="en-US" altLang="ja-JP" sz="1800" dirty="0" smtClean="0"/>
          </a:p>
          <a:p>
            <a:pPr lvl="1"/>
            <a:r>
              <a:rPr lang="ja-JP" altLang="en-US" sz="1800" dirty="0" smtClean="0"/>
              <a:t>１年あたり </a:t>
            </a:r>
            <a:r>
              <a:rPr lang="en-US" altLang="ja-JP" sz="1800" dirty="0" smtClean="0"/>
              <a:t>10 μSv </a:t>
            </a:r>
            <a:r>
              <a:rPr lang="ja-JP" altLang="en-US" sz="1800" dirty="0" smtClean="0"/>
              <a:t>の内部被曝と評価されている</a:t>
            </a:r>
            <a:endParaRPr kumimoji="1" lang="en-US" altLang="ja-JP" sz="1800" dirty="0" smtClean="0"/>
          </a:p>
          <a:p>
            <a:r>
              <a:rPr lang="ja-JP" altLang="en-US" sz="2000" dirty="0" smtClean="0"/>
              <a:t>ラドン及びその娘核種</a:t>
            </a:r>
            <a:endParaRPr lang="en-US" altLang="ja-JP" sz="2000" dirty="0" smtClean="0"/>
          </a:p>
          <a:p>
            <a:pPr lvl="1"/>
            <a:r>
              <a:rPr lang="ja-JP" altLang="en-US" sz="1800" dirty="0"/>
              <a:t>よく知られて</a:t>
            </a:r>
            <a:r>
              <a:rPr lang="ja-JP" altLang="en-US" sz="1800" dirty="0" smtClean="0"/>
              <a:t>いる</a:t>
            </a:r>
            <a:r>
              <a:rPr lang="ja-JP" altLang="en-US" sz="1800" dirty="0"/>
              <a:t>の</a:t>
            </a:r>
            <a:r>
              <a:rPr lang="ja-JP" altLang="en-US" sz="1800" dirty="0" smtClean="0"/>
              <a:t>は</a:t>
            </a:r>
            <a:r>
              <a:rPr kumimoji="1" lang="ja-JP" altLang="en-US" sz="1800" dirty="0" smtClean="0"/>
              <a:t>温泉</a:t>
            </a:r>
            <a:endParaRPr kumimoji="1" lang="en-US" altLang="ja-JP" sz="1800" dirty="0" smtClean="0"/>
          </a:p>
          <a:p>
            <a:pPr lvl="1"/>
            <a:r>
              <a:rPr lang="ja-JP" altLang="en-US" sz="1800" dirty="0" smtClean="0"/>
              <a:t>花崗岩に多く含まれている</a:t>
            </a:r>
            <a:endParaRPr lang="en-US" altLang="ja-JP" sz="1800" dirty="0" smtClean="0"/>
          </a:p>
          <a:p>
            <a:pPr lvl="1"/>
            <a:r>
              <a:rPr kumimoji="1" lang="ja-JP" altLang="en-US" sz="1800" dirty="0"/>
              <a:t>呼吸</a:t>
            </a:r>
            <a:r>
              <a:rPr kumimoji="1" lang="ja-JP" altLang="en-US" sz="1800" dirty="0" smtClean="0"/>
              <a:t>による内部被曝の主な原因</a:t>
            </a:r>
            <a:endParaRPr kumimoji="1" lang="en-US" altLang="ja-JP" sz="1800" dirty="0" smtClean="0"/>
          </a:p>
          <a:p>
            <a:pPr lvl="2"/>
            <a:r>
              <a:rPr lang="ja-JP" altLang="en-US" sz="1600" dirty="0" smtClean="0"/>
              <a:t>日本は世界平均よりも少ないレベル</a:t>
            </a:r>
            <a:endParaRPr kumimoji="1" lang="ja-JP" altLang="en-US" sz="1600" dirty="0"/>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43</a:t>
            </a:fld>
            <a:endParaRPr kumimoji="1" lang="ja-JP" altLang="en-US" dirty="0"/>
          </a:p>
        </p:txBody>
      </p:sp>
    </p:spTree>
    <p:extLst>
      <p:ext uri="{BB962C8B-B14F-4D97-AF65-F5344CB8AC3E}">
        <p14:creationId xmlns:p14="http://schemas.microsoft.com/office/powerpoint/2010/main" xmlns="" val="3233681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放</a:t>
            </a:r>
            <a:r>
              <a:rPr lang="ja-JP" altLang="en-US" dirty="0" smtClean="0"/>
              <a:t>射線のリスク評価</a:t>
            </a:r>
            <a:endParaRPr kumimoji="1" lang="ja-JP" altLang="en-US" dirty="0"/>
          </a:p>
        </p:txBody>
      </p:sp>
      <p:sp>
        <p:nvSpPr>
          <p:cNvPr id="3" name="コンテンツ プレースホルダー 2"/>
          <p:cNvSpPr>
            <a:spLocks noGrp="1"/>
          </p:cNvSpPr>
          <p:nvPr>
            <p:ph idx="1"/>
          </p:nvPr>
        </p:nvSpPr>
        <p:spPr>
          <a:xfrm>
            <a:off x="357158" y="1000108"/>
            <a:ext cx="4348192" cy="5357850"/>
          </a:xfrm>
        </p:spPr>
        <p:txBody>
          <a:bodyPr/>
          <a:lstStyle/>
          <a:p>
            <a:r>
              <a:rPr lang="ja-JP" altLang="en-US" dirty="0"/>
              <a:t>放</a:t>
            </a:r>
            <a:r>
              <a:rPr lang="ja-JP" altLang="en-US" dirty="0" smtClean="0"/>
              <a:t>射線による影響の研究</a:t>
            </a:r>
            <a:endParaRPr lang="en-US" altLang="ja-JP" dirty="0" smtClean="0"/>
          </a:p>
          <a:p>
            <a:pPr lvl="1"/>
            <a:r>
              <a:rPr kumimoji="1" lang="ja-JP" altLang="en-US" dirty="0" smtClean="0"/>
              <a:t>原爆被爆者への調査から</a:t>
            </a:r>
            <a:endParaRPr kumimoji="1" lang="ja-JP" altLang="en-US" dirty="0"/>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44</a:t>
            </a:fld>
            <a:endParaRPr kumimoji="1" lang="ja-JP" altLang="en-US" dirty="0"/>
          </a:p>
        </p:txBody>
      </p:sp>
      <p:pic>
        <p:nvPicPr>
          <p:cNvPr id="37890" name="Picture 2" descr="http://www.rist.or.jp/atomica/data/pict/09/09020306/07.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19373" y="1885949"/>
            <a:ext cx="3795542" cy="348015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正方形/長方形 5"/>
          <p:cNvSpPr/>
          <p:nvPr/>
        </p:nvSpPr>
        <p:spPr>
          <a:xfrm>
            <a:off x="390188" y="6114652"/>
            <a:ext cx="5867399" cy="430887"/>
          </a:xfrm>
          <a:prstGeom prst="rect">
            <a:avLst/>
          </a:prstGeom>
        </p:spPr>
        <p:txBody>
          <a:bodyPr wrap="square">
            <a:spAutoFit/>
          </a:bodyPr>
          <a:lstStyle/>
          <a:p>
            <a:r>
              <a:rPr lang="ja-JP" altLang="en-US" sz="1100" dirty="0" smtClean="0"/>
              <a:t>図の出展：「</a:t>
            </a:r>
            <a:r>
              <a:rPr lang="ja-JP" altLang="en-US" sz="1100" b="1" dirty="0"/>
              <a:t>放射線のリスク</a:t>
            </a:r>
            <a:r>
              <a:rPr lang="ja-JP" altLang="en-US" sz="1100" b="1" dirty="0" smtClean="0"/>
              <a:t>評価」</a:t>
            </a:r>
            <a:endParaRPr lang="en-US" altLang="ja-JP" sz="1100" b="1" dirty="0" smtClean="0"/>
          </a:p>
          <a:p>
            <a:r>
              <a:rPr lang="en-US" altLang="ja-JP" sz="1100" dirty="0" smtClean="0"/>
              <a:t>http</a:t>
            </a:r>
            <a:r>
              <a:rPr lang="en-US" altLang="ja-JP" sz="1100" dirty="0"/>
              <a:t>://www.rist.or.jp/atomica/data/dat_detail.php?Title_No=09-02-03-06</a:t>
            </a:r>
            <a:endParaRPr lang="ja-JP" altLang="en-US" sz="1100" dirty="0"/>
          </a:p>
        </p:txBody>
      </p:sp>
      <p:pic>
        <p:nvPicPr>
          <p:cNvPr id="37892" name="Picture 4" descr="http://www.rist.or.jp/atomica/data/pict/09/09020306/08.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43490" y="1914524"/>
            <a:ext cx="4189379" cy="348015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テキスト ボックス 6"/>
          <p:cNvSpPr txBox="1"/>
          <p:nvPr/>
        </p:nvSpPr>
        <p:spPr>
          <a:xfrm>
            <a:off x="3218594" y="5766154"/>
            <a:ext cx="5314275" cy="338554"/>
          </a:xfrm>
          <a:prstGeom prst="rect">
            <a:avLst/>
          </a:prstGeom>
          <a:noFill/>
        </p:spPr>
        <p:txBody>
          <a:bodyPr wrap="none" rtlCol="0">
            <a:spAutoFit/>
          </a:bodyPr>
          <a:lstStyle/>
          <a:p>
            <a:r>
              <a:rPr kumimoji="1" lang="ja-JP" altLang="en-US" sz="1600" dirty="0" smtClean="0">
                <a:latin typeface="HG丸ｺﾞｼｯｸM-PRO" pitchFamily="50" charset="-128"/>
                <a:ea typeface="HG丸ｺﾞｼｯｸM-PRO" pitchFamily="50" charset="-128"/>
              </a:rPr>
              <a:t>左図の横軸の単位は右図の１０００倍であることに注意</a:t>
            </a:r>
            <a:endParaRPr kumimoji="1" lang="ja-JP" altLang="en-US" sz="1600" dirty="0">
              <a:latin typeface="HG丸ｺﾞｼｯｸM-PRO" pitchFamily="50" charset="-128"/>
              <a:ea typeface="HG丸ｺﾞｼｯｸM-PRO" pitchFamily="50" charset="-128"/>
            </a:endParaRPr>
          </a:p>
        </p:txBody>
      </p:sp>
      <p:sp>
        <p:nvSpPr>
          <p:cNvPr id="8" name="テキスト ボックス 7"/>
          <p:cNvSpPr txBox="1"/>
          <p:nvPr/>
        </p:nvSpPr>
        <p:spPr>
          <a:xfrm>
            <a:off x="5494202" y="5385549"/>
            <a:ext cx="3520516" cy="253916"/>
          </a:xfrm>
          <a:prstGeom prst="rect">
            <a:avLst/>
          </a:prstGeom>
          <a:noFill/>
        </p:spPr>
        <p:txBody>
          <a:bodyPr wrap="none" rtlCol="0">
            <a:spAutoFit/>
          </a:bodyPr>
          <a:lstStyle/>
          <a:p>
            <a:r>
              <a:rPr kumimoji="1" lang="en-US" altLang="ja-JP" sz="1050" dirty="0" smtClean="0"/>
              <a:t>RBE:</a:t>
            </a:r>
            <a:r>
              <a:rPr lang="ja-JP" altLang="en-US" sz="1050" dirty="0" smtClean="0"/>
              <a:t>線質係数、</a:t>
            </a:r>
            <a:r>
              <a:rPr lang="en-US" altLang="ja-JP" sz="1050" dirty="0" err="1" smtClean="0"/>
              <a:t>Gy</a:t>
            </a:r>
            <a:r>
              <a:rPr lang="ja-JP" altLang="en-US" sz="1050" dirty="0" smtClean="0"/>
              <a:t>から</a:t>
            </a:r>
            <a:r>
              <a:rPr lang="en-US" altLang="ja-JP" sz="1050" dirty="0" smtClean="0"/>
              <a:t>Sv</a:t>
            </a:r>
            <a:r>
              <a:rPr lang="ja-JP" altLang="en-US" sz="1050" dirty="0" err="1" smtClean="0"/>
              <a:t>に換</a:t>
            </a:r>
            <a:r>
              <a:rPr lang="ja-JP" altLang="en-US" sz="1050" dirty="0" smtClean="0"/>
              <a:t>算するときに使われる係数</a:t>
            </a:r>
            <a:endParaRPr kumimoji="1" lang="ja-JP" altLang="en-US" sz="1050" dirty="0"/>
          </a:p>
        </p:txBody>
      </p:sp>
    </p:spTree>
    <p:extLst>
      <p:ext uri="{BB962C8B-B14F-4D97-AF65-F5344CB8AC3E}">
        <p14:creationId xmlns:p14="http://schemas.microsoft.com/office/powerpoint/2010/main" xmlns="" val="1358131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放射線のリスク評価</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ICRP</a:t>
            </a:r>
            <a:r>
              <a:rPr kumimoji="1" lang="ja-JP" altLang="en-US" dirty="0" smtClean="0"/>
              <a:t>の考え方</a:t>
            </a:r>
            <a:endParaRPr kumimoji="1" lang="en-US" altLang="ja-JP" dirty="0" smtClean="0"/>
          </a:p>
          <a:p>
            <a:pPr lvl="1"/>
            <a:r>
              <a:rPr lang="ja-JP" altLang="en-US" dirty="0" smtClean="0"/>
              <a:t>放射性</a:t>
            </a:r>
            <a:r>
              <a:rPr lang="ja-JP" altLang="en-US" dirty="0"/>
              <a:t>へ</a:t>
            </a:r>
            <a:r>
              <a:rPr lang="ja-JP" altLang="en-US" dirty="0" smtClean="0"/>
              <a:t>の生体への影響</a:t>
            </a:r>
            <a:endParaRPr lang="en-US" altLang="ja-JP" dirty="0" smtClean="0"/>
          </a:p>
          <a:p>
            <a:pPr lvl="2"/>
            <a:r>
              <a:rPr lang="ja-JP" altLang="en-US" dirty="0" smtClean="0"/>
              <a:t>線量の増加に応じて増えている</a:t>
            </a:r>
            <a:endParaRPr lang="en-US" altLang="ja-JP" dirty="0" smtClean="0"/>
          </a:p>
          <a:p>
            <a:pPr lvl="2"/>
            <a:r>
              <a:rPr kumimoji="1" lang="ja-JP" altLang="en-US" dirty="0" smtClean="0"/>
              <a:t>しかし、その関数がどうなっているかはよく分からない</a:t>
            </a:r>
            <a:endParaRPr lang="en-US" altLang="ja-JP" dirty="0" smtClean="0"/>
          </a:p>
          <a:p>
            <a:pPr lvl="2"/>
            <a:r>
              <a:rPr kumimoji="1" lang="ja-JP" altLang="en-US" dirty="0"/>
              <a:t>特</a:t>
            </a:r>
            <a:r>
              <a:rPr kumimoji="1" lang="ja-JP" altLang="en-US" dirty="0" smtClean="0"/>
              <a:t>に </a:t>
            </a:r>
            <a:r>
              <a:rPr kumimoji="1" lang="en-US" altLang="ja-JP" dirty="0" smtClean="0"/>
              <a:t>1 Sv </a:t>
            </a:r>
            <a:r>
              <a:rPr kumimoji="1" lang="ja-JP" altLang="en-US" dirty="0" smtClean="0"/>
              <a:t>以下については、統計誤差も大きく不明</a:t>
            </a:r>
            <a:endParaRPr kumimoji="1" lang="en-US" altLang="ja-JP" dirty="0" smtClean="0"/>
          </a:p>
          <a:p>
            <a:pPr lvl="1"/>
            <a:r>
              <a:rPr lang="ja-JP" altLang="en-US" dirty="0" smtClean="0"/>
              <a:t>リスクの増加は、放射線量に比例すると“仮定”</a:t>
            </a:r>
            <a:endParaRPr lang="en-US" altLang="ja-JP" dirty="0" smtClean="0"/>
          </a:p>
          <a:p>
            <a:pPr lvl="2"/>
            <a:r>
              <a:rPr lang="ja-JP" altLang="en-US" dirty="0" smtClean="0"/>
              <a:t>閾値なし・線形モデル（</a:t>
            </a:r>
            <a:r>
              <a:rPr lang="en-US" altLang="ja-JP" dirty="0" smtClean="0"/>
              <a:t>Linear, Non Threshold (LNT) model)</a:t>
            </a:r>
          </a:p>
          <a:p>
            <a:pPr lvl="1"/>
            <a:r>
              <a:rPr lang="en-US" altLang="ja-JP" dirty="0" smtClean="0"/>
              <a:t>LNT</a:t>
            </a:r>
            <a:r>
              <a:rPr lang="ja-JP" altLang="en-US" dirty="0" smtClean="0"/>
              <a:t>モデルによる評価（</a:t>
            </a:r>
            <a:r>
              <a:rPr lang="en-US" altLang="ja-JP" dirty="0" smtClean="0"/>
              <a:t>ICRP1990</a:t>
            </a:r>
            <a:r>
              <a:rPr lang="ja-JP" altLang="en-US" dirty="0" smtClean="0"/>
              <a:t>勧告）</a:t>
            </a:r>
            <a:endParaRPr lang="en-US" altLang="ja-JP" dirty="0" smtClean="0"/>
          </a:p>
          <a:p>
            <a:pPr lvl="2"/>
            <a:r>
              <a:rPr kumimoji="1" lang="ja-JP" altLang="en-US" dirty="0" smtClean="0"/>
              <a:t>致死性の発癌率の増加を、</a:t>
            </a:r>
            <a:r>
              <a:rPr kumimoji="1" lang="en-US" altLang="ja-JP" dirty="0" smtClean="0"/>
              <a:t>1 mSv </a:t>
            </a:r>
            <a:r>
              <a:rPr lang="ja-JP" altLang="en-US" dirty="0" smtClean="0"/>
              <a:t>あたり、</a:t>
            </a:r>
            <a:r>
              <a:rPr lang="en-US" altLang="ja-JP" dirty="0" smtClean="0"/>
              <a:t>0.005% </a:t>
            </a:r>
            <a:r>
              <a:rPr lang="ja-JP" altLang="en-US" dirty="0" smtClean="0"/>
              <a:t>と評価</a:t>
            </a:r>
            <a:endParaRPr lang="en-US" altLang="ja-JP" dirty="0"/>
          </a:p>
          <a:p>
            <a:r>
              <a:rPr lang="ja-JP" altLang="en-US" dirty="0" smtClean="0"/>
              <a:t>このリスクは他のリスクに比べて大きいか</a:t>
            </a:r>
            <a:endParaRPr lang="en-US" altLang="ja-JP" dirty="0" smtClean="0"/>
          </a:p>
          <a:p>
            <a:pPr lvl="1"/>
            <a:r>
              <a:rPr lang="ja-JP" altLang="en-US" dirty="0" smtClean="0"/>
              <a:t>タバコによるがんのリスク：　男性（女性）の非喫煙者の</a:t>
            </a:r>
            <a:r>
              <a:rPr lang="en-US" altLang="ja-JP" dirty="0" smtClean="0"/>
              <a:t>2(1.6)</a:t>
            </a:r>
            <a:r>
              <a:rPr lang="ja-JP" altLang="en-US" dirty="0" smtClean="0"/>
              <a:t>倍</a:t>
            </a:r>
            <a:endParaRPr lang="en-US" altLang="ja-JP" dirty="0" smtClean="0"/>
          </a:p>
          <a:p>
            <a:pPr lvl="2"/>
            <a:r>
              <a:rPr lang="ja-JP" altLang="en-US" dirty="0" smtClean="0"/>
              <a:t>出展： 国立がん研究センター</a:t>
            </a:r>
            <a:endParaRPr lang="en-US" altLang="ja-JP" dirty="0" smtClean="0"/>
          </a:p>
          <a:p>
            <a:pPr marL="914400" lvl="2" indent="0">
              <a:buNone/>
            </a:pPr>
            <a:r>
              <a:rPr lang="en-US" altLang="ja-JP" dirty="0"/>
              <a:t>	</a:t>
            </a:r>
            <a:r>
              <a:rPr lang="en-US" altLang="ja-JP" sz="1600" dirty="0" smtClean="0"/>
              <a:t>http</a:t>
            </a:r>
            <a:r>
              <a:rPr lang="en-US" altLang="ja-JP" sz="1600" dirty="0"/>
              <a:t>://ganjoho.jp/public/pre_scr/cause/smoking.html</a:t>
            </a:r>
            <a:endParaRPr lang="en-US" altLang="ja-JP" sz="1600" dirty="0" smtClean="0"/>
          </a:p>
          <a:p>
            <a:r>
              <a:rPr lang="ja-JP" altLang="en-US" dirty="0"/>
              <a:t>ただし</a:t>
            </a:r>
            <a:r>
              <a:rPr lang="ja-JP" altLang="en-US" dirty="0" smtClean="0"/>
              <a:t>、平均的個人は存在しない</a:t>
            </a:r>
            <a:endParaRPr lang="en-US" altLang="ja-JP" dirty="0" smtClean="0"/>
          </a:p>
          <a:p>
            <a:endParaRPr lang="en-US" altLang="ja-JP" dirty="0" smtClean="0"/>
          </a:p>
          <a:p>
            <a:endParaRPr kumimoji="1" lang="en-US" altLang="ja-JP" dirty="0" smtClean="0"/>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45</a:t>
            </a:fld>
            <a:endParaRPr kumimoji="1" lang="ja-JP" altLang="en-US" dirty="0"/>
          </a:p>
        </p:txBody>
      </p:sp>
    </p:spTree>
    <p:extLst>
      <p:ext uri="{BB962C8B-B14F-4D97-AF65-F5344CB8AC3E}">
        <p14:creationId xmlns:p14="http://schemas.microsoft.com/office/powerpoint/2010/main" xmlns="" val="3732710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内部被曝の評価</a:t>
            </a:r>
            <a:endParaRPr kumimoji="1" lang="ja-JP" altLang="en-US" dirty="0"/>
          </a:p>
        </p:txBody>
      </p:sp>
      <p:sp>
        <p:nvSpPr>
          <p:cNvPr id="3" name="コンテンツ プレースホルダー 2"/>
          <p:cNvSpPr>
            <a:spLocks noGrp="1"/>
          </p:cNvSpPr>
          <p:nvPr>
            <p:ph idx="1"/>
          </p:nvPr>
        </p:nvSpPr>
        <p:spPr/>
        <p:txBody>
          <a:bodyPr/>
          <a:lstStyle/>
          <a:p>
            <a:r>
              <a:rPr kumimoji="1" lang="ja-JP" altLang="en-US" sz="2000" dirty="0" smtClean="0"/>
              <a:t>核種ごとに評価</a:t>
            </a:r>
            <a:endParaRPr kumimoji="1" lang="en-US" altLang="ja-JP" sz="2000" dirty="0" smtClean="0"/>
          </a:p>
          <a:p>
            <a:pPr lvl="1"/>
            <a:r>
              <a:rPr kumimoji="1" lang="ja-JP" altLang="en-US" sz="1800" dirty="0" smtClean="0"/>
              <a:t>元素によって体内に蓄積される場所が違う</a:t>
            </a:r>
            <a:endParaRPr kumimoji="1" lang="en-US" altLang="ja-JP" sz="1800" dirty="0" smtClean="0"/>
          </a:p>
          <a:p>
            <a:pPr lvl="2"/>
            <a:r>
              <a:rPr lang="ja-JP" altLang="en-US" sz="1600" dirty="0" smtClean="0"/>
              <a:t>ヨウ素：甲状腺</a:t>
            </a:r>
            <a:endParaRPr lang="en-US" altLang="ja-JP" sz="1600" dirty="0" smtClean="0"/>
          </a:p>
          <a:p>
            <a:pPr lvl="2"/>
            <a:r>
              <a:rPr lang="ja-JP" altLang="en-US" sz="1600" dirty="0" smtClean="0"/>
              <a:t>セシウム：全身（主に筋肉）、カリウムと同じ場所に蓄積される</a:t>
            </a:r>
            <a:endParaRPr lang="en-US" altLang="ja-JP" sz="1600" dirty="0" smtClean="0"/>
          </a:p>
          <a:p>
            <a:pPr lvl="2"/>
            <a:r>
              <a:rPr lang="ja-JP" altLang="en-US" sz="1600" dirty="0" smtClean="0"/>
              <a:t>ストロンチウム：骨</a:t>
            </a:r>
            <a:endParaRPr lang="en-US" altLang="ja-JP" sz="1600" dirty="0"/>
          </a:p>
          <a:p>
            <a:pPr lvl="1"/>
            <a:r>
              <a:rPr lang="ja-JP" altLang="en-US" sz="1800" dirty="0" smtClean="0"/>
              <a:t>代謝によって体外に排出される影響も考慮</a:t>
            </a:r>
            <a:endParaRPr lang="en-US" altLang="ja-JP" sz="1800" dirty="0" smtClean="0"/>
          </a:p>
          <a:p>
            <a:pPr lvl="2"/>
            <a:r>
              <a:rPr lang="ja-JP" altLang="en-US" sz="1600" dirty="0"/>
              <a:t>摂取</a:t>
            </a:r>
            <a:r>
              <a:rPr lang="ja-JP" altLang="en-US" sz="1600" dirty="0" smtClean="0"/>
              <a:t>後</a:t>
            </a:r>
            <a:r>
              <a:rPr lang="en-US" altLang="ja-JP" sz="1600" dirty="0" smtClean="0"/>
              <a:t>50</a:t>
            </a:r>
            <a:r>
              <a:rPr lang="ja-JP" altLang="en-US" sz="1600" dirty="0" smtClean="0"/>
              <a:t>年後（乳児・幼児は７０歳まで）までの全被曝量を評価</a:t>
            </a:r>
            <a:endParaRPr lang="en-US" altLang="ja-JP" sz="1600" dirty="0" smtClean="0"/>
          </a:p>
          <a:p>
            <a:pPr lvl="2"/>
            <a:endParaRPr lang="en-US" altLang="ja-JP" sz="1600" dirty="0"/>
          </a:p>
          <a:p>
            <a:pPr lvl="2"/>
            <a:endParaRPr lang="en-US" altLang="ja-JP" sz="1600" dirty="0" smtClean="0"/>
          </a:p>
          <a:p>
            <a:pPr marL="914400" lvl="2" indent="0">
              <a:buNone/>
            </a:pPr>
            <a:endParaRPr lang="en-US" altLang="ja-JP" sz="1600" dirty="0" smtClean="0"/>
          </a:p>
          <a:p>
            <a:r>
              <a:rPr lang="ja-JP" altLang="en-US" sz="2000" dirty="0"/>
              <a:t>福島</a:t>
            </a:r>
            <a:r>
              <a:rPr lang="ja-JP" altLang="en-US" sz="2000" dirty="0" smtClean="0"/>
              <a:t>第一原発から放出された放射性物質</a:t>
            </a:r>
            <a:endParaRPr lang="en-US" altLang="ja-JP" sz="2000" dirty="0" smtClean="0"/>
          </a:p>
          <a:p>
            <a:pPr lvl="1"/>
            <a:r>
              <a:rPr lang="ja-JP" altLang="en-US" sz="1800" dirty="0" smtClean="0"/>
              <a:t>ヨウ素：</a:t>
            </a:r>
            <a:r>
              <a:rPr lang="ja-JP" altLang="en-US" sz="1600" dirty="0" smtClean="0"/>
              <a:t>半減期８日なので現在は土壌中には殆どない</a:t>
            </a:r>
            <a:endParaRPr lang="en-US" altLang="ja-JP" sz="1600" dirty="0" smtClean="0"/>
          </a:p>
          <a:p>
            <a:pPr lvl="1"/>
            <a:r>
              <a:rPr lang="ja-JP" altLang="en-US" sz="1800" dirty="0" smtClean="0"/>
              <a:t>セシウム： </a:t>
            </a:r>
            <a:r>
              <a:rPr lang="en-US" altLang="ja-JP" sz="1600" baseline="30000" dirty="0" smtClean="0"/>
              <a:t>134</a:t>
            </a:r>
            <a:r>
              <a:rPr lang="en-US" altLang="ja-JP" sz="1600" dirty="0" smtClean="0"/>
              <a:t>Cs (</a:t>
            </a:r>
            <a:r>
              <a:rPr lang="ja-JP" altLang="en-US" sz="1600" dirty="0" smtClean="0"/>
              <a:t>半減期約２年）と</a:t>
            </a:r>
            <a:r>
              <a:rPr lang="en-US" altLang="ja-JP" sz="1600" baseline="30000" dirty="0" smtClean="0"/>
              <a:t>137</a:t>
            </a:r>
            <a:r>
              <a:rPr lang="en-US" altLang="ja-JP" sz="1600" dirty="0" smtClean="0"/>
              <a:t>Cs(</a:t>
            </a:r>
            <a:r>
              <a:rPr lang="ja-JP" altLang="en-US" sz="1600" dirty="0" smtClean="0"/>
              <a:t>半減期約</a:t>
            </a:r>
            <a:r>
              <a:rPr lang="en-US" altLang="ja-JP" sz="1600" dirty="0" smtClean="0"/>
              <a:t>30</a:t>
            </a:r>
            <a:r>
              <a:rPr lang="ja-JP" altLang="en-US" sz="1600" dirty="0" smtClean="0"/>
              <a:t>年</a:t>
            </a:r>
            <a:r>
              <a:rPr lang="en-US" altLang="ja-JP" sz="1600" dirty="0" smtClean="0"/>
              <a:t>)</a:t>
            </a:r>
          </a:p>
          <a:p>
            <a:pPr lvl="2"/>
            <a:r>
              <a:rPr lang="ja-JP" altLang="en-US" sz="1400" dirty="0" smtClean="0"/>
              <a:t>土壌中の比は、おおよそ </a:t>
            </a:r>
            <a:r>
              <a:rPr lang="en-US" altLang="ja-JP" sz="1400" dirty="0" smtClean="0"/>
              <a:t>1:1</a:t>
            </a:r>
          </a:p>
          <a:p>
            <a:pPr lvl="1"/>
            <a:r>
              <a:rPr lang="ja-JP" altLang="en-US" sz="1800" dirty="0" smtClean="0"/>
              <a:t>ストロンチウム</a:t>
            </a:r>
            <a:r>
              <a:rPr lang="ja-JP" altLang="en-US" dirty="0" smtClean="0"/>
              <a:t>：</a:t>
            </a:r>
            <a:r>
              <a:rPr lang="ja-JP" altLang="en-US" sz="1600" dirty="0" smtClean="0"/>
              <a:t>地表には殆ど降っていない （セシウムの</a:t>
            </a:r>
            <a:r>
              <a:rPr lang="en-US" altLang="ja-JP" sz="1600" dirty="0" smtClean="0"/>
              <a:t>1/2000</a:t>
            </a:r>
            <a:r>
              <a:rPr lang="ja-JP" altLang="en-US" sz="1600" dirty="0" smtClean="0"/>
              <a:t>～</a:t>
            </a:r>
            <a:r>
              <a:rPr lang="en-US" altLang="ja-JP" sz="1600" dirty="0" smtClean="0"/>
              <a:t>1/4000)</a:t>
            </a:r>
            <a:endParaRPr lang="en-US" altLang="ja-JP" dirty="0" smtClean="0"/>
          </a:p>
          <a:p>
            <a:pPr marL="914400" lvl="2" indent="0">
              <a:buNone/>
            </a:pPr>
            <a:endParaRPr kumimoji="1" lang="ja-JP" altLang="en-US" sz="1600" dirty="0"/>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46</a:t>
            </a:fld>
            <a:endParaRPr kumimoji="1" lang="ja-JP" altLang="en-US" dirty="0"/>
          </a:p>
        </p:txBody>
      </p:sp>
    </p:spTree>
    <p:extLst>
      <p:ext uri="{BB962C8B-B14F-4D97-AF65-F5344CB8AC3E}">
        <p14:creationId xmlns:p14="http://schemas.microsoft.com/office/powerpoint/2010/main" xmlns="" val="1613715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内部被曝の評価：仙台の例</a:t>
            </a:r>
            <a:endParaRPr kumimoji="1" lang="ja-JP" altLang="en-US" dirty="0"/>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47</a:t>
            </a:fld>
            <a:endParaRPr kumimoji="1" lang="ja-JP" altLang="en-US" dirty="0"/>
          </a:p>
        </p:txBody>
      </p:sp>
      <p:pic>
        <p:nvPicPr>
          <p:cNvPr id="3789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4108"/>
          <a:stretch/>
        </p:blipFill>
        <p:spPr bwMode="auto">
          <a:xfrm>
            <a:off x="3738564" y="1219111"/>
            <a:ext cx="5398558" cy="52249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正方形/長方形 7"/>
          <p:cNvSpPr/>
          <p:nvPr/>
        </p:nvSpPr>
        <p:spPr bwMode="auto">
          <a:xfrm>
            <a:off x="8277225" y="1080611"/>
            <a:ext cx="885826" cy="124348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10" name="正方形/長方形 9"/>
          <p:cNvSpPr/>
          <p:nvPr/>
        </p:nvSpPr>
        <p:spPr bwMode="auto">
          <a:xfrm>
            <a:off x="8172450" y="3699986"/>
            <a:ext cx="990601" cy="124348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9" name="Rectangle 3"/>
          <p:cNvSpPr>
            <a:spLocks noChangeArrowheads="1"/>
          </p:cNvSpPr>
          <p:nvPr/>
        </p:nvSpPr>
        <p:spPr bwMode="auto">
          <a:xfrm>
            <a:off x="180975" y="1080611"/>
            <a:ext cx="3471864" cy="39703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endParaRPr>
          </a:p>
          <a:p>
            <a:pPr marL="85725" marR="0" lvl="0" indent="-85725" algn="l" defTabSz="914400" rtl="0" eaLnBrk="1" fontAlgn="base" latinLnBrk="0" hangingPunct="1">
              <a:lnSpc>
                <a:spcPct val="100000"/>
              </a:lnSpc>
              <a:spcBef>
                <a:spcPct val="0"/>
              </a:spcBef>
              <a:spcAft>
                <a:spcPct val="0"/>
              </a:spcAft>
              <a:buClrTx/>
              <a:buSzTx/>
              <a:buFontTx/>
              <a:buChar char="•"/>
              <a:tabLst/>
            </a:pP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仙台青葉区での土壌中の放射性セシウム（</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Cs-134</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と</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Cs-137</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を足したもの）の値は、高いところで </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500 Bq/kg</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で、</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Cs-134</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と</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Cs-137</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の比はおよそ</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1:1</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（どちらの数値も、当研究室調べ） </a:t>
            </a:r>
            <a:endParaRPr kumimoji="1" lang="en-US"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endParaRPr>
          </a:p>
          <a:p>
            <a:pPr marL="85725" marR="0" lvl="0" indent="-85725" algn="l" defTabSz="914400" rtl="0" eaLnBrk="1" fontAlgn="base" latinLnBrk="0" hangingPunct="1">
              <a:lnSpc>
                <a:spcPct val="100000"/>
              </a:lnSpc>
              <a:spcBef>
                <a:spcPct val="0"/>
              </a:spcBef>
              <a:spcAft>
                <a:spcPct val="0"/>
              </a:spcAft>
              <a:buClrTx/>
              <a:buSzTx/>
              <a:buFontTx/>
              <a:buChar char="•"/>
              <a:tabLst/>
            </a:pPr>
            <a:endPar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endParaRPr>
          </a:p>
          <a:p>
            <a:pPr marL="85725" marR="0" lvl="0" indent="-85725" algn="l" defTabSz="914400" rtl="0" eaLnBrk="1" fontAlgn="base" latinLnBrk="0" hangingPunct="1">
              <a:lnSpc>
                <a:spcPct val="100000"/>
              </a:lnSpc>
              <a:spcBef>
                <a:spcPct val="0"/>
              </a:spcBef>
              <a:spcAft>
                <a:spcPct val="0"/>
              </a:spcAft>
              <a:buClrTx/>
              <a:buSzTx/>
              <a:buFontTx/>
              <a:buChar char="•"/>
              <a:tabLst/>
            </a:pP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幼児が外遊びをしていて、毎日</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1 g </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の土が口に入って飲み込んだと仮定。 それぞれのセシウムは、年間 </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250×0.001×365=91.25 Bq</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 実効線量は、</a:t>
            </a:r>
            <a:r>
              <a:rPr kumimoji="1" lang="ja-JP"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91.25 × 0.013 + 91.25 × 0.010 = 1.18625 + 0.9125 = 2.1 [μSv] </a:t>
            </a:r>
            <a:r>
              <a:rPr kumimoji="1" 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rPr>
              <a:t>になる</a:t>
            </a:r>
            <a:endParaRPr kumimoji="1" lang="en-US"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endParaRPr>
          </a:p>
          <a:p>
            <a:pPr marL="85725" marR="0" lvl="0" indent="-85725" algn="l" defTabSz="914400" rtl="0" eaLnBrk="1" fontAlgn="base" latinLnBrk="0" hangingPunct="1">
              <a:lnSpc>
                <a:spcPct val="100000"/>
              </a:lnSpc>
              <a:spcBef>
                <a:spcPct val="0"/>
              </a:spcBef>
              <a:spcAft>
                <a:spcPct val="0"/>
              </a:spcAft>
              <a:buClrTx/>
              <a:buSzTx/>
              <a:buFontTx/>
              <a:buChar char="•"/>
              <a:tabLst/>
            </a:pPr>
            <a:endParaRPr kumimoji="1" lang="en-US"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endParaRPr>
          </a:p>
          <a:p>
            <a:pPr marL="85725" lvl="0" indent="-85725" fontAlgn="base">
              <a:spcBef>
                <a:spcPct val="0"/>
              </a:spcBef>
              <a:spcAft>
                <a:spcPct val="0"/>
              </a:spcAft>
              <a:buFontTx/>
              <a:buChar char="•"/>
            </a:pPr>
            <a:r>
              <a:rPr lang="ja-JP" altLang="en-US" sz="1200" dirty="0">
                <a:latin typeface="Arial" charset="0"/>
                <a:ea typeface="ＭＳ Ｐゴシック" charset="-128"/>
                <a:cs typeface="ＭＳ Ｐゴシック" charset="-128"/>
              </a:rPr>
              <a:t>食物による内部被曝の世界平均が、一年あたり </a:t>
            </a:r>
            <a:r>
              <a:rPr lang="en-US" altLang="ja-JP" sz="1200" dirty="0">
                <a:latin typeface="Arial" charset="0"/>
                <a:ea typeface="ＭＳ Ｐゴシック" charset="-128"/>
                <a:cs typeface="ＭＳ Ｐゴシック" charset="-128"/>
              </a:rPr>
              <a:t>0.29 mSv = 290 μSv </a:t>
            </a:r>
            <a:r>
              <a:rPr lang="ja-JP" altLang="en-US" sz="1200" dirty="0">
                <a:latin typeface="Arial" charset="0"/>
                <a:ea typeface="ＭＳ Ｐゴシック" charset="-128"/>
                <a:cs typeface="ＭＳ Ｐゴシック" charset="-128"/>
              </a:rPr>
              <a:t>であることを考えると、</a:t>
            </a:r>
            <a:r>
              <a:rPr lang="en-US" altLang="ja-JP" sz="1200" dirty="0">
                <a:latin typeface="Arial" charset="0"/>
                <a:ea typeface="ＭＳ Ｐゴシック" charset="-128"/>
                <a:cs typeface="ＭＳ Ｐゴシック" charset="-128"/>
              </a:rPr>
              <a:t>100</a:t>
            </a:r>
            <a:r>
              <a:rPr lang="ja-JP" altLang="en-US" sz="1200" dirty="0">
                <a:latin typeface="Arial" charset="0"/>
                <a:ea typeface="ＭＳ Ｐゴシック" charset="-128"/>
                <a:cs typeface="ＭＳ Ｐゴシック" charset="-128"/>
              </a:rPr>
              <a:t>分の</a:t>
            </a:r>
            <a:r>
              <a:rPr lang="en-US" altLang="ja-JP" sz="1200" dirty="0">
                <a:latin typeface="Arial" charset="0"/>
                <a:ea typeface="ＭＳ Ｐゴシック" charset="-128"/>
                <a:cs typeface="ＭＳ Ｐゴシック" charset="-128"/>
              </a:rPr>
              <a:t>1</a:t>
            </a:r>
            <a:r>
              <a:rPr lang="ja-JP" altLang="en-US" sz="1200" dirty="0">
                <a:latin typeface="Arial" charset="0"/>
                <a:ea typeface="ＭＳ Ｐゴシック" charset="-128"/>
                <a:cs typeface="ＭＳ Ｐゴシック" charset="-128"/>
              </a:rPr>
              <a:t>弱だけリスクが増えたことに</a:t>
            </a:r>
            <a:r>
              <a:rPr lang="ja-JP" altLang="en-US" sz="1200" dirty="0" smtClean="0">
                <a:latin typeface="Arial" charset="0"/>
                <a:ea typeface="ＭＳ Ｐゴシック" charset="-128"/>
                <a:cs typeface="ＭＳ Ｐゴシック" charset="-128"/>
              </a:rPr>
              <a:t>相当</a:t>
            </a:r>
            <a:endParaRPr lang="en-US" altLang="ja-JP" sz="1200" dirty="0" smtClean="0">
              <a:latin typeface="Arial" charset="0"/>
              <a:ea typeface="ＭＳ Ｐゴシック" charset="-128"/>
              <a:cs typeface="ＭＳ Ｐゴシック" charset="-128"/>
            </a:endParaRPr>
          </a:p>
          <a:p>
            <a:pPr marL="85725" lvl="0" indent="-85725" fontAlgn="base">
              <a:spcBef>
                <a:spcPct val="0"/>
              </a:spcBef>
              <a:spcAft>
                <a:spcPct val="0"/>
              </a:spcAft>
              <a:buFontTx/>
              <a:buChar char="•"/>
            </a:pPr>
            <a:endParaRPr kumimoji="1" lang="en-US" altLang="ja-JP" sz="1200" b="0" i="0" u="none" strike="noStrike" cap="none" normalizeH="0" baseline="0" dirty="0">
              <a:ln>
                <a:noFill/>
              </a:ln>
              <a:solidFill>
                <a:schemeClr val="tx1"/>
              </a:solidFill>
              <a:effectLst/>
              <a:latin typeface="Arial" charset="0"/>
              <a:ea typeface="ＭＳ Ｐゴシック" charset="-128"/>
              <a:cs typeface="ＭＳ Ｐゴシック" charset="-128"/>
            </a:endParaRPr>
          </a:p>
          <a:p>
            <a:pPr marL="85725" lvl="0" indent="-85725" fontAlgn="base">
              <a:spcBef>
                <a:spcPct val="0"/>
              </a:spcBef>
              <a:spcAft>
                <a:spcPct val="0"/>
              </a:spcAft>
              <a:buFontTx/>
              <a:buChar char="•"/>
            </a:pPr>
            <a:r>
              <a:rPr lang="ja-JP" altLang="en-US" sz="1200" dirty="0" smtClean="0">
                <a:latin typeface="Arial" charset="0"/>
                <a:ea typeface="ＭＳ Ｐゴシック" charset="-128"/>
                <a:cs typeface="ＭＳ Ｐゴシック" charset="-128"/>
              </a:rPr>
              <a:t>私（金田）はこの</a:t>
            </a:r>
            <a:r>
              <a:rPr lang="en-US" altLang="ja-JP" sz="1200" dirty="0" smtClean="0">
                <a:latin typeface="Arial" charset="0"/>
                <a:ea typeface="ＭＳ Ｐゴシック" charset="-128"/>
                <a:cs typeface="ＭＳ Ｐゴシック" charset="-128"/>
              </a:rPr>
              <a:t>100</a:t>
            </a:r>
            <a:r>
              <a:rPr lang="ja-JP" altLang="en-US" sz="1200" dirty="0" smtClean="0">
                <a:latin typeface="Arial" charset="0"/>
                <a:ea typeface="ＭＳ Ｐゴシック" charset="-128"/>
                <a:cs typeface="ＭＳ Ｐゴシック" charset="-128"/>
              </a:rPr>
              <a:t>分の</a:t>
            </a:r>
            <a:r>
              <a:rPr lang="en-US" altLang="ja-JP" sz="1200" dirty="0" smtClean="0">
                <a:latin typeface="Arial" charset="0"/>
                <a:ea typeface="ＭＳ Ｐゴシック" charset="-128"/>
                <a:cs typeface="ＭＳ Ｐゴシック" charset="-128"/>
              </a:rPr>
              <a:t>1</a:t>
            </a:r>
            <a:r>
              <a:rPr lang="ja-JP" altLang="en-US" sz="1200" dirty="0" smtClean="0">
                <a:latin typeface="Arial" charset="0"/>
                <a:ea typeface="ＭＳ Ｐゴシック" charset="-128"/>
                <a:cs typeface="ＭＳ Ｐゴシック" charset="-128"/>
              </a:rPr>
              <a:t>弱のリスク贈は気にしない</a:t>
            </a:r>
            <a:endParaRPr lang="en-US" altLang="ja-JP" sz="1200" dirty="0" smtClean="0">
              <a:latin typeface="Arial" charset="0"/>
              <a:ea typeface="ＭＳ Ｐゴシック" charset="-128"/>
              <a:cs typeface="ＭＳ Ｐゴシック" charset="-128"/>
            </a:endParaRPr>
          </a:p>
          <a:p>
            <a:pPr marL="542925" lvl="1" indent="-85725" fontAlgn="base">
              <a:spcBef>
                <a:spcPct val="0"/>
              </a:spcBef>
              <a:spcAft>
                <a:spcPct val="0"/>
              </a:spcAft>
              <a:buFontTx/>
              <a:buChar char="•"/>
            </a:pPr>
            <a:r>
              <a:rPr kumimoji="1" lang="ja-JP" altLang="en-US" sz="1200" b="0" i="0" u="none" strike="noStrike" cap="none" normalizeH="0" baseline="0" dirty="0" smtClean="0">
                <a:ln>
                  <a:noFill/>
                </a:ln>
                <a:solidFill>
                  <a:schemeClr val="tx1"/>
                </a:solidFill>
                <a:effectLst/>
                <a:latin typeface="Arial" charset="0"/>
                <a:ea typeface="ＭＳ Ｐゴシック" charset="-128"/>
                <a:cs typeface="ＭＳ Ｐゴシック" charset="-128"/>
              </a:rPr>
              <a:t>自分の子供が外で遊ぶことを止めさせていないし、マスクもさせていない</a:t>
            </a:r>
            <a:endParaRPr kumimoji="1" lang="en-US" altLang="ja-JP" sz="1200" b="0" i="0" u="none" strike="noStrike" cap="none" normalizeH="0" baseline="0" dirty="0" smtClean="0">
              <a:ln>
                <a:noFill/>
              </a:ln>
              <a:solidFill>
                <a:schemeClr val="tx1"/>
              </a:solidFill>
              <a:effectLst/>
              <a:latin typeface="Arial" charset="0"/>
              <a:ea typeface="ＭＳ Ｐゴシック" charset="-128"/>
              <a:cs typeface="ＭＳ Ｐゴシック" charset="-128"/>
            </a:endParaRPr>
          </a:p>
          <a:p>
            <a:pPr marL="85725" marR="0" lvl="0" indent="-85725" algn="l" defTabSz="914400" rtl="0" eaLnBrk="1" fontAlgn="base" latinLnBrk="0" hangingPunct="1">
              <a:lnSpc>
                <a:spcPct val="100000"/>
              </a:lnSpc>
              <a:spcBef>
                <a:spcPct val="0"/>
              </a:spcBef>
              <a:spcAft>
                <a:spcPct val="0"/>
              </a:spcAft>
              <a:buClrTx/>
              <a:buSzTx/>
              <a:buFontTx/>
              <a:buChar char="•"/>
              <a:tabLst/>
            </a:pPr>
            <a:endParaRPr lang="en-US" altLang="ja-JP" sz="1200" dirty="0" smtClean="0">
              <a:latin typeface="Arial" charset="0"/>
              <a:ea typeface="ＭＳ Ｐゴシック" charset="-128"/>
              <a:cs typeface="ＭＳ Ｐゴシック" charset="-128"/>
            </a:endParaRPr>
          </a:p>
        </p:txBody>
      </p:sp>
    </p:spTree>
    <p:extLst>
      <p:ext uri="{BB962C8B-B14F-4D97-AF65-F5344CB8AC3E}">
        <p14:creationId xmlns:p14="http://schemas.microsoft.com/office/powerpoint/2010/main" xmlns="" val="1162340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差別を広げない為に</a:t>
            </a:r>
            <a:endParaRPr kumimoji="1" lang="ja-JP" altLang="en-US" dirty="0"/>
          </a:p>
        </p:txBody>
      </p:sp>
      <p:sp>
        <p:nvSpPr>
          <p:cNvPr id="3" name="コンテンツ プレースホルダー 2"/>
          <p:cNvSpPr>
            <a:spLocks noGrp="1"/>
          </p:cNvSpPr>
          <p:nvPr>
            <p:ph idx="1"/>
          </p:nvPr>
        </p:nvSpPr>
        <p:spPr>
          <a:xfrm>
            <a:off x="357158" y="1000108"/>
            <a:ext cx="8618400" cy="5629292"/>
          </a:xfrm>
        </p:spPr>
        <p:txBody>
          <a:bodyPr/>
          <a:lstStyle/>
          <a:p>
            <a:r>
              <a:rPr lang="ja-JP" altLang="en-US" sz="2800" dirty="0" smtClean="0"/>
              <a:t>無知は罪です</a:t>
            </a:r>
            <a:endParaRPr lang="en-US" altLang="ja-JP" sz="2800" dirty="0" smtClean="0"/>
          </a:p>
          <a:p>
            <a:pPr lvl="1"/>
            <a:r>
              <a:rPr lang="ja-JP" altLang="en-US" sz="1800" dirty="0" smtClean="0"/>
              <a:t>教諭の方に言うまでもないことだと思いますが</a:t>
            </a:r>
            <a:endParaRPr lang="en-US" altLang="ja-JP" sz="1800" dirty="0" smtClean="0"/>
          </a:p>
          <a:p>
            <a:pPr lvl="2"/>
            <a:r>
              <a:rPr lang="ja-JP" altLang="en-US" sz="1600" dirty="0" smtClean="0"/>
              <a:t>分からないことが不安をあおる（分かっても怖がる人もいます）</a:t>
            </a:r>
            <a:endParaRPr lang="en-US" altLang="ja-JP" sz="1600" dirty="0" smtClean="0"/>
          </a:p>
          <a:p>
            <a:pPr lvl="2"/>
            <a:r>
              <a:rPr lang="ja-JP" altLang="en-US" sz="1600" dirty="0" smtClean="0"/>
              <a:t>正しい知識を持ってリスクの評価をしてください</a:t>
            </a:r>
            <a:endParaRPr lang="en-US" altLang="ja-JP" sz="1600" dirty="0" smtClean="0"/>
          </a:p>
          <a:p>
            <a:endParaRPr lang="en-US" altLang="ja-JP" sz="2000" dirty="0" smtClean="0"/>
          </a:p>
          <a:p>
            <a:r>
              <a:rPr lang="ja-JP" altLang="en-US" sz="2000" dirty="0" smtClean="0"/>
              <a:t>今回の福島第一原発由来の放射性物質から放射線をあびても、その人・物が放射線を出すようにはならない</a:t>
            </a:r>
            <a:endParaRPr lang="en-US" altLang="ja-JP" sz="2000" dirty="0" smtClean="0"/>
          </a:p>
          <a:p>
            <a:pPr lvl="1"/>
            <a:r>
              <a:rPr kumimoji="1" lang="ja-JP" altLang="en-US" sz="1800" dirty="0" smtClean="0"/>
              <a:t>自然界にある</a:t>
            </a:r>
            <a:r>
              <a:rPr kumimoji="1" lang="en-US" altLang="ja-JP" sz="1800" baseline="30000" dirty="0" smtClean="0"/>
              <a:t>40</a:t>
            </a:r>
            <a:r>
              <a:rPr kumimoji="1" lang="en-US" altLang="ja-JP" sz="1800" dirty="0" smtClean="0"/>
              <a:t>K</a:t>
            </a:r>
            <a:r>
              <a:rPr lang="ja-JP" altLang="en-US" sz="1800" dirty="0" err="1"/>
              <a:t>、</a:t>
            </a:r>
            <a:r>
              <a:rPr kumimoji="1" lang="ja-JP" altLang="en-US" sz="1800" dirty="0" smtClean="0"/>
              <a:t>福島第一原発から飛んできた </a:t>
            </a:r>
            <a:r>
              <a:rPr kumimoji="1" lang="en-US" altLang="ja-JP" sz="1800" baseline="30000" dirty="0" smtClean="0"/>
              <a:t>134</a:t>
            </a:r>
            <a:r>
              <a:rPr kumimoji="1" lang="en-US" altLang="ja-JP" sz="1800" dirty="0" smtClean="0"/>
              <a:t>Cs, </a:t>
            </a:r>
            <a:r>
              <a:rPr kumimoji="1" lang="en-US" altLang="ja-JP" sz="1800" baseline="30000" dirty="0" smtClean="0"/>
              <a:t>137</a:t>
            </a:r>
            <a:r>
              <a:rPr kumimoji="1" lang="en-US" altLang="ja-JP" sz="1800" dirty="0" smtClean="0"/>
              <a:t>Cs </a:t>
            </a:r>
            <a:r>
              <a:rPr kumimoji="1" lang="ja-JP" altLang="en-US" sz="1800" dirty="0" smtClean="0"/>
              <a:t>が</a:t>
            </a:r>
            <a:r>
              <a:rPr lang="ja-JP" altLang="en-US" sz="1800" dirty="0"/>
              <a:t>出す</a:t>
            </a:r>
            <a:r>
              <a:rPr kumimoji="1" lang="ja-JP" altLang="en-US" sz="1800" dirty="0" smtClean="0"/>
              <a:t>放射線は</a:t>
            </a:r>
            <a:r>
              <a:rPr kumimoji="1" lang="en-US" altLang="ja-JP" sz="1800" dirty="0" smtClean="0"/>
              <a:t>β</a:t>
            </a:r>
            <a:r>
              <a:rPr kumimoji="1" lang="ja-JP" altLang="en-US" sz="1800" dirty="0" smtClean="0"/>
              <a:t>線と</a:t>
            </a:r>
            <a:r>
              <a:rPr kumimoji="1" lang="en-US" altLang="ja-JP" sz="1800" dirty="0" smtClean="0"/>
              <a:t>γ</a:t>
            </a:r>
            <a:r>
              <a:rPr kumimoji="1" lang="ja-JP" altLang="en-US" sz="1800" dirty="0" smtClean="0"/>
              <a:t>線</a:t>
            </a:r>
            <a:endParaRPr kumimoji="1" lang="en-US" altLang="ja-JP" sz="1800" dirty="0" smtClean="0"/>
          </a:p>
          <a:p>
            <a:pPr lvl="1"/>
            <a:r>
              <a:rPr lang="ja-JP" altLang="en-US" sz="1800" dirty="0" smtClean="0"/>
              <a:t>通常（安定な）原子核が放射線を出す原子核（不安定原子核）に変わる為には、大量の中性子あるいは、加速器で生成する高エネルギーの陽子・電子ビームを照射する必要がある</a:t>
            </a:r>
            <a:endParaRPr lang="en-US" altLang="ja-JP" sz="1800" dirty="0" smtClean="0"/>
          </a:p>
          <a:p>
            <a:r>
              <a:rPr kumimoji="1" lang="ja-JP" altLang="en-US" sz="2000" dirty="0" smtClean="0"/>
              <a:t>広島・長崎の原爆被害者子孫の方々への調査では放射線被曝による遺伝的影響は観測されていない</a:t>
            </a:r>
            <a:endParaRPr kumimoji="1" lang="en-US" altLang="ja-JP" sz="2000" dirty="0" smtClean="0"/>
          </a:p>
          <a:p>
            <a:pPr lvl="1"/>
            <a:r>
              <a:rPr lang="ja-JP" altLang="en-US" sz="1800" dirty="0" smtClean="0"/>
              <a:t>被曝２世、３世の世代で遺伝病は増えていない</a:t>
            </a:r>
            <a:endParaRPr kumimoji="1" lang="en-US" altLang="ja-JP" sz="1800" dirty="0" smtClean="0"/>
          </a:p>
          <a:p>
            <a:pPr lvl="1"/>
            <a:r>
              <a:rPr lang="ja-JP" altLang="en-US" sz="1800" dirty="0"/>
              <a:t>国連科学委員会（</a:t>
            </a:r>
            <a:r>
              <a:rPr lang="en-US" altLang="ja-JP" sz="1800" dirty="0"/>
              <a:t>UNSCEAR</a:t>
            </a:r>
            <a:r>
              <a:rPr lang="ja-JP" altLang="en-US" sz="1800" dirty="0"/>
              <a:t>）による遺伝的影響のリスク</a:t>
            </a:r>
            <a:r>
              <a:rPr lang="ja-JP" altLang="en-US" sz="1800" dirty="0" smtClean="0"/>
              <a:t>推定値</a:t>
            </a:r>
            <a:endParaRPr lang="en-US" altLang="ja-JP" sz="1800" dirty="0" smtClean="0"/>
          </a:p>
          <a:p>
            <a:pPr lvl="2"/>
            <a:r>
              <a:rPr kumimoji="1" lang="ja-JP" altLang="en-US" sz="1600" dirty="0" smtClean="0"/>
              <a:t>自然突然変異の発生率に対して倍の割合になるのは </a:t>
            </a:r>
            <a:r>
              <a:rPr kumimoji="1" lang="en-US" altLang="ja-JP" sz="1600" dirty="0" smtClean="0"/>
              <a:t>1 </a:t>
            </a:r>
            <a:r>
              <a:rPr kumimoji="1" lang="en-US" altLang="ja-JP" sz="1600" dirty="0" err="1" smtClean="0"/>
              <a:t>Gy</a:t>
            </a:r>
            <a:r>
              <a:rPr kumimoji="1" lang="en-US" altLang="ja-JP" sz="1600" dirty="0" smtClean="0"/>
              <a:t> </a:t>
            </a:r>
            <a:r>
              <a:rPr kumimoji="1" lang="ja-JP" altLang="en-US" sz="1600" dirty="0" smtClean="0"/>
              <a:t>の被曝 </a:t>
            </a:r>
            <a:r>
              <a:rPr lang="ja-JP" altLang="en-US" sz="1600" dirty="0" smtClean="0"/>
              <a:t>（動物実験より）</a:t>
            </a:r>
            <a:endParaRPr kumimoji="1" lang="ja-JP" altLang="en-US" sz="1600" dirty="0"/>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48</a:t>
            </a:fld>
            <a:endParaRPr kumimoji="1" lang="ja-JP" altLang="en-US" dirty="0"/>
          </a:p>
        </p:txBody>
      </p:sp>
    </p:spTree>
    <p:extLst>
      <p:ext uri="{BB962C8B-B14F-4D97-AF65-F5344CB8AC3E}">
        <p14:creationId xmlns:p14="http://schemas.microsoft.com/office/powerpoint/2010/main" xmlns="" val="23629661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9600" dirty="0" smtClean="0"/>
              <a:t>放射線の</a:t>
            </a:r>
            <a:r>
              <a:rPr lang="en-US" altLang="ja-JP" sz="9600" dirty="0" smtClean="0"/>
              <a:t/>
            </a:r>
            <a:br>
              <a:rPr lang="en-US" altLang="ja-JP" sz="9600" dirty="0" smtClean="0"/>
            </a:br>
            <a:r>
              <a:rPr lang="ja-JP" altLang="en-US" sz="9600" dirty="0" smtClean="0"/>
              <a:t>測定原理</a:t>
            </a:r>
            <a:endParaRPr kumimoji="1" lang="ja-JP" altLang="en-US" sz="9600" dirty="0"/>
          </a:p>
        </p:txBody>
      </p:sp>
      <p:sp>
        <p:nvSpPr>
          <p:cNvPr id="3" name="テキスト プレースホルダ 2"/>
          <p:cNvSpPr>
            <a:spLocks noGrp="1"/>
          </p:cNvSpPr>
          <p:nvPr>
            <p:ph type="body" idx="1"/>
          </p:nvPr>
        </p:nvSpPr>
        <p:spPr/>
        <p:txBody>
          <a:bodyPr/>
          <a:lstStyle/>
          <a:p>
            <a:r>
              <a:rPr kumimoji="1" lang="en-US" altLang="ja-JP" dirty="0" smtClean="0"/>
              <a:t>Principle of Radiation Measurement </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49</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原子・原子核・素粒子</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Atom, Nuclear and Elementary Particles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放射線の測定方法</a:t>
            </a:r>
            <a:endParaRPr kumimoji="1" lang="ja-JP" altLang="en-US" dirty="0"/>
          </a:p>
        </p:txBody>
      </p:sp>
      <p:sp>
        <p:nvSpPr>
          <p:cNvPr id="3" name="コンテンツ プレースホルダ 2"/>
          <p:cNvSpPr>
            <a:spLocks noGrp="1"/>
          </p:cNvSpPr>
          <p:nvPr>
            <p:ph idx="1"/>
          </p:nvPr>
        </p:nvSpPr>
        <p:spPr>
          <a:xfrm>
            <a:off x="559440" y="985069"/>
            <a:ext cx="7772400" cy="5872931"/>
          </a:xfrm>
        </p:spPr>
        <p:txBody>
          <a:bodyPr/>
          <a:lstStyle/>
          <a:p>
            <a:r>
              <a:rPr lang="ja-JP" altLang="en-US" dirty="0" smtClean="0"/>
              <a:t>物質との相互作用で生じたシグナルをとらえる</a:t>
            </a:r>
            <a:endParaRPr lang="en-US" altLang="ja-JP" dirty="0" smtClean="0"/>
          </a:p>
          <a:p>
            <a:r>
              <a:rPr kumimoji="1" lang="ja-JP" altLang="en-US" dirty="0" smtClean="0"/>
              <a:t>種々の相互作用</a:t>
            </a:r>
            <a:endParaRPr kumimoji="1" lang="en-US" altLang="ja-JP" dirty="0" smtClean="0"/>
          </a:p>
          <a:p>
            <a:pPr lvl="1"/>
            <a:r>
              <a:rPr kumimoji="1" lang="ja-JP" altLang="en-US" dirty="0" smtClean="0"/>
              <a:t>荷電粒子</a:t>
            </a:r>
            <a:endParaRPr kumimoji="1" lang="en-US" altLang="ja-JP" dirty="0" smtClean="0"/>
          </a:p>
          <a:p>
            <a:pPr lvl="2"/>
            <a:r>
              <a:rPr lang="ja-JP" altLang="en-US" dirty="0" smtClean="0"/>
              <a:t>物質中の電子との</a:t>
            </a:r>
            <a:r>
              <a:rPr kumimoji="1" lang="ja-JP" altLang="en-US" dirty="0" smtClean="0"/>
              <a:t>電離損失</a:t>
            </a:r>
            <a:endParaRPr kumimoji="1" lang="en-US" altLang="ja-JP" dirty="0" smtClean="0"/>
          </a:p>
          <a:p>
            <a:pPr lvl="2"/>
            <a:r>
              <a:rPr lang="ja-JP" altLang="en-US" dirty="0" smtClean="0"/>
              <a:t>制動放射</a:t>
            </a:r>
            <a:endParaRPr lang="en-US" altLang="ja-JP" dirty="0" smtClean="0"/>
          </a:p>
          <a:p>
            <a:pPr lvl="2"/>
            <a:r>
              <a:rPr kumimoji="1" lang="ja-JP" altLang="en-US" dirty="0" smtClean="0"/>
              <a:t>シンクロトロン放射</a:t>
            </a:r>
            <a:endParaRPr kumimoji="1" lang="en-US" altLang="ja-JP" dirty="0" smtClean="0"/>
          </a:p>
          <a:p>
            <a:pPr lvl="2"/>
            <a:r>
              <a:rPr lang="ja-JP" altLang="en-US" dirty="0" smtClean="0"/>
              <a:t>チェレンコフ放射</a:t>
            </a:r>
            <a:endParaRPr kumimoji="1" lang="en-US" altLang="ja-JP" dirty="0" smtClean="0"/>
          </a:p>
          <a:p>
            <a:pPr lvl="2"/>
            <a:r>
              <a:rPr kumimoji="1" lang="en-US" altLang="ja-JP" dirty="0" smtClean="0"/>
              <a:t>knock-on </a:t>
            </a:r>
            <a:r>
              <a:rPr kumimoji="1" lang="ja-JP" altLang="en-US" dirty="0" smtClean="0"/>
              <a:t>電子 </a:t>
            </a:r>
            <a:r>
              <a:rPr kumimoji="1" lang="en-US" altLang="ja-JP" dirty="0" smtClean="0"/>
              <a:t>(</a:t>
            </a:r>
            <a:r>
              <a:rPr kumimoji="1" lang="en-US" altLang="ja-JP" dirty="0" smtClean="0">
                <a:sym typeface="Symbol"/>
              </a:rPr>
              <a:t> </a:t>
            </a:r>
            <a:r>
              <a:rPr kumimoji="1" lang="ja-JP" altLang="en-US" dirty="0" smtClean="0">
                <a:sym typeface="Symbol"/>
              </a:rPr>
              <a:t>線</a:t>
            </a:r>
            <a:r>
              <a:rPr kumimoji="1" lang="en-US" altLang="ja-JP" dirty="0" smtClean="0"/>
              <a:t>)</a:t>
            </a:r>
          </a:p>
          <a:p>
            <a:pPr lvl="3"/>
            <a:r>
              <a:rPr lang="ja-JP" altLang="en-US" dirty="0" smtClean="0"/>
              <a:t>電子より重い荷電粒子によって電子が弾き飛ばされる</a:t>
            </a:r>
            <a:endParaRPr kumimoji="1" lang="en-US" altLang="ja-JP" dirty="0" smtClean="0"/>
          </a:p>
          <a:p>
            <a:pPr lvl="1"/>
            <a:r>
              <a:rPr lang="en-US" altLang="ja-JP" dirty="0" smtClean="0">
                <a:sym typeface="Symbol"/>
              </a:rPr>
              <a:t>,X</a:t>
            </a:r>
            <a:r>
              <a:rPr lang="ja-JP" altLang="en-US" dirty="0" smtClean="0">
                <a:sym typeface="Symbol"/>
              </a:rPr>
              <a:t>線</a:t>
            </a:r>
            <a:endParaRPr lang="en-US" altLang="ja-JP" dirty="0" smtClean="0">
              <a:sym typeface="Symbol"/>
            </a:endParaRPr>
          </a:p>
          <a:p>
            <a:pPr lvl="2"/>
            <a:r>
              <a:rPr lang="ja-JP" altLang="en-US" dirty="0" smtClean="0">
                <a:sym typeface="Symbol"/>
              </a:rPr>
              <a:t>光電効果</a:t>
            </a:r>
            <a:endParaRPr lang="en-US" altLang="ja-JP" dirty="0" smtClean="0">
              <a:sym typeface="Symbol"/>
            </a:endParaRPr>
          </a:p>
          <a:p>
            <a:pPr lvl="2"/>
            <a:r>
              <a:rPr lang="ja-JP" altLang="en-US" dirty="0" smtClean="0">
                <a:sym typeface="Symbol"/>
              </a:rPr>
              <a:t>レイリー散乱・コンプトン散乱</a:t>
            </a:r>
            <a:endParaRPr lang="en-US" altLang="ja-JP" dirty="0" smtClean="0">
              <a:sym typeface="Symbol"/>
            </a:endParaRPr>
          </a:p>
          <a:p>
            <a:pPr lvl="2"/>
            <a:r>
              <a:rPr lang="ja-JP" altLang="en-US" dirty="0" smtClean="0">
                <a:sym typeface="Symbol"/>
              </a:rPr>
              <a:t>電子・陽電子対生成</a:t>
            </a:r>
            <a:endParaRPr lang="en-US" altLang="ja-JP" dirty="0" smtClean="0">
              <a:sym typeface="Symbol"/>
            </a:endParaRPr>
          </a:p>
          <a:p>
            <a:pPr lvl="1"/>
            <a:r>
              <a:rPr kumimoji="1" lang="ja-JP" altLang="en-US" dirty="0" smtClean="0">
                <a:sym typeface="Symbol"/>
              </a:rPr>
              <a:t>中性子</a:t>
            </a:r>
            <a:endParaRPr kumimoji="1" lang="en-US" altLang="ja-JP" dirty="0" smtClean="0">
              <a:sym typeface="Symbol"/>
            </a:endParaRPr>
          </a:p>
          <a:p>
            <a:pPr lvl="2"/>
            <a:r>
              <a:rPr lang="ja-JP" altLang="en-US" dirty="0" smtClean="0">
                <a:sym typeface="Symbol"/>
              </a:rPr>
              <a:t>原子核との相互作用の結果、陽子や線が放出</a:t>
            </a:r>
            <a:endParaRPr lang="en-US" altLang="ja-JP" dirty="0" smtClean="0">
              <a:sym typeface="Symbol"/>
            </a:endParaRPr>
          </a:p>
          <a:p>
            <a:pPr lvl="2"/>
            <a:r>
              <a:rPr kumimoji="1" lang="ja-JP" altLang="en-US" dirty="0" smtClean="0"/>
              <a:t>陽子、</a:t>
            </a:r>
            <a:r>
              <a:rPr lang="ja-JP" altLang="en-US" dirty="0" smtClean="0">
                <a:sym typeface="Symbol"/>
              </a:rPr>
              <a:t> 線と物質の相互作用から間接的に測定</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50</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sym typeface="Symbol"/>
              </a:rPr>
              <a:t>荷電粒子と物質</a:t>
            </a:r>
            <a:r>
              <a:rPr lang="ja-JP" altLang="en-US" dirty="0" smtClean="0"/>
              <a:t>の相互作用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Interaction of </a:t>
            </a:r>
            <a:r>
              <a:rPr lang="en-US" altLang="ja-JP" dirty="0" smtClean="0">
                <a:sym typeface="Symbol"/>
              </a:rPr>
              <a:t>charged particles</a:t>
            </a:r>
            <a:r>
              <a:rPr kumimoji="1" lang="en-US" altLang="ja-JP" dirty="0" smtClean="0"/>
              <a:t> with materials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51</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荷電粒子と物質の相互作用</a:t>
            </a:r>
            <a:endParaRPr kumimoji="1" lang="ja-JP" altLang="en-US" dirty="0"/>
          </a:p>
        </p:txBody>
      </p:sp>
      <p:sp>
        <p:nvSpPr>
          <p:cNvPr id="3" name="コンテンツ プレースホルダ 2"/>
          <p:cNvSpPr>
            <a:spLocks noGrp="1"/>
          </p:cNvSpPr>
          <p:nvPr>
            <p:ph idx="1"/>
          </p:nvPr>
        </p:nvSpPr>
        <p:spPr>
          <a:xfrm>
            <a:off x="0" y="1285860"/>
            <a:ext cx="2656114" cy="2744720"/>
          </a:xfrm>
        </p:spPr>
        <p:txBody>
          <a:bodyPr/>
          <a:lstStyle/>
          <a:p>
            <a:r>
              <a:rPr kumimoji="1" lang="ja-JP" altLang="en-US" sz="2000" dirty="0" smtClean="0"/>
              <a:t>荷電粒子と物質の相互作用</a:t>
            </a:r>
            <a:endParaRPr kumimoji="1" lang="en-US" altLang="ja-JP" sz="2000" dirty="0" smtClean="0"/>
          </a:p>
          <a:p>
            <a:pPr lvl="1"/>
            <a:r>
              <a:rPr lang="ja-JP" altLang="en-US" sz="1800" dirty="0" smtClean="0"/>
              <a:t>複数のプロセスがある</a:t>
            </a:r>
            <a:endParaRPr lang="en-US" altLang="ja-JP" sz="1800" dirty="0" smtClean="0"/>
          </a:p>
          <a:p>
            <a:pPr lvl="1"/>
            <a:r>
              <a:rPr kumimoji="1" lang="ja-JP" altLang="en-US" sz="1800" dirty="0" smtClean="0"/>
              <a:t>どの効果が一番聞くかはエネルギー（運動量）依存性がある</a:t>
            </a:r>
            <a:endParaRPr kumimoji="1" lang="ja-JP" altLang="en-US" sz="18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52</a:t>
            </a:fld>
            <a:endParaRPr kumimoji="1" lang="ja-JP" altLang="en-US" dirty="0"/>
          </a:p>
        </p:txBody>
      </p:sp>
      <p:pic>
        <p:nvPicPr>
          <p:cNvPr id="33794" name="Picture 2"/>
          <p:cNvPicPr>
            <a:picLocks noChangeAspect="1" noChangeArrowheads="1"/>
          </p:cNvPicPr>
          <p:nvPr/>
        </p:nvPicPr>
        <p:blipFill>
          <a:blip r:embed="rId2" cstate="print"/>
          <a:srcRect l="1655" t="1238"/>
          <a:stretch>
            <a:fillRect/>
          </a:stretch>
        </p:blipFill>
        <p:spPr bwMode="auto">
          <a:xfrm>
            <a:off x="2767262" y="1022683"/>
            <a:ext cx="6340642" cy="5391024"/>
          </a:xfrm>
          <a:prstGeom prst="rect">
            <a:avLst/>
          </a:prstGeom>
          <a:noFill/>
          <a:ln w="9525">
            <a:noFill/>
            <a:miter lim="800000"/>
            <a:headEnd/>
            <a:tailEnd/>
          </a:ln>
        </p:spPr>
      </p:pic>
      <p:sp>
        <p:nvSpPr>
          <p:cNvPr id="6" name="テキスト ボックス 5"/>
          <p:cNvSpPr txBox="1"/>
          <p:nvPr/>
        </p:nvSpPr>
        <p:spPr>
          <a:xfrm>
            <a:off x="264864" y="5085348"/>
            <a:ext cx="2271776" cy="507831"/>
          </a:xfrm>
          <a:prstGeom prst="rect">
            <a:avLst/>
          </a:prstGeom>
          <a:noFill/>
        </p:spPr>
        <p:txBody>
          <a:bodyPr wrap="none" rtlCol="0">
            <a:spAutoFit/>
          </a:bodyPr>
          <a:lstStyle/>
          <a:p>
            <a:r>
              <a:rPr kumimoji="1" lang="en-US" altLang="ja-JP" sz="900" dirty="0" smtClean="0"/>
              <a:t>Ref.: Physics Letters B667 (2008) 1</a:t>
            </a:r>
          </a:p>
          <a:p>
            <a:r>
              <a:rPr lang="en-US" altLang="ja-JP" sz="900" dirty="0" smtClean="0"/>
              <a:t>available on the PDG WWW page </a:t>
            </a:r>
          </a:p>
          <a:p>
            <a:r>
              <a:rPr lang="en-US" altLang="ja-JP" sz="900" dirty="0" smtClean="0"/>
              <a:t>(URL: </a:t>
            </a:r>
            <a:r>
              <a:rPr lang="en-US" altLang="ja-JP" sz="900" dirty="0" smtClean="0">
                <a:latin typeface="Courier New" pitchFamily="49" charset="0"/>
                <a:cs typeface="Courier New" pitchFamily="49" charset="0"/>
              </a:rPr>
              <a:t>http://pdg.lbl.gov</a:t>
            </a:r>
            <a:r>
              <a:rPr lang="en-US" altLang="ja-JP" sz="900" dirty="0" smtClean="0"/>
              <a:t>)</a:t>
            </a:r>
            <a:endParaRPr kumimoji="1" lang="ja-JP" altLang="en-US" sz="900"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電離損失</a:t>
            </a:r>
            <a:endParaRPr kumimoji="1" lang="ja-JP" altLang="en-US" dirty="0"/>
          </a:p>
        </p:txBody>
      </p:sp>
      <p:sp>
        <p:nvSpPr>
          <p:cNvPr id="3" name="コンテンツ プレースホルダ 2"/>
          <p:cNvSpPr>
            <a:spLocks noGrp="1"/>
          </p:cNvSpPr>
          <p:nvPr>
            <p:ph idx="1"/>
          </p:nvPr>
        </p:nvSpPr>
        <p:spPr>
          <a:xfrm>
            <a:off x="409074" y="1358054"/>
            <a:ext cx="7904748" cy="3514736"/>
          </a:xfrm>
        </p:spPr>
        <p:txBody>
          <a:bodyPr/>
          <a:lstStyle/>
          <a:p>
            <a:r>
              <a:rPr lang="ja-JP" altLang="en-US" sz="2400" dirty="0" smtClean="0"/>
              <a:t>荷電粒子が物質中を通過するときに、電子を電離させることにより少しずつそのエネルギーを失っていく</a:t>
            </a:r>
            <a:endParaRPr lang="en-US" altLang="ja-JP" sz="2400" dirty="0" smtClean="0"/>
          </a:p>
          <a:p>
            <a:pPr lvl="1"/>
            <a:r>
              <a:rPr kumimoji="1" lang="en-US" altLang="ja-JP" sz="1600" dirty="0" smtClean="0"/>
              <a:t>Bethe-Bloch </a:t>
            </a:r>
            <a:r>
              <a:rPr kumimoji="1" lang="ja-JP" altLang="en-US" sz="1600" dirty="0" smtClean="0"/>
              <a:t>の式</a:t>
            </a:r>
            <a:endParaRPr kumimoji="1" lang="en-US" altLang="ja-JP" sz="1600" dirty="0" smtClean="0"/>
          </a:p>
          <a:p>
            <a:pPr lvl="1"/>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53</a:t>
            </a:fld>
            <a:endParaRPr kumimoji="1" lang="ja-JP" altLang="en-US" dirty="0"/>
          </a:p>
        </p:txBody>
      </p:sp>
      <p:pic>
        <p:nvPicPr>
          <p:cNvPr id="26630" name="Picture 6"/>
          <p:cNvPicPr>
            <a:picLocks noChangeAspect="1" noChangeArrowheads="1"/>
          </p:cNvPicPr>
          <p:nvPr/>
        </p:nvPicPr>
        <p:blipFill>
          <a:blip r:embed="rId2" cstate="print"/>
          <a:srcRect/>
          <a:stretch>
            <a:fillRect/>
          </a:stretch>
        </p:blipFill>
        <p:spPr bwMode="auto">
          <a:xfrm>
            <a:off x="1275590" y="2699351"/>
            <a:ext cx="6412581" cy="751820"/>
          </a:xfrm>
          <a:prstGeom prst="rect">
            <a:avLst/>
          </a:prstGeom>
          <a:noFill/>
          <a:ln w="9525">
            <a:noFill/>
            <a:miter lim="800000"/>
            <a:headEnd/>
            <a:tailEnd/>
          </a:ln>
        </p:spPr>
      </p:pic>
      <p:pic>
        <p:nvPicPr>
          <p:cNvPr id="26631" name="Picture 7"/>
          <p:cNvPicPr>
            <a:picLocks noChangeAspect="1" noChangeArrowheads="1"/>
          </p:cNvPicPr>
          <p:nvPr/>
        </p:nvPicPr>
        <p:blipFill>
          <a:blip r:embed="rId3" cstate="print"/>
          <a:srcRect/>
          <a:stretch>
            <a:fillRect/>
          </a:stretch>
        </p:blipFill>
        <p:spPr bwMode="auto">
          <a:xfrm>
            <a:off x="1323465" y="3585100"/>
            <a:ext cx="7272337" cy="718963"/>
          </a:xfrm>
          <a:prstGeom prst="rect">
            <a:avLst/>
          </a:prstGeom>
          <a:noFill/>
          <a:ln w="9525">
            <a:noFill/>
            <a:miter lim="800000"/>
            <a:headEnd/>
            <a:tailEnd/>
          </a:ln>
        </p:spPr>
      </p:pic>
      <p:sp>
        <p:nvSpPr>
          <p:cNvPr id="12" name="テキスト ボックス 11"/>
          <p:cNvSpPr txBox="1"/>
          <p:nvPr/>
        </p:nvSpPr>
        <p:spPr>
          <a:xfrm>
            <a:off x="5759286" y="5354053"/>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8" name="フッター プレースホルダ 7"/>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電離損失</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54</a:t>
            </a:fld>
            <a:endParaRPr kumimoji="1" lang="ja-JP" altLang="en-US" dirty="0"/>
          </a:p>
        </p:txBody>
      </p:sp>
      <p:pic>
        <p:nvPicPr>
          <p:cNvPr id="27650" name="Picture 2"/>
          <p:cNvPicPr>
            <a:picLocks noChangeAspect="1" noChangeArrowheads="1"/>
          </p:cNvPicPr>
          <p:nvPr/>
        </p:nvPicPr>
        <p:blipFill>
          <a:blip r:embed="rId2" cstate="print"/>
          <a:srcRect/>
          <a:stretch>
            <a:fillRect/>
          </a:stretch>
        </p:blipFill>
        <p:spPr bwMode="auto">
          <a:xfrm>
            <a:off x="639674" y="998619"/>
            <a:ext cx="5312636" cy="5847349"/>
          </a:xfrm>
          <a:prstGeom prst="rect">
            <a:avLst/>
          </a:prstGeom>
          <a:noFill/>
          <a:ln w="9525">
            <a:noFill/>
            <a:miter lim="800000"/>
            <a:headEnd/>
            <a:tailEnd/>
          </a:ln>
        </p:spPr>
      </p:pic>
      <p:sp>
        <p:nvSpPr>
          <p:cNvPr id="6" name="テキスト ボックス 5"/>
          <p:cNvSpPr txBox="1"/>
          <p:nvPr/>
        </p:nvSpPr>
        <p:spPr>
          <a:xfrm>
            <a:off x="6192423" y="5414211"/>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l="5811" r="2316"/>
          <a:stretch>
            <a:fillRect/>
          </a:stretch>
        </p:blipFill>
        <p:spPr bwMode="auto">
          <a:xfrm>
            <a:off x="2733675" y="1064470"/>
            <a:ext cx="6370897" cy="5389674"/>
          </a:xfrm>
          <a:prstGeom prst="rect">
            <a:avLst/>
          </a:prstGeom>
          <a:noFill/>
          <a:ln w="9525">
            <a:noFill/>
            <a:miter lim="800000"/>
            <a:headEnd/>
            <a:tailEnd/>
          </a:ln>
        </p:spPr>
      </p:pic>
      <p:sp>
        <p:nvSpPr>
          <p:cNvPr id="2" name="タイトル 1"/>
          <p:cNvSpPr>
            <a:spLocks noGrp="1"/>
          </p:cNvSpPr>
          <p:nvPr>
            <p:ph type="title"/>
          </p:nvPr>
        </p:nvSpPr>
        <p:spPr/>
        <p:txBody>
          <a:bodyPr/>
          <a:lstStyle/>
          <a:p>
            <a:r>
              <a:rPr lang="ja-JP" altLang="en-US" dirty="0" smtClean="0"/>
              <a:t>電離損失</a:t>
            </a:r>
            <a:endParaRPr kumimoji="1" lang="ja-JP" altLang="en-US" dirty="0"/>
          </a:p>
        </p:txBody>
      </p:sp>
      <p:sp>
        <p:nvSpPr>
          <p:cNvPr id="3" name="コンテンツ プレースホルダ 2"/>
          <p:cNvSpPr>
            <a:spLocks noGrp="1"/>
          </p:cNvSpPr>
          <p:nvPr>
            <p:ph idx="1"/>
          </p:nvPr>
        </p:nvSpPr>
        <p:spPr>
          <a:xfrm>
            <a:off x="306777" y="1069291"/>
            <a:ext cx="3218476" cy="4080225"/>
          </a:xfrm>
        </p:spPr>
        <p:txBody>
          <a:bodyPr/>
          <a:lstStyle/>
          <a:p>
            <a:r>
              <a:rPr kumimoji="1" lang="ja-JP" altLang="en-US" sz="2000" dirty="0" smtClean="0"/>
              <a:t>放射線の持つ電荷の二乗に比例</a:t>
            </a:r>
            <a:endParaRPr kumimoji="1" lang="en-US" altLang="ja-JP" sz="2000" dirty="0" smtClean="0"/>
          </a:p>
          <a:p>
            <a:r>
              <a:rPr kumimoji="1" lang="ja-JP" altLang="en-US" sz="2000" dirty="0" smtClean="0"/>
              <a:t>真空中の光速 </a:t>
            </a:r>
            <a:r>
              <a:rPr kumimoji="1" lang="en-US" altLang="ja-JP" sz="2000" i="1" dirty="0" smtClean="0"/>
              <a:t>c</a:t>
            </a:r>
            <a:r>
              <a:rPr kumimoji="1" lang="en-US" altLang="ja-JP" sz="2000" dirty="0" smtClean="0"/>
              <a:t> </a:t>
            </a:r>
            <a:r>
              <a:rPr kumimoji="1" lang="ja-JP" altLang="en-US" sz="2000" dirty="0" smtClean="0"/>
              <a:t>で規格化された速さ </a:t>
            </a:r>
            <a:r>
              <a:rPr kumimoji="1" lang="ja-JP" altLang="en-US" sz="2000" dirty="0" smtClean="0">
                <a:sym typeface="Symbol"/>
              </a:rPr>
              <a:t> </a:t>
            </a:r>
            <a:r>
              <a:rPr lang="ja-JP" altLang="en-US" sz="2000" dirty="0" smtClean="0"/>
              <a:t>の関数</a:t>
            </a:r>
            <a:endParaRPr lang="en-US" altLang="ja-JP" sz="2000" dirty="0" smtClean="0"/>
          </a:p>
          <a:p>
            <a:pPr lvl="1"/>
            <a:r>
              <a:rPr lang="ja-JP" altLang="en-US" sz="1800" dirty="0" smtClean="0"/>
              <a:t>質量が異なるとグラフが左右にずれる</a:t>
            </a:r>
            <a:endParaRPr kumimoji="1" lang="ja-JP" altLang="en-US" sz="18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55</a:t>
            </a:fld>
            <a:endParaRPr kumimoji="1" lang="ja-JP" altLang="en-US" dirty="0"/>
          </a:p>
        </p:txBody>
      </p:sp>
      <p:sp>
        <p:nvSpPr>
          <p:cNvPr id="6" name="テキスト ボックス 5"/>
          <p:cNvSpPr txBox="1"/>
          <p:nvPr/>
        </p:nvSpPr>
        <p:spPr>
          <a:xfrm>
            <a:off x="649707" y="4848725"/>
            <a:ext cx="2760244" cy="577081"/>
          </a:xfrm>
          <a:prstGeom prst="rect">
            <a:avLst/>
          </a:prstGeom>
          <a:noFill/>
        </p:spPr>
        <p:txBody>
          <a:bodyPr wrap="square" rtlCol="0">
            <a:spAutoFit/>
          </a:bodyPr>
          <a:lstStyle/>
          <a:p>
            <a:r>
              <a:rPr kumimoji="1" lang="en-US" altLang="ja-JP" sz="1050" dirty="0" smtClean="0"/>
              <a:t>Ref.: Physics Letters B667 (2008) 1</a:t>
            </a:r>
          </a:p>
          <a:p>
            <a:r>
              <a:rPr lang="en-US" altLang="ja-JP" sz="1050" dirty="0" smtClean="0"/>
              <a:t>available on the PDG WWW page</a:t>
            </a:r>
          </a:p>
          <a:p>
            <a:r>
              <a:rPr lang="en-US" altLang="ja-JP" sz="1050" dirty="0" smtClean="0"/>
              <a:t>(URL: </a:t>
            </a:r>
            <a:r>
              <a:rPr lang="en-US" altLang="ja-JP" sz="1050" dirty="0" smtClean="0">
                <a:latin typeface="Courier New" pitchFamily="49" charset="0"/>
                <a:cs typeface="Courier New" pitchFamily="49" charset="0"/>
              </a:rPr>
              <a:t>http://pdg.lbl.gov</a:t>
            </a:r>
            <a:r>
              <a:rPr lang="en-US" altLang="ja-JP" sz="1050" dirty="0" smtClean="0"/>
              <a:t>)</a:t>
            </a:r>
            <a:endParaRPr kumimoji="1" lang="ja-JP" altLang="en-US" sz="1050"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3362" t="1423" r="3386"/>
          <a:stretch>
            <a:fillRect/>
          </a:stretch>
        </p:blipFill>
        <p:spPr bwMode="auto">
          <a:xfrm>
            <a:off x="3621505" y="967613"/>
            <a:ext cx="5522495" cy="5596632"/>
          </a:xfrm>
          <a:prstGeom prst="rect">
            <a:avLst/>
          </a:prstGeom>
          <a:noFill/>
          <a:ln w="9525">
            <a:noFill/>
            <a:miter lim="800000"/>
            <a:headEnd/>
            <a:tailEnd/>
          </a:ln>
        </p:spPr>
      </p:pic>
      <p:sp>
        <p:nvSpPr>
          <p:cNvPr id="2" name="タイトル 1"/>
          <p:cNvSpPr>
            <a:spLocks noGrp="1"/>
          </p:cNvSpPr>
          <p:nvPr>
            <p:ph type="title"/>
          </p:nvPr>
        </p:nvSpPr>
        <p:spPr/>
        <p:txBody>
          <a:bodyPr/>
          <a:lstStyle/>
          <a:p>
            <a:r>
              <a:rPr kumimoji="1" lang="ja-JP" altLang="en-US" dirty="0" smtClean="0"/>
              <a:t>電離損失</a:t>
            </a:r>
            <a:endParaRPr kumimoji="1" lang="ja-JP" altLang="en-US" dirty="0"/>
          </a:p>
        </p:txBody>
      </p:sp>
      <p:sp>
        <p:nvSpPr>
          <p:cNvPr id="3" name="コンテンツ プレースホルダ 2"/>
          <p:cNvSpPr>
            <a:spLocks noGrp="1"/>
          </p:cNvSpPr>
          <p:nvPr>
            <p:ph idx="1"/>
          </p:nvPr>
        </p:nvSpPr>
        <p:spPr>
          <a:xfrm>
            <a:off x="283215" y="1285875"/>
            <a:ext cx="3526785" cy="2076450"/>
          </a:xfrm>
        </p:spPr>
        <p:txBody>
          <a:bodyPr/>
          <a:lstStyle/>
          <a:p>
            <a:r>
              <a:rPr kumimoji="1" lang="ja-JP" altLang="en-US" sz="2000" dirty="0" smtClean="0"/>
              <a:t>質量数の大きな物質ほど、</a:t>
            </a:r>
            <a:r>
              <a:rPr lang="ja-JP" altLang="en-US" sz="2000" dirty="0" smtClean="0"/>
              <a:t>単位厚み</a:t>
            </a:r>
            <a:r>
              <a:rPr kumimoji="1" lang="en-US" altLang="ja-JP" sz="2000" dirty="0" smtClean="0"/>
              <a:t>[g/cm</a:t>
            </a:r>
            <a:r>
              <a:rPr kumimoji="1" lang="en-US" altLang="ja-JP" sz="2000" baseline="30000" dirty="0" smtClean="0"/>
              <a:t>2</a:t>
            </a:r>
            <a:r>
              <a:rPr kumimoji="1" lang="en-US" altLang="ja-JP" sz="2000" dirty="0" smtClean="0"/>
              <a:t>]</a:t>
            </a:r>
            <a:r>
              <a:rPr lang="ja-JP" altLang="en-US" sz="2000" dirty="0" smtClean="0"/>
              <a:t>あたりに落とすエネルギーが少ない</a:t>
            </a:r>
            <a:endParaRPr lang="en-US" altLang="ja-JP" sz="2000" dirty="0" smtClean="0"/>
          </a:p>
          <a:p>
            <a:pPr lvl="1"/>
            <a:r>
              <a:rPr lang="en-US" altLang="ja-JP" sz="1600" dirty="0" smtClean="0"/>
              <a:t>Z/A </a:t>
            </a:r>
            <a:r>
              <a:rPr lang="ja-JP" altLang="en-US" sz="1600" dirty="0" smtClean="0"/>
              <a:t>に比例</a:t>
            </a:r>
            <a:endParaRPr lang="en-US" altLang="ja-JP" sz="1600" dirty="0" smtClean="0"/>
          </a:p>
          <a:p>
            <a:pPr>
              <a:buNone/>
            </a:pPr>
            <a:endParaRPr kumimoji="1" lang="en-US" altLang="ja-JP" sz="20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56</a:t>
            </a:fld>
            <a:endParaRPr kumimoji="1" lang="ja-JP" altLang="en-US" dirty="0"/>
          </a:p>
        </p:txBody>
      </p:sp>
      <p:sp>
        <p:nvSpPr>
          <p:cNvPr id="5" name="テキスト ボックス 4"/>
          <p:cNvSpPr txBox="1"/>
          <p:nvPr/>
        </p:nvSpPr>
        <p:spPr>
          <a:xfrm>
            <a:off x="546936" y="5279403"/>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補足： </a:t>
            </a:r>
            <a:r>
              <a:rPr kumimoji="1" lang="ja-JP" altLang="en-US" dirty="0" smtClean="0"/>
              <a:t>厚みの単位 </a:t>
            </a:r>
            <a:r>
              <a:rPr kumimoji="1" lang="en-US" altLang="ja-JP" dirty="0" smtClean="0"/>
              <a:t>[g/cm</a:t>
            </a:r>
            <a:r>
              <a:rPr kumimoji="1" lang="en-US" altLang="ja-JP" baseline="30000" dirty="0" smtClean="0"/>
              <a:t>2</a:t>
            </a:r>
            <a:r>
              <a:rPr kumimoji="1" lang="en-US" altLang="ja-JP" dirty="0" smtClean="0"/>
              <a:t>]</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放射線の相互作用の確率</a:t>
            </a:r>
            <a:endParaRPr lang="en-US" altLang="ja-JP" dirty="0" smtClean="0"/>
          </a:p>
          <a:p>
            <a:pPr lvl="1"/>
            <a:r>
              <a:rPr lang="ja-JP" altLang="en-US" dirty="0" smtClean="0"/>
              <a:t>物質中を通過するまでに幾つの原子核や電子があるかに依存</a:t>
            </a:r>
            <a:endParaRPr lang="en-US" altLang="ja-JP" dirty="0" smtClean="0"/>
          </a:p>
          <a:p>
            <a:pPr lvl="1"/>
            <a:r>
              <a:rPr lang="ja-JP" altLang="en-US" dirty="0" smtClean="0"/>
              <a:t>通常の長さの単位を使用した場合</a:t>
            </a:r>
            <a:endParaRPr lang="en-US" altLang="ja-JP" dirty="0" smtClean="0"/>
          </a:p>
          <a:p>
            <a:pPr lvl="2"/>
            <a:r>
              <a:rPr lang="ja-JP" altLang="en-US" dirty="0" smtClean="0"/>
              <a:t>同じ厚みでも温度によって原子核・電子の数が異なる</a:t>
            </a:r>
            <a:endParaRPr lang="en-US" altLang="ja-JP" dirty="0" smtClean="0"/>
          </a:p>
          <a:p>
            <a:pPr lvl="1"/>
            <a:r>
              <a:rPr lang="ja-JP" altLang="en-US" dirty="0" smtClean="0"/>
              <a:t>長さ</a:t>
            </a:r>
            <a:r>
              <a:rPr lang="en-US" altLang="ja-JP" dirty="0" smtClean="0"/>
              <a:t>×</a:t>
            </a:r>
            <a:r>
              <a:rPr lang="ja-JP" altLang="en-US" dirty="0" smtClean="0"/>
              <a:t>密度 を使用</a:t>
            </a:r>
            <a:endParaRPr lang="en-US" altLang="ja-JP" dirty="0" smtClean="0"/>
          </a:p>
          <a:p>
            <a:pPr lvl="2"/>
            <a:r>
              <a:rPr lang="ja-JP" altLang="en-US" dirty="0" smtClean="0"/>
              <a:t>温度変化を気にしなくてよい</a:t>
            </a:r>
            <a:endParaRPr lang="en-US" altLang="ja-JP" dirty="0" smtClean="0"/>
          </a:p>
          <a:p>
            <a:pPr lvl="2"/>
            <a:r>
              <a:rPr lang="ja-JP" altLang="en-US" dirty="0" smtClean="0"/>
              <a:t>例</a:t>
            </a:r>
            <a:endParaRPr lang="en-US" altLang="ja-JP" dirty="0" smtClean="0"/>
          </a:p>
          <a:p>
            <a:pPr lvl="3"/>
            <a:r>
              <a:rPr lang="ja-JP" altLang="en-US" dirty="0" smtClean="0"/>
              <a:t>アルミ </a:t>
            </a:r>
            <a:r>
              <a:rPr lang="en-US" altLang="ja-JP" dirty="0" smtClean="0"/>
              <a:t>10 mm </a:t>
            </a:r>
            <a:r>
              <a:rPr lang="ja-JP" altLang="en-US" dirty="0" smtClean="0"/>
              <a:t>厚</a:t>
            </a:r>
            <a:r>
              <a:rPr lang="en-US" altLang="ja-JP" dirty="0" smtClean="0"/>
              <a:t>: 1.0 [cm] × 2.7 [g/cm</a:t>
            </a:r>
            <a:r>
              <a:rPr lang="en-US" altLang="ja-JP" baseline="30000" dirty="0" smtClean="0"/>
              <a:t>3</a:t>
            </a:r>
            <a:r>
              <a:rPr lang="en-US" altLang="ja-JP" dirty="0" smtClean="0"/>
              <a:t>] = 2.7 [g/cm</a:t>
            </a:r>
            <a:r>
              <a:rPr lang="en-US" altLang="ja-JP" baseline="30000" dirty="0" smtClean="0"/>
              <a:t>2</a:t>
            </a:r>
            <a:r>
              <a:rPr lang="en-US" altLang="ja-JP" dirty="0" smtClean="0"/>
              <a:t>]</a:t>
            </a:r>
          </a:p>
          <a:p>
            <a:pPr lvl="3"/>
            <a:r>
              <a:rPr lang="ja-JP" altLang="en-US" dirty="0" smtClean="0"/>
              <a:t>鉛 </a:t>
            </a:r>
            <a:r>
              <a:rPr lang="en-US" altLang="ja-JP" dirty="0" smtClean="0"/>
              <a:t>10 mm </a:t>
            </a:r>
            <a:r>
              <a:rPr lang="ja-JP" altLang="en-US" dirty="0" smtClean="0"/>
              <a:t>厚</a:t>
            </a:r>
            <a:r>
              <a:rPr lang="en-US" altLang="ja-JP" dirty="0" smtClean="0"/>
              <a:t>: 1.0 [cm] × 11.4 [g/cm</a:t>
            </a:r>
            <a:r>
              <a:rPr lang="en-US" altLang="ja-JP" baseline="30000" dirty="0" smtClean="0"/>
              <a:t>3</a:t>
            </a:r>
            <a:r>
              <a:rPr lang="en-US" altLang="ja-JP" dirty="0" smtClean="0"/>
              <a:t>] = 11.4 [g/cm</a:t>
            </a:r>
            <a:r>
              <a:rPr lang="en-US" altLang="ja-JP" baseline="30000" dirty="0" smtClean="0"/>
              <a:t>2</a:t>
            </a:r>
            <a:r>
              <a:rPr lang="en-US" altLang="ja-JP" dirty="0" smtClean="0"/>
              <a:t>]</a:t>
            </a:r>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電離損失</a:t>
            </a:r>
            <a:endParaRPr kumimoji="1" lang="ja-JP" altLang="en-US" dirty="0"/>
          </a:p>
        </p:txBody>
      </p:sp>
      <p:sp>
        <p:nvSpPr>
          <p:cNvPr id="3" name="コンテンツ プレースホルダ 2"/>
          <p:cNvSpPr>
            <a:spLocks noGrp="1"/>
          </p:cNvSpPr>
          <p:nvPr>
            <p:ph idx="1"/>
          </p:nvPr>
        </p:nvSpPr>
        <p:spPr>
          <a:xfrm>
            <a:off x="12027" y="1069290"/>
            <a:ext cx="4006516" cy="4393045"/>
          </a:xfrm>
        </p:spPr>
        <p:txBody>
          <a:bodyPr/>
          <a:lstStyle/>
          <a:p>
            <a:r>
              <a:rPr kumimoji="1" lang="ja-JP" altLang="en-US" dirty="0" smtClean="0"/>
              <a:t>物質が十分厚いと放射線は物質中で止まる</a:t>
            </a:r>
            <a:endParaRPr kumimoji="1" lang="en-US" altLang="ja-JP" dirty="0" smtClean="0"/>
          </a:p>
          <a:p>
            <a:pPr lvl="1"/>
            <a:r>
              <a:rPr lang="ja-JP" altLang="en-US" dirty="0" smtClean="0"/>
              <a:t>ある入射エネルギーに対し、放射線が止まる</a:t>
            </a:r>
            <a:r>
              <a:rPr lang="en-US" altLang="ja-JP" dirty="0" smtClean="0"/>
              <a:t>(=</a:t>
            </a:r>
            <a:r>
              <a:rPr lang="ja-JP" altLang="en-US" dirty="0" smtClean="0"/>
              <a:t>エネルギーが</a:t>
            </a:r>
            <a:r>
              <a:rPr lang="en-US" altLang="ja-JP" dirty="0" smtClean="0"/>
              <a:t>0</a:t>
            </a:r>
            <a:r>
              <a:rPr lang="ja-JP" altLang="en-US" dirty="0" smtClean="0"/>
              <a:t>になる）ために必要な厚み（＝飛程</a:t>
            </a:r>
            <a:r>
              <a:rPr lang="en-US" altLang="ja-JP" dirty="0" smtClean="0"/>
              <a:t>, Range</a:t>
            </a:r>
            <a:r>
              <a:rPr lang="ja-JP" altLang="en-US" dirty="0" smtClean="0"/>
              <a:t>）が計算出来る</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58</a:t>
            </a:fld>
            <a:endParaRPr kumimoji="1" lang="ja-JP" altLang="en-US" dirty="0"/>
          </a:p>
        </p:txBody>
      </p:sp>
      <p:pic>
        <p:nvPicPr>
          <p:cNvPr id="28674" name="Picture 2"/>
          <p:cNvPicPr>
            <a:picLocks noChangeAspect="1" noChangeArrowheads="1"/>
          </p:cNvPicPr>
          <p:nvPr/>
        </p:nvPicPr>
        <p:blipFill>
          <a:blip r:embed="rId2" cstate="print"/>
          <a:srcRect/>
          <a:stretch>
            <a:fillRect/>
          </a:stretch>
        </p:blipFill>
        <p:spPr bwMode="auto">
          <a:xfrm>
            <a:off x="4006516" y="962521"/>
            <a:ext cx="5137484" cy="5621012"/>
          </a:xfrm>
          <a:prstGeom prst="rect">
            <a:avLst/>
          </a:prstGeom>
          <a:noFill/>
          <a:ln w="9525">
            <a:noFill/>
            <a:miter lim="800000"/>
            <a:headEnd/>
            <a:tailEnd/>
          </a:ln>
        </p:spPr>
      </p:pic>
      <p:sp>
        <p:nvSpPr>
          <p:cNvPr id="6" name="テキスト ボックス 5"/>
          <p:cNvSpPr txBox="1"/>
          <p:nvPr/>
        </p:nvSpPr>
        <p:spPr>
          <a:xfrm>
            <a:off x="869277" y="5756156"/>
            <a:ext cx="2951577" cy="646331"/>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a:t>
            </a:r>
          </a:p>
          <a:p>
            <a:r>
              <a:rPr lang="en-US" altLang="ja-JP" sz="1200" dirty="0" smtClean="0"/>
              <a:t>(URL: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7" name="フッター プレースホルダ 6"/>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制動放射</a:t>
            </a:r>
            <a:endParaRPr kumimoji="1" lang="ja-JP" altLang="en-US" dirty="0"/>
          </a:p>
        </p:txBody>
      </p:sp>
      <p:sp>
        <p:nvSpPr>
          <p:cNvPr id="3" name="コンテンツ プレースホルダ 2"/>
          <p:cNvSpPr>
            <a:spLocks noGrp="1"/>
          </p:cNvSpPr>
          <p:nvPr>
            <p:ph idx="1"/>
          </p:nvPr>
        </p:nvSpPr>
        <p:spPr>
          <a:xfrm>
            <a:off x="342872" y="1237734"/>
            <a:ext cx="5817296" cy="4898372"/>
          </a:xfrm>
        </p:spPr>
        <p:txBody>
          <a:bodyPr/>
          <a:lstStyle/>
          <a:p>
            <a:r>
              <a:rPr kumimoji="1" lang="en-US" altLang="ja-JP" sz="2000" dirty="0" smtClean="0"/>
              <a:t>Bremsstrahlung</a:t>
            </a:r>
            <a:endParaRPr lang="en-US" altLang="ja-JP" sz="2000" dirty="0" smtClean="0"/>
          </a:p>
          <a:p>
            <a:pPr lvl="1"/>
            <a:r>
              <a:rPr kumimoji="1" lang="ja-JP" altLang="en-US" sz="1600" dirty="0" smtClean="0"/>
              <a:t>ドイツ語だが、英語でもそのまま使われている</a:t>
            </a:r>
            <a:endParaRPr kumimoji="1" lang="en-US" altLang="ja-JP" sz="1600" dirty="0" smtClean="0"/>
          </a:p>
          <a:p>
            <a:r>
              <a:rPr kumimoji="1" lang="ja-JP" altLang="en-US" sz="2000" dirty="0" smtClean="0"/>
              <a:t>電子の様に原子核に比べて質量の小さい荷電粒子が原子核の側を通過する際、原子核の強い電場により加速（減速）される</a:t>
            </a:r>
            <a:endParaRPr kumimoji="1" lang="en-US" altLang="ja-JP" sz="2000" dirty="0" smtClean="0"/>
          </a:p>
          <a:p>
            <a:r>
              <a:rPr lang="ja-JP" altLang="en-US" sz="2000" dirty="0" smtClean="0"/>
              <a:t>原子核の方が質量が大きいので静止続けようとするとエネルギー・運動量を保存するために、荷電粒子がエネルギーの一部を電磁波として放出</a:t>
            </a:r>
            <a:endParaRPr lang="en-US" altLang="ja-JP" sz="2000" dirty="0" smtClean="0"/>
          </a:p>
          <a:p>
            <a:r>
              <a:rPr lang="ja-JP" altLang="en-US" sz="2000" dirty="0" smtClean="0"/>
              <a:t>放射長 </a:t>
            </a:r>
            <a:r>
              <a:rPr lang="en-US" altLang="ja-JP" sz="2000" dirty="0" smtClean="0"/>
              <a:t>(Radiation Length)</a:t>
            </a:r>
          </a:p>
          <a:p>
            <a:pPr lvl="1"/>
            <a:r>
              <a:rPr lang="ja-JP" altLang="en-US" sz="1600" dirty="0" smtClean="0"/>
              <a:t>入射時のエネルギーが </a:t>
            </a:r>
            <a:r>
              <a:rPr lang="en-US" altLang="ja-JP" sz="1600" dirty="0" smtClean="0"/>
              <a:t>1/e </a:t>
            </a:r>
            <a:r>
              <a:rPr lang="ja-JP" altLang="en-US" sz="1600" dirty="0" smtClean="0"/>
              <a:t>になる厚み</a:t>
            </a:r>
            <a:endParaRPr lang="en-US" altLang="ja-JP" sz="1600" dirty="0" smtClean="0"/>
          </a:p>
          <a:p>
            <a:pPr lvl="2"/>
            <a:r>
              <a:rPr kumimoji="1" lang="en-US" altLang="ja-JP" sz="1400" dirty="0" smtClean="0"/>
              <a:t>e=2.718…(</a:t>
            </a:r>
            <a:r>
              <a:rPr kumimoji="1" lang="ja-JP" altLang="en-US" sz="1400" dirty="0" smtClean="0"/>
              <a:t>自然対数の底</a:t>
            </a:r>
            <a:r>
              <a:rPr kumimoji="1" lang="en-US" altLang="ja-JP" sz="1400" dirty="0" smtClean="0"/>
              <a:t>)</a:t>
            </a:r>
          </a:p>
          <a:p>
            <a:pPr lvl="1"/>
            <a:r>
              <a:rPr kumimoji="1" lang="ja-JP" altLang="en-US" sz="1600" dirty="0" smtClean="0"/>
              <a:t>物質の性質を示す量としてよく使われる</a:t>
            </a:r>
            <a:endParaRPr kumimoji="1" lang="en-US" altLang="ja-JP" sz="1600" dirty="0" smtClean="0"/>
          </a:p>
          <a:p>
            <a:pPr lvl="1"/>
            <a:r>
              <a:rPr lang="ja-JP" altLang="en-US" sz="1600" dirty="0" smtClean="0"/>
              <a:t>単位は </a:t>
            </a:r>
            <a:r>
              <a:rPr lang="en-US" altLang="ja-JP" sz="1600" dirty="0" smtClean="0"/>
              <a:t>[g/cm</a:t>
            </a:r>
            <a:r>
              <a:rPr lang="en-US" altLang="ja-JP" sz="1600" baseline="30000" dirty="0" smtClean="0"/>
              <a:t>2</a:t>
            </a:r>
            <a:r>
              <a:rPr lang="en-US" altLang="ja-JP" sz="1600" dirty="0" smtClean="0"/>
              <a:t>]</a:t>
            </a:r>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59</a:t>
            </a:fld>
            <a:endParaRPr kumimoji="1" lang="ja-JP" altLang="en-US" dirty="0"/>
          </a:p>
        </p:txBody>
      </p:sp>
      <p:sp>
        <p:nvSpPr>
          <p:cNvPr id="5" name="フリーフォーム 4"/>
          <p:cNvSpPr/>
          <p:nvPr/>
        </p:nvSpPr>
        <p:spPr bwMode="auto">
          <a:xfrm rot="1626795">
            <a:off x="7878425" y="3756240"/>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B08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7" name="円/楕円 6"/>
          <p:cNvSpPr/>
          <p:nvPr/>
        </p:nvSpPr>
        <p:spPr bwMode="auto">
          <a:xfrm>
            <a:off x="7659537" y="3182142"/>
            <a:ext cx="78206" cy="72691"/>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8" name="Group 519"/>
          <p:cNvGrpSpPr>
            <a:grpSpLocks/>
          </p:cNvGrpSpPr>
          <p:nvPr/>
        </p:nvGrpSpPr>
        <p:grpSpPr bwMode="auto">
          <a:xfrm rot="17143360">
            <a:off x="7280597" y="3767303"/>
            <a:ext cx="191608" cy="191232"/>
            <a:chOff x="5500" y="14798"/>
            <a:chExt cx="635" cy="635"/>
          </a:xfrm>
        </p:grpSpPr>
        <p:sp>
          <p:nvSpPr>
            <p:cNvPr id="9" name="Oval 520"/>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0" name="Oval 521"/>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1" name="Group 534"/>
          <p:cNvGrpSpPr>
            <a:grpSpLocks/>
          </p:cNvGrpSpPr>
          <p:nvPr/>
        </p:nvGrpSpPr>
        <p:grpSpPr bwMode="auto">
          <a:xfrm rot="17143360">
            <a:off x="7042169" y="4079296"/>
            <a:ext cx="191232" cy="191232"/>
            <a:chOff x="4411" y="14753"/>
            <a:chExt cx="635" cy="635"/>
          </a:xfrm>
        </p:grpSpPr>
        <p:sp>
          <p:nvSpPr>
            <p:cNvPr id="12" name="Oval 535"/>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3" name="Oval 536"/>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4" name="Group 549"/>
          <p:cNvGrpSpPr>
            <a:grpSpLocks/>
          </p:cNvGrpSpPr>
          <p:nvPr/>
        </p:nvGrpSpPr>
        <p:grpSpPr bwMode="auto">
          <a:xfrm rot="17143360">
            <a:off x="7308089" y="3830523"/>
            <a:ext cx="191232" cy="191232"/>
            <a:chOff x="4411" y="14753"/>
            <a:chExt cx="635" cy="635"/>
          </a:xfrm>
        </p:grpSpPr>
        <p:sp>
          <p:nvSpPr>
            <p:cNvPr id="15" name="Oval 550"/>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16" name="Oval 551"/>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17" name="Group 552"/>
          <p:cNvGrpSpPr>
            <a:grpSpLocks/>
          </p:cNvGrpSpPr>
          <p:nvPr/>
        </p:nvGrpSpPr>
        <p:grpSpPr bwMode="auto">
          <a:xfrm rot="17143360">
            <a:off x="7299564" y="4023484"/>
            <a:ext cx="191232" cy="191232"/>
            <a:chOff x="5500" y="14798"/>
            <a:chExt cx="635" cy="635"/>
          </a:xfrm>
        </p:grpSpPr>
        <p:sp>
          <p:nvSpPr>
            <p:cNvPr id="18" name="Oval 553"/>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19" name="Oval 554"/>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0" name="Group 558"/>
          <p:cNvGrpSpPr>
            <a:grpSpLocks/>
          </p:cNvGrpSpPr>
          <p:nvPr/>
        </p:nvGrpSpPr>
        <p:grpSpPr bwMode="auto">
          <a:xfrm rot="17143360">
            <a:off x="7169858" y="4110539"/>
            <a:ext cx="191232" cy="191232"/>
            <a:chOff x="5500" y="14798"/>
            <a:chExt cx="635" cy="635"/>
          </a:xfrm>
        </p:grpSpPr>
        <p:sp>
          <p:nvSpPr>
            <p:cNvPr id="21" name="Oval 559"/>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2" name="Oval 560"/>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3" name="Group 561"/>
          <p:cNvGrpSpPr>
            <a:grpSpLocks/>
          </p:cNvGrpSpPr>
          <p:nvPr/>
        </p:nvGrpSpPr>
        <p:grpSpPr bwMode="auto">
          <a:xfrm rot="17143360">
            <a:off x="7171701" y="3973410"/>
            <a:ext cx="191232" cy="191232"/>
            <a:chOff x="4411" y="14753"/>
            <a:chExt cx="635" cy="635"/>
          </a:xfrm>
        </p:grpSpPr>
        <p:sp>
          <p:nvSpPr>
            <p:cNvPr id="24" name="Oval 562"/>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25" name="Oval 563"/>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6" name="Group 564"/>
          <p:cNvGrpSpPr>
            <a:grpSpLocks/>
          </p:cNvGrpSpPr>
          <p:nvPr/>
        </p:nvGrpSpPr>
        <p:grpSpPr bwMode="auto">
          <a:xfrm rot="17143360">
            <a:off x="6969608" y="3852597"/>
            <a:ext cx="191232" cy="191232"/>
            <a:chOff x="5500" y="14798"/>
            <a:chExt cx="635" cy="635"/>
          </a:xfrm>
        </p:grpSpPr>
        <p:sp>
          <p:nvSpPr>
            <p:cNvPr id="27" name="Oval 565"/>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28" name="Oval 566"/>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29" name="Group 567"/>
          <p:cNvGrpSpPr>
            <a:grpSpLocks/>
          </p:cNvGrpSpPr>
          <p:nvPr/>
        </p:nvGrpSpPr>
        <p:grpSpPr bwMode="auto">
          <a:xfrm rot="17143360">
            <a:off x="7335518" y="3964471"/>
            <a:ext cx="191232" cy="191232"/>
            <a:chOff x="5500" y="14798"/>
            <a:chExt cx="635" cy="635"/>
          </a:xfrm>
        </p:grpSpPr>
        <p:sp>
          <p:nvSpPr>
            <p:cNvPr id="30" name="Oval 568"/>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1" name="Oval 569"/>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2" name="Group 573"/>
          <p:cNvGrpSpPr>
            <a:grpSpLocks/>
          </p:cNvGrpSpPr>
          <p:nvPr/>
        </p:nvGrpSpPr>
        <p:grpSpPr bwMode="auto">
          <a:xfrm rot="17143360">
            <a:off x="7254000" y="3861659"/>
            <a:ext cx="191232" cy="191232"/>
            <a:chOff x="5500" y="14798"/>
            <a:chExt cx="635" cy="635"/>
          </a:xfrm>
        </p:grpSpPr>
        <p:sp>
          <p:nvSpPr>
            <p:cNvPr id="33" name="Oval 574"/>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4" name="Oval 575"/>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5" name="Group 576"/>
          <p:cNvGrpSpPr>
            <a:grpSpLocks/>
          </p:cNvGrpSpPr>
          <p:nvPr/>
        </p:nvGrpSpPr>
        <p:grpSpPr bwMode="auto">
          <a:xfrm rot="17143360">
            <a:off x="7095434" y="3734497"/>
            <a:ext cx="191232" cy="191232"/>
            <a:chOff x="5500" y="14798"/>
            <a:chExt cx="635" cy="635"/>
          </a:xfrm>
        </p:grpSpPr>
        <p:sp>
          <p:nvSpPr>
            <p:cNvPr id="36" name="Oval 577"/>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37" name="Oval 578"/>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38" name="Group 513"/>
          <p:cNvGrpSpPr>
            <a:grpSpLocks/>
          </p:cNvGrpSpPr>
          <p:nvPr/>
        </p:nvGrpSpPr>
        <p:grpSpPr bwMode="auto">
          <a:xfrm rot="17143360">
            <a:off x="7159867" y="3751903"/>
            <a:ext cx="191232" cy="191232"/>
            <a:chOff x="4411" y="14753"/>
            <a:chExt cx="635" cy="635"/>
          </a:xfrm>
        </p:grpSpPr>
        <p:sp>
          <p:nvSpPr>
            <p:cNvPr id="39" name="Oval 51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0" name="Oval 51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1" name="Group 591"/>
          <p:cNvGrpSpPr>
            <a:grpSpLocks/>
          </p:cNvGrpSpPr>
          <p:nvPr/>
        </p:nvGrpSpPr>
        <p:grpSpPr bwMode="auto">
          <a:xfrm rot="17143360">
            <a:off x="7015654" y="3964591"/>
            <a:ext cx="191232" cy="191232"/>
            <a:chOff x="5500" y="14798"/>
            <a:chExt cx="635" cy="635"/>
          </a:xfrm>
        </p:grpSpPr>
        <p:sp>
          <p:nvSpPr>
            <p:cNvPr id="42" name="Oval 592"/>
            <p:cNvSpPr>
              <a:spLocks noChangeArrowheads="1"/>
            </p:cNvSpPr>
            <p:nvPr/>
          </p:nvSpPr>
          <p:spPr bwMode="auto">
            <a:xfrm>
              <a:off x="5500" y="14798"/>
              <a:ext cx="635" cy="635"/>
            </a:xfrm>
            <a:prstGeom prst="ellipse">
              <a:avLst/>
            </a:prstGeom>
            <a:solidFill>
              <a:srgbClr val="339966"/>
            </a:solidFill>
            <a:ln w="9525">
              <a:noFill/>
              <a:round/>
              <a:headEnd/>
              <a:tailEnd/>
            </a:ln>
            <a:effectLst/>
          </p:spPr>
          <p:txBody>
            <a:bodyPr wrap="none" anchor="ctr"/>
            <a:lstStyle/>
            <a:p>
              <a:endParaRPr lang="ja-JP" altLang="en-US" dirty="0"/>
            </a:p>
          </p:txBody>
        </p:sp>
        <p:sp>
          <p:nvSpPr>
            <p:cNvPr id="43" name="Oval 593"/>
            <p:cNvSpPr>
              <a:spLocks noChangeArrowheads="1"/>
            </p:cNvSpPr>
            <p:nvPr/>
          </p:nvSpPr>
          <p:spPr bwMode="auto">
            <a:xfrm>
              <a:off x="5515" y="14813"/>
              <a:ext cx="529" cy="530"/>
            </a:xfrm>
            <a:prstGeom prst="ellipse">
              <a:avLst/>
            </a:prstGeom>
            <a:gradFill rotWithShape="1">
              <a:gsLst>
                <a:gs pos="0">
                  <a:srgbClr val="CAEEDC"/>
                </a:gs>
                <a:gs pos="100000">
                  <a:srgbClr val="339966"/>
                </a:gs>
              </a:gsLst>
              <a:path path="shape">
                <a:fillToRect l="50000" t="50000" r="50000" b="50000"/>
              </a:path>
            </a:gradFill>
            <a:ln w="9525">
              <a:noFill/>
              <a:round/>
              <a:headEnd/>
              <a:tailEnd/>
            </a:ln>
            <a:effectLst/>
          </p:spPr>
          <p:txBody>
            <a:bodyPr wrap="none" anchor="ctr"/>
            <a:lstStyle/>
            <a:p>
              <a:endParaRPr lang="ja-JP" altLang="en-US" dirty="0"/>
            </a:p>
          </p:txBody>
        </p:sp>
      </p:grpSp>
      <p:grpSp>
        <p:nvGrpSpPr>
          <p:cNvPr id="44" name="Group 603"/>
          <p:cNvGrpSpPr>
            <a:grpSpLocks/>
          </p:cNvGrpSpPr>
          <p:nvPr/>
        </p:nvGrpSpPr>
        <p:grpSpPr bwMode="auto">
          <a:xfrm rot="17143360">
            <a:off x="7120483" y="3866065"/>
            <a:ext cx="191232" cy="191232"/>
            <a:chOff x="4411" y="14753"/>
            <a:chExt cx="635" cy="635"/>
          </a:xfrm>
        </p:grpSpPr>
        <p:sp>
          <p:nvSpPr>
            <p:cNvPr id="45" name="Oval 604"/>
            <p:cNvSpPr>
              <a:spLocks noChangeArrowheads="1"/>
            </p:cNvSpPr>
            <p:nvPr/>
          </p:nvSpPr>
          <p:spPr bwMode="auto">
            <a:xfrm>
              <a:off x="4411" y="14753"/>
              <a:ext cx="635" cy="635"/>
            </a:xfrm>
            <a:prstGeom prst="ellipse">
              <a:avLst/>
            </a:prstGeom>
            <a:solidFill>
              <a:srgbClr val="3333CC"/>
            </a:solidFill>
            <a:ln w="9525">
              <a:noFill/>
              <a:round/>
              <a:headEnd/>
              <a:tailEnd/>
            </a:ln>
            <a:effectLst/>
          </p:spPr>
          <p:txBody>
            <a:bodyPr wrap="none" anchor="ctr"/>
            <a:lstStyle/>
            <a:p>
              <a:endParaRPr lang="ja-JP" altLang="en-US" dirty="0"/>
            </a:p>
          </p:txBody>
        </p:sp>
        <p:sp>
          <p:nvSpPr>
            <p:cNvPr id="46" name="Oval 605"/>
            <p:cNvSpPr>
              <a:spLocks noChangeArrowheads="1"/>
            </p:cNvSpPr>
            <p:nvPr/>
          </p:nvSpPr>
          <p:spPr bwMode="auto">
            <a:xfrm>
              <a:off x="4425" y="14774"/>
              <a:ext cx="529" cy="530"/>
            </a:xfrm>
            <a:prstGeom prst="ellipse">
              <a:avLst/>
            </a:prstGeom>
            <a:gradFill rotWithShape="1">
              <a:gsLst>
                <a:gs pos="0">
                  <a:srgbClr val="BFBFEF"/>
                </a:gs>
                <a:gs pos="100000">
                  <a:srgbClr val="3333CC"/>
                </a:gs>
              </a:gsLst>
              <a:path path="shape">
                <a:fillToRect l="50000" t="50000" r="50000" b="50000"/>
              </a:path>
            </a:gradFill>
            <a:ln w="9525">
              <a:noFill/>
              <a:round/>
              <a:headEnd/>
              <a:tailEnd/>
            </a:ln>
            <a:effectLst/>
          </p:spPr>
          <p:txBody>
            <a:bodyPr wrap="none" anchor="ctr"/>
            <a:lstStyle/>
            <a:p>
              <a:endParaRPr lang="ja-JP" altLang="en-US" dirty="0"/>
            </a:p>
          </p:txBody>
        </p:sp>
      </p:grpSp>
      <p:sp>
        <p:nvSpPr>
          <p:cNvPr id="48" name="円弧 47"/>
          <p:cNvSpPr/>
          <p:nvPr/>
        </p:nvSpPr>
        <p:spPr bwMode="auto">
          <a:xfrm rot="4310957">
            <a:off x="6472990" y="3236494"/>
            <a:ext cx="1383631" cy="1383631"/>
          </a:xfrm>
          <a:prstGeom prst="arc">
            <a:avLst>
              <a:gd name="adj1" fmla="val 16200000"/>
              <a:gd name="adj2" fmla="val 19630287"/>
            </a:avLst>
          </a:prstGeom>
          <a:noFill/>
          <a:ln w="9525" cap="flat" cmpd="sng" algn="ctr">
            <a:solidFill>
              <a:srgbClr val="00B0F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52" name="直線コネクタ 51"/>
          <p:cNvCxnSpPr>
            <a:stCxn id="48" idx="2"/>
          </p:cNvCxnSpPr>
          <p:nvPr/>
        </p:nvCxnSpPr>
        <p:spPr bwMode="auto">
          <a:xfrm rot="5400000">
            <a:off x="6616616" y="4496977"/>
            <a:ext cx="1218776" cy="952575"/>
          </a:xfrm>
          <a:prstGeom prst="line">
            <a:avLst/>
          </a:prstGeom>
          <a:solidFill>
            <a:schemeClr val="accent1"/>
          </a:solidFill>
          <a:ln w="12700" cap="flat" cmpd="sng" algn="ctr">
            <a:solidFill>
              <a:srgbClr val="00B0F0"/>
            </a:solidFill>
            <a:prstDash val="dash"/>
            <a:round/>
            <a:headEnd type="none" w="med" len="med"/>
            <a:tailEnd type="none" w="med" len="med"/>
          </a:ln>
          <a:effectLst/>
        </p:spPr>
      </p:cxnSp>
      <p:cxnSp>
        <p:nvCxnSpPr>
          <p:cNvPr id="53" name="直線コネクタ 52"/>
          <p:cNvCxnSpPr>
            <a:stCxn id="48" idx="0"/>
          </p:cNvCxnSpPr>
          <p:nvPr/>
        </p:nvCxnSpPr>
        <p:spPr bwMode="auto">
          <a:xfrm rot="16200000" flipV="1">
            <a:off x="6927492" y="2818091"/>
            <a:ext cx="1438829" cy="350583"/>
          </a:xfrm>
          <a:prstGeom prst="line">
            <a:avLst/>
          </a:prstGeom>
          <a:solidFill>
            <a:schemeClr val="accent1"/>
          </a:solidFill>
          <a:ln w="12700" cap="flat" cmpd="sng" algn="ctr">
            <a:solidFill>
              <a:srgbClr val="00B0F0"/>
            </a:solidFill>
            <a:prstDash val="dash"/>
            <a:round/>
            <a:headEnd type="none" w="med" len="med"/>
            <a:tailEnd type="none" w="med" len="med"/>
          </a:ln>
          <a:effectLst/>
        </p:spPr>
      </p:cxnSp>
      <p:sp>
        <p:nvSpPr>
          <p:cNvPr id="60" name="フリーフォーム 59"/>
          <p:cNvSpPr/>
          <p:nvPr/>
        </p:nvSpPr>
        <p:spPr bwMode="auto">
          <a:xfrm rot="415997">
            <a:off x="7838393" y="3517346"/>
            <a:ext cx="74198" cy="357189"/>
          </a:xfrm>
          <a:custGeom>
            <a:avLst/>
            <a:gdLst>
              <a:gd name="connsiteX0" fmla="*/ 234616 w 376990"/>
              <a:gd name="connsiteY0" fmla="*/ 0 h 1167063"/>
              <a:gd name="connsiteX1" fmla="*/ 18047 w 376990"/>
              <a:gd name="connsiteY1" fmla="*/ 192505 h 1167063"/>
              <a:gd name="connsiteX2" fmla="*/ 342900 w 376990"/>
              <a:gd name="connsiteY2" fmla="*/ 372979 h 1167063"/>
              <a:gd name="connsiteX3" fmla="*/ 30079 w 376990"/>
              <a:gd name="connsiteY3" fmla="*/ 553453 h 1167063"/>
              <a:gd name="connsiteX4" fmla="*/ 342900 w 376990"/>
              <a:gd name="connsiteY4" fmla="*/ 733926 h 1167063"/>
              <a:gd name="connsiteX5" fmla="*/ 18047 w 376990"/>
              <a:gd name="connsiteY5" fmla="*/ 878305 h 1167063"/>
              <a:gd name="connsiteX6" fmla="*/ 342900 w 376990"/>
              <a:gd name="connsiteY6" fmla="*/ 1034716 h 1167063"/>
              <a:gd name="connsiteX7" fmla="*/ 222584 w 376990"/>
              <a:gd name="connsiteY7" fmla="*/ 1167063 h 1167063"/>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2900 w 368231"/>
              <a:gd name="connsiteY4" fmla="*/ 733926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30079 w 368231"/>
              <a:gd name="connsiteY3" fmla="*/ 553453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34616 w 368231"/>
              <a:gd name="connsiteY0" fmla="*/ 0 h 1162179"/>
              <a:gd name="connsiteX1" fmla="*/ 18047 w 368231"/>
              <a:gd name="connsiteY1" fmla="*/ 192505 h 1162179"/>
              <a:gd name="connsiteX2" fmla="*/ 342900 w 368231"/>
              <a:gd name="connsiteY2" fmla="*/ 372979 h 1162179"/>
              <a:gd name="connsiteX3" fmla="*/ 82254 w 368231"/>
              <a:gd name="connsiteY3" fmla="*/ 633652 h 1162179"/>
              <a:gd name="connsiteX4" fmla="*/ 345595 w 368231"/>
              <a:gd name="connsiteY4" fmla="*/ 739357 h 1162179"/>
              <a:gd name="connsiteX5" fmla="*/ 18047 w 368231"/>
              <a:gd name="connsiteY5" fmla="*/ 878305 h 1162179"/>
              <a:gd name="connsiteX6" fmla="*/ 342900 w 368231"/>
              <a:gd name="connsiteY6" fmla="*/ 1034716 h 1162179"/>
              <a:gd name="connsiteX7" fmla="*/ 170035 w 368231"/>
              <a:gd name="connsiteY7" fmla="*/ 1162179 h 1162179"/>
              <a:gd name="connsiteX0" fmla="*/ 240591 w 374206"/>
              <a:gd name="connsiteY0" fmla="*/ 0 h 1162179"/>
              <a:gd name="connsiteX1" fmla="*/ 24022 w 374206"/>
              <a:gd name="connsiteY1" fmla="*/ 192505 h 1162179"/>
              <a:gd name="connsiteX2" fmla="*/ 348875 w 374206"/>
              <a:gd name="connsiteY2" fmla="*/ 372979 h 1162179"/>
              <a:gd name="connsiteX3" fmla="*/ 449 w 374206"/>
              <a:gd name="connsiteY3" fmla="*/ 633652 h 1162179"/>
              <a:gd name="connsiteX4" fmla="*/ 351570 w 374206"/>
              <a:gd name="connsiteY4" fmla="*/ 739357 h 1162179"/>
              <a:gd name="connsiteX5" fmla="*/ 24022 w 374206"/>
              <a:gd name="connsiteY5" fmla="*/ 878305 h 1162179"/>
              <a:gd name="connsiteX6" fmla="*/ 348875 w 374206"/>
              <a:gd name="connsiteY6" fmla="*/ 1034716 h 1162179"/>
              <a:gd name="connsiteX7" fmla="*/ 176010 w 374206"/>
              <a:gd name="connsiteY7" fmla="*/ 1162179 h 1162179"/>
              <a:gd name="connsiteX0" fmla="*/ 240591 w 378136"/>
              <a:gd name="connsiteY0" fmla="*/ 0 h 1162179"/>
              <a:gd name="connsiteX1" fmla="*/ 24022 w 378136"/>
              <a:gd name="connsiteY1" fmla="*/ 192505 h 1162179"/>
              <a:gd name="connsiteX2" fmla="*/ 348875 w 378136"/>
              <a:gd name="connsiteY2" fmla="*/ 372979 h 1162179"/>
              <a:gd name="connsiteX3" fmla="*/ 449 w 378136"/>
              <a:gd name="connsiteY3" fmla="*/ 633652 h 1162179"/>
              <a:gd name="connsiteX4" fmla="*/ 351570 w 378136"/>
              <a:gd name="connsiteY4" fmla="*/ 739357 h 1162179"/>
              <a:gd name="connsiteX5" fmla="*/ 450 w 378136"/>
              <a:gd name="connsiteY5" fmla="*/ 845063 h 1162179"/>
              <a:gd name="connsiteX6" fmla="*/ 348875 w 378136"/>
              <a:gd name="connsiteY6" fmla="*/ 1034716 h 1162179"/>
              <a:gd name="connsiteX7" fmla="*/ 176010 w 378136"/>
              <a:gd name="connsiteY7" fmla="*/ 1162179 h 1162179"/>
              <a:gd name="connsiteX0" fmla="*/ 240590 w 378134"/>
              <a:gd name="connsiteY0" fmla="*/ 0 h 1162179"/>
              <a:gd name="connsiteX1" fmla="*/ 24021 w 378134"/>
              <a:gd name="connsiteY1" fmla="*/ 192505 h 1162179"/>
              <a:gd name="connsiteX2" fmla="*/ 351569 w 378134"/>
              <a:gd name="connsiteY2" fmla="*/ 422240 h 1162179"/>
              <a:gd name="connsiteX3" fmla="*/ 448 w 378134"/>
              <a:gd name="connsiteY3" fmla="*/ 633652 h 1162179"/>
              <a:gd name="connsiteX4" fmla="*/ 351569 w 378134"/>
              <a:gd name="connsiteY4" fmla="*/ 739357 h 1162179"/>
              <a:gd name="connsiteX5" fmla="*/ 449 w 378134"/>
              <a:gd name="connsiteY5" fmla="*/ 845063 h 1162179"/>
              <a:gd name="connsiteX6" fmla="*/ 348874 w 378134"/>
              <a:gd name="connsiteY6" fmla="*/ 1034716 h 1162179"/>
              <a:gd name="connsiteX7" fmla="*/ 176009 w 378134"/>
              <a:gd name="connsiteY7" fmla="*/ 1162179 h 1162179"/>
              <a:gd name="connsiteX0" fmla="*/ 258638 w 396182"/>
              <a:gd name="connsiteY0" fmla="*/ 0 h 1162179"/>
              <a:gd name="connsiteX1" fmla="*/ 18496 w 396182"/>
              <a:gd name="connsiteY1" fmla="*/ 316534 h 1162179"/>
              <a:gd name="connsiteX2" fmla="*/ 369617 w 396182"/>
              <a:gd name="connsiteY2" fmla="*/ 422240 h 1162179"/>
              <a:gd name="connsiteX3" fmla="*/ 18496 w 396182"/>
              <a:gd name="connsiteY3" fmla="*/ 633652 h 1162179"/>
              <a:gd name="connsiteX4" fmla="*/ 369617 w 396182"/>
              <a:gd name="connsiteY4" fmla="*/ 739357 h 1162179"/>
              <a:gd name="connsiteX5" fmla="*/ 18497 w 396182"/>
              <a:gd name="connsiteY5" fmla="*/ 845063 h 1162179"/>
              <a:gd name="connsiteX6" fmla="*/ 366922 w 396182"/>
              <a:gd name="connsiteY6" fmla="*/ 1034716 h 1162179"/>
              <a:gd name="connsiteX7" fmla="*/ 194057 w 396182"/>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739357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633652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422240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7 w 396181"/>
              <a:gd name="connsiteY0" fmla="*/ 0 h 1162179"/>
              <a:gd name="connsiteX1" fmla="*/ 18496 w 396181"/>
              <a:gd name="connsiteY1" fmla="*/ 316534 h 1162179"/>
              <a:gd name="connsiteX2" fmla="*/ 369616 w 396181"/>
              <a:gd name="connsiteY2" fmla="*/ 210829 h 1162179"/>
              <a:gd name="connsiteX3" fmla="*/ 18495 w 396181"/>
              <a:gd name="connsiteY3" fmla="*/ 422240 h 1162179"/>
              <a:gd name="connsiteX4" fmla="*/ 369616 w 396181"/>
              <a:gd name="connsiteY4" fmla="*/ 633652 h 1162179"/>
              <a:gd name="connsiteX5" fmla="*/ 18496 w 396181"/>
              <a:gd name="connsiteY5" fmla="*/ 845063 h 1162179"/>
              <a:gd name="connsiteX6" fmla="*/ 366921 w 396181"/>
              <a:gd name="connsiteY6" fmla="*/ 1034716 h 1162179"/>
              <a:gd name="connsiteX7" fmla="*/ 194056 w 396181"/>
              <a:gd name="connsiteY7" fmla="*/ 1162179 h 1162179"/>
              <a:gd name="connsiteX0" fmla="*/ 258638 w 396182"/>
              <a:gd name="connsiteY0" fmla="*/ 0 h 1162179"/>
              <a:gd name="connsiteX1" fmla="*/ 18496 w 396182"/>
              <a:gd name="connsiteY1" fmla="*/ 105123 h 1162179"/>
              <a:gd name="connsiteX2" fmla="*/ 369617 w 396182"/>
              <a:gd name="connsiteY2" fmla="*/ 210829 h 1162179"/>
              <a:gd name="connsiteX3" fmla="*/ 18496 w 396182"/>
              <a:gd name="connsiteY3" fmla="*/ 422240 h 1162179"/>
              <a:gd name="connsiteX4" fmla="*/ 369617 w 396182"/>
              <a:gd name="connsiteY4" fmla="*/ 633652 h 1162179"/>
              <a:gd name="connsiteX5" fmla="*/ 18497 w 396182"/>
              <a:gd name="connsiteY5" fmla="*/ 845063 h 1162179"/>
              <a:gd name="connsiteX6" fmla="*/ 366922 w 396182"/>
              <a:gd name="connsiteY6" fmla="*/ 1034716 h 1162179"/>
              <a:gd name="connsiteX7" fmla="*/ 194057 w 396182"/>
              <a:gd name="connsiteY7" fmla="*/ 1162179 h 1162179"/>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94057 w 396182"/>
              <a:gd name="connsiteY0" fmla="*/ 0 h 1162762"/>
              <a:gd name="connsiteX1" fmla="*/ 18496 w 396182"/>
              <a:gd name="connsiteY1" fmla="*/ 105706 h 1162762"/>
              <a:gd name="connsiteX2" fmla="*/ 369617 w 396182"/>
              <a:gd name="connsiteY2" fmla="*/ 211412 h 1162762"/>
              <a:gd name="connsiteX3" fmla="*/ 18496 w 396182"/>
              <a:gd name="connsiteY3" fmla="*/ 422823 h 1162762"/>
              <a:gd name="connsiteX4" fmla="*/ 369617 w 396182"/>
              <a:gd name="connsiteY4" fmla="*/ 634235 h 1162762"/>
              <a:gd name="connsiteX5" fmla="*/ 18497 w 396182"/>
              <a:gd name="connsiteY5" fmla="*/ 845646 h 1162762"/>
              <a:gd name="connsiteX6" fmla="*/ 366922 w 396182"/>
              <a:gd name="connsiteY6" fmla="*/ 1035299 h 1162762"/>
              <a:gd name="connsiteX7" fmla="*/ 194057 w 396182"/>
              <a:gd name="connsiteY7" fmla="*/ 1162762 h 1162762"/>
              <a:gd name="connsiteX0" fmla="*/ 179577 w 381702"/>
              <a:gd name="connsiteY0" fmla="*/ 0 h 1162762"/>
              <a:gd name="connsiteX1" fmla="*/ 4016 w 381702"/>
              <a:gd name="connsiteY1" fmla="*/ 105706 h 1162762"/>
              <a:gd name="connsiteX2" fmla="*/ 355137 w 381702"/>
              <a:gd name="connsiteY2" fmla="*/ 211412 h 1162762"/>
              <a:gd name="connsiteX3" fmla="*/ 4016 w 381702"/>
              <a:gd name="connsiteY3" fmla="*/ 422823 h 1162762"/>
              <a:gd name="connsiteX4" fmla="*/ 355137 w 381702"/>
              <a:gd name="connsiteY4" fmla="*/ 634235 h 1162762"/>
              <a:gd name="connsiteX5" fmla="*/ 4017 w 381702"/>
              <a:gd name="connsiteY5" fmla="*/ 845646 h 1162762"/>
              <a:gd name="connsiteX6" fmla="*/ 352442 w 381702"/>
              <a:gd name="connsiteY6" fmla="*/ 1035299 h 1162762"/>
              <a:gd name="connsiteX7" fmla="*/ 179577 w 381702"/>
              <a:gd name="connsiteY7" fmla="*/ 1162762 h 1162762"/>
              <a:gd name="connsiteX0" fmla="*/ 180073 w 382198"/>
              <a:gd name="connsiteY0" fmla="*/ 0 h 1162762"/>
              <a:gd name="connsiteX1" fmla="*/ 4512 w 382198"/>
              <a:gd name="connsiteY1" fmla="*/ 105706 h 1162762"/>
              <a:gd name="connsiteX2" fmla="*/ 355633 w 382198"/>
              <a:gd name="connsiteY2" fmla="*/ 211412 h 1162762"/>
              <a:gd name="connsiteX3" fmla="*/ 4512 w 382198"/>
              <a:gd name="connsiteY3" fmla="*/ 422823 h 1162762"/>
              <a:gd name="connsiteX4" fmla="*/ 355633 w 382198"/>
              <a:gd name="connsiteY4" fmla="*/ 634235 h 1162762"/>
              <a:gd name="connsiteX5" fmla="*/ 4513 w 382198"/>
              <a:gd name="connsiteY5" fmla="*/ 845646 h 1162762"/>
              <a:gd name="connsiteX6" fmla="*/ 352938 w 382198"/>
              <a:gd name="connsiteY6" fmla="*/ 1035299 h 1162762"/>
              <a:gd name="connsiteX7" fmla="*/ 180073 w 382198"/>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3 w 358769"/>
              <a:gd name="connsiteY0" fmla="*/ 0 h 1162762"/>
              <a:gd name="connsiteX1" fmla="*/ 4512 w 358769"/>
              <a:gd name="connsiteY1" fmla="*/ 105706 h 1162762"/>
              <a:gd name="connsiteX2" fmla="*/ 355633 w 358769"/>
              <a:gd name="connsiteY2" fmla="*/ 211412 h 1162762"/>
              <a:gd name="connsiteX3" fmla="*/ 4512 w 358769"/>
              <a:gd name="connsiteY3" fmla="*/ 422823 h 1162762"/>
              <a:gd name="connsiteX4" fmla="*/ 355633 w 358769"/>
              <a:gd name="connsiteY4" fmla="*/ 634235 h 1162762"/>
              <a:gd name="connsiteX5" fmla="*/ 4513 w 358769"/>
              <a:gd name="connsiteY5" fmla="*/ 845646 h 1162762"/>
              <a:gd name="connsiteX6" fmla="*/ 352938 w 358769"/>
              <a:gd name="connsiteY6" fmla="*/ 1035299 h 1162762"/>
              <a:gd name="connsiteX7" fmla="*/ 180073 w 358769"/>
              <a:gd name="connsiteY7" fmla="*/ 1162762 h 1162762"/>
              <a:gd name="connsiteX0" fmla="*/ 180071 w 358767"/>
              <a:gd name="connsiteY0" fmla="*/ 88938 h 1251700"/>
              <a:gd name="connsiteX1" fmla="*/ 4512 w 358767"/>
              <a:gd name="connsiteY1" fmla="*/ 88938 h 1251700"/>
              <a:gd name="connsiteX2" fmla="*/ 355631 w 358767"/>
              <a:gd name="connsiteY2" fmla="*/ 300350 h 1251700"/>
              <a:gd name="connsiteX3" fmla="*/ 4510 w 358767"/>
              <a:gd name="connsiteY3" fmla="*/ 511761 h 1251700"/>
              <a:gd name="connsiteX4" fmla="*/ 355631 w 358767"/>
              <a:gd name="connsiteY4" fmla="*/ 723173 h 1251700"/>
              <a:gd name="connsiteX5" fmla="*/ 4511 w 358767"/>
              <a:gd name="connsiteY5" fmla="*/ 934584 h 1251700"/>
              <a:gd name="connsiteX6" fmla="*/ 352936 w 358767"/>
              <a:gd name="connsiteY6" fmla="*/ 1124237 h 1251700"/>
              <a:gd name="connsiteX7" fmla="*/ 180071 w 358767"/>
              <a:gd name="connsiteY7" fmla="*/ 1251700 h 1251700"/>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80072 w 358767"/>
              <a:gd name="connsiteY0" fmla="*/ 0 h 1268468"/>
              <a:gd name="connsiteX1" fmla="*/ 4512 w 358767"/>
              <a:gd name="connsiteY1" fmla="*/ 105706 h 1268468"/>
              <a:gd name="connsiteX2" fmla="*/ 355631 w 358767"/>
              <a:gd name="connsiteY2" fmla="*/ 317118 h 1268468"/>
              <a:gd name="connsiteX3" fmla="*/ 4510 w 358767"/>
              <a:gd name="connsiteY3" fmla="*/ 528529 h 1268468"/>
              <a:gd name="connsiteX4" fmla="*/ 355631 w 358767"/>
              <a:gd name="connsiteY4" fmla="*/ 739941 h 1268468"/>
              <a:gd name="connsiteX5" fmla="*/ 4511 w 358767"/>
              <a:gd name="connsiteY5" fmla="*/ 951352 h 1268468"/>
              <a:gd name="connsiteX6" fmla="*/ 352936 w 358767"/>
              <a:gd name="connsiteY6" fmla="*/ 1141005 h 1268468"/>
              <a:gd name="connsiteX7" fmla="*/ 180071 w 358767"/>
              <a:gd name="connsiteY7" fmla="*/ 1268468 h 1268468"/>
              <a:gd name="connsiteX0" fmla="*/ 178953 w 357648"/>
              <a:gd name="connsiteY0" fmla="*/ 0 h 1268468"/>
              <a:gd name="connsiteX1" fmla="*/ 3393 w 357648"/>
              <a:gd name="connsiteY1" fmla="*/ 105706 h 1268468"/>
              <a:gd name="connsiteX2" fmla="*/ 354512 w 357648"/>
              <a:gd name="connsiteY2" fmla="*/ 317118 h 1268468"/>
              <a:gd name="connsiteX3" fmla="*/ 3391 w 357648"/>
              <a:gd name="connsiteY3" fmla="*/ 528529 h 1268468"/>
              <a:gd name="connsiteX4" fmla="*/ 354512 w 357648"/>
              <a:gd name="connsiteY4" fmla="*/ 739941 h 1268468"/>
              <a:gd name="connsiteX5" fmla="*/ 3392 w 357648"/>
              <a:gd name="connsiteY5" fmla="*/ 951352 h 1268468"/>
              <a:gd name="connsiteX6" fmla="*/ 351817 w 357648"/>
              <a:gd name="connsiteY6" fmla="*/ 1141005 h 1268468"/>
              <a:gd name="connsiteX7" fmla="*/ 178952 w 357648"/>
              <a:gd name="connsiteY7" fmla="*/ 1268468 h 1268468"/>
              <a:gd name="connsiteX0" fmla="*/ 178953 w 357417"/>
              <a:gd name="connsiteY0" fmla="*/ 0 h 1268468"/>
              <a:gd name="connsiteX1" fmla="*/ 3393 w 357417"/>
              <a:gd name="connsiteY1" fmla="*/ 105706 h 1268468"/>
              <a:gd name="connsiteX2" fmla="*/ 354512 w 357417"/>
              <a:gd name="connsiteY2" fmla="*/ 317118 h 1268468"/>
              <a:gd name="connsiteX3" fmla="*/ 3391 w 357417"/>
              <a:gd name="connsiteY3" fmla="*/ 528529 h 1268468"/>
              <a:gd name="connsiteX4" fmla="*/ 354512 w 357417"/>
              <a:gd name="connsiteY4" fmla="*/ 739941 h 1268468"/>
              <a:gd name="connsiteX5" fmla="*/ 3392 w 357417"/>
              <a:gd name="connsiteY5" fmla="*/ 951352 h 1268468"/>
              <a:gd name="connsiteX6" fmla="*/ 351817 w 357417"/>
              <a:gd name="connsiteY6" fmla="*/ 1141005 h 1268468"/>
              <a:gd name="connsiteX7" fmla="*/ 178952 w 357417"/>
              <a:gd name="connsiteY7" fmla="*/ 1268468 h 1268468"/>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 name="connsiteX0" fmla="*/ 178953 w 357417"/>
              <a:gd name="connsiteY0" fmla="*/ 0 h 1268616"/>
              <a:gd name="connsiteX1" fmla="*/ 3393 w 357417"/>
              <a:gd name="connsiteY1" fmla="*/ 105706 h 1268616"/>
              <a:gd name="connsiteX2" fmla="*/ 354512 w 357417"/>
              <a:gd name="connsiteY2" fmla="*/ 317118 h 1268616"/>
              <a:gd name="connsiteX3" fmla="*/ 3391 w 357417"/>
              <a:gd name="connsiteY3" fmla="*/ 528529 h 1268616"/>
              <a:gd name="connsiteX4" fmla="*/ 354512 w 357417"/>
              <a:gd name="connsiteY4" fmla="*/ 739941 h 1268616"/>
              <a:gd name="connsiteX5" fmla="*/ 3392 w 357417"/>
              <a:gd name="connsiteY5" fmla="*/ 951352 h 1268616"/>
              <a:gd name="connsiteX6" fmla="*/ 351817 w 357417"/>
              <a:gd name="connsiteY6" fmla="*/ 1141005 h 1268616"/>
              <a:gd name="connsiteX7" fmla="*/ 178952 w 357417"/>
              <a:gd name="connsiteY7" fmla="*/ 1268468 h 126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417" h="1268616">
                <a:moveTo>
                  <a:pt x="178953" y="0"/>
                </a:moveTo>
                <a:cubicBezTo>
                  <a:pt x="175739" y="1733"/>
                  <a:pt x="2769" y="16768"/>
                  <a:pt x="3393" y="105706"/>
                </a:cubicBezTo>
                <a:cubicBezTo>
                  <a:pt x="7641" y="219958"/>
                  <a:pt x="351566" y="200825"/>
                  <a:pt x="354512" y="317118"/>
                </a:cubicBezTo>
                <a:cubicBezTo>
                  <a:pt x="354491" y="433376"/>
                  <a:pt x="447" y="443947"/>
                  <a:pt x="3391" y="528529"/>
                </a:cubicBezTo>
                <a:cubicBezTo>
                  <a:pt x="447" y="651831"/>
                  <a:pt x="348640" y="627169"/>
                  <a:pt x="354512" y="739941"/>
                </a:cubicBezTo>
                <a:cubicBezTo>
                  <a:pt x="357417" y="838578"/>
                  <a:pt x="897" y="817541"/>
                  <a:pt x="3392" y="951352"/>
                </a:cubicBezTo>
                <a:cubicBezTo>
                  <a:pt x="0" y="1081597"/>
                  <a:pt x="348849" y="1045824"/>
                  <a:pt x="351817" y="1141005"/>
                </a:cubicBezTo>
                <a:cubicBezTo>
                  <a:pt x="348849" y="1246662"/>
                  <a:pt x="177133" y="1268616"/>
                  <a:pt x="178952" y="1268468"/>
                </a:cubicBezTo>
              </a:path>
            </a:pathLst>
          </a:custGeom>
          <a:noFill/>
          <a:ln w="19050" cap="flat" cmpd="sng" algn="ctr">
            <a:solidFill>
              <a:srgbClr val="B08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61" name="下矢印 60"/>
          <p:cNvSpPr/>
          <p:nvPr/>
        </p:nvSpPr>
        <p:spPr bwMode="auto">
          <a:xfrm rot="12769367">
            <a:off x="7997628" y="3522652"/>
            <a:ext cx="214314" cy="214314"/>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6" name="下矢印 5"/>
          <p:cNvSpPr/>
          <p:nvPr/>
        </p:nvSpPr>
        <p:spPr bwMode="auto">
          <a:xfrm rot="10077316">
            <a:off x="7531738" y="2856694"/>
            <a:ext cx="214314" cy="2143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62" name="テキスト ボックス 61"/>
          <p:cNvSpPr txBox="1"/>
          <p:nvPr/>
        </p:nvSpPr>
        <p:spPr>
          <a:xfrm rot="4451539">
            <a:off x="6689558" y="2478505"/>
            <a:ext cx="1107996" cy="369332"/>
          </a:xfrm>
          <a:prstGeom prst="rect">
            <a:avLst/>
          </a:prstGeom>
          <a:noFill/>
        </p:spPr>
        <p:txBody>
          <a:bodyPr wrap="none" rtlCol="0">
            <a:spAutoFit/>
          </a:bodyPr>
          <a:lstStyle/>
          <a:p>
            <a:r>
              <a:rPr lang="ja-JP" altLang="en-US" dirty="0" smtClean="0"/>
              <a:t>荷電粒子</a:t>
            </a:r>
            <a:endParaRPr kumimoji="1" lang="ja-JP" altLang="en-US" dirty="0"/>
          </a:p>
        </p:txBody>
      </p:sp>
      <p:sp>
        <p:nvSpPr>
          <p:cNvPr id="63" name="テキスト ボックス 62"/>
          <p:cNvSpPr txBox="1"/>
          <p:nvPr/>
        </p:nvSpPr>
        <p:spPr>
          <a:xfrm rot="17786667">
            <a:off x="7931931" y="3749856"/>
            <a:ext cx="877163" cy="369332"/>
          </a:xfrm>
          <a:prstGeom prst="rect">
            <a:avLst/>
          </a:prstGeom>
          <a:noFill/>
        </p:spPr>
        <p:txBody>
          <a:bodyPr wrap="none" rtlCol="0">
            <a:spAutoFit/>
          </a:bodyPr>
          <a:lstStyle/>
          <a:p>
            <a:r>
              <a:rPr kumimoji="1" lang="ja-JP" altLang="en-US" dirty="0" smtClean="0"/>
              <a:t>電磁波</a:t>
            </a:r>
            <a:endParaRPr kumimoji="1" lang="en-US" altLang="ja-JP" dirty="0" smtClean="0"/>
          </a:p>
        </p:txBody>
      </p:sp>
      <p:sp>
        <p:nvSpPr>
          <p:cNvPr id="64" name="下矢印 63"/>
          <p:cNvSpPr/>
          <p:nvPr/>
        </p:nvSpPr>
        <p:spPr bwMode="auto">
          <a:xfrm rot="11363247">
            <a:off x="7812537" y="3268332"/>
            <a:ext cx="214314" cy="214314"/>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5" name="フッター プレースホルダ 5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1700"/>
                                  </p:stCondLst>
                                  <p:childTnLst>
                                    <p:animMotion origin="layout" path="M -1.66667E-6 1.48148E-6 L 0.18959 -0.05278 " pathEditMode="relative" rAng="0" ptsTypes="AA">
                                      <p:cBhvr>
                                        <p:cTn id="6" dur="2300" fill="hold"/>
                                        <p:tgtEl>
                                          <p:spTgt spid="7"/>
                                        </p:tgtEl>
                                        <p:attrNameLst>
                                          <p:attrName>ppt_x</p:attrName>
                                          <p:attrName>ppt_y</p:attrName>
                                        </p:attrNameLst>
                                      </p:cBhvr>
                                      <p:rCtr x="9500" y="-2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原子・原子核・素粒子</a:t>
            </a:r>
            <a:endParaRPr kumimoji="1" lang="ja-JP" altLang="en-US" dirty="0"/>
          </a:p>
        </p:txBody>
      </p:sp>
      <p:sp>
        <p:nvSpPr>
          <p:cNvPr id="3" name="コンテンツ プレースホルダ 2"/>
          <p:cNvSpPr>
            <a:spLocks noGrp="1"/>
          </p:cNvSpPr>
          <p:nvPr>
            <p:ph idx="1"/>
          </p:nvPr>
        </p:nvSpPr>
        <p:spPr>
          <a:xfrm>
            <a:off x="571472" y="5572140"/>
            <a:ext cx="8143932" cy="1000132"/>
          </a:xfrm>
        </p:spPr>
        <p:txBody>
          <a:bodyPr/>
          <a:lstStyle/>
          <a:p>
            <a:r>
              <a:rPr lang="ja-JP" altLang="en-US" dirty="0" smtClean="0"/>
              <a:t>自然界にある放射線の多くは原子から放出される</a:t>
            </a:r>
          </a:p>
          <a:p>
            <a:pPr lvl="1">
              <a:buNone/>
            </a:pPr>
            <a:endParaRPr kumimoji="1" lang="ja-JP" altLang="en-US" dirty="0"/>
          </a:p>
        </p:txBody>
      </p:sp>
      <p:pic>
        <p:nvPicPr>
          <p:cNvPr id="33" name="Picture 3" descr="proton"/>
          <p:cNvPicPr>
            <a:picLocks noChangeAspect="1" noChangeArrowheads="1"/>
          </p:cNvPicPr>
          <p:nvPr/>
        </p:nvPicPr>
        <p:blipFill>
          <a:blip r:embed="rId2" cstate="print">
            <a:lum bright="12000"/>
          </a:blip>
          <a:srcRect/>
          <a:stretch>
            <a:fillRect/>
          </a:stretch>
        </p:blipFill>
        <p:spPr bwMode="auto">
          <a:xfrm rot="16200000">
            <a:off x="7234205" y="3291233"/>
            <a:ext cx="1012425" cy="1045948"/>
          </a:xfrm>
          <a:prstGeom prst="rect">
            <a:avLst/>
          </a:prstGeom>
          <a:noFill/>
        </p:spPr>
      </p:pic>
      <p:pic>
        <p:nvPicPr>
          <p:cNvPr id="34" name="Picture 4" descr="neutron"/>
          <p:cNvPicPr>
            <a:picLocks noChangeAspect="1" noChangeArrowheads="1"/>
          </p:cNvPicPr>
          <p:nvPr/>
        </p:nvPicPr>
        <p:blipFill>
          <a:blip r:embed="rId3" cstate="print">
            <a:lum bright="6000"/>
          </a:blip>
          <a:srcRect/>
          <a:stretch>
            <a:fillRect/>
          </a:stretch>
        </p:blipFill>
        <p:spPr bwMode="auto">
          <a:xfrm rot="16200000">
            <a:off x="7236719" y="1198499"/>
            <a:ext cx="988958" cy="1020805"/>
          </a:xfrm>
          <a:prstGeom prst="rect">
            <a:avLst/>
          </a:prstGeom>
          <a:noFill/>
        </p:spPr>
      </p:pic>
      <p:sp>
        <p:nvSpPr>
          <p:cNvPr id="35" name="Rectangle 5"/>
          <p:cNvSpPr>
            <a:spLocks noChangeArrowheads="1"/>
          </p:cNvSpPr>
          <p:nvPr/>
        </p:nvSpPr>
        <p:spPr bwMode="auto">
          <a:xfrm>
            <a:off x="7702287" y="136224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9900"/>
                </a:solidFill>
                <a:latin typeface="Arial" charset="0"/>
                <a:ea typeface="ＭＳ Ｐゴシック" charset="-128"/>
              </a:rPr>
              <a:t>d</a:t>
            </a:r>
          </a:p>
        </p:txBody>
      </p:sp>
      <p:sp>
        <p:nvSpPr>
          <p:cNvPr id="36" name="Rectangle 6"/>
          <p:cNvSpPr>
            <a:spLocks noChangeArrowheads="1"/>
          </p:cNvSpPr>
          <p:nvPr/>
        </p:nvSpPr>
        <p:spPr bwMode="auto">
          <a:xfrm>
            <a:off x="6470794" y="1796804"/>
            <a:ext cx="1203511"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中性子</a:t>
            </a:r>
          </a:p>
        </p:txBody>
      </p:sp>
      <p:pic>
        <p:nvPicPr>
          <p:cNvPr id="37" name="Picture 7" descr="12C"/>
          <p:cNvPicPr>
            <a:picLocks noChangeAspect="1" noChangeArrowheads="1"/>
          </p:cNvPicPr>
          <p:nvPr/>
        </p:nvPicPr>
        <p:blipFill>
          <a:blip r:embed="rId4" cstate="print">
            <a:lum bright="18000"/>
          </a:blip>
          <a:srcRect/>
          <a:stretch>
            <a:fillRect/>
          </a:stretch>
        </p:blipFill>
        <p:spPr bwMode="auto">
          <a:xfrm rot="16200000">
            <a:off x="4152512" y="1682921"/>
            <a:ext cx="2225993" cy="2197497"/>
          </a:xfrm>
          <a:prstGeom prst="rect">
            <a:avLst/>
          </a:prstGeom>
          <a:noFill/>
        </p:spPr>
      </p:pic>
      <p:sp>
        <p:nvSpPr>
          <p:cNvPr id="38" name="Rectangle 8"/>
          <p:cNvSpPr>
            <a:spLocks noChangeArrowheads="1"/>
          </p:cNvSpPr>
          <p:nvPr/>
        </p:nvSpPr>
        <p:spPr bwMode="auto">
          <a:xfrm>
            <a:off x="4643438" y="1357298"/>
            <a:ext cx="1084502" cy="376681"/>
          </a:xfrm>
          <a:prstGeom prst="rect">
            <a:avLst/>
          </a:prstGeom>
          <a:noFill/>
          <a:ln w="9525">
            <a:noFill/>
            <a:miter lim="800000"/>
            <a:headEnd/>
            <a:tailEnd/>
          </a:ln>
          <a:effectLst/>
        </p:spPr>
        <p:txBody>
          <a:bodyPr lIns="98719" tIns="49359" rIns="98719" bIns="49359">
            <a:spAutoFit/>
          </a:bodyPr>
          <a:lstStyle/>
          <a:p>
            <a:pPr algn="ctr" defTabSz="987425"/>
            <a:r>
              <a:rPr lang="ja-JP" altLang="en-US" b="1" dirty="0">
                <a:solidFill>
                  <a:srgbClr val="4D4D4D"/>
                </a:solidFill>
                <a:latin typeface="Arial" charset="0"/>
                <a:ea typeface="ＭＳ Ｐゴシック" charset="-128"/>
              </a:rPr>
              <a:t>原子核</a:t>
            </a:r>
          </a:p>
        </p:txBody>
      </p:sp>
      <p:sp>
        <p:nvSpPr>
          <p:cNvPr id="39" name="Line 9"/>
          <p:cNvSpPr>
            <a:spLocks noChangeShapeType="1"/>
          </p:cNvSpPr>
          <p:nvPr/>
        </p:nvSpPr>
        <p:spPr bwMode="auto">
          <a:xfrm rot="16200000" flipV="1">
            <a:off x="6312296" y="3098471"/>
            <a:ext cx="767698" cy="1190102"/>
          </a:xfrm>
          <a:prstGeom prst="line">
            <a:avLst/>
          </a:prstGeom>
          <a:noFill/>
          <a:ln w="9525">
            <a:solidFill>
              <a:srgbClr val="000000"/>
            </a:solidFill>
            <a:round/>
            <a:headEnd/>
            <a:tailEnd/>
          </a:ln>
          <a:effectLst/>
        </p:spPr>
        <p:txBody>
          <a:bodyPr/>
          <a:lstStyle/>
          <a:p>
            <a:endParaRPr lang="ja-JP" altLang="en-US" sz="1400" dirty="0"/>
          </a:p>
        </p:txBody>
      </p:sp>
      <p:sp>
        <p:nvSpPr>
          <p:cNvPr id="40" name="Line 10"/>
          <p:cNvSpPr>
            <a:spLocks noChangeShapeType="1"/>
          </p:cNvSpPr>
          <p:nvPr/>
        </p:nvSpPr>
        <p:spPr bwMode="auto">
          <a:xfrm rot="16200000" flipV="1">
            <a:off x="6674354" y="2278810"/>
            <a:ext cx="512917" cy="1451588"/>
          </a:xfrm>
          <a:prstGeom prst="line">
            <a:avLst/>
          </a:prstGeom>
          <a:noFill/>
          <a:ln w="9525">
            <a:solidFill>
              <a:srgbClr val="000000"/>
            </a:solidFill>
            <a:round/>
            <a:headEnd/>
            <a:tailEnd/>
          </a:ln>
          <a:effectLst/>
        </p:spPr>
        <p:txBody>
          <a:bodyPr/>
          <a:lstStyle/>
          <a:p>
            <a:endParaRPr lang="ja-JP" altLang="en-US" sz="1400" dirty="0"/>
          </a:p>
        </p:txBody>
      </p:sp>
      <p:sp>
        <p:nvSpPr>
          <p:cNvPr id="41" name="Line 11"/>
          <p:cNvSpPr>
            <a:spLocks noChangeShapeType="1"/>
          </p:cNvSpPr>
          <p:nvPr/>
        </p:nvSpPr>
        <p:spPr bwMode="auto">
          <a:xfrm rot="16200000" flipH="1" flipV="1">
            <a:off x="6805935" y="1647721"/>
            <a:ext cx="405640" cy="1516961"/>
          </a:xfrm>
          <a:prstGeom prst="line">
            <a:avLst/>
          </a:prstGeom>
          <a:noFill/>
          <a:ln w="9525">
            <a:solidFill>
              <a:srgbClr val="000000"/>
            </a:solidFill>
            <a:round/>
            <a:headEnd/>
            <a:tailEnd/>
          </a:ln>
          <a:effectLst/>
        </p:spPr>
        <p:txBody>
          <a:bodyPr/>
          <a:lstStyle/>
          <a:p>
            <a:endParaRPr lang="ja-JP" altLang="en-US" sz="1400" dirty="0"/>
          </a:p>
        </p:txBody>
      </p:sp>
      <p:sp>
        <p:nvSpPr>
          <p:cNvPr id="42" name="Line 12"/>
          <p:cNvSpPr>
            <a:spLocks noChangeShapeType="1"/>
          </p:cNvSpPr>
          <p:nvPr/>
        </p:nvSpPr>
        <p:spPr bwMode="auto">
          <a:xfrm rot="16200000" flipH="1" flipV="1">
            <a:off x="6324866" y="972214"/>
            <a:ext cx="727470" cy="1496845"/>
          </a:xfrm>
          <a:prstGeom prst="line">
            <a:avLst/>
          </a:prstGeom>
          <a:noFill/>
          <a:ln w="9525">
            <a:solidFill>
              <a:srgbClr val="000000"/>
            </a:solidFill>
            <a:round/>
            <a:headEnd/>
            <a:tailEnd/>
          </a:ln>
          <a:effectLst/>
        </p:spPr>
        <p:txBody>
          <a:bodyPr/>
          <a:lstStyle/>
          <a:p>
            <a:endParaRPr lang="ja-JP" altLang="en-US" sz="1400" dirty="0"/>
          </a:p>
        </p:txBody>
      </p:sp>
      <p:sp>
        <p:nvSpPr>
          <p:cNvPr id="43" name="Rectangle 13"/>
          <p:cNvSpPr>
            <a:spLocks noChangeArrowheads="1"/>
          </p:cNvSpPr>
          <p:nvPr/>
        </p:nvSpPr>
        <p:spPr bwMode="auto">
          <a:xfrm>
            <a:off x="7374863" y="1586237"/>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9900"/>
                </a:solidFill>
                <a:latin typeface="Arial" charset="0"/>
                <a:ea typeface="ＭＳ Ｐゴシック" charset="-128"/>
              </a:rPr>
              <a:t>d</a:t>
            </a:r>
          </a:p>
        </p:txBody>
      </p:sp>
      <p:sp>
        <p:nvSpPr>
          <p:cNvPr id="44" name="Rectangle 14"/>
          <p:cNvSpPr>
            <a:spLocks noChangeArrowheads="1"/>
          </p:cNvSpPr>
          <p:nvPr/>
        </p:nvSpPr>
        <p:spPr bwMode="auto">
          <a:xfrm>
            <a:off x="7315862" y="3640085"/>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0000"/>
                </a:solidFill>
                <a:latin typeface="Arial" charset="0"/>
                <a:ea typeface="ＭＳ Ｐゴシック" charset="-128"/>
              </a:rPr>
              <a:t>u</a:t>
            </a:r>
          </a:p>
        </p:txBody>
      </p:sp>
      <p:sp>
        <p:nvSpPr>
          <p:cNvPr id="45" name="Rectangle 15"/>
          <p:cNvSpPr>
            <a:spLocks noChangeArrowheads="1"/>
          </p:cNvSpPr>
          <p:nvPr/>
        </p:nvSpPr>
        <p:spPr bwMode="auto">
          <a:xfrm>
            <a:off x="7734912" y="387642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0000"/>
                </a:solidFill>
                <a:latin typeface="Arial" charset="0"/>
                <a:ea typeface="ＭＳ Ｐゴシック" charset="-128"/>
              </a:rPr>
              <a:t>u</a:t>
            </a:r>
          </a:p>
        </p:txBody>
      </p:sp>
      <p:sp>
        <p:nvSpPr>
          <p:cNvPr id="46" name="Rectangle 16"/>
          <p:cNvSpPr>
            <a:spLocks noChangeArrowheads="1"/>
          </p:cNvSpPr>
          <p:nvPr/>
        </p:nvSpPr>
        <p:spPr bwMode="auto">
          <a:xfrm>
            <a:off x="7742286" y="174882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0000"/>
                </a:solidFill>
                <a:latin typeface="Arial" charset="0"/>
                <a:ea typeface="ＭＳ Ｐゴシック" charset="-128"/>
              </a:rPr>
              <a:t>u</a:t>
            </a:r>
          </a:p>
        </p:txBody>
      </p:sp>
      <p:sp>
        <p:nvSpPr>
          <p:cNvPr id="47" name="Rectangle 17"/>
          <p:cNvSpPr>
            <a:spLocks noChangeArrowheads="1"/>
          </p:cNvSpPr>
          <p:nvPr/>
        </p:nvSpPr>
        <p:spPr bwMode="auto">
          <a:xfrm>
            <a:off x="7729882" y="3457379"/>
            <a:ext cx="301904" cy="283987"/>
          </a:xfrm>
          <a:prstGeom prst="rect">
            <a:avLst/>
          </a:prstGeom>
          <a:noFill/>
          <a:ln w="9525">
            <a:noFill/>
            <a:miter lim="800000"/>
            <a:headEnd/>
            <a:tailEnd/>
          </a:ln>
          <a:effectLst/>
        </p:spPr>
        <p:txBody>
          <a:bodyPr wrap="none" lIns="98719" tIns="49359" rIns="98719" bIns="49359">
            <a:spAutoFit/>
          </a:bodyPr>
          <a:lstStyle/>
          <a:p>
            <a:pPr defTabSz="987425"/>
            <a:r>
              <a:rPr lang="en-US" altLang="ja-JP" sz="1100" b="1" i="1" dirty="0">
                <a:solidFill>
                  <a:srgbClr val="FF9900"/>
                </a:solidFill>
                <a:latin typeface="Arial" charset="0"/>
                <a:ea typeface="ＭＳ Ｐゴシック" charset="-128"/>
              </a:rPr>
              <a:t>d</a:t>
            </a:r>
          </a:p>
        </p:txBody>
      </p:sp>
      <p:sp>
        <p:nvSpPr>
          <p:cNvPr id="48" name="Rectangle 18"/>
          <p:cNvSpPr>
            <a:spLocks noChangeArrowheads="1"/>
          </p:cNvSpPr>
          <p:nvPr/>
        </p:nvSpPr>
        <p:spPr bwMode="auto">
          <a:xfrm>
            <a:off x="6584775" y="3410984"/>
            <a:ext cx="982253"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陽子</a:t>
            </a:r>
          </a:p>
        </p:txBody>
      </p:sp>
      <p:pic>
        <p:nvPicPr>
          <p:cNvPr id="49" name="Picture 19" descr="atom"/>
          <p:cNvPicPr>
            <a:picLocks noChangeAspect="1" noChangeArrowheads="1"/>
          </p:cNvPicPr>
          <p:nvPr/>
        </p:nvPicPr>
        <p:blipFill>
          <a:blip r:embed="rId5" cstate="print">
            <a:lum bright="12000"/>
          </a:blip>
          <a:srcRect/>
          <a:stretch>
            <a:fillRect/>
          </a:stretch>
        </p:blipFill>
        <p:spPr bwMode="auto">
          <a:xfrm rot="16200000">
            <a:off x="743963" y="1578158"/>
            <a:ext cx="2572966" cy="2485803"/>
          </a:xfrm>
          <a:prstGeom prst="rect">
            <a:avLst/>
          </a:prstGeom>
          <a:noFill/>
        </p:spPr>
      </p:pic>
      <p:sp>
        <p:nvSpPr>
          <p:cNvPr id="50" name="Line 20"/>
          <p:cNvSpPr>
            <a:spLocks noChangeShapeType="1"/>
          </p:cNvSpPr>
          <p:nvPr/>
        </p:nvSpPr>
        <p:spPr bwMode="auto">
          <a:xfrm rot="16200000" flipV="1">
            <a:off x="3005154" y="2035761"/>
            <a:ext cx="831395" cy="2645043"/>
          </a:xfrm>
          <a:prstGeom prst="line">
            <a:avLst/>
          </a:prstGeom>
          <a:noFill/>
          <a:ln w="9525">
            <a:solidFill>
              <a:srgbClr val="000000"/>
            </a:solidFill>
            <a:round/>
            <a:headEnd/>
            <a:tailEnd/>
          </a:ln>
          <a:effectLst/>
        </p:spPr>
        <p:txBody>
          <a:bodyPr/>
          <a:lstStyle/>
          <a:p>
            <a:endParaRPr lang="ja-JP" altLang="en-US" sz="1400" dirty="0"/>
          </a:p>
        </p:txBody>
      </p:sp>
      <p:sp>
        <p:nvSpPr>
          <p:cNvPr id="51" name="Line 21"/>
          <p:cNvSpPr>
            <a:spLocks noChangeShapeType="1"/>
          </p:cNvSpPr>
          <p:nvPr/>
        </p:nvSpPr>
        <p:spPr bwMode="auto">
          <a:xfrm rot="16200000" flipH="1" flipV="1">
            <a:off x="2983363" y="909355"/>
            <a:ext cx="844804" cy="2614870"/>
          </a:xfrm>
          <a:prstGeom prst="line">
            <a:avLst/>
          </a:prstGeom>
          <a:noFill/>
          <a:ln w="9525">
            <a:solidFill>
              <a:srgbClr val="000000"/>
            </a:solidFill>
            <a:round/>
            <a:headEnd/>
            <a:tailEnd/>
          </a:ln>
          <a:effectLst/>
        </p:spPr>
        <p:txBody>
          <a:bodyPr/>
          <a:lstStyle/>
          <a:p>
            <a:endParaRPr lang="ja-JP" altLang="en-US" sz="1400" dirty="0"/>
          </a:p>
        </p:txBody>
      </p:sp>
      <p:sp>
        <p:nvSpPr>
          <p:cNvPr id="52" name="Rectangle 22"/>
          <p:cNvSpPr>
            <a:spLocks noChangeArrowheads="1"/>
          </p:cNvSpPr>
          <p:nvPr/>
        </p:nvSpPr>
        <p:spPr bwMode="auto">
          <a:xfrm>
            <a:off x="2571736" y="3714752"/>
            <a:ext cx="893415"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電子</a:t>
            </a:r>
          </a:p>
        </p:txBody>
      </p:sp>
      <p:sp>
        <p:nvSpPr>
          <p:cNvPr id="53" name="Rectangle 23"/>
          <p:cNvSpPr>
            <a:spLocks noChangeArrowheads="1"/>
          </p:cNvSpPr>
          <p:nvPr/>
        </p:nvSpPr>
        <p:spPr bwMode="auto">
          <a:xfrm>
            <a:off x="500034" y="1285860"/>
            <a:ext cx="1087852" cy="376681"/>
          </a:xfrm>
          <a:prstGeom prst="rect">
            <a:avLst/>
          </a:prstGeom>
          <a:noFill/>
          <a:ln w="9525">
            <a:noFill/>
            <a:miter lim="800000"/>
            <a:headEnd/>
            <a:tailEnd/>
          </a:ln>
          <a:effectLst/>
        </p:spPr>
        <p:txBody>
          <a:bodyPr lIns="98719" tIns="49359" rIns="98719" bIns="49359">
            <a:spAutoFit/>
          </a:bodyPr>
          <a:lstStyle/>
          <a:p>
            <a:pPr algn="ctr" defTabSz="987425"/>
            <a:r>
              <a:rPr lang="ja-JP" altLang="en-US" b="1" dirty="0">
                <a:solidFill>
                  <a:srgbClr val="4D4D4D"/>
                </a:solidFill>
                <a:latin typeface="Arial" charset="0"/>
                <a:ea typeface="ＭＳ Ｐゴシック" charset="-128"/>
              </a:rPr>
              <a:t>原子</a:t>
            </a:r>
          </a:p>
        </p:txBody>
      </p:sp>
      <p:sp>
        <p:nvSpPr>
          <p:cNvPr id="57" name="Rectangle 27"/>
          <p:cNvSpPr>
            <a:spLocks noChangeArrowheads="1"/>
          </p:cNvSpPr>
          <p:nvPr/>
        </p:nvSpPr>
        <p:spPr bwMode="auto">
          <a:xfrm>
            <a:off x="1480164" y="4859164"/>
            <a:ext cx="1602638" cy="345903"/>
          </a:xfrm>
          <a:prstGeom prst="rect">
            <a:avLst/>
          </a:prstGeom>
          <a:solidFill>
            <a:srgbClr val="FFFFFF"/>
          </a:solidFill>
          <a:ln w="9525">
            <a:noFill/>
            <a:miter lim="800000"/>
            <a:headEnd/>
            <a:tailEnd/>
          </a:ln>
          <a:effectLst/>
        </p:spPr>
        <p:txBody>
          <a:bodyPr wrap="square" lIns="98719" tIns="49359" rIns="98719" bIns="49359">
            <a:spAutoFit/>
          </a:bodyPr>
          <a:lstStyle/>
          <a:p>
            <a:pPr defTabSz="987425"/>
            <a:r>
              <a:rPr lang="en-US" altLang="ja-JP" sz="1600" b="1" dirty="0">
                <a:solidFill>
                  <a:srgbClr val="000000"/>
                </a:solidFill>
                <a:latin typeface="Arial" charset="0"/>
                <a:ea typeface="ＭＳ Ｐゴシック" charset="-128"/>
              </a:rPr>
              <a:t>~10</a:t>
            </a:r>
            <a:r>
              <a:rPr lang="en-US" altLang="ja-JP" sz="1600" b="1" baseline="30000" dirty="0">
                <a:solidFill>
                  <a:srgbClr val="000000"/>
                </a:solidFill>
                <a:latin typeface="Arial" charset="0"/>
                <a:ea typeface="ＭＳ Ｐゴシック" charset="-128"/>
              </a:rPr>
              <a:t>-10 </a:t>
            </a:r>
            <a:r>
              <a:rPr lang="en-US" altLang="ja-JP" sz="1600" b="1" dirty="0">
                <a:solidFill>
                  <a:srgbClr val="000000"/>
                </a:solidFill>
                <a:latin typeface="Arial" charset="0"/>
                <a:ea typeface="ＭＳ Ｐゴシック" charset="-128"/>
              </a:rPr>
              <a:t>m</a:t>
            </a:r>
          </a:p>
        </p:txBody>
      </p:sp>
      <p:sp>
        <p:nvSpPr>
          <p:cNvPr id="58" name="Rectangle 28"/>
          <p:cNvSpPr>
            <a:spLocks noChangeArrowheads="1"/>
          </p:cNvSpPr>
          <p:nvPr/>
        </p:nvSpPr>
        <p:spPr bwMode="auto">
          <a:xfrm>
            <a:off x="4469450" y="4859164"/>
            <a:ext cx="1862984" cy="592125"/>
          </a:xfrm>
          <a:prstGeom prst="rect">
            <a:avLst/>
          </a:prstGeom>
          <a:solidFill>
            <a:srgbClr val="FFFFFF"/>
          </a:solidFill>
          <a:ln w="9525">
            <a:noFill/>
            <a:miter lim="800000"/>
            <a:headEnd/>
            <a:tailEnd/>
          </a:ln>
          <a:effectLst/>
        </p:spPr>
        <p:txBody>
          <a:bodyPr wrap="square" lIns="98719" tIns="49359" rIns="98719" bIns="49359">
            <a:spAutoFit/>
          </a:bodyPr>
          <a:lstStyle/>
          <a:p>
            <a:pPr defTabSz="987425"/>
            <a:r>
              <a:rPr lang="en-US" altLang="ja-JP" sz="1600" b="1" dirty="0">
                <a:solidFill>
                  <a:srgbClr val="000000"/>
                </a:solidFill>
                <a:latin typeface="Arial" charset="0"/>
                <a:ea typeface="ＭＳ Ｐゴシック" charset="-128"/>
              </a:rPr>
              <a:t>~10</a:t>
            </a:r>
            <a:r>
              <a:rPr lang="en-US" altLang="ja-JP" sz="1600" b="1" baseline="30000" dirty="0">
                <a:solidFill>
                  <a:srgbClr val="000000"/>
                </a:solidFill>
                <a:latin typeface="Arial" charset="0"/>
                <a:ea typeface="ＭＳ Ｐゴシック" charset="-128"/>
              </a:rPr>
              <a:t>-14 </a:t>
            </a:r>
            <a:r>
              <a:rPr lang="en-US" altLang="ja-JP" sz="1600" b="1" dirty="0" smtClean="0">
                <a:solidFill>
                  <a:srgbClr val="000000"/>
                </a:solidFill>
                <a:latin typeface="Arial" charset="0"/>
                <a:ea typeface="ＭＳ Ｐゴシック" charset="-128"/>
              </a:rPr>
              <a:t>m</a:t>
            </a:r>
          </a:p>
          <a:p>
            <a:pPr defTabSz="987425"/>
            <a:r>
              <a:rPr lang="en-US" altLang="ja-JP" sz="1600" b="1" dirty="0" smtClean="0">
                <a:solidFill>
                  <a:srgbClr val="000000"/>
                </a:solidFill>
                <a:latin typeface="Arial" charset="0"/>
                <a:ea typeface="ＭＳ Ｐゴシック" charset="-128"/>
              </a:rPr>
              <a:t>( 2x(1.2~1.4)A</a:t>
            </a:r>
            <a:r>
              <a:rPr lang="en-US" altLang="ja-JP" sz="1600" b="1" baseline="30000" dirty="0" smtClean="0">
                <a:solidFill>
                  <a:srgbClr val="000000"/>
                </a:solidFill>
                <a:latin typeface="Arial" charset="0"/>
                <a:ea typeface="ＭＳ Ｐゴシック" charset="-128"/>
              </a:rPr>
              <a:t>1/3</a:t>
            </a:r>
            <a:r>
              <a:rPr lang="en-US" altLang="ja-JP" sz="1600" b="1" dirty="0" smtClean="0">
                <a:solidFill>
                  <a:srgbClr val="000000"/>
                </a:solidFill>
                <a:latin typeface="Arial" charset="0"/>
                <a:ea typeface="ＭＳ Ｐゴシック" charset="-128"/>
              </a:rPr>
              <a:t>)</a:t>
            </a:r>
            <a:endParaRPr lang="en-US" altLang="ja-JP" sz="1600" b="1" dirty="0">
              <a:solidFill>
                <a:srgbClr val="000000"/>
              </a:solidFill>
              <a:latin typeface="Arial" charset="0"/>
              <a:ea typeface="ＭＳ Ｐゴシック" charset="-128"/>
            </a:endParaRPr>
          </a:p>
        </p:txBody>
      </p:sp>
      <p:sp>
        <p:nvSpPr>
          <p:cNvPr id="59" name="Rectangle 29"/>
          <p:cNvSpPr>
            <a:spLocks noChangeArrowheads="1"/>
          </p:cNvSpPr>
          <p:nvPr/>
        </p:nvSpPr>
        <p:spPr bwMode="auto">
          <a:xfrm>
            <a:off x="7409518" y="4929198"/>
            <a:ext cx="1020134" cy="324712"/>
          </a:xfrm>
          <a:prstGeom prst="rect">
            <a:avLst/>
          </a:prstGeom>
          <a:solidFill>
            <a:srgbClr val="FFFFFF"/>
          </a:solidFill>
          <a:ln w="9525">
            <a:noFill/>
            <a:miter lim="800000"/>
            <a:headEnd/>
            <a:tailEnd/>
          </a:ln>
          <a:effectLst/>
        </p:spPr>
        <p:txBody>
          <a:bodyPr wrap="square" lIns="0" tIns="38866" rIns="0" bIns="38866">
            <a:spAutoFit/>
          </a:bodyPr>
          <a:lstStyle/>
          <a:p>
            <a:pPr defTabSz="987425"/>
            <a:r>
              <a:rPr lang="en-US" altLang="ja-JP" sz="1600" b="1" dirty="0">
                <a:solidFill>
                  <a:srgbClr val="000000"/>
                </a:solidFill>
                <a:latin typeface="Arial" charset="0"/>
                <a:ea typeface="ＭＳ Ｐゴシック" charset="-128"/>
              </a:rPr>
              <a:t>10</a:t>
            </a:r>
            <a:r>
              <a:rPr lang="en-US" altLang="ja-JP" sz="1600" b="1" baseline="30000" dirty="0">
                <a:solidFill>
                  <a:srgbClr val="000000"/>
                </a:solidFill>
                <a:latin typeface="Arial" charset="0"/>
                <a:ea typeface="ＭＳ Ｐゴシック" charset="-128"/>
              </a:rPr>
              <a:t>-15 </a:t>
            </a:r>
            <a:r>
              <a:rPr lang="en-US" altLang="ja-JP" sz="1600" b="1" dirty="0">
                <a:solidFill>
                  <a:srgbClr val="000000"/>
                </a:solidFill>
                <a:latin typeface="Arial" charset="0"/>
                <a:ea typeface="ＭＳ Ｐゴシック" charset="-128"/>
              </a:rPr>
              <a:t>m</a:t>
            </a:r>
          </a:p>
        </p:txBody>
      </p:sp>
      <p:sp>
        <p:nvSpPr>
          <p:cNvPr id="60" name="Rectangle 30"/>
          <p:cNvSpPr>
            <a:spLocks noChangeArrowheads="1"/>
          </p:cNvSpPr>
          <p:nvPr/>
        </p:nvSpPr>
        <p:spPr bwMode="auto">
          <a:xfrm>
            <a:off x="8072462" y="2579268"/>
            <a:ext cx="1142680" cy="349666"/>
          </a:xfrm>
          <a:prstGeom prst="rect">
            <a:avLst/>
          </a:prstGeom>
          <a:noFill/>
          <a:ln w="9525">
            <a:noFill/>
            <a:miter lim="800000"/>
            <a:headEnd/>
            <a:tailEnd/>
          </a:ln>
          <a:effectLst/>
        </p:spPr>
        <p:txBody>
          <a:bodyPr wrap="square" lIns="98719" tIns="49359" rIns="98719" bIns="49359">
            <a:spAutoFit/>
          </a:bodyPr>
          <a:lstStyle/>
          <a:p>
            <a:pPr algn="ctr" defTabSz="987425"/>
            <a:r>
              <a:rPr lang="ja-JP" altLang="en-US" sz="1600" b="1" dirty="0">
                <a:solidFill>
                  <a:srgbClr val="4D4D4D"/>
                </a:solidFill>
                <a:latin typeface="Arial" charset="0"/>
                <a:ea typeface="ＭＳ Ｐゴシック" charset="-128"/>
              </a:rPr>
              <a:t>クォーク</a:t>
            </a:r>
          </a:p>
        </p:txBody>
      </p:sp>
      <p:sp>
        <p:nvSpPr>
          <p:cNvPr id="61" name="Rectangle 31"/>
          <p:cNvSpPr>
            <a:spLocks noChangeArrowheads="1"/>
          </p:cNvSpPr>
          <p:nvPr/>
        </p:nvSpPr>
        <p:spPr bwMode="auto">
          <a:xfrm>
            <a:off x="6601537" y="2567856"/>
            <a:ext cx="1243740" cy="345903"/>
          </a:xfrm>
          <a:prstGeom prst="rect">
            <a:avLst/>
          </a:prstGeom>
          <a:noFill/>
          <a:ln w="9525">
            <a:noFill/>
            <a:miter lim="800000"/>
            <a:headEnd/>
            <a:tailEnd/>
          </a:ln>
          <a:effectLst/>
        </p:spPr>
        <p:txBody>
          <a:bodyPr lIns="98719" tIns="49359" rIns="98719" bIns="49359">
            <a:spAutoFit/>
          </a:bodyPr>
          <a:lstStyle/>
          <a:p>
            <a:pPr algn="ctr" defTabSz="987425"/>
            <a:r>
              <a:rPr lang="ja-JP" altLang="en-US" sz="1600" b="1" dirty="0">
                <a:solidFill>
                  <a:srgbClr val="4D4D4D"/>
                </a:solidFill>
                <a:latin typeface="Arial" charset="0"/>
                <a:ea typeface="ＭＳ Ｐゴシック" charset="-128"/>
              </a:rPr>
              <a:t>（核子）</a:t>
            </a:r>
          </a:p>
        </p:txBody>
      </p:sp>
      <p:sp>
        <p:nvSpPr>
          <p:cNvPr id="54" name="Line 24"/>
          <p:cNvSpPr>
            <a:spLocks noChangeShapeType="1"/>
          </p:cNvSpPr>
          <p:nvPr/>
        </p:nvSpPr>
        <p:spPr bwMode="auto">
          <a:xfrm rot="16200000">
            <a:off x="5256289" y="3976800"/>
            <a:ext cx="0" cy="1746600"/>
          </a:xfrm>
          <a:prstGeom prst="line">
            <a:avLst/>
          </a:prstGeom>
          <a:noFill/>
          <a:ln w="9525">
            <a:solidFill>
              <a:srgbClr val="000000"/>
            </a:solidFill>
            <a:round/>
            <a:headEnd type="triangle" w="med" len="med"/>
            <a:tailEnd type="triangle" w="med" len="med"/>
          </a:ln>
          <a:effectLst/>
        </p:spPr>
        <p:txBody>
          <a:bodyPr/>
          <a:lstStyle/>
          <a:p>
            <a:endParaRPr lang="ja-JP" altLang="en-US" sz="1400" dirty="0"/>
          </a:p>
        </p:txBody>
      </p:sp>
      <p:sp>
        <p:nvSpPr>
          <p:cNvPr id="55" name="Line 25"/>
          <p:cNvSpPr>
            <a:spLocks noChangeShapeType="1"/>
          </p:cNvSpPr>
          <p:nvPr/>
        </p:nvSpPr>
        <p:spPr bwMode="auto">
          <a:xfrm rot="16200000">
            <a:off x="1984348" y="3542665"/>
            <a:ext cx="0" cy="2614870"/>
          </a:xfrm>
          <a:prstGeom prst="line">
            <a:avLst/>
          </a:prstGeom>
          <a:noFill/>
          <a:ln w="9525">
            <a:solidFill>
              <a:srgbClr val="000000"/>
            </a:solidFill>
            <a:round/>
            <a:headEnd type="triangle" w="med" len="med"/>
            <a:tailEnd type="triangle" w="med" len="med"/>
          </a:ln>
          <a:effectLst/>
        </p:spPr>
        <p:txBody>
          <a:bodyPr/>
          <a:lstStyle/>
          <a:p>
            <a:endParaRPr lang="ja-JP" altLang="en-US" sz="1400" dirty="0"/>
          </a:p>
        </p:txBody>
      </p:sp>
      <p:sp>
        <p:nvSpPr>
          <p:cNvPr id="56" name="Line 26"/>
          <p:cNvSpPr>
            <a:spLocks noChangeShapeType="1"/>
          </p:cNvSpPr>
          <p:nvPr/>
        </p:nvSpPr>
        <p:spPr bwMode="auto">
          <a:xfrm rot="16200000">
            <a:off x="7702549" y="4357261"/>
            <a:ext cx="0" cy="970520"/>
          </a:xfrm>
          <a:prstGeom prst="line">
            <a:avLst/>
          </a:prstGeom>
          <a:noFill/>
          <a:ln w="9525">
            <a:solidFill>
              <a:srgbClr val="000000"/>
            </a:solidFill>
            <a:round/>
            <a:headEnd type="triangle" w="med" len="med"/>
            <a:tailEnd type="triangle" w="med" len="med"/>
          </a:ln>
          <a:effectLst/>
        </p:spPr>
        <p:txBody>
          <a:bodyPr/>
          <a:lstStyle/>
          <a:p>
            <a:endParaRPr lang="ja-JP" altLang="en-US" sz="1400" dirty="0"/>
          </a:p>
        </p:txBody>
      </p:sp>
      <p:cxnSp>
        <p:nvCxnSpPr>
          <p:cNvPr id="65" name="直線矢印コネクタ 64"/>
          <p:cNvCxnSpPr/>
          <p:nvPr/>
        </p:nvCxnSpPr>
        <p:spPr bwMode="auto">
          <a:xfrm rot="5400000">
            <a:off x="7837669" y="2975131"/>
            <a:ext cx="571504" cy="35719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62" name="スライド番号プレースホルダ 61"/>
          <p:cNvSpPr>
            <a:spLocks noGrp="1"/>
          </p:cNvSpPr>
          <p:nvPr>
            <p:ph type="sldNum" sz="quarter" idx="11"/>
          </p:nvPr>
        </p:nvSpPr>
        <p:spPr/>
        <p:txBody>
          <a:bodyPr/>
          <a:lstStyle/>
          <a:p>
            <a:fld id="{55CFD74C-03E1-485F-870A-CC1588619E65}" type="slidenum">
              <a:rPr kumimoji="1" lang="ja-JP" altLang="en-US" smtClean="0"/>
              <a:pPr/>
              <a:t>6</a:t>
            </a:fld>
            <a:endParaRPr kumimoji="1" lang="ja-JP" altLang="en-US" dirty="0"/>
          </a:p>
        </p:txBody>
      </p:sp>
      <p:sp>
        <p:nvSpPr>
          <p:cNvPr id="63" name="フッター プレースホルダ 62"/>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5844" name="Picture 4" descr="http://www.kek.jp/ja/tour/image/hoshakou3.jpg"/>
          <p:cNvPicPr>
            <a:picLocks noChangeAspect="1" noChangeArrowheads="1"/>
          </p:cNvPicPr>
          <p:nvPr/>
        </p:nvPicPr>
        <p:blipFill>
          <a:blip r:embed="rId2" cstate="print"/>
          <a:srcRect/>
          <a:stretch>
            <a:fillRect/>
          </a:stretch>
        </p:blipFill>
        <p:spPr bwMode="auto">
          <a:xfrm>
            <a:off x="5022849" y="4610100"/>
            <a:ext cx="2625725" cy="1830714"/>
          </a:xfrm>
          <a:prstGeom prst="rect">
            <a:avLst/>
          </a:prstGeom>
          <a:ln>
            <a:noFill/>
          </a:ln>
          <a:effectLst>
            <a:softEdge rad="112500"/>
          </a:effectLst>
        </p:spPr>
      </p:pic>
      <p:sp>
        <p:nvSpPr>
          <p:cNvPr id="2" name="タイトル 1"/>
          <p:cNvSpPr>
            <a:spLocks noGrp="1"/>
          </p:cNvSpPr>
          <p:nvPr>
            <p:ph type="title"/>
          </p:nvPr>
        </p:nvSpPr>
        <p:spPr/>
        <p:txBody>
          <a:bodyPr/>
          <a:lstStyle/>
          <a:p>
            <a:r>
              <a:rPr lang="ja-JP" altLang="en-US" dirty="0" smtClean="0"/>
              <a:t>シンクロトロン放射</a:t>
            </a:r>
            <a:endParaRPr kumimoji="1" lang="ja-JP" altLang="en-US" dirty="0"/>
          </a:p>
        </p:txBody>
      </p:sp>
      <p:sp>
        <p:nvSpPr>
          <p:cNvPr id="3" name="コンテンツ プレースホルダ 2"/>
          <p:cNvSpPr>
            <a:spLocks noGrp="1"/>
          </p:cNvSpPr>
          <p:nvPr>
            <p:ph idx="1"/>
          </p:nvPr>
        </p:nvSpPr>
        <p:spPr>
          <a:xfrm>
            <a:off x="142844" y="1028684"/>
            <a:ext cx="9001156" cy="3695716"/>
          </a:xfrm>
        </p:spPr>
        <p:txBody>
          <a:bodyPr/>
          <a:lstStyle/>
          <a:p>
            <a:r>
              <a:rPr kumimoji="1" lang="ja-JP" altLang="en-US" sz="2000" dirty="0" smtClean="0"/>
              <a:t>シンクロトロン光・放射光</a:t>
            </a:r>
            <a:endParaRPr kumimoji="1" lang="en-US" altLang="ja-JP" sz="2000" dirty="0" smtClean="0"/>
          </a:p>
          <a:p>
            <a:pPr lvl="1"/>
            <a:r>
              <a:rPr kumimoji="1" lang="ja-JP" altLang="en-US" sz="1800" dirty="0" smtClean="0"/>
              <a:t>シンクロトロン（加速器の一つ）で電子を加速しているときに、電子の軌道面から光が観測された</a:t>
            </a:r>
            <a:endParaRPr kumimoji="1" lang="en-US" altLang="ja-JP" sz="1800" dirty="0" smtClean="0"/>
          </a:p>
          <a:p>
            <a:pPr lvl="1"/>
            <a:r>
              <a:rPr lang="ja-JP" altLang="en-US" sz="1800" dirty="0" smtClean="0"/>
              <a:t>制動放射と同様に磁場で荷電粒子が曲げられることにより、電磁波が発生する</a:t>
            </a:r>
            <a:endParaRPr lang="en-US" altLang="ja-JP" sz="1800" dirty="0" smtClean="0"/>
          </a:p>
          <a:p>
            <a:pPr lvl="1"/>
            <a:r>
              <a:rPr kumimoji="1" lang="ja-JP" altLang="en-US" sz="1800" dirty="0" smtClean="0"/>
              <a:t>赤外光から</a:t>
            </a:r>
            <a:r>
              <a:rPr kumimoji="1" lang="en-US" altLang="ja-JP" sz="1800" dirty="0" smtClean="0"/>
              <a:t>X</a:t>
            </a:r>
            <a:r>
              <a:rPr kumimoji="1" lang="ja-JP" altLang="en-US" sz="1800" dirty="0" smtClean="0"/>
              <a:t>線まで発生させることが出来る</a:t>
            </a:r>
            <a:endParaRPr kumimoji="1" lang="en-US" altLang="ja-JP" sz="1800" dirty="0" smtClean="0"/>
          </a:p>
          <a:p>
            <a:pPr lvl="2"/>
            <a:r>
              <a:rPr lang="ja-JP" altLang="en-US" sz="1600" dirty="0" smtClean="0"/>
              <a:t>放射光の周波数は、電子のエネルギーと磁場の強さで決まる</a:t>
            </a:r>
            <a:endParaRPr lang="en-US" altLang="ja-JP" sz="1600" dirty="0" smtClean="0"/>
          </a:p>
          <a:p>
            <a:pPr lvl="2"/>
            <a:r>
              <a:rPr kumimoji="1" lang="ja-JP" altLang="en-US" sz="1600" dirty="0" smtClean="0"/>
              <a:t>高エネルギーの電子がシンクロトロンを一周する間に失うエネルギー</a:t>
            </a:r>
            <a:endParaRPr kumimoji="1" lang="en-US" altLang="ja-JP" sz="1600" dirty="0" smtClean="0"/>
          </a:p>
          <a:p>
            <a:pPr lvl="3"/>
            <a:r>
              <a:rPr kumimoji="1" lang="ja-JP" altLang="en-US" sz="1400" dirty="0" smtClean="0"/>
              <a:t>電子のエネルギーの４乗に比例</a:t>
            </a:r>
            <a:endParaRPr kumimoji="1" lang="en-US" altLang="ja-JP" sz="1400" dirty="0" smtClean="0"/>
          </a:p>
          <a:p>
            <a:pPr lvl="3"/>
            <a:r>
              <a:rPr lang="ja-JP" altLang="en-US" sz="1400" dirty="0" smtClean="0"/>
              <a:t>同じエネルギーなら電子の方が陽子に比べ 約</a:t>
            </a:r>
            <a:r>
              <a:rPr lang="en-US" altLang="ja-JP" sz="1400" dirty="0" smtClean="0"/>
              <a:t>10</a:t>
            </a:r>
            <a:r>
              <a:rPr lang="en-US" altLang="ja-JP" sz="1400" baseline="30000" dirty="0" smtClean="0"/>
              <a:t>13</a:t>
            </a:r>
            <a:r>
              <a:rPr lang="ja-JP" altLang="en-US" sz="1400" dirty="0" smtClean="0"/>
              <a:t>倍もエネルギー損失が大きい</a:t>
            </a:r>
            <a:endParaRPr lang="en-US" altLang="ja-JP" sz="1400" dirty="0" smtClean="0"/>
          </a:p>
          <a:p>
            <a:pPr lvl="3"/>
            <a:endParaRPr kumimoji="1" lang="en-US" altLang="ja-JP" sz="1400" dirty="0" smtClean="0"/>
          </a:p>
          <a:p>
            <a:pPr lvl="1"/>
            <a:r>
              <a:rPr kumimoji="1" lang="ja-JP" altLang="en-US" sz="1800" dirty="0" smtClean="0"/>
              <a:t>放射線の測定というより、人工的に</a:t>
            </a:r>
            <a:r>
              <a:rPr lang="ja-JP" altLang="en-US" sz="1800" dirty="0" smtClean="0"/>
              <a:t>強度の強い</a:t>
            </a:r>
            <a:r>
              <a:rPr lang="en-US" altLang="ja-JP" sz="1800" dirty="0" smtClean="0"/>
              <a:t>X</a:t>
            </a:r>
            <a:r>
              <a:rPr lang="ja-JP" altLang="en-US" sz="1800" dirty="0" smtClean="0"/>
              <a:t>線を発生させるために使われている</a:t>
            </a:r>
            <a:endParaRPr kumimoji="1" lang="ja-JP" altLang="en-US" sz="18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60</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pic>
        <p:nvPicPr>
          <p:cNvPr id="35842" name="Picture 2" descr="http://www.spring8.or.jp/ja/about_us/whats_sr/img/SPring-8_photo"/>
          <p:cNvPicPr>
            <a:picLocks noChangeAspect="1" noChangeArrowheads="1"/>
          </p:cNvPicPr>
          <p:nvPr/>
        </p:nvPicPr>
        <p:blipFill>
          <a:blip r:embed="rId3" cstate="print"/>
          <a:srcRect/>
          <a:stretch>
            <a:fillRect/>
          </a:stretch>
        </p:blipFill>
        <p:spPr bwMode="auto">
          <a:xfrm>
            <a:off x="1250950" y="4676774"/>
            <a:ext cx="3143074" cy="1738313"/>
          </a:xfrm>
          <a:prstGeom prst="rect">
            <a:avLst/>
          </a:prstGeom>
          <a:noFill/>
        </p:spPr>
      </p:pic>
      <p:sp>
        <p:nvSpPr>
          <p:cNvPr id="7" name="テキスト ボックス 6"/>
          <p:cNvSpPr txBox="1"/>
          <p:nvPr/>
        </p:nvSpPr>
        <p:spPr>
          <a:xfrm>
            <a:off x="1057275" y="5829300"/>
            <a:ext cx="1736373" cy="600164"/>
          </a:xfrm>
          <a:prstGeom prst="rect">
            <a:avLst/>
          </a:prstGeom>
          <a:solidFill>
            <a:schemeClr val="accent1">
              <a:lumMod val="60000"/>
              <a:lumOff val="40000"/>
            </a:schemeClr>
          </a:solidFill>
          <a:effectLst>
            <a:softEdge rad="63500"/>
          </a:effectLst>
        </p:spPr>
        <p:txBody>
          <a:bodyPr wrap="none" rtlCol="0">
            <a:spAutoFit/>
          </a:bodyPr>
          <a:lstStyle/>
          <a:p>
            <a:r>
              <a:rPr kumimoji="1" lang="en-US" altLang="ja-JP" sz="1100" dirty="0" smtClean="0">
                <a:solidFill>
                  <a:srgbClr val="FF0000"/>
                </a:solidFill>
              </a:rPr>
              <a:t>SPring-8</a:t>
            </a:r>
          </a:p>
          <a:p>
            <a:r>
              <a:rPr lang="ja-JP" altLang="en-US" sz="1100" dirty="0" smtClean="0">
                <a:solidFill>
                  <a:srgbClr val="FF0000"/>
                </a:solidFill>
              </a:rPr>
              <a:t>大型放射光施設</a:t>
            </a:r>
            <a:endParaRPr lang="en-US" altLang="ja-JP" sz="1100" dirty="0" smtClean="0">
              <a:solidFill>
                <a:srgbClr val="FF0000"/>
              </a:solidFill>
            </a:endParaRPr>
          </a:p>
          <a:p>
            <a:r>
              <a:rPr lang="ja-JP" altLang="en-US" sz="1100" dirty="0" smtClean="0">
                <a:solidFill>
                  <a:srgbClr val="FF0000"/>
                </a:solidFill>
              </a:rPr>
              <a:t>兵庫県播磨科学公園都市</a:t>
            </a:r>
            <a:endParaRPr kumimoji="1" lang="ja-JP" altLang="en-US" sz="1100" dirty="0">
              <a:solidFill>
                <a:srgbClr val="FF0000"/>
              </a:solidFill>
            </a:endParaRPr>
          </a:p>
        </p:txBody>
      </p:sp>
      <p:sp>
        <p:nvSpPr>
          <p:cNvPr id="8" name="テキスト ボックス 7"/>
          <p:cNvSpPr txBox="1"/>
          <p:nvPr/>
        </p:nvSpPr>
        <p:spPr>
          <a:xfrm>
            <a:off x="6705600" y="4762500"/>
            <a:ext cx="1628972" cy="430887"/>
          </a:xfrm>
          <a:prstGeom prst="rect">
            <a:avLst/>
          </a:prstGeom>
          <a:solidFill>
            <a:schemeClr val="accent1">
              <a:lumMod val="60000"/>
              <a:lumOff val="40000"/>
            </a:schemeClr>
          </a:solidFill>
          <a:effectLst>
            <a:softEdge rad="63500"/>
          </a:effectLst>
        </p:spPr>
        <p:txBody>
          <a:bodyPr wrap="none" rtlCol="0">
            <a:spAutoFit/>
          </a:bodyPr>
          <a:lstStyle/>
          <a:p>
            <a:r>
              <a:rPr lang="en-US" altLang="ja-JP" sz="1100" dirty="0" smtClean="0">
                <a:solidFill>
                  <a:srgbClr val="FF0000"/>
                </a:solidFill>
              </a:rPr>
              <a:t>KEK</a:t>
            </a:r>
            <a:r>
              <a:rPr lang="ja-JP" altLang="en-US" sz="1100" dirty="0" smtClean="0">
                <a:solidFill>
                  <a:srgbClr val="FF0000"/>
                </a:solidFill>
              </a:rPr>
              <a:t>　</a:t>
            </a:r>
            <a:r>
              <a:rPr lang="en-US" altLang="ja-JP" sz="1100" dirty="0" smtClean="0">
                <a:solidFill>
                  <a:srgbClr val="FF0000"/>
                </a:solidFill>
              </a:rPr>
              <a:t>Photon Factory</a:t>
            </a:r>
          </a:p>
          <a:p>
            <a:r>
              <a:rPr lang="ja-JP" altLang="en-US" sz="1100" dirty="0" smtClean="0">
                <a:solidFill>
                  <a:srgbClr val="FF0000"/>
                </a:solidFill>
              </a:rPr>
              <a:t>茨城県つくば市</a:t>
            </a:r>
            <a:endParaRPr lang="en-US" altLang="ja-JP" sz="1100" dirty="0" smtClean="0">
              <a:solidFill>
                <a:srgbClr val="FF000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チェレンコフ放射</a:t>
            </a:r>
            <a:endParaRPr kumimoji="1" lang="ja-JP" altLang="en-US" dirty="0"/>
          </a:p>
        </p:txBody>
      </p:sp>
      <p:sp>
        <p:nvSpPr>
          <p:cNvPr id="3" name="コンテンツ プレースホルダ 2"/>
          <p:cNvSpPr>
            <a:spLocks noGrp="1"/>
          </p:cNvSpPr>
          <p:nvPr>
            <p:ph idx="1"/>
          </p:nvPr>
        </p:nvSpPr>
        <p:spPr>
          <a:xfrm>
            <a:off x="589547" y="1071546"/>
            <a:ext cx="8229599" cy="5112686"/>
          </a:xfrm>
        </p:spPr>
        <p:txBody>
          <a:bodyPr/>
          <a:lstStyle/>
          <a:p>
            <a:r>
              <a:rPr kumimoji="1" lang="ja-JP" altLang="en-US" sz="2400" dirty="0" smtClean="0"/>
              <a:t>荷電粒子が物質中を通過する際、その物質中での光速より荷電粒子が速い</a:t>
            </a:r>
            <a:r>
              <a:rPr lang="ja-JP" altLang="en-US" sz="2400" dirty="0" smtClean="0"/>
              <a:t>場合に光が発生する</a:t>
            </a:r>
            <a:endParaRPr lang="en-US" altLang="ja-JP" dirty="0" smtClean="0"/>
          </a:p>
          <a:p>
            <a:pPr lvl="1"/>
            <a:r>
              <a:rPr kumimoji="1" lang="ja-JP" altLang="en-US" dirty="0" smtClean="0"/>
              <a:t>物質中での光速は、</a:t>
            </a:r>
            <a:r>
              <a:rPr kumimoji="1" lang="en-US" altLang="ja-JP" i="1" dirty="0" smtClean="0"/>
              <a:t>c</a:t>
            </a:r>
            <a:r>
              <a:rPr kumimoji="1" lang="en-US" altLang="ja-JP" dirty="0" smtClean="0"/>
              <a:t>/</a:t>
            </a:r>
            <a:r>
              <a:rPr kumimoji="1" lang="en-US" altLang="ja-JP" i="1" dirty="0" smtClean="0"/>
              <a:t>n</a:t>
            </a:r>
          </a:p>
          <a:p>
            <a:pPr lvl="2"/>
            <a:r>
              <a:rPr lang="en-US" altLang="ja-JP" i="1" dirty="0" smtClean="0"/>
              <a:t>c</a:t>
            </a:r>
            <a:r>
              <a:rPr lang="en-US" altLang="ja-JP" dirty="0" smtClean="0"/>
              <a:t>: </a:t>
            </a:r>
            <a:r>
              <a:rPr lang="ja-JP" altLang="en-US" dirty="0" smtClean="0"/>
              <a:t>真空中での光速</a:t>
            </a:r>
            <a:endParaRPr lang="en-US" altLang="ja-JP" dirty="0" smtClean="0"/>
          </a:p>
          <a:p>
            <a:pPr lvl="2"/>
            <a:r>
              <a:rPr kumimoji="1" lang="en-US" altLang="ja-JP" i="1" dirty="0" smtClean="0"/>
              <a:t>n</a:t>
            </a:r>
            <a:r>
              <a:rPr kumimoji="1" lang="en-US" altLang="ja-JP" dirty="0" smtClean="0"/>
              <a:t>: </a:t>
            </a:r>
            <a:r>
              <a:rPr kumimoji="1" lang="ja-JP" altLang="en-US" dirty="0" smtClean="0"/>
              <a:t>物質の屈折率</a:t>
            </a:r>
            <a:endParaRPr kumimoji="1" lang="en-US" altLang="ja-JP" dirty="0" smtClean="0"/>
          </a:p>
          <a:p>
            <a:pPr lvl="1"/>
            <a:r>
              <a:rPr kumimoji="1" lang="en-US" altLang="ja-JP" dirty="0" smtClean="0"/>
              <a:t>cos</a:t>
            </a:r>
            <a:r>
              <a:rPr kumimoji="1" lang="en-US" altLang="ja-JP" dirty="0" smtClean="0">
                <a:latin typeface="Symbol" pitchFamily="18" charset="2"/>
              </a:rPr>
              <a:t>q</a:t>
            </a:r>
            <a:r>
              <a:rPr kumimoji="1" lang="en-US" altLang="ja-JP" dirty="0" smtClean="0"/>
              <a:t>=1/(</a:t>
            </a:r>
            <a:r>
              <a:rPr kumimoji="1" lang="en-US" altLang="ja-JP" i="1" dirty="0" smtClean="0">
                <a:latin typeface="Symbol" pitchFamily="18" charset="2"/>
              </a:rPr>
              <a:t>b</a:t>
            </a:r>
            <a:r>
              <a:rPr kumimoji="1" lang="en-US" altLang="ja-JP" i="1" dirty="0" smtClean="0"/>
              <a:t>n</a:t>
            </a:r>
            <a:r>
              <a:rPr kumimoji="1" lang="en-US" altLang="ja-JP" dirty="0" smtClean="0"/>
              <a:t>) </a:t>
            </a:r>
            <a:r>
              <a:rPr kumimoji="1" lang="ja-JP" altLang="en-US" dirty="0" smtClean="0"/>
              <a:t>となる</a:t>
            </a:r>
            <a:r>
              <a:rPr lang="ja-JP" altLang="en-US" dirty="0" smtClean="0"/>
              <a:t>角度</a:t>
            </a:r>
            <a:r>
              <a:rPr lang="en-US" altLang="ja-JP" dirty="0" smtClean="0">
                <a:latin typeface="Symbol" pitchFamily="18" charset="2"/>
              </a:rPr>
              <a:t>q</a:t>
            </a:r>
            <a:r>
              <a:rPr kumimoji="1" lang="ja-JP" altLang="en-US" dirty="0" smtClean="0"/>
              <a:t>で放出</a:t>
            </a:r>
            <a:endParaRPr kumimoji="1" lang="en-US" altLang="ja-JP" dirty="0" smtClean="0"/>
          </a:p>
          <a:p>
            <a:r>
              <a:rPr lang="en-US" altLang="ja-JP" dirty="0" smtClean="0"/>
              <a:t>1934</a:t>
            </a:r>
            <a:r>
              <a:rPr lang="ja-JP" altLang="en-US" dirty="0" smtClean="0"/>
              <a:t>年、</a:t>
            </a:r>
            <a:r>
              <a:rPr lang="en-US" altLang="ja-JP" dirty="0" smtClean="0"/>
              <a:t>Pavel A. Cherenkov </a:t>
            </a:r>
            <a:r>
              <a:rPr lang="ja-JP" altLang="en-US" dirty="0" smtClean="0"/>
              <a:t>によって発見</a:t>
            </a:r>
            <a:endParaRPr lang="en-US" altLang="ja-JP" dirty="0" smtClean="0"/>
          </a:p>
          <a:p>
            <a:pPr lvl="1"/>
            <a:r>
              <a:rPr lang="en-US" altLang="ja-JP" dirty="0" smtClean="0"/>
              <a:t>1958</a:t>
            </a:r>
            <a:r>
              <a:rPr lang="ja-JP" altLang="en-US" dirty="0" smtClean="0"/>
              <a:t>年ノーベル物理学賞</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61</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チェレンコフ放射</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62</a:t>
            </a:fld>
            <a:endParaRPr kumimoji="1" lang="ja-JP" altLang="en-US" dirty="0"/>
          </a:p>
        </p:txBody>
      </p:sp>
      <p:grpSp>
        <p:nvGrpSpPr>
          <p:cNvPr id="116" name="グループ化 115"/>
          <p:cNvGrpSpPr/>
          <p:nvPr/>
        </p:nvGrpSpPr>
        <p:grpSpPr>
          <a:xfrm>
            <a:off x="1159572" y="2023594"/>
            <a:ext cx="2445624" cy="2818446"/>
            <a:chOff x="485780" y="2023594"/>
            <a:chExt cx="1549706" cy="1785950"/>
          </a:xfrm>
        </p:grpSpPr>
        <p:cxnSp>
          <p:nvCxnSpPr>
            <p:cNvPr id="5" name="直線矢印コネクタ 4"/>
            <p:cNvCxnSpPr/>
            <p:nvPr/>
          </p:nvCxnSpPr>
          <p:spPr bwMode="auto">
            <a:xfrm rot="5400000">
              <a:off x="365797" y="2915775"/>
              <a:ext cx="178595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6" name="円/楕円 5"/>
            <p:cNvSpPr/>
            <p:nvPr/>
          </p:nvSpPr>
          <p:spPr bwMode="auto">
            <a:xfrm>
              <a:off x="1227228" y="2739191"/>
              <a:ext cx="71438" cy="71438"/>
            </a:xfrm>
            <a:prstGeom prst="ellipse">
              <a:avLst/>
            </a:prstGeom>
            <a:gradFill flip="none" rotWithShape="1">
              <a:gsLst>
                <a:gs pos="0">
                  <a:schemeClr val="tx2">
                    <a:lumMod val="85000"/>
                    <a:lumOff val="15000"/>
                    <a:tint val="66000"/>
                    <a:satMod val="160000"/>
                  </a:schemeClr>
                </a:gs>
                <a:gs pos="50000">
                  <a:schemeClr val="tx2">
                    <a:lumMod val="85000"/>
                    <a:lumOff val="15000"/>
                    <a:tint val="44500"/>
                    <a:satMod val="160000"/>
                  </a:schemeClr>
                </a:gs>
                <a:gs pos="100000">
                  <a:schemeClr val="tx2">
                    <a:lumMod val="85000"/>
                    <a:lumOff val="15000"/>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7" name="グループ化 6"/>
            <p:cNvGrpSpPr/>
            <p:nvPr/>
          </p:nvGrpSpPr>
          <p:grpSpPr>
            <a:xfrm>
              <a:off x="485780" y="2164882"/>
              <a:ext cx="763888" cy="1214446"/>
              <a:chOff x="5422635" y="2071678"/>
              <a:chExt cx="763888" cy="1214446"/>
            </a:xfrm>
          </p:grpSpPr>
          <p:sp>
            <p:nvSpPr>
              <p:cNvPr id="8" name="円/楕円 7"/>
              <p:cNvSpPr/>
              <p:nvPr/>
            </p:nvSpPr>
            <p:spPr bwMode="auto">
              <a:xfrm>
                <a:off x="5932225" y="2643182"/>
                <a:ext cx="21141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9" name="円/楕円 8"/>
              <p:cNvSpPr/>
              <p:nvPr/>
            </p:nvSpPr>
            <p:spPr bwMode="auto">
              <a:xfrm rot="2448950">
                <a:off x="5962990" y="2358317"/>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0" name="円/楕円 9"/>
              <p:cNvSpPr/>
              <p:nvPr/>
            </p:nvSpPr>
            <p:spPr bwMode="auto">
              <a:xfrm>
                <a:off x="5994139"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1" name="円/楕円 10"/>
              <p:cNvSpPr/>
              <p:nvPr/>
            </p:nvSpPr>
            <p:spPr bwMode="auto">
              <a:xfrm>
                <a:off x="5715008"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2" name="円/楕円 11"/>
              <p:cNvSpPr/>
              <p:nvPr/>
            </p:nvSpPr>
            <p:spPr bwMode="auto">
              <a:xfrm>
                <a:off x="5429256"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3" name="円/楕円 12"/>
              <p:cNvSpPr/>
              <p:nvPr/>
            </p:nvSpPr>
            <p:spPr bwMode="auto">
              <a:xfrm>
                <a:off x="5422635" y="235743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4" name="円/楕円 13"/>
              <p:cNvSpPr/>
              <p:nvPr/>
            </p:nvSpPr>
            <p:spPr bwMode="auto">
              <a:xfrm rot="1574723">
                <a:off x="5689514" y="2359175"/>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5" name="円/楕円 14"/>
              <p:cNvSpPr/>
              <p:nvPr/>
            </p:nvSpPr>
            <p:spPr bwMode="auto">
              <a:xfrm>
                <a:off x="5670304" y="2643182"/>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6" name="円/楕円 15"/>
              <p:cNvSpPr/>
              <p:nvPr/>
            </p:nvSpPr>
            <p:spPr bwMode="auto">
              <a:xfrm>
                <a:off x="5422635" y="264318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7" name="円/楕円 16"/>
              <p:cNvSpPr/>
              <p:nvPr/>
            </p:nvSpPr>
            <p:spPr bwMode="auto">
              <a:xfrm rot="19833928">
                <a:off x="5693579" y="2931057"/>
                <a:ext cx="122328"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8" name="円/楕円 17"/>
              <p:cNvSpPr/>
              <p:nvPr/>
            </p:nvSpPr>
            <p:spPr bwMode="auto">
              <a:xfrm>
                <a:off x="5422635" y="292893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19" name="円/楕円 18"/>
              <p:cNvSpPr/>
              <p:nvPr/>
            </p:nvSpPr>
            <p:spPr bwMode="auto">
              <a:xfrm>
                <a:off x="5708387"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0" name="円/楕円 19"/>
              <p:cNvSpPr/>
              <p:nvPr/>
            </p:nvSpPr>
            <p:spPr bwMode="auto">
              <a:xfrm>
                <a:off x="5422635"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1" name="円/楕円 20"/>
              <p:cNvSpPr/>
              <p:nvPr/>
            </p:nvSpPr>
            <p:spPr bwMode="auto">
              <a:xfrm rot="19211356" flipV="1">
                <a:off x="5965435" y="2930492"/>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2" name="円/楕円 21"/>
              <p:cNvSpPr/>
              <p:nvPr/>
            </p:nvSpPr>
            <p:spPr bwMode="auto">
              <a:xfrm>
                <a:off x="5994139"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23" name="テキスト ボックス 22"/>
              <p:cNvSpPr txBox="1"/>
              <p:nvPr/>
            </p:nvSpPr>
            <p:spPr>
              <a:xfrm>
                <a:off x="5897537" y="2606507"/>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sp>
            <p:nvSpPr>
              <p:cNvPr id="24" name="テキスト ボックス 23"/>
              <p:cNvSpPr txBox="1"/>
              <p:nvPr/>
            </p:nvSpPr>
            <p:spPr>
              <a:xfrm>
                <a:off x="5612202" y="2605974"/>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sp>
            <p:nvSpPr>
              <p:cNvPr id="25" name="テキスト ボックス 24"/>
              <p:cNvSpPr txBox="1"/>
              <p:nvPr/>
            </p:nvSpPr>
            <p:spPr>
              <a:xfrm rot="2192058">
                <a:off x="5616675" y="2323818"/>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26" name="テキスト ボックス 25"/>
              <p:cNvSpPr txBox="1"/>
              <p:nvPr/>
            </p:nvSpPr>
            <p:spPr>
              <a:xfrm rot="19137976">
                <a:off x="5606840" y="2894273"/>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27" name="テキスト ボックス 26"/>
              <p:cNvSpPr txBox="1"/>
              <p:nvPr/>
            </p:nvSpPr>
            <p:spPr>
              <a:xfrm rot="19019843">
                <a:off x="5890202" y="2897234"/>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sp>
            <p:nvSpPr>
              <p:cNvPr id="28" name="テキスト ボックス 27"/>
              <p:cNvSpPr txBox="1"/>
              <p:nvPr/>
            </p:nvSpPr>
            <p:spPr>
              <a:xfrm rot="2686596">
                <a:off x="5901188" y="2325276"/>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grpSp>
        <p:grpSp>
          <p:nvGrpSpPr>
            <p:cNvPr id="29" name="グループ化 28"/>
            <p:cNvGrpSpPr/>
            <p:nvPr/>
          </p:nvGrpSpPr>
          <p:grpSpPr>
            <a:xfrm flipH="1">
              <a:off x="1271598" y="2164882"/>
              <a:ext cx="763888" cy="1214446"/>
              <a:chOff x="5422635" y="2071678"/>
              <a:chExt cx="763888" cy="1214446"/>
            </a:xfrm>
          </p:grpSpPr>
          <p:sp>
            <p:nvSpPr>
              <p:cNvPr id="30" name="円/楕円 29"/>
              <p:cNvSpPr/>
              <p:nvPr/>
            </p:nvSpPr>
            <p:spPr bwMode="auto">
              <a:xfrm>
                <a:off x="5932225" y="2643182"/>
                <a:ext cx="21141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1" name="円/楕円 30"/>
              <p:cNvSpPr/>
              <p:nvPr/>
            </p:nvSpPr>
            <p:spPr bwMode="auto">
              <a:xfrm rot="2448950">
                <a:off x="5962990" y="2358317"/>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2" name="円/楕円 31"/>
              <p:cNvSpPr/>
              <p:nvPr/>
            </p:nvSpPr>
            <p:spPr bwMode="auto">
              <a:xfrm>
                <a:off x="5994139"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3" name="円/楕円 32"/>
              <p:cNvSpPr/>
              <p:nvPr/>
            </p:nvSpPr>
            <p:spPr bwMode="auto">
              <a:xfrm>
                <a:off x="5715008"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4" name="円/楕円 33"/>
              <p:cNvSpPr/>
              <p:nvPr/>
            </p:nvSpPr>
            <p:spPr bwMode="auto">
              <a:xfrm>
                <a:off x="5429256" y="20716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5" name="円/楕円 34"/>
              <p:cNvSpPr/>
              <p:nvPr/>
            </p:nvSpPr>
            <p:spPr bwMode="auto">
              <a:xfrm>
                <a:off x="5422635" y="235743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6" name="円/楕円 35"/>
              <p:cNvSpPr/>
              <p:nvPr/>
            </p:nvSpPr>
            <p:spPr bwMode="auto">
              <a:xfrm rot="1574723">
                <a:off x="5689514" y="2359175"/>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7" name="円/楕円 36"/>
              <p:cNvSpPr/>
              <p:nvPr/>
            </p:nvSpPr>
            <p:spPr bwMode="auto">
              <a:xfrm>
                <a:off x="5670304" y="2643182"/>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8" name="円/楕円 37"/>
              <p:cNvSpPr/>
              <p:nvPr/>
            </p:nvSpPr>
            <p:spPr bwMode="auto">
              <a:xfrm>
                <a:off x="5422635" y="264318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39" name="円/楕円 38"/>
              <p:cNvSpPr/>
              <p:nvPr/>
            </p:nvSpPr>
            <p:spPr bwMode="auto">
              <a:xfrm rot="19833928">
                <a:off x="5693579" y="2931057"/>
                <a:ext cx="122328"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0" name="円/楕円 39"/>
              <p:cNvSpPr/>
              <p:nvPr/>
            </p:nvSpPr>
            <p:spPr bwMode="auto">
              <a:xfrm>
                <a:off x="5422635" y="292893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1" name="円/楕円 40"/>
              <p:cNvSpPr/>
              <p:nvPr/>
            </p:nvSpPr>
            <p:spPr bwMode="auto">
              <a:xfrm>
                <a:off x="5708387"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2" name="円/楕円 41"/>
              <p:cNvSpPr/>
              <p:nvPr/>
            </p:nvSpPr>
            <p:spPr bwMode="auto">
              <a:xfrm>
                <a:off x="5422635"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3" name="円/楕円 42"/>
              <p:cNvSpPr/>
              <p:nvPr/>
            </p:nvSpPr>
            <p:spPr bwMode="auto">
              <a:xfrm rot="19211356" flipV="1">
                <a:off x="5965435" y="2930492"/>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4" name="円/楕円 43"/>
              <p:cNvSpPr/>
              <p:nvPr/>
            </p:nvSpPr>
            <p:spPr bwMode="auto">
              <a:xfrm>
                <a:off x="5994139" y="321468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45" name="テキスト ボックス 44"/>
              <p:cNvSpPr txBox="1"/>
              <p:nvPr/>
            </p:nvSpPr>
            <p:spPr>
              <a:xfrm>
                <a:off x="5897537" y="2606507"/>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6" name="テキスト ボックス 45"/>
              <p:cNvSpPr txBox="1"/>
              <p:nvPr/>
            </p:nvSpPr>
            <p:spPr>
              <a:xfrm>
                <a:off x="5612202" y="2605974"/>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7" name="テキスト ボックス 46"/>
              <p:cNvSpPr txBox="1"/>
              <p:nvPr/>
            </p:nvSpPr>
            <p:spPr>
              <a:xfrm rot="2192058">
                <a:off x="5616675" y="232381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8" name="テキスト ボックス 47"/>
              <p:cNvSpPr txBox="1"/>
              <p:nvPr/>
            </p:nvSpPr>
            <p:spPr>
              <a:xfrm rot="19137976">
                <a:off x="5606840" y="2894273"/>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49" name="テキスト ボックス 48"/>
              <p:cNvSpPr txBox="1"/>
              <p:nvPr/>
            </p:nvSpPr>
            <p:spPr>
              <a:xfrm rot="19019843">
                <a:off x="5890202" y="2897234"/>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50" name="テキスト ボックス 49"/>
              <p:cNvSpPr txBox="1"/>
              <p:nvPr/>
            </p:nvSpPr>
            <p:spPr>
              <a:xfrm rot="2686596">
                <a:off x="5901188" y="2325276"/>
                <a:ext cx="285335" cy="126768"/>
              </a:xfrm>
              <a:prstGeom prst="rect">
                <a:avLst/>
              </a:prstGeom>
              <a:noFill/>
            </p:spPr>
            <p:txBody>
              <a:bodyPr wrap="square" lIns="0" tIns="0" rIns="0" bIns="0" rtlCol="0">
                <a:spAutoFit/>
              </a:bodyPr>
              <a:lstStyle/>
              <a:p>
                <a:pPr algn="ctr"/>
                <a:r>
                  <a:rPr kumimoji="1" lang="en-US" altLang="ja-JP" sz="1300" b="1" dirty="0" smtClean="0">
                    <a:solidFill>
                      <a:schemeClr val="accent2"/>
                    </a:solidFill>
                    <a:latin typeface="Symbol" pitchFamily="18" charset="2"/>
                  </a:rPr>
                  <a:t>+ -</a:t>
                </a:r>
                <a:endParaRPr kumimoji="1" lang="ja-JP" altLang="en-US" sz="1300" b="1" dirty="0">
                  <a:solidFill>
                    <a:schemeClr val="accent2"/>
                  </a:solidFill>
                  <a:latin typeface="Symbol" pitchFamily="18" charset="2"/>
                </a:endParaRPr>
              </a:p>
            </p:txBody>
          </p:sp>
        </p:grpSp>
      </p:grpSp>
      <p:grpSp>
        <p:nvGrpSpPr>
          <p:cNvPr id="115" name="グループ化 114"/>
          <p:cNvGrpSpPr/>
          <p:nvPr/>
        </p:nvGrpSpPr>
        <p:grpSpPr>
          <a:xfrm>
            <a:off x="5516727" y="2023593"/>
            <a:ext cx="2436253" cy="2817193"/>
            <a:chOff x="2436536" y="2023594"/>
            <a:chExt cx="1543768" cy="1785156"/>
          </a:xfrm>
        </p:grpSpPr>
        <p:cxnSp>
          <p:nvCxnSpPr>
            <p:cNvPr id="51" name="直線矢印コネクタ 50"/>
            <p:cNvCxnSpPr/>
            <p:nvPr/>
          </p:nvCxnSpPr>
          <p:spPr bwMode="auto">
            <a:xfrm rot="5400000">
              <a:off x="2316950" y="2915378"/>
              <a:ext cx="1785156"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52" name="円/楕円 51"/>
            <p:cNvSpPr/>
            <p:nvPr/>
          </p:nvSpPr>
          <p:spPr bwMode="auto">
            <a:xfrm>
              <a:off x="3177984" y="3165457"/>
              <a:ext cx="71438" cy="71438"/>
            </a:xfrm>
            <a:prstGeom prst="ellipse">
              <a:avLst/>
            </a:prstGeom>
            <a:gradFill flip="none" rotWithShape="1">
              <a:gsLst>
                <a:gs pos="0">
                  <a:schemeClr val="tx2">
                    <a:lumMod val="85000"/>
                    <a:lumOff val="15000"/>
                    <a:tint val="66000"/>
                    <a:satMod val="160000"/>
                  </a:schemeClr>
                </a:gs>
                <a:gs pos="50000">
                  <a:schemeClr val="tx2">
                    <a:lumMod val="85000"/>
                    <a:lumOff val="15000"/>
                    <a:tint val="44500"/>
                    <a:satMod val="160000"/>
                  </a:schemeClr>
                </a:gs>
                <a:gs pos="100000">
                  <a:schemeClr val="tx2">
                    <a:lumMod val="85000"/>
                    <a:lumOff val="15000"/>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Times New Roman" pitchFamily="18" charset="0"/>
                <a:ea typeface="ＭＳ Ｐゴシック" charset="-128"/>
              </a:endParaRPr>
            </a:p>
          </p:txBody>
        </p:sp>
        <p:grpSp>
          <p:nvGrpSpPr>
            <p:cNvPr id="53" name="グループ化 52"/>
            <p:cNvGrpSpPr/>
            <p:nvPr/>
          </p:nvGrpSpPr>
          <p:grpSpPr>
            <a:xfrm flipH="1">
              <a:off x="3222706" y="2164882"/>
              <a:ext cx="757598" cy="1214446"/>
              <a:chOff x="7308574" y="1856570"/>
              <a:chExt cx="757598" cy="1214446"/>
            </a:xfrm>
          </p:grpSpPr>
          <p:sp>
            <p:nvSpPr>
              <p:cNvPr id="54" name="円/楕円 53"/>
              <p:cNvSpPr/>
              <p:nvPr/>
            </p:nvSpPr>
            <p:spPr bwMode="auto">
              <a:xfrm rot="3285623">
                <a:off x="7827691" y="2422678"/>
                <a:ext cx="17215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5" name="円/楕円 54"/>
              <p:cNvSpPr/>
              <p:nvPr/>
            </p:nvSpPr>
            <p:spPr bwMode="auto">
              <a:xfrm rot="3810271">
                <a:off x="7848929" y="2143209"/>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6" name="円/楕円 55"/>
              <p:cNvSpPr/>
              <p:nvPr/>
            </p:nvSpPr>
            <p:spPr bwMode="auto">
              <a:xfrm>
                <a:off x="7880078" y="185657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7" name="円/楕円 56"/>
              <p:cNvSpPr/>
              <p:nvPr/>
            </p:nvSpPr>
            <p:spPr bwMode="auto">
              <a:xfrm>
                <a:off x="7600947" y="185657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8" name="円/楕円 57"/>
              <p:cNvSpPr/>
              <p:nvPr/>
            </p:nvSpPr>
            <p:spPr bwMode="auto">
              <a:xfrm>
                <a:off x="7315195" y="185657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59" name="円/楕円 58"/>
              <p:cNvSpPr/>
              <p:nvPr/>
            </p:nvSpPr>
            <p:spPr bwMode="auto">
              <a:xfrm>
                <a:off x="7308574" y="214232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0" name="円/楕円 59"/>
              <p:cNvSpPr/>
              <p:nvPr/>
            </p:nvSpPr>
            <p:spPr bwMode="auto">
              <a:xfrm rot="3923630">
                <a:off x="7575453" y="2144067"/>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1" name="円/楕円 60"/>
              <p:cNvSpPr/>
              <p:nvPr/>
            </p:nvSpPr>
            <p:spPr bwMode="auto">
              <a:xfrm rot="2692861">
                <a:off x="7556243" y="2428074"/>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2" name="円/楕円 61"/>
              <p:cNvSpPr/>
              <p:nvPr/>
            </p:nvSpPr>
            <p:spPr bwMode="auto">
              <a:xfrm>
                <a:off x="7308574" y="242807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3" name="円/楕円 62"/>
              <p:cNvSpPr/>
              <p:nvPr/>
            </p:nvSpPr>
            <p:spPr bwMode="auto">
              <a:xfrm>
                <a:off x="7308574" y="271382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4" name="円/楕円 63"/>
              <p:cNvSpPr/>
              <p:nvPr/>
            </p:nvSpPr>
            <p:spPr bwMode="auto">
              <a:xfrm>
                <a:off x="7594326" y="29995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5" name="円/楕円 64"/>
              <p:cNvSpPr/>
              <p:nvPr/>
            </p:nvSpPr>
            <p:spPr bwMode="auto">
              <a:xfrm>
                <a:off x="7308574" y="29995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6" name="円/楕円 65"/>
              <p:cNvSpPr/>
              <p:nvPr/>
            </p:nvSpPr>
            <p:spPr bwMode="auto">
              <a:xfrm rot="13168845" flipV="1">
                <a:off x="7817302" y="2715384"/>
                <a:ext cx="20754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7" name="円/楕円 66"/>
              <p:cNvSpPr/>
              <p:nvPr/>
            </p:nvSpPr>
            <p:spPr bwMode="auto">
              <a:xfrm>
                <a:off x="7880078" y="299957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8" name="円/楕円 67"/>
              <p:cNvSpPr/>
              <p:nvPr/>
            </p:nvSpPr>
            <p:spPr bwMode="auto">
              <a:xfrm rot="2259383">
                <a:off x="7578838" y="2695650"/>
                <a:ext cx="113104" cy="70644"/>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69" name="テキスト ボックス 68"/>
              <p:cNvSpPr txBox="1"/>
              <p:nvPr/>
            </p:nvSpPr>
            <p:spPr>
              <a:xfrm rot="2580157" flipH="1">
                <a:off x="7780837" y="2679262"/>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0" name="テキスト ボックス 69"/>
              <p:cNvSpPr txBox="1"/>
              <p:nvPr/>
            </p:nvSpPr>
            <p:spPr>
              <a:xfrm rot="2580157" flipH="1">
                <a:off x="7509371" y="2393502"/>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1" name="テキスト ボックス 70"/>
              <p:cNvSpPr txBox="1"/>
              <p:nvPr/>
            </p:nvSpPr>
            <p:spPr>
              <a:xfrm rot="3184021" flipH="1">
                <a:off x="7783219" y="239112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2" name="テキスト ボックス 71"/>
              <p:cNvSpPr txBox="1"/>
              <p:nvPr/>
            </p:nvSpPr>
            <p:spPr>
              <a:xfrm rot="3571925" flipH="1">
                <a:off x="7788497" y="2109314"/>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73" name="テキスト ボックス 72"/>
              <p:cNvSpPr txBox="1"/>
              <p:nvPr/>
            </p:nvSpPr>
            <p:spPr>
              <a:xfrm rot="3571925" flipH="1">
                <a:off x="7507497" y="2114845"/>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grpSp>
        <p:grpSp>
          <p:nvGrpSpPr>
            <p:cNvPr id="74" name="グループ化 73"/>
            <p:cNvGrpSpPr/>
            <p:nvPr/>
          </p:nvGrpSpPr>
          <p:grpSpPr>
            <a:xfrm>
              <a:off x="2436536" y="2164088"/>
              <a:ext cx="757598" cy="1214446"/>
              <a:chOff x="7237136" y="2284404"/>
              <a:chExt cx="757598" cy="1214446"/>
            </a:xfrm>
          </p:grpSpPr>
          <p:sp>
            <p:nvSpPr>
              <p:cNvPr id="75" name="円/楕円 74"/>
              <p:cNvSpPr/>
              <p:nvPr/>
            </p:nvSpPr>
            <p:spPr bwMode="auto">
              <a:xfrm rot="3285623">
                <a:off x="7756253" y="2850512"/>
                <a:ext cx="17215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6" name="円/楕円 75"/>
              <p:cNvSpPr/>
              <p:nvPr/>
            </p:nvSpPr>
            <p:spPr bwMode="auto">
              <a:xfrm rot="3810271">
                <a:off x="7777491" y="2571043"/>
                <a:ext cx="142876"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7" name="円/楕円 76"/>
              <p:cNvSpPr/>
              <p:nvPr/>
            </p:nvSpPr>
            <p:spPr bwMode="auto">
              <a:xfrm>
                <a:off x="7808640" y="228440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8" name="円/楕円 77"/>
              <p:cNvSpPr/>
              <p:nvPr/>
            </p:nvSpPr>
            <p:spPr bwMode="auto">
              <a:xfrm>
                <a:off x="7529509" y="228440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79" name="円/楕円 78"/>
              <p:cNvSpPr/>
              <p:nvPr/>
            </p:nvSpPr>
            <p:spPr bwMode="auto">
              <a:xfrm>
                <a:off x="7243757" y="2284404"/>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0" name="円/楕円 79"/>
              <p:cNvSpPr/>
              <p:nvPr/>
            </p:nvSpPr>
            <p:spPr bwMode="auto">
              <a:xfrm>
                <a:off x="7237136" y="2570156"/>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1" name="円/楕円 80"/>
              <p:cNvSpPr/>
              <p:nvPr/>
            </p:nvSpPr>
            <p:spPr bwMode="auto">
              <a:xfrm rot="3923630">
                <a:off x="7504015" y="2571901"/>
                <a:ext cx="124214"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2" name="円/楕円 81"/>
              <p:cNvSpPr/>
              <p:nvPr/>
            </p:nvSpPr>
            <p:spPr bwMode="auto">
              <a:xfrm rot="2692861">
                <a:off x="7484805" y="2855908"/>
                <a:ext cx="16802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3" name="円/楕円 82"/>
              <p:cNvSpPr/>
              <p:nvPr/>
            </p:nvSpPr>
            <p:spPr bwMode="auto">
              <a:xfrm>
                <a:off x="7237136" y="2855908"/>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4" name="円/楕円 83"/>
              <p:cNvSpPr/>
              <p:nvPr/>
            </p:nvSpPr>
            <p:spPr bwMode="auto">
              <a:xfrm>
                <a:off x="7237136" y="3141660"/>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5" name="円/楕円 84"/>
              <p:cNvSpPr/>
              <p:nvPr/>
            </p:nvSpPr>
            <p:spPr bwMode="auto">
              <a:xfrm>
                <a:off x="7522888" y="342741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6" name="円/楕円 85"/>
              <p:cNvSpPr/>
              <p:nvPr/>
            </p:nvSpPr>
            <p:spPr bwMode="auto">
              <a:xfrm>
                <a:off x="7237136" y="342741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7" name="円/楕円 86"/>
              <p:cNvSpPr/>
              <p:nvPr/>
            </p:nvSpPr>
            <p:spPr bwMode="auto">
              <a:xfrm rot="13168845" flipV="1">
                <a:off x="7745864" y="3143218"/>
                <a:ext cx="207540"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8" name="円/楕円 87"/>
              <p:cNvSpPr/>
              <p:nvPr/>
            </p:nvSpPr>
            <p:spPr bwMode="auto">
              <a:xfrm>
                <a:off x="7808640" y="3427412"/>
                <a:ext cx="78059"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89" name="円/楕円 88"/>
              <p:cNvSpPr/>
              <p:nvPr/>
            </p:nvSpPr>
            <p:spPr bwMode="auto">
              <a:xfrm rot="1949526">
                <a:off x="7510527" y="3142454"/>
                <a:ext cx="120241" cy="71438"/>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300" b="0" i="0" u="none" strike="noStrike" cap="none" normalizeH="0" baseline="0" dirty="0" smtClean="0">
                  <a:ln>
                    <a:noFill/>
                  </a:ln>
                  <a:solidFill>
                    <a:schemeClr val="tx1"/>
                  </a:solidFill>
                  <a:effectLst/>
                  <a:latin typeface="Arial Black" pitchFamily="34" charset="0"/>
                  <a:ea typeface="ＭＳ Ｐゴシック" charset="-128"/>
                </a:endParaRPr>
              </a:p>
            </p:txBody>
          </p:sp>
          <p:sp>
            <p:nvSpPr>
              <p:cNvPr id="90" name="テキスト ボックス 89"/>
              <p:cNvSpPr txBox="1"/>
              <p:nvPr/>
            </p:nvSpPr>
            <p:spPr>
              <a:xfrm rot="2580157" flipH="1">
                <a:off x="7709399" y="3107096"/>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1" name="テキスト ボックス 90"/>
              <p:cNvSpPr txBox="1"/>
              <p:nvPr/>
            </p:nvSpPr>
            <p:spPr>
              <a:xfrm rot="2580157" flipH="1">
                <a:off x="7437933" y="2821336"/>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2" name="テキスト ボックス 91"/>
              <p:cNvSpPr txBox="1"/>
              <p:nvPr/>
            </p:nvSpPr>
            <p:spPr>
              <a:xfrm rot="3184021" flipH="1">
                <a:off x="7711781" y="2818962"/>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3" name="テキスト ボックス 92"/>
              <p:cNvSpPr txBox="1"/>
              <p:nvPr/>
            </p:nvSpPr>
            <p:spPr>
              <a:xfrm rot="3571925" flipH="1">
                <a:off x="7717059" y="253714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r>
                  <a:rPr kumimoji="1" lang="en-US" altLang="ja-JP" sz="1300" b="1" dirty="0" smtClean="0">
                    <a:solidFill>
                      <a:schemeClr val="accent2"/>
                    </a:solidFill>
                    <a:latin typeface="Symbol" pitchFamily="18" charset="2"/>
                  </a:rPr>
                  <a:t> </a:t>
                </a: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4" name="テキスト ボックス 93"/>
              <p:cNvSpPr txBox="1"/>
              <p:nvPr/>
            </p:nvSpPr>
            <p:spPr>
              <a:xfrm rot="3571925" flipH="1">
                <a:off x="7436059" y="2542679"/>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sp>
            <p:nvSpPr>
              <p:cNvPr id="95" name="テキスト ボックス 94"/>
              <p:cNvSpPr txBox="1"/>
              <p:nvPr/>
            </p:nvSpPr>
            <p:spPr>
              <a:xfrm rot="2561955" flipH="1">
                <a:off x="7441849" y="3110109"/>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grpSp>
        <p:sp>
          <p:nvSpPr>
            <p:cNvPr id="96" name="テキスト ボックス 95"/>
            <p:cNvSpPr txBox="1"/>
            <p:nvPr/>
          </p:nvSpPr>
          <p:spPr>
            <a:xfrm rot="19369981" flipH="1">
              <a:off x="3509626" y="2964928"/>
              <a:ext cx="285335" cy="126768"/>
            </a:xfrm>
            <a:prstGeom prst="rect">
              <a:avLst/>
            </a:prstGeom>
            <a:noFill/>
          </p:spPr>
          <p:txBody>
            <a:bodyPr wrap="square" lIns="0" tIns="0" rIns="0" bIns="0" rtlCol="0">
              <a:spAutoFit/>
            </a:bodyPr>
            <a:lstStyle/>
            <a:p>
              <a:pPr algn="ctr"/>
              <a:r>
                <a:rPr lang="en-US" altLang="ja-JP" sz="1300" b="1" dirty="0" smtClean="0">
                  <a:solidFill>
                    <a:schemeClr val="accent2"/>
                  </a:solidFill>
                  <a:latin typeface="Symbol" pitchFamily="18" charset="2"/>
                </a:rPr>
                <a:t>+-</a:t>
              </a:r>
              <a:endParaRPr kumimoji="1" lang="ja-JP" altLang="en-US" sz="1300" b="1" dirty="0">
                <a:solidFill>
                  <a:schemeClr val="accent2"/>
                </a:solidFill>
                <a:latin typeface="Symbol" pitchFamily="18" charset="2"/>
              </a:endParaRPr>
            </a:p>
          </p:txBody>
        </p:sp>
      </p:grpSp>
      <p:sp>
        <p:nvSpPr>
          <p:cNvPr id="97" name="テキスト ボックス 96"/>
          <p:cNvSpPr txBox="1"/>
          <p:nvPr/>
        </p:nvSpPr>
        <p:spPr>
          <a:xfrm>
            <a:off x="1780674" y="1345266"/>
            <a:ext cx="5495160" cy="369332"/>
          </a:xfrm>
          <a:prstGeom prst="rect">
            <a:avLst/>
          </a:prstGeom>
          <a:noFill/>
        </p:spPr>
        <p:txBody>
          <a:bodyPr wrap="square" rtlCol="0">
            <a:spAutoFit/>
          </a:bodyPr>
          <a:lstStyle/>
          <a:p>
            <a:pPr algn="ctr"/>
            <a:r>
              <a:rPr lang="ja-JP" altLang="en-US" dirty="0" smtClean="0"/>
              <a:t>荷電粒子が通過するときに分子が分極する様子</a:t>
            </a:r>
            <a:endParaRPr kumimoji="1" lang="ja-JP" altLang="en-US" dirty="0"/>
          </a:p>
        </p:txBody>
      </p:sp>
      <p:sp>
        <p:nvSpPr>
          <p:cNvPr id="98" name="テキスト ボックス 97"/>
          <p:cNvSpPr txBox="1"/>
          <p:nvPr/>
        </p:nvSpPr>
        <p:spPr>
          <a:xfrm>
            <a:off x="4616410" y="5648830"/>
            <a:ext cx="4527590" cy="523220"/>
          </a:xfrm>
          <a:prstGeom prst="rect">
            <a:avLst/>
          </a:prstGeom>
          <a:noFill/>
        </p:spPr>
        <p:txBody>
          <a:bodyPr wrap="square" rtlCol="0">
            <a:spAutoFit/>
          </a:bodyPr>
          <a:lstStyle/>
          <a:p>
            <a:r>
              <a:rPr lang="ja-JP" altLang="en-US" sz="1400" dirty="0" smtClean="0"/>
              <a:t>早い</a:t>
            </a:r>
            <a:r>
              <a:rPr kumimoji="1" lang="ja-JP" altLang="en-US" sz="1400" dirty="0" smtClean="0"/>
              <a:t>粒子だと分極が非対称になり</a:t>
            </a:r>
            <a:r>
              <a:rPr lang="ja-JP" altLang="en-US" sz="1400" dirty="0" smtClean="0"/>
              <a:t>粒子の進行方向を向く</a:t>
            </a:r>
            <a:endParaRPr lang="en-US" altLang="ja-JP" sz="1400" dirty="0" smtClean="0"/>
          </a:p>
          <a:p>
            <a:r>
              <a:rPr kumimoji="1" lang="ja-JP" altLang="en-US" sz="1400" dirty="0" smtClean="0"/>
              <a:t>粒子が通過後、分極が戻り進行方向に電磁波を放出する</a:t>
            </a:r>
            <a:endParaRPr kumimoji="1" lang="ja-JP" altLang="en-US" sz="1400" dirty="0"/>
          </a:p>
        </p:txBody>
      </p:sp>
      <p:sp>
        <p:nvSpPr>
          <p:cNvPr id="101" name="テキスト ボックス 100"/>
          <p:cNvSpPr txBox="1"/>
          <p:nvPr/>
        </p:nvSpPr>
        <p:spPr>
          <a:xfrm>
            <a:off x="415090" y="5660861"/>
            <a:ext cx="3607078" cy="523220"/>
          </a:xfrm>
          <a:prstGeom prst="rect">
            <a:avLst/>
          </a:prstGeom>
          <a:noFill/>
        </p:spPr>
        <p:txBody>
          <a:bodyPr wrap="none" rtlCol="0">
            <a:spAutoFit/>
          </a:bodyPr>
          <a:lstStyle/>
          <a:p>
            <a:r>
              <a:rPr kumimoji="1" lang="ja-JP" altLang="en-US" sz="1400" dirty="0" smtClean="0"/>
              <a:t>遅い粒子だと分極が対象になり</a:t>
            </a:r>
            <a:endParaRPr kumimoji="1" lang="en-US" altLang="ja-JP" sz="1400" dirty="0" smtClean="0"/>
          </a:p>
          <a:p>
            <a:r>
              <a:rPr lang="ja-JP" altLang="en-US" sz="1400" dirty="0" smtClean="0"/>
              <a:t>分極が戻っても外部に電磁波が放出されない</a:t>
            </a:r>
            <a:endParaRPr kumimoji="1" lang="ja-JP" altLang="en-US" sz="1400" dirty="0"/>
          </a:p>
        </p:txBody>
      </p:sp>
      <p:sp>
        <p:nvSpPr>
          <p:cNvPr id="102" name="フッター プレースホルダ 101"/>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117" name="直線コネクタ 116"/>
          <p:cNvCxnSpPr/>
          <p:nvPr/>
        </p:nvCxnSpPr>
        <p:spPr bwMode="auto">
          <a:xfrm rot="5400000" flipH="1" flipV="1">
            <a:off x="1713932" y="4115996"/>
            <a:ext cx="2161914" cy="1441275"/>
          </a:xfrm>
          <a:prstGeom prst="line">
            <a:avLst/>
          </a:prstGeom>
          <a:solidFill>
            <a:schemeClr val="accent1"/>
          </a:solidFill>
          <a:ln w="28575" cap="flat" cmpd="sng" algn="ctr">
            <a:solidFill>
              <a:srgbClr val="7030A0"/>
            </a:solidFill>
            <a:prstDash val="solid"/>
            <a:round/>
            <a:headEnd type="none" w="med" len="med"/>
            <a:tailEnd type="none" w="med" len="med"/>
          </a:ln>
          <a:effectLst/>
        </p:spPr>
      </p:cxnSp>
      <p:sp>
        <p:nvSpPr>
          <p:cNvPr id="2" name="タイトル 1"/>
          <p:cNvSpPr>
            <a:spLocks noGrp="1"/>
          </p:cNvSpPr>
          <p:nvPr>
            <p:ph type="title"/>
          </p:nvPr>
        </p:nvSpPr>
        <p:spPr/>
        <p:txBody>
          <a:bodyPr/>
          <a:lstStyle/>
          <a:p>
            <a:r>
              <a:rPr lang="ja-JP" altLang="en-US" dirty="0" smtClean="0"/>
              <a:t>チェレンコフ放射</a:t>
            </a:r>
            <a:endParaRPr kumimoji="1" lang="ja-JP" altLang="en-US" dirty="0"/>
          </a:p>
        </p:txBody>
      </p:sp>
      <p:sp>
        <p:nvSpPr>
          <p:cNvPr id="125" name="コンテンツ プレースホルダ 124"/>
          <p:cNvSpPr>
            <a:spLocks noGrp="1"/>
          </p:cNvSpPr>
          <p:nvPr>
            <p:ph idx="1"/>
          </p:nvPr>
        </p:nvSpPr>
        <p:spPr>
          <a:xfrm>
            <a:off x="4403558" y="1345022"/>
            <a:ext cx="4740441" cy="4273735"/>
          </a:xfrm>
        </p:spPr>
        <p:txBody>
          <a:bodyPr/>
          <a:lstStyle/>
          <a:p>
            <a:r>
              <a:rPr lang="ja-JP" altLang="en-US" dirty="0" smtClean="0"/>
              <a:t>各点で分極が戻る際に発生する電磁波は球面波</a:t>
            </a:r>
            <a:endParaRPr lang="en-US" altLang="ja-JP" dirty="0" smtClean="0"/>
          </a:p>
          <a:p>
            <a:r>
              <a:rPr lang="ja-JP" altLang="en-US" dirty="0" smtClean="0"/>
              <a:t>ホイヘンスの原理により、重ねあった波は進行方向に対し</a:t>
            </a:r>
            <a:r>
              <a:rPr lang="ja-JP" altLang="en-US" dirty="0" smtClean="0">
                <a:sym typeface="Symbol"/>
              </a:rPr>
              <a:t>の角度を持って放出される</a:t>
            </a:r>
            <a:endParaRPr lang="en-US" altLang="ja-JP" dirty="0" smtClean="0">
              <a:sym typeface="Symbol"/>
            </a:endParaRPr>
          </a:p>
          <a:p>
            <a:endParaRPr lang="en-US" altLang="ja-JP" dirty="0" smtClean="0">
              <a:sym typeface="Symbol"/>
            </a:endParaRPr>
          </a:p>
          <a:p>
            <a:endParaRPr lang="en-US" altLang="ja-JP" dirty="0" smtClean="0">
              <a:sym typeface="Symbol"/>
            </a:endParaRPr>
          </a:p>
          <a:p>
            <a:pPr>
              <a:buNone/>
            </a:pPr>
            <a:endParaRPr lang="en-US" altLang="ja-JP" dirty="0" smtClean="0">
              <a:sym typeface="Symbol"/>
            </a:endParaRPr>
          </a:p>
          <a:p>
            <a:r>
              <a:rPr lang="ja-JP" altLang="en-US" dirty="0" smtClean="0"/>
              <a:t>チェレンコフ光が放出される条件</a:t>
            </a:r>
            <a:endParaRPr lang="en-US" altLang="ja-JP" dirty="0" smtClean="0"/>
          </a:p>
          <a:p>
            <a:pPr lvl="1"/>
            <a:r>
              <a:rPr lang="en-US" altLang="ja-JP" i="1" dirty="0" smtClean="0">
                <a:sym typeface="Symbol"/>
              </a:rPr>
              <a:t>n</a:t>
            </a:r>
            <a:r>
              <a:rPr lang="ja-JP" altLang="ja-JP" i="1" dirty="0" smtClean="0">
                <a:sym typeface="Symbol"/>
              </a:rPr>
              <a:t></a:t>
            </a:r>
            <a:r>
              <a:rPr lang="en-US" altLang="ja-JP" i="1" dirty="0" smtClean="0">
                <a:sym typeface="Symbol"/>
              </a:rPr>
              <a:t> </a:t>
            </a:r>
            <a:r>
              <a:rPr lang="en-US" altLang="ja-JP" dirty="0" smtClean="0">
                <a:sym typeface="Symbol"/>
              </a:rPr>
              <a:t>1             </a:t>
            </a:r>
            <a:r>
              <a:rPr lang="ja-JP" altLang="ja-JP" i="1" dirty="0" smtClean="0">
                <a:sym typeface="Symbol"/>
              </a:rPr>
              <a:t></a:t>
            </a:r>
            <a:r>
              <a:rPr lang="en-US" altLang="ja-JP" dirty="0" smtClean="0">
                <a:sym typeface="Symbol"/>
              </a:rPr>
              <a:t>  1/</a:t>
            </a:r>
            <a:r>
              <a:rPr lang="en-US" altLang="ja-JP" i="1" dirty="0" smtClean="0">
                <a:sym typeface="Symbol"/>
              </a:rPr>
              <a:t>n</a:t>
            </a:r>
            <a:endParaRPr lang="ja-JP" altLang="en-US" i="1"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63</a:t>
            </a:fld>
            <a:endParaRPr kumimoji="1" lang="ja-JP" altLang="en-US" dirty="0"/>
          </a:p>
        </p:txBody>
      </p:sp>
      <p:sp>
        <p:nvSpPr>
          <p:cNvPr id="100" name="テキスト ボックス 99"/>
          <p:cNvSpPr txBox="1"/>
          <p:nvPr/>
        </p:nvSpPr>
        <p:spPr>
          <a:xfrm rot="19584539">
            <a:off x="2282307" y="3166525"/>
            <a:ext cx="788999" cy="400110"/>
          </a:xfrm>
          <a:prstGeom prst="rect">
            <a:avLst/>
          </a:prstGeom>
          <a:noFill/>
        </p:spPr>
        <p:txBody>
          <a:bodyPr wrap="none" rtlCol="0">
            <a:spAutoFit/>
          </a:bodyPr>
          <a:lstStyle/>
          <a:p>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a:t>
            </a:r>
            <a:r>
              <a:rPr lang="en-US" altLang="ja-JP" sz="2000" i="1" dirty="0" smtClean="0">
                <a:latin typeface="Times New Roman" pitchFamily="18" charset="0"/>
                <a:cs typeface="Times New Roman" pitchFamily="18" charset="0"/>
              </a:rPr>
              <a:t>c</a:t>
            </a:r>
            <a:r>
              <a:rPr lang="en-US" altLang="ja-JP" sz="2000" dirty="0" smtClean="0">
                <a:latin typeface="Times New Roman" pitchFamily="18" charset="0"/>
                <a:cs typeface="Times New Roman" pitchFamily="18" charset="0"/>
              </a:rPr>
              <a:t>/</a:t>
            </a:r>
            <a:r>
              <a:rPr lang="en-US" altLang="ja-JP" sz="2000" i="1" dirty="0" smtClean="0">
                <a:latin typeface="Times New Roman" pitchFamily="18" charset="0"/>
                <a:cs typeface="Times New Roman" pitchFamily="18" charset="0"/>
              </a:rPr>
              <a:t>n</a:t>
            </a:r>
            <a:endParaRPr kumimoji="1" lang="ja-JP" altLang="en-US" sz="2000" i="1" dirty="0">
              <a:latin typeface="Times New Roman" pitchFamily="18" charset="0"/>
              <a:cs typeface="Times New Roman" pitchFamily="18" charset="0"/>
            </a:endParaRPr>
          </a:p>
        </p:txBody>
      </p:sp>
      <p:cxnSp>
        <p:nvCxnSpPr>
          <p:cNvPr id="102" name="直線矢印コネクタ 101"/>
          <p:cNvCxnSpPr/>
          <p:nvPr/>
        </p:nvCxnSpPr>
        <p:spPr bwMode="auto">
          <a:xfrm>
            <a:off x="-108296" y="3763034"/>
            <a:ext cx="4138864"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03" name="直線コネクタ 102"/>
          <p:cNvCxnSpPr/>
          <p:nvPr/>
        </p:nvCxnSpPr>
        <p:spPr bwMode="auto">
          <a:xfrm rot="16200000" flipH="1">
            <a:off x="1708775" y="1958845"/>
            <a:ext cx="2161914" cy="1441275"/>
          </a:xfrm>
          <a:prstGeom prst="line">
            <a:avLst/>
          </a:prstGeom>
          <a:solidFill>
            <a:schemeClr val="accent1"/>
          </a:solidFill>
          <a:ln w="28575" cap="flat" cmpd="sng" algn="ctr">
            <a:solidFill>
              <a:srgbClr val="7030A0"/>
            </a:solidFill>
            <a:prstDash val="solid"/>
            <a:round/>
            <a:headEnd type="none" w="med" len="med"/>
            <a:tailEnd type="none" w="med" len="med"/>
          </a:ln>
          <a:effectLst/>
        </p:spPr>
      </p:cxnSp>
      <p:sp>
        <p:nvSpPr>
          <p:cNvPr id="107" name="テキスト ボックス 106"/>
          <p:cNvSpPr txBox="1"/>
          <p:nvPr/>
        </p:nvSpPr>
        <p:spPr>
          <a:xfrm rot="19578647">
            <a:off x="1622744" y="2847326"/>
            <a:ext cx="917239" cy="400110"/>
          </a:xfrm>
          <a:prstGeom prst="rect">
            <a:avLst/>
          </a:prstGeom>
          <a:noFill/>
        </p:spPr>
        <p:txBody>
          <a:bodyPr wrap="none" rtlCol="0">
            <a:spAutoFit/>
          </a:bodyPr>
          <a:lstStyle/>
          <a:p>
            <a:r>
              <a:rPr kumimoji="1" lang="en-US" altLang="ja-JP" sz="2000" dirty="0" smtClean="0">
                <a:latin typeface="Symbol" pitchFamily="18" charset="2"/>
                <a:cs typeface="Times New Roman" pitchFamily="18" charset="0"/>
              </a:rPr>
              <a:t>2</a:t>
            </a:r>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a:t>
            </a:r>
            <a:r>
              <a:rPr lang="en-US" altLang="ja-JP" sz="2000" i="1" dirty="0" smtClean="0">
                <a:latin typeface="Times New Roman" pitchFamily="18" charset="0"/>
                <a:cs typeface="Times New Roman" pitchFamily="18" charset="0"/>
              </a:rPr>
              <a:t>c</a:t>
            </a:r>
            <a:r>
              <a:rPr lang="en-US" altLang="ja-JP" sz="2000" dirty="0" smtClean="0">
                <a:latin typeface="Times New Roman" pitchFamily="18" charset="0"/>
                <a:cs typeface="Times New Roman" pitchFamily="18" charset="0"/>
              </a:rPr>
              <a:t>/</a:t>
            </a:r>
            <a:r>
              <a:rPr lang="en-US" altLang="ja-JP" sz="2000" i="1" dirty="0" smtClean="0">
                <a:latin typeface="Times New Roman" pitchFamily="18" charset="0"/>
                <a:cs typeface="Times New Roman" pitchFamily="18" charset="0"/>
              </a:rPr>
              <a:t>n</a:t>
            </a:r>
            <a:endParaRPr kumimoji="1" lang="ja-JP" altLang="en-US" sz="2000" i="1" dirty="0">
              <a:latin typeface="Times New Roman" pitchFamily="18" charset="0"/>
              <a:cs typeface="Times New Roman" pitchFamily="18" charset="0"/>
            </a:endParaRPr>
          </a:p>
        </p:txBody>
      </p:sp>
      <p:sp>
        <p:nvSpPr>
          <p:cNvPr id="108" name="テキスト ボックス 107"/>
          <p:cNvSpPr txBox="1"/>
          <p:nvPr/>
        </p:nvSpPr>
        <p:spPr>
          <a:xfrm rot="19578647">
            <a:off x="1100405" y="2443621"/>
            <a:ext cx="917239" cy="400110"/>
          </a:xfrm>
          <a:prstGeom prst="rect">
            <a:avLst/>
          </a:prstGeom>
          <a:noFill/>
        </p:spPr>
        <p:txBody>
          <a:bodyPr wrap="none" rtlCol="0">
            <a:spAutoFit/>
          </a:bodyPr>
          <a:lstStyle/>
          <a:p>
            <a:r>
              <a:rPr lang="en-US" altLang="ja-JP" sz="2000" dirty="0" smtClean="0">
                <a:latin typeface="Symbol" pitchFamily="18" charset="2"/>
                <a:cs typeface="Times New Roman" pitchFamily="18" charset="0"/>
              </a:rPr>
              <a:t>3</a:t>
            </a:r>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a:t>
            </a:r>
            <a:r>
              <a:rPr lang="en-US" altLang="ja-JP" sz="2000" i="1" dirty="0" smtClean="0">
                <a:latin typeface="Times New Roman" pitchFamily="18" charset="0"/>
                <a:cs typeface="Times New Roman" pitchFamily="18" charset="0"/>
              </a:rPr>
              <a:t>c</a:t>
            </a:r>
            <a:r>
              <a:rPr lang="en-US" altLang="ja-JP" sz="2000" dirty="0" smtClean="0">
                <a:latin typeface="Times New Roman" pitchFamily="18" charset="0"/>
                <a:cs typeface="Times New Roman" pitchFamily="18" charset="0"/>
              </a:rPr>
              <a:t>/</a:t>
            </a:r>
            <a:r>
              <a:rPr lang="en-US" altLang="ja-JP" sz="2000" i="1" dirty="0" smtClean="0">
                <a:latin typeface="Times New Roman" pitchFamily="18" charset="0"/>
                <a:cs typeface="Times New Roman" pitchFamily="18" charset="0"/>
              </a:rPr>
              <a:t>n</a:t>
            </a:r>
            <a:endParaRPr kumimoji="1" lang="ja-JP" altLang="en-US" sz="2000" i="1" dirty="0">
              <a:latin typeface="Times New Roman" pitchFamily="18" charset="0"/>
              <a:cs typeface="Times New Roman" pitchFamily="18" charset="0"/>
            </a:endParaRPr>
          </a:p>
        </p:txBody>
      </p:sp>
      <p:sp>
        <p:nvSpPr>
          <p:cNvPr id="109" name="円弧 108"/>
          <p:cNvSpPr/>
          <p:nvPr/>
        </p:nvSpPr>
        <p:spPr bwMode="auto">
          <a:xfrm>
            <a:off x="-2498360" y="1032728"/>
            <a:ext cx="5447507" cy="5447507"/>
          </a:xfrm>
          <a:prstGeom prst="arc">
            <a:avLst>
              <a:gd name="adj1" fmla="val 17663951"/>
              <a:gd name="adj2" fmla="val 3898694"/>
            </a:avLst>
          </a:prstGeom>
          <a:no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10" name="円弧 109"/>
          <p:cNvSpPr/>
          <p:nvPr/>
        </p:nvSpPr>
        <p:spPr bwMode="auto">
          <a:xfrm>
            <a:off x="-552305" y="1959100"/>
            <a:ext cx="3701480" cy="3620506"/>
          </a:xfrm>
          <a:prstGeom prst="arc">
            <a:avLst>
              <a:gd name="adj1" fmla="val 17681955"/>
              <a:gd name="adj2" fmla="val 3862364"/>
            </a:avLst>
          </a:prstGeom>
          <a:no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11" name="円弧 110"/>
          <p:cNvSpPr/>
          <p:nvPr/>
        </p:nvSpPr>
        <p:spPr bwMode="auto">
          <a:xfrm>
            <a:off x="1503718" y="2870027"/>
            <a:ext cx="1825727" cy="1785787"/>
          </a:xfrm>
          <a:prstGeom prst="arc">
            <a:avLst>
              <a:gd name="adj1" fmla="val 17697696"/>
              <a:gd name="adj2" fmla="val 3915353"/>
            </a:avLst>
          </a:prstGeom>
          <a:no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112" name="直線コネクタ 111"/>
          <p:cNvCxnSpPr/>
          <p:nvPr/>
        </p:nvCxnSpPr>
        <p:spPr bwMode="auto">
          <a:xfrm rot="10800000" flipV="1">
            <a:off x="2413387" y="3260339"/>
            <a:ext cx="768357" cy="501103"/>
          </a:xfrm>
          <a:prstGeom prst="line">
            <a:avLst/>
          </a:prstGeom>
          <a:solidFill>
            <a:schemeClr val="accent1"/>
          </a:solidFill>
          <a:ln w="9525" cap="flat" cmpd="sng" algn="ctr">
            <a:solidFill>
              <a:srgbClr val="FF6600"/>
            </a:solidFill>
            <a:prstDash val="solid"/>
            <a:round/>
            <a:headEnd type="arrow" w="med" len="med"/>
            <a:tailEnd type="none" w="med" len="med"/>
          </a:ln>
          <a:effectLst/>
        </p:spPr>
      </p:cxnSp>
      <p:cxnSp>
        <p:nvCxnSpPr>
          <p:cNvPr id="113" name="直線コネクタ 112"/>
          <p:cNvCxnSpPr/>
          <p:nvPr/>
        </p:nvCxnSpPr>
        <p:spPr bwMode="auto">
          <a:xfrm rot="10800000" flipV="1">
            <a:off x="1315735" y="2766214"/>
            <a:ext cx="1526011" cy="995226"/>
          </a:xfrm>
          <a:prstGeom prst="line">
            <a:avLst/>
          </a:prstGeom>
          <a:solidFill>
            <a:schemeClr val="accent1"/>
          </a:solidFill>
          <a:ln w="9525" cap="flat" cmpd="sng" algn="ctr">
            <a:solidFill>
              <a:srgbClr val="FF6600"/>
            </a:solidFill>
            <a:prstDash val="solid"/>
            <a:round/>
            <a:headEnd type="arrow" w="med" len="med"/>
            <a:tailEnd type="none" w="med" len="med"/>
          </a:ln>
          <a:effectLst/>
        </p:spPr>
      </p:cxnSp>
      <p:cxnSp>
        <p:nvCxnSpPr>
          <p:cNvPr id="114" name="直線コネクタ 113"/>
          <p:cNvCxnSpPr/>
          <p:nvPr/>
        </p:nvCxnSpPr>
        <p:spPr bwMode="auto">
          <a:xfrm rot="10800000" flipV="1">
            <a:off x="218072" y="2268613"/>
            <a:ext cx="2289011" cy="1492833"/>
          </a:xfrm>
          <a:prstGeom prst="line">
            <a:avLst/>
          </a:prstGeom>
          <a:solidFill>
            <a:schemeClr val="accent1"/>
          </a:solidFill>
          <a:ln w="9525" cap="flat" cmpd="sng" algn="ctr">
            <a:solidFill>
              <a:srgbClr val="FF6600"/>
            </a:solidFill>
            <a:prstDash val="solid"/>
            <a:round/>
            <a:headEnd type="arrow" w="med" len="med"/>
            <a:tailEnd type="none" w="med" len="med"/>
          </a:ln>
          <a:effectLst/>
        </p:spPr>
      </p:cxnSp>
      <p:sp>
        <p:nvSpPr>
          <p:cNvPr id="116" name="テキスト ボックス 115"/>
          <p:cNvSpPr txBox="1"/>
          <p:nvPr/>
        </p:nvSpPr>
        <p:spPr>
          <a:xfrm>
            <a:off x="3465082" y="3853113"/>
            <a:ext cx="889987" cy="430887"/>
          </a:xfrm>
          <a:prstGeom prst="rect">
            <a:avLst/>
          </a:prstGeom>
          <a:noFill/>
        </p:spPr>
        <p:txBody>
          <a:bodyPr wrap="none" rtlCol="0">
            <a:spAutoFit/>
          </a:bodyPr>
          <a:lstStyle/>
          <a:p>
            <a:r>
              <a:rPr kumimoji="1" lang="ja-JP" altLang="en-US" sz="1050" dirty="0" smtClean="0"/>
              <a:t>荷電粒子の</a:t>
            </a:r>
            <a:endParaRPr kumimoji="1" lang="en-US" altLang="ja-JP" sz="1050" dirty="0" smtClean="0"/>
          </a:p>
          <a:p>
            <a:r>
              <a:rPr kumimoji="1" lang="ja-JP" altLang="en-US" sz="1050" dirty="0" smtClean="0"/>
              <a:t>進行方向</a:t>
            </a:r>
            <a:endParaRPr kumimoji="1" lang="ja-JP" altLang="en-US" sz="1050" dirty="0"/>
          </a:p>
        </p:txBody>
      </p:sp>
      <p:sp>
        <p:nvSpPr>
          <p:cNvPr id="118" name="テキスト ボックス 117"/>
          <p:cNvSpPr txBox="1"/>
          <p:nvPr/>
        </p:nvSpPr>
        <p:spPr>
          <a:xfrm>
            <a:off x="2743939" y="3805178"/>
            <a:ext cx="447756" cy="307777"/>
          </a:xfrm>
          <a:prstGeom prst="rect">
            <a:avLst/>
          </a:prstGeom>
          <a:solidFill>
            <a:schemeClr val="bg1"/>
          </a:solidFill>
        </p:spPr>
        <p:txBody>
          <a:bodyPr wrap="square" lIns="0" tIns="0" rIns="0" bIns="0" rtlCol="0">
            <a:spAutoFit/>
          </a:bodyPr>
          <a:lstStyle/>
          <a:p>
            <a:r>
              <a:rPr kumimoji="1" lang="en-US" altLang="ja-JP" sz="2000" i="1" dirty="0" err="1" smtClean="0">
                <a:latin typeface="Symbol" pitchFamily="18" charset="2"/>
                <a:cs typeface="Times New Roman" pitchFamily="18" charset="0"/>
              </a:rPr>
              <a:t>D</a:t>
            </a:r>
            <a:r>
              <a:rPr kumimoji="1" lang="en-US" altLang="ja-JP" sz="2000" i="1" dirty="0" err="1" smtClean="0">
                <a:latin typeface="Times New Roman" pitchFamily="18" charset="0"/>
                <a:cs typeface="Times New Roman" pitchFamily="18" charset="0"/>
              </a:rPr>
              <a:t>t·v</a:t>
            </a:r>
            <a:endParaRPr kumimoji="1" lang="ja-JP" altLang="en-US" sz="2000" i="1" dirty="0">
              <a:latin typeface="Times New Roman" pitchFamily="18" charset="0"/>
              <a:cs typeface="Times New Roman" pitchFamily="18" charset="0"/>
            </a:endParaRPr>
          </a:p>
        </p:txBody>
      </p:sp>
      <p:sp>
        <p:nvSpPr>
          <p:cNvPr id="119" name="テキスト ボックス 118"/>
          <p:cNvSpPr txBox="1"/>
          <p:nvPr/>
        </p:nvSpPr>
        <p:spPr>
          <a:xfrm>
            <a:off x="1682682" y="3807949"/>
            <a:ext cx="447756" cy="307777"/>
          </a:xfrm>
          <a:prstGeom prst="rect">
            <a:avLst/>
          </a:prstGeom>
          <a:solidFill>
            <a:schemeClr val="bg1"/>
          </a:solidFill>
        </p:spPr>
        <p:txBody>
          <a:bodyPr wrap="square" lIns="0" tIns="0" rIns="0" bIns="0" rtlCol="0">
            <a:spAutoFit/>
          </a:bodyPr>
          <a:lstStyle/>
          <a:p>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t·v</a:t>
            </a:r>
            <a:endParaRPr kumimoji="1" lang="ja-JP" altLang="en-US" sz="2000" i="1" dirty="0">
              <a:latin typeface="Times New Roman" pitchFamily="18" charset="0"/>
              <a:cs typeface="Times New Roman" pitchFamily="18" charset="0"/>
            </a:endParaRPr>
          </a:p>
        </p:txBody>
      </p:sp>
      <p:sp>
        <p:nvSpPr>
          <p:cNvPr id="120" name="テキスト ボックス 119"/>
          <p:cNvSpPr txBox="1"/>
          <p:nvPr/>
        </p:nvSpPr>
        <p:spPr>
          <a:xfrm>
            <a:off x="561573" y="3800745"/>
            <a:ext cx="447756" cy="307777"/>
          </a:xfrm>
          <a:prstGeom prst="rect">
            <a:avLst/>
          </a:prstGeom>
          <a:solidFill>
            <a:schemeClr val="bg1"/>
          </a:solidFill>
        </p:spPr>
        <p:txBody>
          <a:bodyPr wrap="square" lIns="0" tIns="0" rIns="0" bIns="0" rtlCol="0">
            <a:spAutoFit/>
          </a:bodyPr>
          <a:lstStyle/>
          <a:p>
            <a:r>
              <a:rPr kumimoji="1" lang="en-US" altLang="ja-JP" sz="2000" i="1" dirty="0" smtClean="0">
                <a:latin typeface="Symbol" pitchFamily="18" charset="2"/>
                <a:cs typeface="Times New Roman" pitchFamily="18" charset="0"/>
              </a:rPr>
              <a:t>D</a:t>
            </a:r>
            <a:r>
              <a:rPr kumimoji="1" lang="en-US" altLang="ja-JP" sz="2000" i="1" dirty="0" smtClean="0">
                <a:latin typeface="Times New Roman" pitchFamily="18" charset="0"/>
                <a:cs typeface="Times New Roman" pitchFamily="18" charset="0"/>
              </a:rPr>
              <a:t>t·v</a:t>
            </a:r>
            <a:endParaRPr kumimoji="1" lang="ja-JP" altLang="en-US" sz="2000" i="1" dirty="0">
              <a:latin typeface="Times New Roman" pitchFamily="18" charset="0"/>
              <a:cs typeface="Times New Roman" pitchFamily="18" charset="0"/>
            </a:endParaRPr>
          </a:p>
        </p:txBody>
      </p:sp>
      <p:sp>
        <p:nvSpPr>
          <p:cNvPr id="122" name="正方形/長方形 121"/>
          <p:cNvSpPr/>
          <p:nvPr/>
        </p:nvSpPr>
        <p:spPr>
          <a:xfrm>
            <a:off x="891626" y="3353039"/>
            <a:ext cx="304892" cy="369332"/>
          </a:xfrm>
          <a:prstGeom prst="rect">
            <a:avLst/>
          </a:prstGeom>
        </p:spPr>
        <p:txBody>
          <a:bodyPr wrap="none">
            <a:spAutoFit/>
          </a:bodyPr>
          <a:lstStyle/>
          <a:p>
            <a:r>
              <a:rPr lang="ja-JP" altLang="en-US" dirty="0" smtClean="0">
                <a:sym typeface="Symbol"/>
              </a:rPr>
              <a:t></a:t>
            </a:r>
            <a:endParaRPr lang="ja-JP" altLang="en-US" dirty="0"/>
          </a:p>
        </p:txBody>
      </p:sp>
      <p:sp>
        <p:nvSpPr>
          <p:cNvPr id="123" name="円弧 122"/>
          <p:cNvSpPr/>
          <p:nvPr/>
        </p:nvSpPr>
        <p:spPr bwMode="auto">
          <a:xfrm>
            <a:off x="-474598" y="3066119"/>
            <a:ext cx="1390783" cy="1390783"/>
          </a:xfrm>
          <a:prstGeom prst="arc">
            <a:avLst>
              <a:gd name="adj1" fmla="val 19640943"/>
              <a:gd name="adj2" fmla="val 0"/>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aphicFrame>
        <p:nvGraphicFramePr>
          <p:cNvPr id="124" name="オブジェクト 123"/>
          <p:cNvGraphicFramePr>
            <a:graphicFrameLocks noChangeAspect="1"/>
          </p:cNvGraphicFramePr>
          <p:nvPr/>
        </p:nvGraphicFramePr>
        <p:xfrm>
          <a:off x="5132125" y="3557346"/>
          <a:ext cx="3410284" cy="808924"/>
        </p:xfrm>
        <a:graphic>
          <a:graphicData uri="http://schemas.openxmlformats.org/presentationml/2006/ole">
            <p:oleObj spid="_x0000_s32788" name="数式" r:id="rId3" imgW="1765300" imgH="419100" progId="Equation.3">
              <p:embed/>
            </p:oleObj>
          </a:graphicData>
        </a:graphic>
      </p:graphicFrame>
      <p:sp>
        <p:nvSpPr>
          <p:cNvPr id="128" name="右矢印 127"/>
          <p:cNvSpPr/>
          <p:nvPr/>
        </p:nvSpPr>
        <p:spPr bwMode="auto">
          <a:xfrm>
            <a:off x="6324313" y="5137494"/>
            <a:ext cx="424219" cy="276726"/>
          </a:xfrm>
          <a:prstGeom prst="rightArrow">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08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29" name="円/楕円 128"/>
          <p:cNvSpPr/>
          <p:nvPr/>
        </p:nvSpPr>
        <p:spPr bwMode="auto">
          <a:xfrm>
            <a:off x="206363" y="3742991"/>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30" name="円/楕円 129"/>
          <p:cNvSpPr/>
          <p:nvPr/>
        </p:nvSpPr>
        <p:spPr bwMode="auto">
          <a:xfrm>
            <a:off x="1301626" y="3742398"/>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31" name="円/楕円 130"/>
          <p:cNvSpPr/>
          <p:nvPr/>
        </p:nvSpPr>
        <p:spPr bwMode="auto">
          <a:xfrm>
            <a:off x="2396890" y="3745363"/>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32" name="円/楕円 131"/>
          <p:cNvSpPr/>
          <p:nvPr/>
        </p:nvSpPr>
        <p:spPr bwMode="auto">
          <a:xfrm>
            <a:off x="3474364" y="3744770"/>
            <a:ext cx="46253" cy="46253"/>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9" name="フッター プレースホルダ 28"/>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en-US" altLang="ja-JP" dirty="0" smtClean="0">
                <a:sym typeface="Symbol"/>
              </a:rPr>
              <a:t></a:t>
            </a:r>
            <a:r>
              <a:rPr lang="en-US" altLang="ja-JP" dirty="0" smtClean="0"/>
              <a:t>/X</a:t>
            </a:r>
            <a:r>
              <a:rPr lang="ja-JP" altLang="en-US" dirty="0" smtClean="0"/>
              <a:t>線と物質の相互作用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Interaction of </a:t>
            </a:r>
            <a:r>
              <a:rPr kumimoji="1" lang="en-US" altLang="ja-JP" dirty="0" smtClean="0">
                <a:sym typeface="Symbol"/>
              </a:rPr>
              <a:t></a:t>
            </a:r>
            <a:r>
              <a:rPr kumimoji="1" lang="en-US" altLang="ja-JP" dirty="0" smtClean="0"/>
              <a:t>/X rays with materials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64</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ym typeface="Symbol"/>
              </a:rPr>
              <a:t></a:t>
            </a:r>
            <a:r>
              <a:rPr lang="en-US" altLang="ja-JP" dirty="0" smtClean="0"/>
              <a:t>/X</a:t>
            </a:r>
            <a:r>
              <a:rPr lang="ja-JP" altLang="en-US" dirty="0" smtClean="0"/>
              <a:t>線</a:t>
            </a:r>
            <a:r>
              <a:rPr kumimoji="1" lang="ja-JP" altLang="en-US" dirty="0" smtClean="0"/>
              <a:t>と物質の相互作用</a:t>
            </a:r>
            <a:endParaRPr kumimoji="1" lang="ja-JP" altLang="en-US" dirty="0"/>
          </a:p>
        </p:txBody>
      </p:sp>
      <p:sp>
        <p:nvSpPr>
          <p:cNvPr id="3" name="コンテンツ プレースホルダ 2"/>
          <p:cNvSpPr>
            <a:spLocks noGrp="1"/>
          </p:cNvSpPr>
          <p:nvPr>
            <p:ph idx="1"/>
          </p:nvPr>
        </p:nvSpPr>
        <p:spPr>
          <a:xfrm>
            <a:off x="222555" y="1021165"/>
            <a:ext cx="8560497" cy="542940"/>
          </a:xfrm>
        </p:spPr>
        <p:txBody>
          <a:bodyPr/>
          <a:lstStyle/>
          <a:p>
            <a:r>
              <a:rPr lang="ja-JP" altLang="en-US" sz="2000" dirty="0" smtClean="0"/>
              <a:t>光子は荷電粒子とは異なった相互作用によってエネルギーを失う</a:t>
            </a:r>
            <a:endParaRPr kumimoji="1" lang="ja-JP" altLang="en-US" sz="20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65</a:t>
            </a:fld>
            <a:endParaRPr kumimoji="1" lang="ja-JP" altLang="en-US" dirty="0"/>
          </a:p>
        </p:txBody>
      </p:sp>
      <p:pic>
        <p:nvPicPr>
          <p:cNvPr id="34818" name="Picture 2"/>
          <p:cNvPicPr>
            <a:picLocks noChangeAspect="1" noChangeArrowheads="1"/>
          </p:cNvPicPr>
          <p:nvPr/>
        </p:nvPicPr>
        <p:blipFill>
          <a:blip r:embed="rId2" cstate="print"/>
          <a:srcRect l="9533"/>
          <a:stretch>
            <a:fillRect/>
          </a:stretch>
        </p:blipFill>
        <p:spPr bwMode="auto">
          <a:xfrm>
            <a:off x="2423546" y="1732548"/>
            <a:ext cx="4735567" cy="4439894"/>
          </a:xfrm>
          <a:prstGeom prst="rect">
            <a:avLst/>
          </a:prstGeom>
          <a:noFill/>
          <a:ln w="9525">
            <a:noFill/>
            <a:miter lim="800000"/>
            <a:headEnd/>
            <a:tailEnd/>
          </a:ln>
        </p:spPr>
      </p:pic>
      <p:sp>
        <p:nvSpPr>
          <p:cNvPr id="6" name="テキスト ボックス 5"/>
          <p:cNvSpPr txBox="1"/>
          <p:nvPr/>
        </p:nvSpPr>
        <p:spPr>
          <a:xfrm>
            <a:off x="1159905" y="2122761"/>
            <a:ext cx="1107996" cy="369332"/>
          </a:xfrm>
          <a:prstGeom prst="rect">
            <a:avLst/>
          </a:prstGeom>
          <a:noFill/>
        </p:spPr>
        <p:txBody>
          <a:bodyPr wrap="none" rtlCol="0">
            <a:spAutoFit/>
          </a:bodyPr>
          <a:lstStyle/>
          <a:p>
            <a:r>
              <a:rPr kumimoji="1" lang="ja-JP" altLang="en-US" dirty="0" smtClean="0">
                <a:solidFill>
                  <a:schemeClr val="accent2">
                    <a:lumMod val="50000"/>
                  </a:schemeClr>
                </a:solidFill>
              </a:rPr>
              <a:t>光電効果</a:t>
            </a:r>
            <a:endParaRPr kumimoji="1" lang="ja-JP" altLang="en-US" dirty="0">
              <a:solidFill>
                <a:schemeClr val="accent2">
                  <a:lumMod val="50000"/>
                </a:schemeClr>
              </a:solidFill>
            </a:endParaRPr>
          </a:p>
        </p:txBody>
      </p:sp>
      <p:sp>
        <p:nvSpPr>
          <p:cNvPr id="7" name="テキスト ボックス 6"/>
          <p:cNvSpPr txBox="1"/>
          <p:nvPr/>
        </p:nvSpPr>
        <p:spPr>
          <a:xfrm>
            <a:off x="402049" y="6141667"/>
            <a:ext cx="5039136" cy="461665"/>
          </a:xfrm>
          <a:prstGeom prst="rect">
            <a:avLst/>
          </a:prstGeom>
          <a:noFill/>
        </p:spPr>
        <p:txBody>
          <a:bodyPr wrap="none" rtlCol="0">
            <a:spAutoFit/>
          </a:bodyPr>
          <a:lstStyle/>
          <a:p>
            <a:r>
              <a:rPr kumimoji="1" lang="en-US" altLang="ja-JP" sz="1200" dirty="0" smtClean="0"/>
              <a:t>Ref.: Physics Letters B667 (2008) 1</a:t>
            </a:r>
          </a:p>
          <a:p>
            <a:r>
              <a:rPr lang="en-US" altLang="ja-JP" sz="1200" dirty="0" smtClean="0"/>
              <a:t>available on the PDG WWW page (URL: </a:t>
            </a:r>
            <a:r>
              <a:rPr lang="en-US" altLang="ja-JP" sz="1200" dirty="0" smtClean="0">
                <a:latin typeface="Courier New" pitchFamily="49" charset="0"/>
                <a:cs typeface="Courier New" pitchFamily="49" charset="0"/>
              </a:rPr>
              <a:t>http://pdg.lbl.gov</a:t>
            </a:r>
            <a:r>
              <a:rPr lang="en-US" altLang="ja-JP" sz="1200" dirty="0" smtClean="0"/>
              <a:t>)</a:t>
            </a:r>
            <a:endParaRPr kumimoji="1" lang="ja-JP" altLang="en-US" sz="1200" dirty="0"/>
          </a:p>
        </p:txBody>
      </p:sp>
      <p:sp>
        <p:nvSpPr>
          <p:cNvPr id="8" name="テキスト ボックス 7"/>
          <p:cNvSpPr txBox="1"/>
          <p:nvPr/>
        </p:nvSpPr>
        <p:spPr>
          <a:xfrm>
            <a:off x="6992649" y="3610667"/>
            <a:ext cx="1548822" cy="538609"/>
          </a:xfrm>
          <a:prstGeom prst="rect">
            <a:avLst/>
          </a:prstGeom>
          <a:noFill/>
        </p:spPr>
        <p:txBody>
          <a:bodyPr wrap="none" rtlCol="0">
            <a:spAutoFit/>
          </a:bodyPr>
          <a:lstStyle/>
          <a:p>
            <a:r>
              <a:rPr kumimoji="1" lang="ja-JP" altLang="en-US" dirty="0" smtClean="0">
                <a:solidFill>
                  <a:schemeClr val="accent2">
                    <a:lumMod val="50000"/>
                  </a:schemeClr>
                </a:solidFill>
              </a:rPr>
              <a:t>対生成</a:t>
            </a:r>
            <a:endParaRPr kumimoji="1" lang="en-US" altLang="ja-JP" dirty="0" smtClean="0">
              <a:solidFill>
                <a:schemeClr val="accent2">
                  <a:lumMod val="50000"/>
                </a:schemeClr>
              </a:solidFill>
            </a:endParaRPr>
          </a:p>
          <a:p>
            <a:r>
              <a:rPr lang="ja-JP" altLang="en-US" sz="1100" dirty="0" smtClean="0">
                <a:solidFill>
                  <a:schemeClr val="accent2">
                    <a:lumMod val="50000"/>
                  </a:schemeClr>
                </a:solidFill>
              </a:rPr>
              <a:t>（原子核の電場による）</a:t>
            </a:r>
            <a:endParaRPr kumimoji="1" lang="ja-JP" altLang="en-US" sz="1100" dirty="0">
              <a:solidFill>
                <a:schemeClr val="accent2">
                  <a:lumMod val="50000"/>
                </a:schemeClr>
              </a:solidFill>
            </a:endParaRPr>
          </a:p>
        </p:txBody>
      </p:sp>
      <p:sp>
        <p:nvSpPr>
          <p:cNvPr id="9" name="テキスト ボックス 8"/>
          <p:cNvSpPr txBox="1"/>
          <p:nvPr/>
        </p:nvSpPr>
        <p:spPr>
          <a:xfrm>
            <a:off x="7277396" y="4569182"/>
            <a:ext cx="1407758" cy="538609"/>
          </a:xfrm>
          <a:prstGeom prst="rect">
            <a:avLst/>
          </a:prstGeom>
          <a:noFill/>
        </p:spPr>
        <p:txBody>
          <a:bodyPr wrap="none" rtlCol="0">
            <a:spAutoFit/>
          </a:bodyPr>
          <a:lstStyle/>
          <a:p>
            <a:r>
              <a:rPr kumimoji="1" lang="ja-JP" altLang="en-US" dirty="0" smtClean="0">
                <a:solidFill>
                  <a:schemeClr val="accent2">
                    <a:lumMod val="50000"/>
                  </a:schemeClr>
                </a:solidFill>
              </a:rPr>
              <a:t>対生成</a:t>
            </a:r>
            <a:endParaRPr kumimoji="1" lang="en-US" altLang="ja-JP" dirty="0" smtClean="0">
              <a:solidFill>
                <a:schemeClr val="accent2">
                  <a:lumMod val="50000"/>
                </a:schemeClr>
              </a:solidFill>
            </a:endParaRPr>
          </a:p>
          <a:p>
            <a:r>
              <a:rPr lang="ja-JP" altLang="en-US" sz="1100" dirty="0" smtClean="0">
                <a:solidFill>
                  <a:schemeClr val="accent2">
                    <a:lumMod val="50000"/>
                  </a:schemeClr>
                </a:solidFill>
              </a:rPr>
              <a:t>（電子の電場による）</a:t>
            </a:r>
            <a:endParaRPr kumimoji="1" lang="ja-JP" altLang="en-US" sz="1100" dirty="0">
              <a:solidFill>
                <a:schemeClr val="accent2">
                  <a:lumMod val="50000"/>
                </a:schemeClr>
              </a:solidFill>
            </a:endParaRPr>
          </a:p>
        </p:txBody>
      </p:sp>
      <p:sp>
        <p:nvSpPr>
          <p:cNvPr id="10" name="テキスト ボックス 9"/>
          <p:cNvSpPr txBox="1"/>
          <p:nvPr/>
        </p:nvSpPr>
        <p:spPr>
          <a:xfrm>
            <a:off x="6010071" y="6069119"/>
            <a:ext cx="2383986" cy="477054"/>
          </a:xfrm>
          <a:prstGeom prst="rect">
            <a:avLst/>
          </a:prstGeom>
          <a:noFill/>
        </p:spPr>
        <p:txBody>
          <a:bodyPr wrap="none" rtlCol="0">
            <a:spAutoFit/>
          </a:bodyPr>
          <a:lstStyle/>
          <a:p>
            <a:r>
              <a:rPr lang="ja-JP" altLang="en-US" sz="1400" dirty="0" smtClean="0">
                <a:solidFill>
                  <a:schemeClr val="accent2">
                    <a:lumMod val="50000"/>
                  </a:schemeClr>
                </a:solidFill>
              </a:rPr>
              <a:t>光子</a:t>
            </a:r>
            <a:r>
              <a:rPr lang="en-US" altLang="ja-JP" sz="1400" dirty="0" smtClean="0">
                <a:solidFill>
                  <a:schemeClr val="accent2">
                    <a:lumMod val="50000"/>
                  </a:schemeClr>
                </a:solidFill>
              </a:rPr>
              <a:t>-</a:t>
            </a:r>
            <a:r>
              <a:rPr lang="ja-JP" altLang="en-US" sz="1400" dirty="0" smtClean="0">
                <a:solidFill>
                  <a:schemeClr val="accent2">
                    <a:lumMod val="50000"/>
                  </a:schemeClr>
                </a:solidFill>
              </a:rPr>
              <a:t>原子核反応</a:t>
            </a:r>
            <a:endParaRPr lang="en-US" altLang="ja-JP" sz="1400" dirty="0" smtClean="0">
              <a:solidFill>
                <a:schemeClr val="accent2">
                  <a:lumMod val="50000"/>
                </a:schemeClr>
              </a:solidFill>
            </a:endParaRPr>
          </a:p>
          <a:p>
            <a:r>
              <a:rPr lang="ja-JP" altLang="en-US" sz="1100" dirty="0" smtClean="0">
                <a:solidFill>
                  <a:schemeClr val="accent2">
                    <a:lumMod val="50000"/>
                  </a:schemeClr>
                </a:solidFill>
              </a:rPr>
              <a:t>（</a:t>
            </a:r>
            <a:r>
              <a:rPr lang="en-US" altLang="ja-JP" sz="1100" dirty="0" smtClean="0">
                <a:solidFill>
                  <a:schemeClr val="accent2">
                    <a:lumMod val="50000"/>
                  </a:schemeClr>
                </a:solidFill>
              </a:rPr>
              <a:t>Giant Dipole Resonance</a:t>
            </a:r>
            <a:r>
              <a:rPr lang="ja-JP" altLang="en-US" sz="1100" dirty="0" smtClean="0">
                <a:solidFill>
                  <a:schemeClr val="accent2">
                    <a:lumMod val="50000"/>
                  </a:schemeClr>
                </a:solidFill>
              </a:rPr>
              <a:t>による）</a:t>
            </a:r>
            <a:endParaRPr kumimoji="1" lang="ja-JP" altLang="en-US" sz="1100" dirty="0">
              <a:solidFill>
                <a:schemeClr val="accent2">
                  <a:lumMod val="50000"/>
                </a:schemeClr>
              </a:solidFill>
            </a:endParaRPr>
          </a:p>
        </p:txBody>
      </p:sp>
      <p:sp>
        <p:nvSpPr>
          <p:cNvPr id="11" name="テキスト ボックス 10"/>
          <p:cNvSpPr txBox="1"/>
          <p:nvPr/>
        </p:nvSpPr>
        <p:spPr>
          <a:xfrm>
            <a:off x="686663" y="3526445"/>
            <a:ext cx="1426994" cy="369332"/>
          </a:xfrm>
          <a:prstGeom prst="rect">
            <a:avLst/>
          </a:prstGeom>
          <a:noFill/>
        </p:spPr>
        <p:txBody>
          <a:bodyPr wrap="none" rtlCol="0">
            <a:spAutoFit/>
          </a:bodyPr>
          <a:lstStyle/>
          <a:p>
            <a:r>
              <a:rPr lang="ja-JP" altLang="en-US" dirty="0" smtClean="0">
                <a:solidFill>
                  <a:schemeClr val="accent2">
                    <a:lumMod val="50000"/>
                  </a:schemeClr>
                </a:solidFill>
              </a:rPr>
              <a:t>レイリー散乱</a:t>
            </a:r>
            <a:endParaRPr kumimoji="1" lang="ja-JP" altLang="en-US" dirty="0">
              <a:solidFill>
                <a:schemeClr val="accent2">
                  <a:lumMod val="50000"/>
                </a:schemeClr>
              </a:solidFill>
            </a:endParaRPr>
          </a:p>
        </p:txBody>
      </p:sp>
      <p:sp>
        <p:nvSpPr>
          <p:cNvPr id="12" name="テキスト ボックス 11"/>
          <p:cNvSpPr txBox="1"/>
          <p:nvPr/>
        </p:nvSpPr>
        <p:spPr>
          <a:xfrm>
            <a:off x="682653" y="4930128"/>
            <a:ext cx="1580882" cy="369332"/>
          </a:xfrm>
          <a:prstGeom prst="rect">
            <a:avLst/>
          </a:prstGeom>
          <a:noFill/>
        </p:spPr>
        <p:txBody>
          <a:bodyPr wrap="none" rtlCol="0">
            <a:spAutoFit/>
          </a:bodyPr>
          <a:lstStyle/>
          <a:p>
            <a:r>
              <a:rPr lang="ja-JP" altLang="en-US" dirty="0" smtClean="0">
                <a:solidFill>
                  <a:schemeClr val="accent2">
                    <a:lumMod val="50000"/>
                  </a:schemeClr>
                </a:solidFill>
              </a:rPr>
              <a:t>コンプトン散乱</a:t>
            </a:r>
            <a:endParaRPr kumimoji="1" lang="ja-JP" altLang="en-US" dirty="0">
              <a:solidFill>
                <a:schemeClr val="accent2">
                  <a:lumMod val="50000"/>
                </a:schemeClr>
              </a:solidFill>
            </a:endParaRPr>
          </a:p>
        </p:txBody>
      </p:sp>
      <p:cxnSp>
        <p:nvCxnSpPr>
          <p:cNvPr id="14" name="直線矢印コネクタ 13"/>
          <p:cNvCxnSpPr/>
          <p:nvPr/>
        </p:nvCxnSpPr>
        <p:spPr bwMode="auto">
          <a:xfrm flipV="1">
            <a:off x="2334126" y="2009274"/>
            <a:ext cx="794085" cy="26469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6" name="直線矢印コネクタ 15"/>
          <p:cNvCxnSpPr>
            <a:stCxn id="11" idx="3"/>
          </p:cNvCxnSpPr>
          <p:nvPr/>
        </p:nvCxnSpPr>
        <p:spPr bwMode="auto">
          <a:xfrm flipV="1">
            <a:off x="2113657" y="3429000"/>
            <a:ext cx="1098775" cy="282111"/>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9" name="直線矢印コネクタ 18"/>
          <p:cNvCxnSpPr/>
          <p:nvPr/>
        </p:nvCxnSpPr>
        <p:spPr bwMode="auto">
          <a:xfrm flipV="1">
            <a:off x="2310063" y="4415589"/>
            <a:ext cx="1792705" cy="733927"/>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22" name="直線矢印コネクタ 21"/>
          <p:cNvCxnSpPr/>
          <p:nvPr/>
        </p:nvCxnSpPr>
        <p:spPr bwMode="auto">
          <a:xfrm rot="10800000" flipV="1">
            <a:off x="6316579" y="3922295"/>
            <a:ext cx="637674" cy="31282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25" name="直線矢印コネクタ 24"/>
          <p:cNvCxnSpPr/>
          <p:nvPr/>
        </p:nvCxnSpPr>
        <p:spPr bwMode="auto">
          <a:xfrm rot="10800000" flipV="1">
            <a:off x="6456947" y="4776536"/>
            <a:ext cx="774032" cy="188495"/>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27" name="テキスト ボックス 26"/>
          <p:cNvSpPr txBox="1"/>
          <p:nvPr/>
        </p:nvSpPr>
        <p:spPr>
          <a:xfrm>
            <a:off x="7002380" y="1816769"/>
            <a:ext cx="1540042" cy="923330"/>
          </a:xfrm>
          <a:prstGeom prst="rect">
            <a:avLst/>
          </a:prstGeom>
          <a:noFill/>
        </p:spPr>
        <p:txBody>
          <a:bodyPr wrap="square" rtlCol="0">
            <a:spAutoFit/>
          </a:bodyPr>
          <a:lstStyle/>
          <a:p>
            <a:r>
              <a:rPr kumimoji="1" lang="ja-JP" altLang="en-US" dirty="0" smtClean="0"/>
              <a:t>鉛に対する</a:t>
            </a:r>
            <a:endParaRPr kumimoji="1" lang="en-US" altLang="ja-JP" dirty="0" smtClean="0"/>
          </a:p>
          <a:p>
            <a:r>
              <a:rPr kumimoji="1" lang="ja-JP" altLang="en-US" dirty="0" smtClean="0"/>
              <a:t>反応断面積</a:t>
            </a:r>
            <a:endParaRPr kumimoji="1" lang="en-US" altLang="ja-JP" dirty="0" smtClean="0"/>
          </a:p>
          <a:p>
            <a:r>
              <a:rPr lang="ja-JP" altLang="en-US" dirty="0" smtClean="0"/>
              <a:t>（反応確率）</a:t>
            </a:r>
            <a:endParaRPr kumimoji="1" lang="ja-JP" altLang="en-US" dirty="0"/>
          </a:p>
        </p:txBody>
      </p:sp>
      <p:cxnSp>
        <p:nvCxnSpPr>
          <p:cNvPr id="28" name="直線矢印コネクタ 27"/>
          <p:cNvCxnSpPr/>
          <p:nvPr/>
        </p:nvCxnSpPr>
        <p:spPr bwMode="auto">
          <a:xfrm rot="16200000" flipV="1">
            <a:off x="5317958" y="5642812"/>
            <a:ext cx="757991" cy="51735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20" name="フッター プレースホルダ 19"/>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光電効果</a:t>
            </a:r>
            <a:endParaRPr kumimoji="1" lang="ja-JP" altLang="en-US" dirty="0"/>
          </a:p>
        </p:txBody>
      </p:sp>
      <p:sp>
        <p:nvSpPr>
          <p:cNvPr id="3" name="コンテンツ プレースホルダ 2"/>
          <p:cNvSpPr>
            <a:spLocks noGrp="1"/>
          </p:cNvSpPr>
          <p:nvPr>
            <p:ph idx="1"/>
          </p:nvPr>
        </p:nvSpPr>
        <p:spPr>
          <a:xfrm>
            <a:off x="571472" y="1285859"/>
            <a:ext cx="7772400" cy="5139003"/>
          </a:xfrm>
        </p:spPr>
        <p:txBody>
          <a:bodyPr/>
          <a:lstStyle/>
          <a:p>
            <a:r>
              <a:rPr kumimoji="1" lang="ja-JP" altLang="en-US" dirty="0" smtClean="0"/>
              <a:t>光子が原子の束縛電子に吸収される</a:t>
            </a:r>
            <a:endParaRPr kumimoji="1" lang="en-US" altLang="ja-JP" dirty="0" smtClean="0"/>
          </a:p>
          <a:p>
            <a:r>
              <a:rPr lang="ja-JP" altLang="en-US" dirty="0" smtClean="0"/>
              <a:t>エネルギーを電子に与え、電子が原子核から飛び出す</a:t>
            </a:r>
            <a:endParaRPr lang="en-US" altLang="ja-JP" dirty="0" smtClean="0"/>
          </a:p>
          <a:p>
            <a:pPr lvl="1"/>
            <a:r>
              <a:rPr lang="ja-JP" altLang="en-US" dirty="0" smtClean="0"/>
              <a:t>光子は吸収される</a:t>
            </a:r>
            <a:endParaRPr lang="en-US" altLang="ja-JP" dirty="0" smtClean="0"/>
          </a:p>
          <a:p>
            <a:pPr lvl="1"/>
            <a:r>
              <a:rPr lang="ja-JP" altLang="en-US" dirty="0" smtClean="0"/>
              <a:t>電子の運動エネルギー</a:t>
            </a:r>
            <a:endParaRPr lang="en-US" altLang="ja-JP" dirty="0" smtClean="0"/>
          </a:p>
          <a:p>
            <a:pPr lvl="2"/>
            <a:r>
              <a:rPr lang="en-US" altLang="ja-JP" i="1" dirty="0" smtClean="0"/>
              <a:t>T</a:t>
            </a:r>
            <a:r>
              <a:rPr lang="en-US" altLang="ja-JP" i="1" baseline="-25000" dirty="0" smtClean="0"/>
              <a:t>e</a:t>
            </a:r>
            <a:r>
              <a:rPr lang="en-US" altLang="ja-JP" dirty="0" smtClean="0"/>
              <a:t> = E</a:t>
            </a:r>
            <a:r>
              <a:rPr lang="en-US" altLang="ja-JP" sz="1400" dirty="0" smtClean="0">
                <a:latin typeface="Symbol" pitchFamily="18" charset="2"/>
              </a:rPr>
              <a:t>g</a:t>
            </a:r>
            <a:r>
              <a:rPr lang="en-US" altLang="ja-JP" dirty="0" smtClean="0"/>
              <a:t>-B</a:t>
            </a:r>
          </a:p>
          <a:p>
            <a:pPr lvl="3"/>
            <a:r>
              <a:rPr lang="en-US" altLang="ja-JP" dirty="0" smtClean="0"/>
              <a:t>E</a:t>
            </a:r>
            <a:r>
              <a:rPr lang="en-US" altLang="ja-JP" sz="1050" dirty="0" smtClean="0">
                <a:latin typeface="Symbol" pitchFamily="18" charset="2"/>
              </a:rPr>
              <a:t>g</a:t>
            </a:r>
            <a:r>
              <a:rPr lang="en-US" altLang="ja-JP" sz="1800" dirty="0" smtClean="0">
                <a:latin typeface="Symbol" pitchFamily="18" charset="2"/>
              </a:rPr>
              <a:t>: </a:t>
            </a:r>
            <a:r>
              <a:rPr lang="ja-JP" altLang="en-US" sz="1800" dirty="0" smtClean="0">
                <a:latin typeface="Symbol" pitchFamily="18" charset="2"/>
              </a:rPr>
              <a:t>光子のエネルギー</a:t>
            </a:r>
            <a:endParaRPr lang="en-US" altLang="ja-JP" dirty="0" smtClean="0"/>
          </a:p>
          <a:p>
            <a:pPr lvl="3"/>
            <a:r>
              <a:rPr lang="en-US" altLang="ja-JP" dirty="0" smtClean="0"/>
              <a:t>B: </a:t>
            </a:r>
            <a:r>
              <a:rPr lang="ja-JP" altLang="en-US" dirty="0" smtClean="0"/>
              <a:t>電子の束縛エネルギー（仕事関数）</a:t>
            </a:r>
            <a:endParaRPr lang="en-US" altLang="ja-JP" dirty="0" smtClean="0"/>
          </a:p>
          <a:p>
            <a:pPr lvl="1"/>
            <a:r>
              <a:rPr lang="ja-JP" altLang="en-US" dirty="0" smtClean="0"/>
              <a:t>電子軌道のエネルギーレベルに</a:t>
            </a:r>
            <a:endParaRPr lang="en-US" altLang="ja-JP" dirty="0" smtClean="0"/>
          </a:p>
          <a:p>
            <a:pPr lvl="1">
              <a:buNone/>
            </a:pPr>
            <a:r>
              <a:rPr lang="en-US" altLang="ja-JP" dirty="0" smtClean="0"/>
              <a:t>	</a:t>
            </a:r>
            <a:r>
              <a:rPr lang="ja-JP" altLang="en-US" dirty="0" smtClean="0"/>
              <a:t>よって特徴的なエッジが見える</a:t>
            </a:r>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66</a:t>
            </a:fld>
            <a:endParaRPr kumimoji="1" lang="ja-JP" altLang="en-US" dirty="0"/>
          </a:p>
        </p:txBody>
      </p:sp>
      <p:pic>
        <p:nvPicPr>
          <p:cNvPr id="5" name="Picture 2"/>
          <p:cNvPicPr>
            <a:picLocks noChangeAspect="1" noChangeArrowheads="1"/>
          </p:cNvPicPr>
          <p:nvPr/>
        </p:nvPicPr>
        <p:blipFill>
          <a:blip r:embed="rId2" cstate="print"/>
          <a:srcRect l="13233" r="46801" b="50409"/>
          <a:stretch>
            <a:fillRect/>
          </a:stretch>
        </p:blipFill>
        <p:spPr bwMode="auto">
          <a:xfrm>
            <a:off x="5883442" y="2741186"/>
            <a:ext cx="3248534" cy="3418979"/>
          </a:xfrm>
          <a:prstGeom prst="rect">
            <a:avLst/>
          </a:prstGeom>
          <a:ln>
            <a:noFill/>
          </a:ln>
          <a:effectLst>
            <a:outerShdw blurRad="292100" dist="139700" dir="2700000" algn="tl" rotWithShape="0">
              <a:srgbClr val="333333">
                <a:alpha val="65000"/>
              </a:srgbClr>
            </a:outerShdw>
          </a:effectLst>
        </p:spPr>
      </p:pic>
      <p:sp>
        <p:nvSpPr>
          <p:cNvPr id="6" name="フッター プレースホルダ 5"/>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7" name="円/楕円 6"/>
          <p:cNvSpPr/>
          <p:nvPr/>
        </p:nvSpPr>
        <p:spPr bwMode="auto">
          <a:xfrm>
            <a:off x="6934200" y="4019549"/>
            <a:ext cx="542925" cy="409575"/>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l="9657" t="31164" r="34713" b="755"/>
          <a:stretch>
            <a:fillRect/>
          </a:stretch>
        </p:blipFill>
        <p:spPr bwMode="auto">
          <a:xfrm>
            <a:off x="4901829" y="1467853"/>
            <a:ext cx="4242171" cy="4403558"/>
          </a:xfrm>
          <a:prstGeom prst="rect">
            <a:avLst/>
          </a:prstGeom>
          <a:ln>
            <a:noFill/>
          </a:ln>
          <a:effectLst>
            <a:outerShdw blurRad="292100" dist="139700" dir="2700000" algn="tl" rotWithShape="0">
              <a:srgbClr val="333333">
                <a:alpha val="65000"/>
              </a:srgbClr>
            </a:outerShdw>
          </a:effectLst>
        </p:spPr>
      </p:pic>
      <p:sp>
        <p:nvSpPr>
          <p:cNvPr id="2" name="タイトル 1"/>
          <p:cNvSpPr>
            <a:spLocks noGrp="1"/>
          </p:cNvSpPr>
          <p:nvPr>
            <p:ph type="title"/>
          </p:nvPr>
        </p:nvSpPr>
        <p:spPr/>
        <p:txBody>
          <a:bodyPr/>
          <a:lstStyle/>
          <a:p>
            <a:r>
              <a:rPr kumimoji="1" lang="ja-JP" altLang="en-US" dirty="0" smtClean="0"/>
              <a:t>レイリー散乱・コンプトン散乱</a:t>
            </a:r>
            <a:endParaRPr kumimoji="1" lang="ja-JP" altLang="en-US" dirty="0"/>
          </a:p>
        </p:txBody>
      </p:sp>
      <p:sp>
        <p:nvSpPr>
          <p:cNvPr id="3" name="コンテンツ プレースホルダ 2"/>
          <p:cNvSpPr>
            <a:spLocks noGrp="1"/>
          </p:cNvSpPr>
          <p:nvPr>
            <p:ph idx="1"/>
          </p:nvPr>
        </p:nvSpPr>
        <p:spPr>
          <a:xfrm>
            <a:off x="288757" y="1285859"/>
            <a:ext cx="4307305" cy="5199161"/>
          </a:xfrm>
        </p:spPr>
        <p:txBody>
          <a:bodyPr/>
          <a:lstStyle/>
          <a:p>
            <a:r>
              <a:rPr lang="ja-JP" altLang="en-US" dirty="0" smtClean="0"/>
              <a:t>光子と粒子との散乱</a:t>
            </a:r>
            <a:endParaRPr lang="en-US" altLang="ja-JP" dirty="0" smtClean="0"/>
          </a:p>
          <a:p>
            <a:pPr lvl="1"/>
            <a:r>
              <a:rPr kumimoji="1" lang="ja-JP" altLang="en-US" dirty="0" smtClean="0"/>
              <a:t>レイリー散乱</a:t>
            </a:r>
            <a:endParaRPr kumimoji="1" lang="en-US" altLang="ja-JP" dirty="0" smtClean="0"/>
          </a:p>
          <a:p>
            <a:pPr lvl="2"/>
            <a:r>
              <a:rPr kumimoji="1" lang="ja-JP" altLang="en-US" dirty="0" smtClean="0"/>
              <a:t>低いエネルギーでは原子全体で光子が反跳を受ける</a:t>
            </a:r>
            <a:endParaRPr lang="en-US" altLang="ja-JP" dirty="0" smtClean="0"/>
          </a:p>
          <a:p>
            <a:pPr lvl="1"/>
            <a:r>
              <a:rPr kumimoji="1" lang="ja-JP" altLang="en-US" dirty="0" smtClean="0"/>
              <a:t>コンプトン散乱</a:t>
            </a:r>
            <a:endParaRPr kumimoji="1" lang="en-US" altLang="ja-JP" dirty="0" smtClean="0"/>
          </a:p>
          <a:p>
            <a:pPr lvl="2"/>
            <a:r>
              <a:rPr lang="ja-JP" altLang="en-US" dirty="0" smtClean="0"/>
              <a:t>エネルギーが高い </a:t>
            </a:r>
            <a:r>
              <a:rPr lang="en-US" altLang="ja-JP" dirty="0" smtClean="0"/>
              <a:t>= </a:t>
            </a:r>
            <a:r>
              <a:rPr lang="ja-JP" altLang="en-US" dirty="0" smtClean="0"/>
              <a:t>十分波長が短いと、軌道上の電子もほぼ静止していると見なせ、一つ一つの電子と散乱を起こす</a:t>
            </a:r>
            <a:endParaRPr lang="en-US" altLang="ja-JP" dirty="0" smtClean="0"/>
          </a:p>
          <a:p>
            <a:pPr lvl="2"/>
            <a:r>
              <a:rPr kumimoji="1" lang="ja-JP" altLang="en-US" dirty="0" smtClean="0"/>
              <a:t>反応断面積（確率）は、</a:t>
            </a:r>
            <a:r>
              <a:rPr lang="en-US" altLang="ja-JP" dirty="0" smtClean="0"/>
              <a:t>O.Klein </a:t>
            </a:r>
            <a:r>
              <a:rPr lang="ja-JP" altLang="en-US" dirty="0" smtClean="0"/>
              <a:t>と仁科芳雄によって初めて正確に計算された</a:t>
            </a:r>
            <a:endParaRPr lang="en-US" altLang="ja-JP" dirty="0" smtClean="0"/>
          </a:p>
          <a:p>
            <a:pPr lvl="3"/>
            <a:r>
              <a:rPr kumimoji="1" lang="ja-JP" altLang="en-US" dirty="0" smtClean="0"/>
              <a:t>相対論効果と量子力学効果を考慮</a:t>
            </a:r>
            <a:endParaRPr kumimoji="1" lang="en-US" altLang="ja-JP" dirty="0" smtClean="0"/>
          </a:p>
          <a:p>
            <a:pPr lvl="3"/>
            <a:r>
              <a:rPr lang="en-US" altLang="ja-JP" dirty="0" smtClean="0"/>
              <a:t>Klein-Nishina formula </a:t>
            </a:r>
            <a:r>
              <a:rPr lang="ja-JP" altLang="en-US" dirty="0" smtClean="0"/>
              <a:t>と呼ばれている</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67</a:t>
            </a:fld>
            <a:endParaRPr kumimoji="1" lang="ja-JP" altLang="en-US" dirty="0"/>
          </a:p>
        </p:txBody>
      </p:sp>
      <p:sp>
        <p:nvSpPr>
          <p:cNvPr id="6" name="フッター プレースホルダ 5"/>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7" name="円/楕円 6"/>
          <p:cNvSpPr/>
          <p:nvPr/>
        </p:nvSpPr>
        <p:spPr bwMode="auto">
          <a:xfrm>
            <a:off x="6838950" y="4162425"/>
            <a:ext cx="1076325" cy="533400"/>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 name="円/楕円 7"/>
          <p:cNvSpPr/>
          <p:nvPr/>
        </p:nvSpPr>
        <p:spPr bwMode="auto">
          <a:xfrm>
            <a:off x="5981700" y="1562100"/>
            <a:ext cx="1076325" cy="533400"/>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コンプトン散乱</a:t>
            </a:r>
            <a:endParaRPr kumimoji="1" lang="ja-JP" altLang="en-US" dirty="0"/>
          </a:p>
        </p:txBody>
      </p:sp>
      <p:sp>
        <p:nvSpPr>
          <p:cNvPr id="3" name="コンテンツ プレースホルダ 2"/>
          <p:cNvSpPr>
            <a:spLocks noGrp="1"/>
          </p:cNvSpPr>
          <p:nvPr>
            <p:ph idx="1"/>
          </p:nvPr>
        </p:nvSpPr>
        <p:spPr>
          <a:xfrm>
            <a:off x="400050" y="1034631"/>
            <a:ext cx="4029075" cy="2026400"/>
          </a:xfrm>
        </p:spPr>
        <p:txBody>
          <a:bodyPr/>
          <a:lstStyle/>
          <a:p>
            <a:r>
              <a:rPr lang="ja-JP" altLang="en-US" dirty="0" smtClean="0"/>
              <a:t>散乱光子と反跳電子の</a:t>
            </a:r>
            <a:endParaRPr lang="en-US" altLang="ja-JP" dirty="0" smtClean="0"/>
          </a:p>
          <a:p>
            <a:pPr>
              <a:buNone/>
            </a:pPr>
            <a:r>
              <a:rPr lang="en-US" altLang="ja-JP" dirty="0" smtClean="0"/>
              <a:t>	</a:t>
            </a:r>
            <a:r>
              <a:rPr lang="ja-JP" altLang="en-US" dirty="0" smtClean="0"/>
              <a:t>エネルギー</a:t>
            </a:r>
            <a:endParaRPr lang="en-US" altLang="ja-JP" dirty="0" smtClean="0"/>
          </a:p>
          <a:p>
            <a:pPr lvl="1"/>
            <a:r>
              <a:rPr kumimoji="1" lang="ja-JP" altLang="en-US" dirty="0" smtClean="0"/>
              <a:t>エネルギー・運動量保存則から求められる</a:t>
            </a:r>
            <a:endParaRPr kumimoji="1" lang="en-US" altLang="ja-JP" dirty="0" smtClean="0"/>
          </a:p>
          <a:p>
            <a:pPr lvl="1">
              <a:buNone/>
            </a:pPr>
            <a:r>
              <a:rPr lang="en-US" altLang="ja-JP" dirty="0" smtClean="0"/>
              <a:t>	</a:t>
            </a:r>
            <a:r>
              <a:rPr lang="ja-JP" altLang="en-US" sz="1600" dirty="0" smtClean="0"/>
              <a:t>（ただし、相対論的に扱う）</a:t>
            </a:r>
            <a:endParaRPr kumimoji="1" lang="ja-JP" altLang="en-US" sz="16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68</a:t>
            </a:fld>
            <a:endParaRPr kumimoji="1" lang="ja-JP" altLang="en-US" dirty="0"/>
          </a:p>
        </p:txBody>
      </p:sp>
      <p:cxnSp>
        <p:nvCxnSpPr>
          <p:cNvPr id="5" name="直線矢印コネクタ 4"/>
          <p:cNvCxnSpPr/>
          <p:nvPr/>
        </p:nvCxnSpPr>
        <p:spPr bwMode="auto">
          <a:xfrm>
            <a:off x="4884822" y="2090876"/>
            <a:ext cx="144379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6" name="直線矢印コネクタ 5"/>
          <p:cNvCxnSpPr/>
          <p:nvPr/>
        </p:nvCxnSpPr>
        <p:spPr bwMode="auto">
          <a:xfrm flipV="1">
            <a:off x="6360696" y="1381013"/>
            <a:ext cx="1255295" cy="70585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7" name="直線矢印コネクタ 6"/>
          <p:cNvCxnSpPr/>
          <p:nvPr/>
        </p:nvCxnSpPr>
        <p:spPr bwMode="auto">
          <a:xfrm rot="16200000" flipH="1">
            <a:off x="6266448" y="2209187"/>
            <a:ext cx="649707" cy="44516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8" name="テキスト ボックス 7"/>
          <p:cNvSpPr txBox="1"/>
          <p:nvPr/>
        </p:nvSpPr>
        <p:spPr>
          <a:xfrm rot="19815597">
            <a:off x="6776086" y="1073275"/>
            <a:ext cx="1159426" cy="369332"/>
          </a:xfrm>
          <a:prstGeom prst="rect">
            <a:avLst/>
          </a:prstGeom>
          <a:noFill/>
        </p:spPr>
        <p:txBody>
          <a:bodyPr wrap="square" rtlCol="0">
            <a:spAutoFit/>
          </a:bodyPr>
          <a:lstStyle/>
          <a:p>
            <a:r>
              <a:rPr kumimoji="1" lang="ja-JP" altLang="en-US" dirty="0" smtClean="0"/>
              <a:t>散乱光子</a:t>
            </a:r>
            <a:endParaRPr kumimoji="1" lang="ja-JP" altLang="en-US" dirty="0"/>
          </a:p>
        </p:txBody>
      </p:sp>
      <p:sp>
        <p:nvSpPr>
          <p:cNvPr id="9" name="テキスト ボックス 8"/>
          <p:cNvSpPr txBox="1"/>
          <p:nvPr/>
        </p:nvSpPr>
        <p:spPr>
          <a:xfrm>
            <a:off x="4628149" y="1653729"/>
            <a:ext cx="1098884" cy="369332"/>
          </a:xfrm>
          <a:prstGeom prst="rect">
            <a:avLst/>
          </a:prstGeom>
          <a:noFill/>
        </p:spPr>
        <p:txBody>
          <a:bodyPr wrap="square" rtlCol="0">
            <a:spAutoFit/>
          </a:bodyPr>
          <a:lstStyle/>
          <a:p>
            <a:r>
              <a:rPr kumimoji="1" lang="ja-JP" altLang="en-US" dirty="0" smtClean="0"/>
              <a:t>入射光子</a:t>
            </a:r>
            <a:endParaRPr kumimoji="1" lang="ja-JP" altLang="en-US" dirty="0"/>
          </a:p>
        </p:txBody>
      </p:sp>
      <p:sp>
        <p:nvSpPr>
          <p:cNvPr id="13" name="テキスト ボックス 12"/>
          <p:cNvSpPr txBox="1"/>
          <p:nvPr/>
        </p:nvSpPr>
        <p:spPr>
          <a:xfrm rot="3076792">
            <a:off x="6002053" y="2857959"/>
            <a:ext cx="1159426" cy="369332"/>
          </a:xfrm>
          <a:prstGeom prst="rect">
            <a:avLst/>
          </a:prstGeom>
          <a:noFill/>
        </p:spPr>
        <p:txBody>
          <a:bodyPr wrap="square" rtlCol="0">
            <a:spAutoFit/>
          </a:bodyPr>
          <a:lstStyle/>
          <a:p>
            <a:r>
              <a:rPr kumimoji="1" lang="ja-JP" altLang="en-US" dirty="0" smtClean="0"/>
              <a:t>反跳電子</a:t>
            </a:r>
            <a:endParaRPr kumimoji="1" lang="en-US" altLang="ja-JP" dirty="0" smtClean="0"/>
          </a:p>
        </p:txBody>
      </p:sp>
      <p:cxnSp>
        <p:nvCxnSpPr>
          <p:cNvPr id="15" name="直線コネクタ 14"/>
          <p:cNvCxnSpPr/>
          <p:nvPr/>
        </p:nvCxnSpPr>
        <p:spPr bwMode="auto">
          <a:xfrm>
            <a:off x="6448898" y="2090878"/>
            <a:ext cx="1491916" cy="0"/>
          </a:xfrm>
          <a:prstGeom prst="line">
            <a:avLst/>
          </a:prstGeom>
          <a:solidFill>
            <a:schemeClr val="accent1"/>
          </a:solidFill>
          <a:ln w="12700" cap="flat" cmpd="sng" algn="ctr">
            <a:solidFill>
              <a:schemeClr val="accent2">
                <a:lumMod val="60000"/>
                <a:lumOff val="40000"/>
              </a:schemeClr>
            </a:solidFill>
            <a:prstDash val="dash"/>
            <a:round/>
            <a:headEnd type="none" w="med" len="med"/>
            <a:tailEnd type="none" w="med" len="med"/>
          </a:ln>
          <a:effectLst/>
        </p:spPr>
      </p:cxnSp>
      <p:sp>
        <p:nvSpPr>
          <p:cNvPr id="16" name="円弧 15"/>
          <p:cNvSpPr/>
          <p:nvPr/>
        </p:nvSpPr>
        <p:spPr bwMode="auto">
          <a:xfrm>
            <a:off x="6011780" y="1725919"/>
            <a:ext cx="717884" cy="717884"/>
          </a:xfrm>
          <a:prstGeom prst="arc">
            <a:avLst>
              <a:gd name="adj1" fmla="val 19780563"/>
              <a:gd name="adj2" fmla="val 0"/>
            </a:avLst>
          </a:prstGeom>
          <a:noFill/>
          <a:ln w="9525"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7" name="円弧 16"/>
          <p:cNvSpPr/>
          <p:nvPr/>
        </p:nvSpPr>
        <p:spPr bwMode="auto">
          <a:xfrm>
            <a:off x="6011780" y="1729930"/>
            <a:ext cx="717884" cy="717884"/>
          </a:xfrm>
          <a:prstGeom prst="arc">
            <a:avLst>
              <a:gd name="adj1" fmla="val 105922"/>
              <a:gd name="adj2" fmla="val 3452723"/>
            </a:avLst>
          </a:prstGeom>
          <a:noFill/>
          <a:ln w="9525"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19" name="テキスト ボックス 18"/>
          <p:cNvSpPr txBox="1"/>
          <p:nvPr/>
        </p:nvSpPr>
        <p:spPr>
          <a:xfrm>
            <a:off x="4584034" y="2054780"/>
            <a:ext cx="1088760" cy="461665"/>
          </a:xfrm>
          <a:prstGeom prst="rect">
            <a:avLst/>
          </a:prstGeom>
          <a:noFill/>
        </p:spPr>
        <p:txBody>
          <a:bodyPr wrap="none" rtlCol="0">
            <a:spAutoFit/>
          </a:bodyPr>
          <a:lstStyle/>
          <a:p>
            <a:r>
              <a:rPr kumimoji="1" lang="en-US" altLang="ja-JP" sz="2400" i="1" dirty="0" smtClean="0">
                <a:latin typeface="Times New Roman" pitchFamily="18" charset="0"/>
                <a:cs typeface="Times New Roman" pitchFamily="18" charset="0"/>
              </a:rPr>
              <a:t>E</a:t>
            </a:r>
            <a:r>
              <a:rPr kumimoji="1" lang="en-US" altLang="ja-JP" i="1" dirty="0" smtClean="0">
                <a:latin typeface="Symbol" pitchFamily="18" charset="2"/>
                <a:cs typeface="Times New Roman" pitchFamily="18" charset="0"/>
              </a:rPr>
              <a:t>g </a:t>
            </a:r>
            <a:r>
              <a:rPr kumimoji="1" lang="en-US" altLang="ja-JP" sz="2400" dirty="0" smtClean="0">
                <a:latin typeface="Times New Roman" pitchFamily="18" charset="0"/>
                <a:cs typeface="Times New Roman" pitchFamily="18" charset="0"/>
              </a:rPr>
              <a:t>= </a:t>
            </a:r>
            <a:r>
              <a:rPr kumimoji="1" lang="en-US" altLang="ja-JP" sz="2400" i="1" dirty="0" smtClean="0">
                <a:latin typeface="Times New Roman" pitchFamily="18" charset="0"/>
                <a:cs typeface="Times New Roman" pitchFamily="18" charset="0"/>
              </a:rPr>
              <a:t>h</a:t>
            </a:r>
            <a:r>
              <a:rPr kumimoji="1" lang="en-US" altLang="ja-JP" sz="2400" i="1" dirty="0" smtClean="0">
                <a:latin typeface="Symbol" pitchFamily="18" charset="2"/>
                <a:cs typeface="Times New Roman" pitchFamily="18" charset="0"/>
              </a:rPr>
              <a:t>n</a:t>
            </a:r>
            <a:endParaRPr kumimoji="1" lang="ja-JP" altLang="en-US" sz="2400" i="1" dirty="0">
              <a:latin typeface="Symbol" pitchFamily="18" charset="2"/>
              <a:cs typeface="Times New Roman" pitchFamily="18" charset="0"/>
            </a:endParaRPr>
          </a:p>
        </p:txBody>
      </p:sp>
      <p:sp>
        <p:nvSpPr>
          <p:cNvPr id="20" name="テキスト ボックス 19"/>
          <p:cNvSpPr txBox="1"/>
          <p:nvPr/>
        </p:nvSpPr>
        <p:spPr>
          <a:xfrm rot="19800000">
            <a:off x="7455571" y="1160434"/>
            <a:ext cx="1236236" cy="461665"/>
          </a:xfrm>
          <a:prstGeom prst="rect">
            <a:avLst/>
          </a:prstGeom>
          <a:noFill/>
        </p:spPr>
        <p:txBody>
          <a:bodyPr wrap="none" rtlCol="0">
            <a:spAutoFit/>
          </a:bodyPr>
          <a:lstStyle/>
          <a:p>
            <a:r>
              <a:rPr kumimoji="1" lang="en-US" altLang="ja-JP" sz="2400" i="1" dirty="0" smtClean="0">
                <a:latin typeface="Times New Roman" pitchFamily="18" charset="0"/>
                <a:cs typeface="Times New Roman" pitchFamily="18" charset="0"/>
              </a:rPr>
              <a:t>E</a:t>
            </a:r>
            <a:r>
              <a:rPr kumimoji="1" lang="en-US" altLang="ja-JP" i="1" dirty="0" smtClean="0">
                <a:latin typeface="Symbol" pitchFamily="18" charset="2"/>
                <a:cs typeface="Times New Roman" pitchFamily="18" charset="0"/>
              </a:rPr>
              <a:t>g</a:t>
            </a:r>
            <a:r>
              <a:rPr kumimoji="1" lang="en-US" altLang="ja-JP" sz="2400" i="1" dirty="0" smtClean="0">
                <a:latin typeface="Times New Roman" pitchFamily="18" charset="0"/>
                <a:cs typeface="Times New Roman" pitchFamily="18" charset="0"/>
              </a:rPr>
              <a:t>’</a:t>
            </a:r>
            <a:r>
              <a:rPr kumimoji="1" lang="en-US" altLang="ja-JP" sz="2400" dirty="0" smtClean="0">
                <a:latin typeface="Times New Roman" pitchFamily="18" charset="0"/>
                <a:cs typeface="Times New Roman" pitchFamily="18" charset="0"/>
              </a:rPr>
              <a:t>= </a:t>
            </a:r>
            <a:r>
              <a:rPr kumimoji="1" lang="en-US" altLang="ja-JP" sz="2400" i="1" dirty="0" smtClean="0">
                <a:latin typeface="Times New Roman" pitchFamily="18" charset="0"/>
                <a:cs typeface="Times New Roman" pitchFamily="18" charset="0"/>
              </a:rPr>
              <a:t>h</a:t>
            </a:r>
            <a:r>
              <a:rPr kumimoji="1" lang="en-US" altLang="ja-JP" sz="2400" i="1" dirty="0" smtClean="0">
                <a:latin typeface="Symbol" pitchFamily="18" charset="2"/>
                <a:cs typeface="Times New Roman" pitchFamily="18" charset="0"/>
              </a:rPr>
              <a:t>n</a:t>
            </a:r>
            <a:r>
              <a:rPr kumimoji="1" lang="en-US" altLang="ja-JP" sz="2400" i="1" dirty="0" smtClean="0">
                <a:latin typeface="Times New Roman" pitchFamily="18" charset="0"/>
                <a:cs typeface="Times New Roman" pitchFamily="18" charset="0"/>
              </a:rPr>
              <a:t>’</a:t>
            </a:r>
            <a:endParaRPr kumimoji="1" lang="ja-JP" altLang="en-US" sz="2400" i="1" dirty="0">
              <a:latin typeface="Times New Roman" pitchFamily="18" charset="0"/>
              <a:cs typeface="Times New Roman" pitchFamily="18" charset="0"/>
            </a:endParaRPr>
          </a:p>
        </p:txBody>
      </p:sp>
      <p:sp>
        <p:nvSpPr>
          <p:cNvPr id="21" name="テキスト ボックス 20"/>
          <p:cNvSpPr txBox="1"/>
          <p:nvPr/>
        </p:nvSpPr>
        <p:spPr>
          <a:xfrm>
            <a:off x="6750660" y="1762974"/>
            <a:ext cx="304892" cy="369332"/>
          </a:xfrm>
          <a:prstGeom prst="rect">
            <a:avLst/>
          </a:prstGeom>
          <a:noFill/>
        </p:spPr>
        <p:txBody>
          <a:bodyPr wrap="none" rtlCol="0">
            <a:spAutoFit/>
          </a:bodyPr>
          <a:lstStyle/>
          <a:p>
            <a:r>
              <a:rPr kumimoji="1" lang="ja-JP" altLang="en-US" i="1" dirty="0" smtClean="0">
                <a:sym typeface="Symbol"/>
              </a:rPr>
              <a:t></a:t>
            </a:r>
            <a:endParaRPr kumimoji="1" lang="ja-JP" altLang="en-US" i="1" dirty="0"/>
          </a:p>
        </p:txBody>
      </p:sp>
      <p:sp>
        <p:nvSpPr>
          <p:cNvPr id="22" name="テキスト ボックス 21"/>
          <p:cNvSpPr txBox="1"/>
          <p:nvPr/>
        </p:nvSpPr>
        <p:spPr>
          <a:xfrm>
            <a:off x="6701590" y="2175099"/>
            <a:ext cx="304892" cy="369332"/>
          </a:xfrm>
          <a:prstGeom prst="rect">
            <a:avLst/>
          </a:prstGeom>
          <a:noFill/>
        </p:spPr>
        <p:txBody>
          <a:bodyPr wrap="none" rtlCol="0">
            <a:spAutoFit/>
          </a:bodyPr>
          <a:lstStyle/>
          <a:p>
            <a:r>
              <a:rPr kumimoji="1" lang="ja-JP" altLang="en-US" i="1" dirty="0" smtClean="0">
                <a:sym typeface="Symbol"/>
              </a:rPr>
              <a:t></a:t>
            </a:r>
            <a:endParaRPr kumimoji="1" lang="ja-JP" altLang="en-US" i="1" dirty="0"/>
          </a:p>
        </p:txBody>
      </p:sp>
      <p:sp>
        <p:nvSpPr>
          <p:cNvPr id="23" name="テキスト ボックス 22"/>
          <p:cNvSpPr txBox="1"/>
          <p:nvPr/>
        </p:nvSpPr>
        <p:spPr>
          <a:xfrm rot="3146433">
            <a:off x="6797844" y="2716519"/>
            <a:ext cx="418704" cy="379591"/>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T</a:t>
            </a:r>
            <a:r>
              <a:rPr kumimoji="1" lang="en-US" altLang="ja-JP" sz="2800" i="1" baseline="-25000" dirty="0" smtClean="0">
                <a:latin typeface="Times New Roman" pitchFamily="18" charset="0"/>
                <a:cs typeface="Times New Roman" pitchFamily="18" charset="0"/>
              </a:rPr>
              <a:t>e</a:t>
            </a:r>
            <a:endParaRPr kumimoji="1" lang="ja-JP" altLang="en-US" i="1" baseline="-25000" dirty="0">
              <a:latin typeface="Times New Roman" pitchFamily="18" charset="0"/>
              <a:cs typeface="Times New Roman" pitchFamily="18" charset="0"/>
            </a:endParaRPr>
          </a:p>
        </p:txBody>
      </p:sp>
      <p:graphicFrame>
        <p:nvGraphicFramePr>
          <p:cNvPr id="24" name="オブジェクト 23"/>
          <p:cNvGraphicFramePr>
            <a:graphicFrameLocks noChangeAspect="1"/>
          </p:cNvGraphicFramePr>
          <p:nvPr/>
        </p:nvGraphicFramePr>
        <p:xfrm>
          <a:off x="716214" y="3031943"/>
          <a:ext cx="3632200" cy="914400"/>
        </p:xfrm>
        <a:graphic>
          <a:graphicData uri="http://schemas.openxmlformats.org/presentationml/2006/ole">
            <p:oleObj spid="_x0000_s36911" name="数式" r:id="rId3" imgW="1816100" imgH="457200" progId="Equation.3">
              <p:embed/>
            </p:oleObj>
          </a:graphicData>
        </a:graphic>
      </p:graphicFrame>
      <p:graphicFrame>
        <p:nvGraphicFramePr>
          <p:cNvPr id="36867" name="Object 3"/>
          <p:cNvGraphicFramePr>
            <a:graphicFrameLocks noChangeAspect="1"/>
          </p:cNvGraphicFramePr>
          <p:nvPr/>
        </p:nvGraphicFramePr>
        <p:xfrm>
          <a:off x="779042" y="4211957"/>
          <a:ext cx="3505200" cy="863600"/>
        </p:xfrm>
        <a:graphic>
          <a:graphicData uri="http://schemas.openxmlformats.org/presentationml/2006/ole">
            <p:oleObj spid="_x0000_s36912" name="数式" r:id="rId4" imgW="1752600" imgH="431800" progId="Equation.3">
              <p:embed/>
            </p:oleObj>
          </a:graphicData>
        </a:graphic>
      </p:graphicFrame>
      <p:sp>
        <p:nvSpPr>
          <p:cNvPr id="26" name="テキスト ボックス 25"/>
          <p:cNvSpPr txBox="1"/>
          <p:nvPr/>
        </p:nvSpPr>
        <p:spPr>
          <a:xfrm>
            <a:off x="4523875" y="4331367"/>
            <a:ext cx="2480166" cy="646331"/>
          </a:xfrm>
          <a:prstGeom prst="rect">
            <a:avLst/>
          </a:prstGeom>
          <a:noFill/>
        </p:spPr>
        <p:txBody>
          <a:bodyPr wrap="none" rtlCol="0">
            <a:spAutoFit/>
          </a:bodyPr>
          <a:lstStyle/>
          <a:p>
            <a:r>
              <a:rPr kumimoji="1" lang="ja-JP" altLang="en-US" dirty="0" smtClean="0"/>
              <a:t>散乱光子の角度に依存</a:t>
            </a:r>
            <a:endParaRPr kumimoji="1" lang="en-US" altLang="ja-JP" dirty="0" smtClean="0"/>
          </a:p>
          <a:p>
            <a:r>
              <a:rPr kumimoji="1" lang="en-US" altLang="ja-JP" i="1" dirty="0" smtClean="0">
                <a:latin typeface="Symbol" pitchFamily="18" charset="2"/>
              </a:rPr>
              <a:t>q</a:t>
            </a:r>
            <a:r>
              <a:rPr lang="ja-JP" altLang="en-US" i="1" dirty="0" smtClean="0">
                <a:latin typeface="Symbol" pitchFamily="18" charset="2"/>
              </a:rPr>
              <a:t> </a:t>
            </a:r>
            <a:r>
              <a:rPr kumimoji="1" lang="en-US" altLang="ja-JP" dirty="0" smtClean="0"/>
              <a:t>= </a:t>
            </a:r>
            <a:r>
              <a:rPr kumimoji="1" lang="en-US" altLang="ja-JP" dirty="0" smtClean="0">
                <a:latin typeface="Symbol" pitchFamily="18" charset="2"/>
              </a:rPr>
              <a:t>p</a:t>
            </a:r>
            <a:r>
              <a:rPr kumimoji="1" lang="en-US" altLang="ja-JP" dirty="0" smtClean="0"/>
              <a:t> </a:t>
            </a:r>
            <a:r>
              <a:rPr kumimoji="1" lang="ja-JP" altLang="en-US" dirty="0" smtClean="0"/>
              <a:t>の時に最大</a:t>
            </a:r>
            <a:endParaRPr kumimoji="1" lang="ja-JP" altLang="en-US" dirty="0"/>
          </a:p>
        </p:txBody>
      </p:sp>
      <p:cxnSp>
        <p:nvCxnSpPr>
          <p:cNvPr id="28" name="直線コネクタ 27"/>
          <p:cNvCxnSpPr/>
          <p:nvPr/>
        </p:nvCxnSpPr>
        <p:spPr bwMode="auto">
          <a:xfrm>
            <a:off x="4415591" y="6485020"/>
            <a:ext cx="2947737" cy="0"/>
          </a:xfrm>
          <a:prstGeom prst="line">
            <a:avLst/>
          </a:prstGeom>
          <a:solidFill>
            <a:schemeClr val="accent1"/>
          </a:solidFill>
          <a:ln w="9525" cap="flat" cmpd="sng" algn="ctr">
            <a:solidFill>
              <a:schemeClr val="tx1"/>
            </a:solidFill>
            <a:prstDash val="solid"/>
            <a:round/>
            <a:headEnd type="none" w="med" len="med"/>
            <a:tailEnd type="arrow" w="med" len="med"/>
          </a:ln>
          <a:effectLst/>
        </p:spPr>
      </p:cxnSp>
      <p:cxnSp>
        <p:nvCxnSpPr>
          <p:cNvPr id="32" name="直線矢印コネクタ 31"/>
          <p:cNvCxnSpPr/>
          <p:nvPr/>
        </p:nvCxnSpPr>
        <p:spPr bwMode="auto">
          <a:xfrm rot="16200000" flipV="1">
            <a:off x="4247943" y="5956425"/>
            <a:ext cx="1166269" cy="1123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4" name="テキスト ボックス 33"/>
          <p:cNvSpPr txBox="1"/>
          <p:nvPr/>
        </p:nvSpPr>
        <p:spPr>
          <a:xfrm>
            <a:off x="7002403" y="6468790"/>
            <a:ext cx="360676" cy="369332"/>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T</a:t>
            </a:r>
            <a:r>
              <a:rPr kumimoji="1" lang="en-US" altLang="ja-JP" i="1" baseline="-25000" dirty="0" smtClean="0">
                <a:latin typeface="Times New Roman" pitchFamily="18" charset="0"/>
                <a:cs typeface="Times New Roman" pitchFamily="18" charset="0"/>
              </a:rPr>
              <a:t>e</a:t>
            </a:r>
            <a:endParaRPr kumimoji="1" lang="ja-JP" altLang="en-US" i="1" baseline="-25000" dirty="0">
              <a:latin typeface="Times New Roman" pitchFamily="18" charset="0"/>
              <a:cs typeface="Times New Roman" pitchFamily="18" charset="0"/>
            </a:endParaRPr>
          </a:p>
        </p:txBody>
      </p:sp>
      <p:sp>
        <p:nvSpPr>
          <p:cNvPr id="36" name="フリーフォーム 35"/>
          <p:cNvSpPr/>
          <p:nvPr/>
        </p:nvSpPr>
        <p:spPr bwMode="auto">
          <a:xfrm>
            <a:off x="4829930" y="5594685"/>
            <a:ext cx="1899548" cy="887288"/>
          </a:xfrm>
          <a:custGeom>
            <a:avLst/>
            <a:gdLst>
              <a:gd name="connsiteX0" fmla="*/ 0 w 2185737"/>
              <a:gd name="connsiteY0" fmla="*/ 288758 h 938463"/>
              <a:gd name="connsiteX1" fmla="*/ 240631 w 2185737"/>
              <a:gd name="connsiteY1" fmla="*/ 0 h 938463"/>
              <a:gd name="connsiteX2" fmla="*/ 721894 w 2185737"/>
              <a:gd name="connsiteY2" fmla="*/ 288758 h 938463"/>
              <a:gd name="connsiteX3" fmla="*/ 1479884 w 2185737"/>
              <a:gd name="connsiteY3" fmla="*/ 324853 h 938463"/>
              <a:gd name="connsiteX4" fmla="*/ 1888957 w 2185737"/>
              <a:gd name="connsiteY4" fmla="*/ 36095 h 938463"/>
              <a:gd name="connsiteX5" fmla="*/ 2141621 w 2185737"/>
              <a:gd name="connsiteY5" fmla="*/ 324853 h 938463"/>
              <a:gd name="connsiteX6" fmla="*/ 2153652 w 2185737"/>
              <a:gd name="connsiteY6" fmla="*/ 938463 h 938463"/>
              <a:gd name="connsiteX0" fmla="*/ 98804 w 2284541"/>
              <a:gd name="connsiteY0" fmla="*/ 288758 h 938463"/>
              <a:gd name="connsiteX1" fmla="*/ 120316 w 2284541"/>
              <a:gd name="connsiteY1" fmla="*/ 0 h 938463"/>
              <a:gd name="connsiteX2" fmla="*/ 820698 w 2284541"/>
              <a:gd name="connsiteY2" fmla="*/ 288758 h 938463"/>
              <a:gd name="connsiteX3" fmla="*/ 1578688 w 2284541"/>
              <a:gd name="connsiteY3" fmla="*/ 324853 h 938463"/>
              <a:gd name="connsiteX4" fmla="*/ 1987761 w 2284541"/>
              <a:gd name="connsiteY4" fmla="*/ 36095 h 938463"/>
              <a:gd name="connsiteX5" fmla="*/ 2240425 w 2284541"/>
              <a:gd name="connsiteY5" fmla="*/ 324853 h 938463"/>
              <a:gd name="connsiteX6" fmla="*/ 2252456 w 2284541"/>
              <a:gd name="connsiteY6" fmla="*/ 938463 h 938463"/>
              <a:gd name="connsiteX0" fmla="*/ 119873 w 2280327"/>
              <a:gd name="connsiteY0" fmla="*/ 972100 h 1036083"/>
              <a:gd name="connsiteX1" fmla="*/ 116102 w 2280327"/>
              <a:gd name="connsiteY1" fmla="*/ 97620 h 1036083"/>
              <a:gd name="connsiteX2" fmla="*/ 816484 w 2280327"/>
              <a:gd name="connsiteY2" fmla="*/ 386378 h 1036083"/>
              <a:gd name="connsiteX3" fmla="*/ 1574474 w 2280327"/>
              <a:gd name="connsiteY3" fmla="*/ 422473 h 1036083"/>
              <a:gd name="connsiteX4" fmla="*/ 1983547 w 2280327"/>
              <a:gd name="connsiteY4" fmla="*/ 133715 h 1036083"/>
              <a:gd name="connsiteX5" fmla="*/ 2236211 w 2280327"/>
              <a:gd name="connsiteY5" fmla="*/ 422473 h 1036083"/>
              <a:gd name="connsiteX6" fmla="*/ 2248242 w 2280327"/>
              <a:gd name="connsiteY6" fmla="*/ 1036083 h 1036083"/>
              <a:gd name="connsiteX0" fmla="*/ 119244 w 2279698"/>
              <a:gd name="connsiteY0" fmla="*/ 974050 h 1131496"/>
              <a:gd name="connsiteX1" fmla="*/ 123014 w 2279698"/>
              <a:gd name="connsiteY1" fmla="*/ 985749 h 1131496"/>
              <a:gd name="connsiteX2" fmla="*/ 115473 w 2279698"/>
              <a:gd name="connsiteY2" fmla="*/ 99570 h 1131496"/>
              <a:gd name="connsiteX3" fmla="*/ 815855 w 2279698"/>
              <a:gd name="connsiteY3" fmla="*/ 388328 h 1131496"/>
              <a:gd name="connsiteX4" fmla="*/ 1573845 w 2279698"/>
              <a:gd name="connsiteY4" fmla="*/ 424423 h 1131496"/>
              <a:gd name="connsiteX5" fmla="*/ 1982918 w 2279698"/>
              <a:gd name="connsiteY5" fmla="*/ 135665 h 1131496"/>
              <a:gd name="connsiteX6" fmla="*/ 2235582 w 2279698"/>
              <a:gd name="connsiteY6" fmla="*/ 424423 h 1131496"/>
              <a:gd name="connsiteX7" fmla="*/ 2247613 w 2279698"/>
              <a:gd name="connsiteY7" fmla="*/ 1038033 h 1131496"/>
              <a:gd name="connsiteX0" fmla="*/ 5471 w 2165925"/>
              <a:gd name="connsiteY0" fmla="*/ 974050 h 1131496"/>
              <a:gd name="connsiteX1" fmla="*/ 9241 w 2165925"/>
              <a:gd name="connsiteY1" fmla="*/ 985749 h 1131496"/>
              <a:gd name="connsiteX2" fmla="*/ 1700 w 2165925"/>
              <a:gd name="connsiteY2" fmla="*/ 99570 h 1131496"/>
              <a:gd name="connsiteX3" fmla="*/ 702082 w 2165925"/>
              <a:gd name="connsiteY3" fmla="*/ 388328 h 1131496"/>
              <a:gd name="connsiteX4" fmla="*/ 1460072 w 2165925"/>
              <a:gd name="connsiteY4" fmla="*/ 424423 h 1131496"/>
              <a:gd name="connsiteX5" fmla="*/ 1869145 w 2165925"/>
              <a:gd name="connsiteY5" fmla="*/ 135665 h 1131496"/>
              <a:gd name="connsiteX6" fmla="*/ 2121809 w 2165925"/>
              <a:gd name="connsiteY6" fmla="*/ 424423 h 1131496"/>
              <a:gd name="connsiteX7" fmla="*/ 2133840 w 2165925"/>
              <a:gd name="connsiteY7" fmla="*/ 1038033 h 1131496"/>
              <a:gd name="connsiteX0" fmla="*/ 5471 w 2165925"/>
              <a:gd name="connsiteY0" fmla="*/ 874480 h 1031926"/>
              <a:gd name="connsiteX1" fmla="*/ 9241 w 2165925"/>
              <a:gd name="connsiteY1" fmla="*/ 886179 h 1031926"/>
              <a:gd name="connsiteX2" fmla="*/ 1700 w 2165925"/>
              <a:gd name="connsiteY2" fmla="*/ 0 h 1031926"/>
              <a:gd name="connsiteX3" fmla="*/ 702082 w 2165925"/>
              <a:gd name="connsiteY3" fmla="*/ 288758 h 1031926"/>
              <a:gd name="connsiteX4" fmla="*/ 1460072 w 2165925"/>
              <a:gd name="connsiteY4" fmla="*/ 324853 h 1031926"/>
              <a:gd name="connsiteX5" fmla="*/ 1869145 w 2165925"/>
              <a:gd name="connsiteY5" fmla="*/ 36095 h 1031926"/>
              <a:gd name="connsiteX6" fmla="*/ 2121809 w 2165925"/>
              <a:gd name="connsiteY6" fmla="*/ 324853 h 1031926"/>
              <a:gd name="connsiteX7" fmla="*/ 2133840 w 2165925"/>
              <a:gd name="connsiteY7" fmla="*/ 938463 h 1031926"/>
              <a:gd name="connsiteX0" fmla="*/ 5471 w 2165925"/>
              <a:gd name="connsiteY0" fmla="*/ 874480 h 1031926"/>
              <a:gd name="connsiteX1" fmla="*/ 9241 w 2165925"/>
              <a:gd name="connsiteY1" fmla="*/ 886179 h 1031926"/>
              <a:gd name="connsiteX2" fmla="*/ 1700 w 2165925"/>
              <a:gd name="connsiteY2" fmla="*/ 0 h 1031926"/>
              <a:gd name="connsiteX3" fmla="*/ 609378 w 2165925"/>
              <a:gd name="connsiteY3" fmla="*/ 284544 h 1031926"/>
              <a:gd name="connsiteX4" fmla="*/ 1460072 w 2165925"/>
              <a:gd name="connsiteY4" fmla="*/ 324853 h 1031926"/>
              <a:gd name="connsiteX5" fmla="*/ 1869145 w 2165925"/>
              <a:gd name="connsiteY5" fmla="*/ 36095 h 1031926"/>
              <a:gd name="connsiteX6" fmla="*/ 2121809 w 2165925"/>
              <a:gd name="connsiteY6" fmla="*/ 324853 h 1031926"/>
              <a:gd name="connsiteX7" fmla="*/ 2133840 w 2165925"/>
              <a:gd name="connsiteY7" fmla="*/ 938463 h 1031926"/>
              <a:gd name="connsiteX0" fmla="*/ 5471 w 2165925"/>
              <a:gd name="connsiteY0" fmla="*/ 874480 h 1031926"/>
              <a:gd name="connsiteX1" fmla="*/ 9241 w 2165925"/>
              <a:gd name="connsiteY1" fmla="*/ 886179 h 1031926"/>
              <a:gd name="connsiteX2" fmla="*/ 1700 w 2165925"/>
              <a:gd name="connsiteY2" fmla="*/ 0 h 1031926"/>
              <a:gd name="connsiteX3" fmla="*/ 609378 w 2165925"/>
              <a:gd name="connsiteY3" fmla="*/ 284544 h 1031926"/>
              <a:gd name="connsiteX4" fmla="*/ 1278878 w 2165925"/>
              <a:gd name="connsiteY4" fmla="*/ 312211 h 1031926"/>
              <a:gd name="connsiteX5" fmla="*/ 1869145 w 2165925"/>
              <a:gd name="connsiteY5" fmla="*/ 36095 h 1031926"/>
              <a:gd name="connsiteX6" fmla="*/ 2121809 w 2165925"/>
              <a:gd name="connsiteY6" fmla="*/ 324853 h 1031926"/>
              <a:gd name="connsiteX7" fmla="*/ 2133840 w 2165925"/>
              <a:gd name="connsiteY7" fmla="*/ 938463 h 1031926"/>
              <a:gd name="connsiteX0" fmla="*/ 5471 w 2161711"/>
              <a:gd name="connsiteY0" fmla="*/ 874480 h 1031926"/>
              <a:gd name="connsiteX1" fmla="*/ 9241 w 2161711"/>
              <a:gd name="connsiteY1" fmla="*/ 886179 h 1031926"/>
              <a:gd name="connsiteX2" fmla="*/ 1700 w 2161711"/>
              <a:gd name="connsiteY2" fmla="*/ 0 h 1031926"/>
              <a:gd name="connsiteX3" fmla="*/ 609378 w 2161711"/>
              <a:gd name="connsiteY3" fmla="*/ 284544 h 1031926"/>
              <a:gd name="connsiteX4" fmla="*/ 1278878 w 2161711"/>
              <a:gd name="connsiteY4" fmla="*/ 312211 h 1031926"/>
              <a:gd name="connsiteX5" fmla="*/ 1894428 w 2161711"/>
              <a:gd name="connsiteY5" fmla="*/ 31881 h 1031926"/>
              <a:gd name="connsiteX6" fmla="*/ 2121809 w 2161711"/>
              <a:gd name="connsiteY6" fmla="*/ 324853 h 1031926"/>
              <a:gd name="connsiteX7" fmla="*/ 2133840 w 2161711"/>
              <a:gd name="connsiteY7" fmla="*/ 938463 h 1031926"/>
              <a:gd name="connsiteX0" fmla="*/ 5471 w 2161009"/>
              <a:gd name="connsiteY0" fmla="*/ 874480 h 1031926"/>
              <a:gd name="connsiteX1" fmla="*/ 9241 w 2161009"/>
              <a:gd name="connsiteY1" fmla="*/ 886179 h 1031926"/>
              <a:gd name="connsiteX2" fmla="*/ 1700 w 2161009"/>
              <a:gd name="connsiteY2" fmla="*/ 0 h 1031926"/>
              <a:gd name="connsiteX3" fmla="*/ 609378 w 2161009"/>
              <a:gd name="connsiteY3" fmla="*/ 284544 h 1031926"/>
              <a:gd name="connsiteX4" fmla="*/ 1278878 w 2161009"/>
              <a:gd name="connsiteY4" fmla="*/ 312211 h 1031926"/>
              <a:gd name="connsiteX5" fmla="*/ 1898642 w 2161009"/>
              <a:gd name="connsiteY5" fmla="*/ 107730 h 1031926"/>
              <a:gd name="connsiteX6" fmla="*/ 2121809 w 2161009"/>
              <a:gd name="connsiteY6" fmla="*/ 324853 h 1031926"/>
              <a:gd name="connsiteX7" fmla="*/ 2133840 w 2161009"/>
              <a:gd name="connsiteY7" fmla="*/ 938463 h 1031926"/>
              <a:gd name="connsiteX0" fmla="*/ 5471 w 2133840"/>
              <a:gd name="connsiteY0" fmla="*/ 874480 h 1031926"/>
              <a:gd name="connsiteX1" fmla="*/ 9241 w 2133840"/>
              <a:gd name="connsiteY1" fmla="*/ 886179 h 1031926"/>
              <a:gd name="connsiteX2" fmla="*/ 1700 w 2133840"/>
              <a:gd name="connsiteY2" fmla="*/ 0 h 1031926"/>
              <a:gd name="connsiteX3" fmla="*/ 609378 w 2133840"/>
              <a:gd name="connsiteY3" fmla="*/ 284544 h 1031926"/>
              <a:gd name="connsiteX4" fmla="*/ 1278878 w 2133840"/>
              <a:gd name="connsiteY4" fmla="*/ 312211 h 1031926"/>
              <a:gd name="connsiteX5" fmla="*/ 1898642 w 2133840"/>
              <a:gd name="connsiteY5" fmla="*/ 107730 h 1031926"/>
              <a:gd name="connsiteX6" fmla="*/ 1999608 w 2133840"/>
              <a:gd name="connsiteY6" fmla="*/ 388060 h 1031926"/>
              <a:gd name="connsiteX7" fmla="*/ 2133840 w 2133840"/>
              <a:gd name="connsiteY7" fmla="*/ 938463 h 1031926"/>
              <a:gd name="connsiteX0" fmla="*/ 5471 w 2133840"/>
              <a:gd name="connsiteY0" fmla="*/ 874480 h 1031926"/>
              <a:gd name="connsiteX1" fmla="*/ 9241 w 2133840"/>
              <a:gd name="connsiteY1" fmla="*/ 886179 h 1031926"/>
              <a:gd name="connsiteX2" fmla="*/ 1700 w 2133840"/>
              <a:gd name="connsiteY2" fmla="*/ 0 h 1031926"/>
              <a:gd name="connsiteX3" fmla="*/ 609378 w 2133840"/>
              <a:gd name="connsiteY3" fmla="*/ 284544 h 1031926"/>
              <a:gd name="connsiteX4" fmla="*/ 1278878 w 2133840"/>
              <a:gd name="connsiteY4" fmla="*/ 312211 h 1031926"/>
              <a:gd name="connsiteX5" fmla="*/ 1898642 w 2133840"/>
              <a:gd name="connsiteY5" fmla="*/ 107730 h 1031926"/>
              <a:gd name="connsiteX6" fmla="*/ 2133840 w 2133840"/>
              <a:gd name="connsiteY6" fmla="*/ 938463 h 1031926"/>
              <a:gd name="connsiteX0" fmla="*/ 5471 w 2003211"/>
              <a:gd name="connsiteY0" fmla="*/ 874480 h 1031926"/>
              <a:gd name="connsiteX1" fmla="*/ 9241 w 2003211"/>
              <a:gd name="connsiteY1" fmla="*/ 886179 h 1031926"/>
              <a:gd name="connsiteX2" fmla="*/ 1700 w 2003211"/>
              <a:gd name="connsiteY2" fmla="*/ 0 h 1031926"/>
              <a:gd name="connsiteX3" fmla="*/ 609378 w 2003211"/>
              <a:gd name="connsiteY3" fmla="*/ 284544 h 1031926"/>
              <a:gd name="connsiteX4" fmla="*/ 1278878 w 2003211"/>
              <a:gd name="connsiteY4" fmla="*/ 312211 h 1031926"/>
              <a:gd name="connsiteX5" fmla="*/ 1898642 w 2003211"/>
              <a:gd name="connsiteY5" fmla="*/ 107730 h 1031926"/>
              <a:gd name="connsiteX6" fmla="*/ 1906294 w 2003211"/>
              <a:gd name="connsiteY6" fmla="*/ 871042 h 1031926"/>
              <a:gd name="connsiteX0" fmla="*/ 5471 w 2003211"/>
              <a:gd name="connsiteY0" fmla="*/ 874480 h 1031926"/>
              <a:gd name="connsiteX1" fmla="*/ 9241 w 2003211"/>
              <a:gd name="connsiteY1" fmla="*/ 886179 h 1031926"/>
              <a:gd name="connsiteX2" fmla="*/ 1700 w 2003211"/>
              <a:gd name="connsiteY2" fmla="*/ 0 h 1031926"/>
              <a:gd name="connsiteX3" fmla="*/ 609378 w 2003211"/>
              <a:gd name="connsiteY3" fmla="*/ 284544 h 1031926"/>
              <a:gd name="connsiteX4" fmla="*/ 1278878 w 2003211"/>
              <a:gd name="connsiteY4" fmla="*/ 312211 h 1031926"/>
              <a:gd name="connsiteX5" fmla="*/ 1898642 w 2003211"/>
              <a:gd name="connsiteY5" fmla="*/ 107730 h 1031926"/>
              <a:gd name="connsiteX6" fmla="*/ 1906294 w 2003211"/>
              <a:gd name="connsiteY6" fmla="*/ 871042 h 1031926"/>
              <a:gd name="connsiteX0" fmla="*/ 5471 w 2002509"/>
              <a:gd name="connsiteY0" fmla="*/ 874480 h 1031926"/>
              <a:gd name="connsiteX1" fmla="*/ 9241 w 2002509"/>
              <a:gd name="connsiteY1" fmla="*/ 886179 h 1031926"/>
              <a:gd name="connsiteX2" fmla="*/ 1700 w 2002509"/>
              <a:gd name="connsiteY2" fmla="*/ 0 h 1031926"/>
              <a:gd name="connsiteX3" fmla="*/ 609378 w 2002509"/>
              <a:gd name="connsiteY3" fmla="*/ 284544 h 1031926"/>
              <a:gd name="connsiteX4" fmla="*/ 1278878 w 2002509"/>
              <a:gd name="connsiteY4" fmla="*/ 312211 h 1031926"/>
              <a:gd name="connsiteX5" fmla="*/ 1898642 w 2002509"/>
              <a:gd name="connsiteY5" fmla="*/ 107730 h 1031926"/>
              <a:gd name="connsiteX6" fmla="*/ 1902080 w 2002509"/>
              <a:gd name="connsiteY6" fmla="*/ 892111 h 1031926"/>
              <a:gd name="connsiteX0" fmla="*/ 5471 w 2002509"/>
              <a:gd name="connsiteY0" fmla="*/ 874480 h 1031926"/>
              <a:gd name="connsiteX1" fmla="*/ 9241 w 2002509"/>
              <a:gd name="connsiteY1" fmla="*/ 886179 h 1031926"/>
              <a:gd name="connsiteX2" fmla="*/ 1700 w 2002509"/>
              <a:gd name="connsiteY2" fmla="*/ 0 h 1031926"/>
              <a:gd name="connsiteX3" fmla="*/ 609378 w 2002509"/>
              <a:gd name="connsiteY3" fmla="*/ 284544 h 1031926"/>
              <a:gd name="connsiteX4" fmla="*/ 1278878 w 2002509"/>
              <a:gd name="connsiteY4" fmla="*/ 312211 h 1031926"/>
              <a:gd name="connsiteX5" fmla="*/ 1898642 w 2002509"/>
              <a:gd name="connsiteY5" fmla="*/ 107730 h 1031926"/>
              <a:gd name="connsiteX6" fmla="*/ 1902080 w 2002509"/>
              <a:gd name="connsiteY6" fmla="*/ 892111 h 1031926"/>
              <a:gd name="connsiteX0" fmla="*/ 5471 w 1902080"/>
              <a:gd name="connsiteY0" fmla="*/ 874480 h 1031926"/>
              <a:gd name="connsiteX1" fmla="*/ 9241 w 1902080"/>
              <a:gd name="connsiteY1" fmla="*/ 886179 h 1031926"/>
              <a:gd name="connsiteX2" fmla="*/ 1700 w 1902080"/>
              <a:gd name="connsiteY2" fmla="*/ 0 h 1031926"/>
              <a:gd name="connsiteX3" fmla="*/ 609378 w 1902080"/>
              <a:gd name="connsiteY3" fmla="*/ 284544 h 1031926"/>
              <a:gd name="connsiteX4" fmla="*/ 1278878 w 1902080"/>
              <a:gd name="connsiteY4" fmla="*/ 312211 h 1031926"/>
              <a:gd name="connsiteX5" fmla="*/ 1898642 w 1902080"/>
              <a:gd name="connsiteY5" fmla="*/ 107730 h 1031926"/>
              <a:gd name="connsiteX6" fmla="*/ 1902080 w 1902080"/>
              <a:gd name="connsiteY6" fmla="*/ 892111 h 1031926"/>
              <a:gd name="connsiteX0" fmla="*/ 5471 w 1902080"/>
              <a:gd name="connsiteY0" fmla="*/ 874480 h 1031926"/>
              <a:gd name="connsiteX1" fmla="*/ 9241 w 1902080"/>
              <a:gd name="connsiteY1" fmla="*/ 886179 h 1031926"/>
              <a:gd name="connsiteX2" fmla="*/ 1700 w 1902080"/>
              <a:gd name="connsiteY2" fmla="*/ 0 h 1031926"/>
              <a:gd name="connsiteX3" fmla="*/ 609378 w 1902080"/>
              <a:gd name="connsiteY3" fmla="*/ 284544 h 1031926"/>
              <a:gd name="connsiteX4" fmla="*/ 1278878 w 1902080"/>
              <a:gd name="connsiteY4" fmla="*/ 312211 h 1031926"/>
              <a:gd name="connsiteX5" fmla="*/ 1898642 w 1902080"/>
              <a:gd name="connsiteY5" fmla="*/ 107730 h 1031926"/>
              <a:gd name="connsiteX6" fmla="*/ 1902080 w 1902080"/>
              <a:gd name="connsiteY6" fmla="*/ 892111 h 1031926"/>
              <a:gd name="connsiteX0" fmla="*/ 5471 w 1898642"/>
              <a:gd name="connsiteY0" fmla="*/ 874480 h 1031926"/>
              <a:gd name="connsiteX1" fmla="*/ 9241 w 1898642"/>
              <a:gd name="connsiteY1" fmla="*/ 886179 h 1031926"/>
              <a:gd name="connsiteX2" fmla="*/ 1700 w 1898642"/>
              <a:gd name="connsiteY2" fmla="*/ 0 h 1031926"/>
              <a:gd name="connsiteX3" fmla="*/ 609378 w 1898642"/>
              <a:gd name="connsiteY3" fmla="*/ 284544 h 1031926"/>
              <a:gd name="connsiteX4" fmla="*/ 1278878 w 1898642"/>
              <a:gd name="connsiteY4" fmla="*/ 312211 h 1031926"/>
              <a:gd name="connsiteX5" fmla="*/ 1898642 w 1898642"/>
              <a:gd name="connsiteY5" fmla="*/ 107730 h 1031926"/>
              <a:gd name="connsiteX0" fmla="*/ 104422 w 1997593"/>
              <a:gd name="connsiteY0" fmla="*/ 972803 h 972803"/>
              <a:gd name="connsiteX1" fmla="*/ 100651 w 1997593"/>
              <a:gd name="connsiteY1" fmla="*/ 98323 h 972803"/>
              <a:gd name="connsiteX2" fmla="*/ 708329 w 1997593"/>
              <a:gd name="connsiteY2" fmla="*/ 382867 h 972803"/>
              <a:gd name="connsiteX3" fmla="*/ 1377829 w 1997593"/>
              <a:gd name="connsiteY3" fmla="*/ 410534 h 972803"/>
              <a:gd name="connsiteX4" fmla="*/ 1997593 w 1997593"/>
              <a:gd name="connsiteY4" fmla="*/ 206053 h 972803"/>
              <a:gd name="connsiteX0" fmla="*/ 0 w 1896942"/>
              <a:gd name="connsiteY0" fmla="*/ 98323 h 440003"/>
              <a:gd name="connsiteX1" fmla="*/ 607678 w 1896942"/>
              <a:gd name="connsiteY1" fmla="*/ 382867 h 440003"/>
              <a:gd name="connsiteX2" fmla="*/ 1277178 w 1896942"/>
              <a:gd name="connsiteY2" fmla="*/ 410534 h 440003"/>
              <a:gd name="connsiteX3" fmla="*/ 1896942 w 1896942"/>
              <a:gd name="connsiteY3" fmla="*/ 206053 h 440003"/>
              <a:gd name="connsiteX0" fmla="*/ 0 w 2002075"/>
              <a:gd name="connsiteY0" fmla="*/ 98323 h 440003"/>
              <a:gd name="connsiteX1" fmla="*/ 607678 w 2002075"/>
              <a:gd name="connsiteY1" fmla="*/ 382867 h 440003"/>
              <a:gd name="connsiteX2" fmla="*/ 1277178 w 2002075"/>
              <a:gd name="connsiteY2" fmla="*/ 410534 h 440003"/>
              <a:gd name="connsiteX3" fmla="*/ 1896942 w 2002075"/>
              <a:gd name="connsiteY3" fmla="*/ 206053 h 440003"/>
              <a:gd name="connsiteX4" fmla="*/ 1907976 w 2002075"/>
              <a:gd name="connsiteY4" fmla="*/ 200730 h 440003"/>
              <a:gd name="connsiteX0" fmla="*/ 0 w 2000670"/>
              <a:gd name="connsiteY0" fmla="*/ 98323 h 985611"/>
              <a:gd name="connsiteX1" fmla="*/ 607678 w 2000670"/>
              <a:gd name="connsiteY1" fmla="*/ 382867 h 985611"/>
              <a:gd name="connsiteX2" fmla="*/ 1277178 w 2000670"/>
              <a:gd name="connsiteY2" fmla="*/ 410534 h 985611"/>
              <a:gd name="connsiteX3" fmla="*/ 1896942 w 2000670"/>
              <a:gd name="connsiteY3" fmla="*/ 206053 h 985611"/>
              <a:gd name="connsiteX4" fmla="*/ 1899548 w 2000670"/>
              <a:gd name="connsiteY4" fmla="*/ 984502 h 985611"/>
              <a:gd name="connsiteX0" fmla="*/ 0 w 1899548"/>
              <a:gd name="connsiteY0" fmla="*/ 98323 h 985611"/>
              <a:gd name="connsiteX1" fmla="*/ 607678 w 1899548"/>
              <a:gd name="connsiteY1" fmla="*/ 382867 h 985611"/>
              <a:gd name="connsiteX2" fmla="*/ 1277178 w 1899548"/>
              <a:gd name="connsiteY2" fmla="*/ 410534 h 985611"/>
              <a:gd name="connsiteX3" fmla="*/ 1896942 w 1899548"/>
              <a:gd name="connsiteY3" fmla="*/ 206053 h 985611"/>
              <a:gd name="connsiteX4" fmla="*/ 1899548 w 1899548"/>
              <a:gd name="connsiteY4" fmla="*/ 984502 h 985611"/>
              <a:gd name="connsiteX0" fmla="*/ 0 w 1899548"/>
              <a:gd name="connsiteY0" fmla="*/ 98323 h 985611"/>
              <a:gd name="connsiteX1" fmla="*/ 607678 w 1899548"/>
              <a:gd name="connsiteY1" fmla="*/ 382867 h 985611"/>
              <a:gd name="connsiteX2" fmla="*/ 1277178 w 1899548"/>
              <a:gd name="connsiteY2" fmla="*/ 410534 h 985611"/>
              <a:gd name="connsiteX3" fmla="*/ 1896942 w 1899548"/>
              <a:gd name="connsiteY3" fmla="*/ 206053 h 985611"/>
              <a:gd name="connsiteX4" fmla="*/ 1899548 w 1899548"/>
              <a:gd name="connsiteY4" fmla="*/ 984502 h 985611"/>
              <a:gd name="connsiteX0" fmla="*/ 0 w 1899548"/>
              <a:gd name="connsiteY0" fmla="*/ 0 h 887288"/>
              <a:gd name="connsiteX1" fmla="*/ 607678 w 1899548"/>
              <a:gd name="connsiteY1" fmla="*/ 284544 h 887288"/>
              <a:gd name="connsiteX2" fmla="*/ 1277178 w 1899548"/>
              <a:gd name="connsiteY2" fmla="*/ 312211 h 887288"/>
              <a:gd name="connsiteX3" fmla="*/ 1896942 w 1899548"/>
              <a:gd name="connsiteY3" fmla="*/ 107730 h 887288"/>
              <a:gd name="connsiteX4" fmla="*/ 1899548 w 1899548"/>
              <a:gd name="connsiteY4" fmla="*/ 886179 h 887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548" h="887288">
                <a:moveTo>
                  <a:pt x="0" y="0"/>
                </a:moveTo>
                <a:cubicBezTo>
                  <a:pt x="189141" y="7022"/>
                  <a:pt x="394815" y="232509"/>
                  <a:pt x="607678" y="284544"/>
                </a:cubicBezTo>
                <a:cubicBezTo>
                  <a:pt x="820541" y="336579"/>
                  <a:pt x="1062301" y="341680"/>
                  <a:pt x="1277178" y="312211"/>
                </a:cubicBezTo>
                <a:cubicBezTo>
                  <a:pt x="1492055" y="282742"/>
                  <a:pt x="1746862" y="108987"/>
                  <a:pt x="1896942" y="107730"/>
                </a:cubicBezTo>
                <a:cubicBezTo>
                  <a:pt x="1899538" y="557352"/>
                  <a:pt x="1897249" y="887288"/>
                  <a:pt x="1899548" y="886179"/>
                </a:cubicBezTo>
              </a:path>
            </a:pathLst>
          </a:custGeom>
          <a:noFill/>
          <a:ln w="19050"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7" name="テキスト ボックス 36"/>
          <p:cNvSpPr txBox="1"/>
          <p:nvPr/>
        </p:nvSpPr>
        <p:spPr>
          <a:xfrm>
            <a:off x="6990348" y="5161548"/>
            <a:ext cx="1576072" cy="738664"/>
          </a:xfrm>
          <a:prstGeom prst="rect">
            <a:avLst/>
          </a:prstGeom>
          <a:noFill/>
        </p:spPr>
        <p:txBody>
          <a:bodyPr wrap="none" rtlCol="0">
            <a:spAutoFit/>
          </a:bodyPr>
          <a:lstStyle/>
          <a:p>
            <a:r>
              <a:rPr lang="ja-JP" altLang="en-US" sz="1400" dirty="0" smtClean="0"/>
              <a:t>最大値：</a:t>
            </a:r>
            <a:endParaRPr lang="en-US" altLang="ja-JP" sz="1400" dirty="0" smtClean="0"/>
          </a:p>
          <a:p>
            <a:r>
              <a:rPr lang="ja-JP" altLang="en-US" sz="1400" dirty="0" smtClean="0"/>
              <a:t>　コンプトン・エッジ</a:t>
            </a:r>
            <a:endParaRPr lang="en-US" altLang="ja-JP" sz="1400" dirty="0" smtClean="0"/>
          </a:p>
          <a:p>
            <a:endParaRPr kumimoji="1" lang="ja-JP" altLang="en-US" sz="1400" dirty="0"/>
          </a:p>
        </p:txBody>
      </p:sp>
      <p:graphicFrame>
        <p:nvGraphicFramePr>
          <p:cNvPr id="36868" name="Object 4"/>
          <p:cNvGraphicFramePr>
            <a:graphicFrameLocks noChangeAspect="1"/>
          </p:cNvGraphicFramePr>
          <p:nvPr/>
        </p:nvGraphicFramePr>
        <p:xfrm>
          <a:off x="7150099" y="5703468"/>
          <a:ext cx="1555407" cy="480762"/>
        </p:xfrm>
        <a:graphic>
          <a:graphicData uri="http://schemas.openxmlformats.org/presentationml/2006/ole">
            <p:oleObj spid="_x0000_s36913" name="数式" r:id="rId5" imgW="1397000" imgH="431800" progId="Equation.3">
              <p:embed/>
            </p:oleObj>
          </a:graphicData>
        </a:graphic>
      </p:graphicFrame>
      <p:sp>
        <p:nvSpPr>
          <p:cNvPr id="29" name="フッター プレースホルダ 28"/>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30" name="テキスト ボックス 29"/>
          <p:cNvSpPr txBox="1"/>
          <p:nvPr/>
        </p:nvSpPr>
        <p:spPr>
          <a:xfrm>
            <a:off x="733425" y="5419725"/>
            <a:ext cx="3195105" cy="276999"/>
          </a:xfrm>
          <a:prstGeom prst="rect">
            <a:avLst/>
          </a:prstGeom>
          <a:noFill/>
        </p:spPr>
        <p:txBody>
          <a:bodyPr wrap="none" rtlCol="0">
            <a:spAutoFit/>
          </a:bodyPr>
          <a:lstStyle/>
          <a:p>
            <a:r>
              <a:rPr kumimoji="1" lang="ja-JP" altLang="en-US" sz="1200" dirty="0" smtClean="0"/>
              <a:t>注：この計算の場合電子は静止していると仮定</a:t>
            </a:r>
            <a:endParaRPr kumimoji="1" lang="ja-JP" altLang="en-US" sz="1200"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電子・陽電子対生成</a:t>
            </a:r>
            <a:endParaRPr kumimoji="1" lang="ja-JP" altLang="en-US" dirty="0"/>
          </a:p>
        </p:txBody>
      </p:sp>
      <p:sp>
        <p:nvSpPr>
          <p:cNvPr id="3" name="コンテンツ プレースホルダ 2"/>
          <p:cNvSpPr>
            <a:spLocks noGrp="1"/>
          </p:cNvSpPr>
          <p:nvPr>
            <p:ph idx="1"/>
          </p:nvPr>
        </p:nvSpPr>
        <p:spPr>
          <a:xfrm>
            <a:off x="495300" y="1419210"/>
            <a:ext cx="4529388" cy="4056161"/>
          </a:xfrm>
        </p:spPr>
        <p:txBody>
          <a:bodyPr/>
          <a:lstStyle/>
          <a:p>
            <a:r>
              <a:rPr kumimoji="1" lang="ja-JP" altLang="en-US" dirty="0" smtClean="0"/>
              <a:t>光子が原子核の作る電磁場と相互作用し、電子と陽電子が生成される</a:t>
            </a:r>
            <a:endParaRPr kumimoji="1" lang="en-US" altLang="ja-JP" dirty="0" smtClean="0"/>
          </a:p>
          <a:p>
            <a:pPr lvl="1"/>
            <a:r>
              <a:rPr kumimoji="1" lang="ja-JP" altLang="en-US" dirty="0" smtClean="0"/>
              <a:t>光子のエネルギーは、電子と</a:t>
            </a:r>
            <a:r>
              <a:rPr lang="ja-JP" altLang="en-US" dirty="0" smtClean="0"/>
              <a:t>　　</a:t>
            </a:r>
            <a:r>
              <a:rPr kumimoji="1" lang="ja-JP" altLang="en-US" dirty="0" smtClean="0"/>
              <a:t>陽電子の質量エネルギーの　　　和より大きくないと起こらない</a:t>
            </a:r>
            <a:endParaRPr kumimoji="1" lang="en-US" altLang="ja-JP" dirty="0" smtClean="0"/>
          </a:p>
          <a:p>
            <a:pPr lvl="2"/>
            <a:r>
              <a:rPr lang="en-US" altLang="ja-JP" i="1" dirty="0" smtClean="0">
                <a:latin typeface="Times New Roman" pitchFamily="18" charset="0"/>
                <a:cs typeface="Times New Roman" pitchFamily="18" charset="0"/>
              </a:rPr>
              <a:t>E</a:t>
            </a:r>
            <a:r>
              <a:rPr lang="en-US" altLang="ja-JP" sz="2400" baseline="-25000" dirty="0" smtClean="0">
                <a:latin typeface="Symbol" pitchFamily="18" charset="2"/>
                <a:cs typeface="Times New Roman" pitchFamily="18" charset="0"/>
              </a:rPr>
              <a:t>g</a:t>
            </a:r>
            <a:r>
              <a:rPr lang="en-US" altLang="ja-JP" dirty="0" smtClean="0">
                <a:latin typeface="Times New Roman" pitchFamily="18" charset="0"/>
                <a:cs typeface="Times New Roman" pitchFamily="18" charset="0"/>
              </a:rPr>
              <a:t>&gt;2</a:t>
            </a:r>
            <a:r>
              <a:rPr lang="en-US" altLang="ja-JP" i="1" dirty="0" smtClean="0">
                <a:latin typeface="Times New Roman" pitchFamily="18" charset="0"/>
                <a:cs typeface="Times New Roman" pitchFamily="18" charset="0"/>
              </a:rPr>
              <a:t>m</a:t>
            </a:r>
            <a:r>
              <a:rPr lang="en-US" altLang="ja-JP" sz="2400" i="1" baseline="-25000" dirty="0" smtClean="0">
                <a:latin typeface="Times New Roman" pitchFamily="18" charset="0"/>
                <a:cs typeface="Times New Roman" pitchFamily="18" charset="0"/>
              </a:rPr>
              <a:t>e</a:t>
            </a:r>
            <a:r>
              <a:rPr lang="en-US" altLang="ja-JP" i="1" dirty="0" smtClean="0">
                <a:latin typeface="Times New Roman" pitchFamily="18" charset="0"/>
                <a:cs typeface="Times New Roman" pitchFamily="18" charset="0"/>
              </a:rPr>
              <a:t>c</a:t>
            </a:r>
            <a:r>
              <a:rPr lang="en-US" altLang="ja-JP" baseline="30000" dirty="0" smtClean="0">
                <a:latin typeface="Times New Roman" pitchFamily="18" charset="0"/>
                <a:cs typeface="Times New Roman" pitchFamily="18" charset="0"/>
              </a:rPr>
              <a:t>2</a:t>
            </a:r>
            <a:endParaRPr kumimoji="1" lang="en-US" altLang="ja-JP" baseline="30000" dirty="0" smtClean="0">
              <a:latin typeface="Times New Roman" pitchFamily="18" charset="0"/>
              <a:cs typeface="Times New Roman" pitchFamily="18" charset="0"/>
            </a:endParaRPr>
          </a:p>
          <a:p>
            <a:pPr lvl="1"/>
            <a:r>
              <a:rPr lang="ja-JP" altLang="en-US" dirty="0" smtClean="0"/>
              <a:t>物質中でのみ起こる</a:t>
            </a:r>
            <a:endParaRPr lang="en-US" altLang="ja-JP" dirty="0" smtClean="0"/>
          </a:p>
          <a:p>
            <a:pPr lvl="2"/>
            <a:r>
              <a:rPr lang="ja-JP" altLang="en-US" dirty="0" smtClean="0"/>
              <a:t>真空中では、</a:t>
            </a:r>
            <a:r>
              <a:rPr kumimoji="1" lang="ja-JP" altLang="en-US" dirty="0" smtClean="0"/>
              <a:t>エネルギー</a:t>
            </a:r>
            <a:r>
              <a:rPr lang="ja-JP" altLang="en-US" dirty="0" smtClean="0"/>
              <a:t>・運動量保存則を満たさないので生成されない</a:t>
            </a:r>
            <a:endParaRPr kumimoji="1"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69</a:t>
            </a:fld>
            <a:endParaRPr kumimoji="1" lang="ja-JP" altLang="en-US" dirty="0"/>
          </a:p>
        </p:txBody>
      </p:sp>
      <p:pic>
        <p:nvPicPr>
          <p:cNvPr id="5" name="Picture 2"/>
          <p:cNvPicPr>
            <a:picLocks noChangeAspect="1" noChangeArrowheads="1"/>
          </p:cNvPicPr>
          <p:nvPr/>
        </p:nvPicPr>
        <p:blipFill>
          <a:blip r:embed="rId2" cstate="print"/>
          <a:srcRect l="59543" t="47382" r="-1567" b="755"/>
          <a:stretch>
            <a:fillRect/>
          </a:stretch>
        </p:blipFill>
        <p:spPr bwMode="auto">
          <a:xfrm>
            <a:off x="5650334" y="1492915"/>
            <a:ext cx="3344779" cy="3501191"/>
          </a:xfrm>
          <a:prstGeom prst="rect">
            <a:avLst/>
          </a:prstGeom>
          <a:ln>
            <a:noFill/>
          </a:ln>
          <a:effectLst>
            <a:outerShdw blurRad="292100" dist="139700" dir="2700000" algn="tl" rotWithShape="0">
              <a:srgbClr val="333333">
                <a:alpha val="65000"/>
              </a:srgbClr>
            </a:outerShdw>
          </a:effectLst>
        </p:spPr>
      </p:pic>
      <p:sp>
        <p:nvSpPr>
          <p:cNvPr id="6" name="フッター プレースホルダ 5"/>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7" name="円/楕円 6"/>
          <p:cNvSpPr/>
          <p:nvPr/>
        </p:nvSpPr>
        <p:spPr bwMode="auto">
          <a:xfrm>
            <a:off x="7143750" y="3181350"/>
            <a:ext cx="638175" cy="466725"/>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8" name="円/楕円 7"/>
          <p:cNvSpPr/>
          <p:nvPr/>
        </p:nvSpPr>
        <p:spPr bwMode="auto">
          <a:xfrm>
            <a:off x="7267575" y="2238375"/>
            <a:ext cx="638175" cy="466725"/>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a:t>
            </a:r>
            <a:endParaRPr kumimoji="1" lang="ja-JP" altLang="en-US" dirty="0"/>
          </a:p>
        </p:txBody>
      </p:sp>
      <p:sp>
        <p:nvSpPr>
          <p:cNvPr id="3" name="コンテンツ プレースホルダ 2"/>
          <p:cNvSpPr>
            <a:spLocks noGrp="1"/>
          </p:cNvSpPr>
          <p:nvPr>
            <p:ph idx="1"/>
          </p:nvPr>
        </p:nvSpPr>
        <p:spPr>
          <a:xfrm>
            <a:off x="571472" y="1285860"/>
            <a:ext cx="7772400" cy="4786346"/>
          </a:xfrm>
        </p:spPr>
        <p:txBody>
          <a:bodyPr/>
          <a:lstStyle/>
          <a:p>
            <a:r>
              <a:rPr kumimoji="1" lang="ja-JP" altLang="en-US" dirty="0" smtClean="0"/>
              <a:t>これ以上分解出来ない、最小の要素</a:t>
            </a:r>
            <a:endParaRPr kumimoji="1" lang="en-US" altLang="ja-JP" dirty="0" smtClean="0"/>
          </a:p>
          <a:p>
            <a:pPr lvl="1"/>
            <a:r>
              <a:rPr lang="ja-JP" altLang="en-US" dirty="0" smtClean="0"/>
              <a:t>物質を構成する粒子</a:t>
            </a:r>
            <a:endParaRPr lang="en-US" altLang="ja-JP" dirty="0" smtClean="0"/>
          </a:p>
          <a:p>
            <a:pPr lvl="2"/>
            <a:r>
              <a:rPr lang="ja-JP" altLang="en-US" dirty="0" smtClean="0"/>
              <a:t>クォーク</a:t>
            </a:r>
            <a:endParaRPr lang="en-US" altLang="ja-JP" dirty="0" smtClean="0"/>
          </a:p>
          <a:p>
            <a:pPr lvl="2"/>
            <a:r>
              <a:rPr kumimoji="1" lang="ja-JP" altLang="en-US" dirty="0" smtClean="0"/>
              <a:t>レプトン</a:t>
            </a:r>
            <a:endParaRPr kumimoji="1" lang="en-US" altLang="ja-JP" dirty="0" smtClean="0"/>
          </a:p>
          <a:p>
            <a:pPr lvl="1"/>
            <a:r>
              <a:rPr lang="ja-JP" altLang="en-US" dirty="0" smtClean="0"/>
              <a:t>力を伝える粒子</a:t>
            </a:r>
            <a:endParaRPr lang="en-US" altLang="ja-JP" dirty="0" smtClean="0"/>
          </a:p>
          <a:p>
            <a:pPr lvl="2"/>
            <a:r>
              <a:rPr lang="ja-JP" altLang="en-US" dirty="0" smtClean="0"/>
              <a:t>光子</a:t>
            </a:r>
            <a:r>
              <a:rPr lang="en-US" altLang="ja-JP" dirty="0" smtClean="0"/>
              <a:t>:  </a:t>
            </a:r>
            <a:r>
              <a:rPr lang="ja-JP" altLang="en-US" dirty="0" smtClean="0"/>
              <a:t>電磁気力</a:t>
            </a:r>
            <a:endParaRPr lang="en-US" altLang="ja-JP" dirty="0" smtClean="0"/>
          </a:p>
          <a:p>
            <a:pPr lvl="2"/>
            <a:r>
              <a:rPr kumimoji="1" lang="en-US" altLang="ja-JP" dirty="0" smtClean="0"/>
              <a:t>W</a:t>
            </a:r>
            <a:r>
              <a:rPr kumimoji="1" lang="en-US" altLang="ja-JP" baseline="30000" dirty="0" smtClean="0"/>
              <a:t>-</a:t>
            </a:r>
            <a:r>
              <a:rPr kumimoji="1" lang="en-US" altLang="ja-JP" dirty="0" smtClean="0"/>
              <a:t>, W</a:t>
            </a:r>
            <a:r>
              <a:rPr kumimoji="1" lang="en-US" altLang="ja-JP" baseline="30000" dirty="0" smtClean="0"/>
              <a:t>+</a:t>
            </a:r>
            <a:r>
              <a:rPr kumimoji="1" lang="en-US" altLang="ja-JP" dirty="0" smtClean="0"/>
              <a:t>, Z</a:t>
            </a:r>
            <a:r>
              <a:rPr kumimoji="1" lang="en-US" altLang="ja-JP" baseline="30000" dirty="0" smtClean="0"/>
              <a:t>0</a:t>
            </a:r>
            <a:r>
              <a:rPr kumimoji="1" lang="en-US" altLang="ja-JP" dirty="0" smtClean="0"/>
              <a:t>:  </a:t>
            </a:r>
            <a:r>
              <a:rPr kumimoji="1" lang="ja-JP" altLang="en-US" dirty="0" smtClean="0"/>
              <a:t>弱い相互作用</a:t>
            </a:r>
            <a:endParaRPr kumimoji="1" lang="en-US" altLang="ja-JP" dirty="0" smtClean="0"/>
          </a:p>
          <a:p>
            <a:pPr lvl="2"/>
            <a:r>
              <a:rPr lang="ja-JP" altLang="en-US" dirty="0" smtClean="0"/>
              <a:t>グルーオン </a:t>
            </a:r>
            <a:r>
              <a:rPr lang="en-US" altLang="ja-JP" dirty="0" smtClean="0"/>
              <a:t>(Gluon)</a:t>
            </a:r>
            <a:r>
              <a:rPr lang="ja-JP" altLang="en-US" dirty="0" smtClean="0"/>
              <a:t>：　強い相互作用</a:t>
            </a:r>
            <a:endParaRPr lang="en-US" altLang="ja-JP" dirty="0" smtClean="0"/>
          </a:p>
          <a:p>
            <a:pPr lvl="2"/>
            <a:r>
              <a:rPr lang="ja-JP" altLang="en-US" dirty="0" smtClean="0"/>
              <a:t>重力子 </a:t>
            </a:r>
            <a:r>
              <a:rPr lang="en-US" altLang="ja-JP" dirty="0" smtClean="0"/>
              <a:t>(Graviton)</a:t>
            </a:r>
            <a:r>
              <a:rPr lang="ja-JP" altLang="en-US" dirty="0" smtClean="0"/>
              <a:t>：　重力、未発見</a:t>
            </a:r>
            <a:endParaRPr kumimoji="1" lang="ja-JP" altLang="en-US" dirty="0"/>
          </a:p>
        </p:txBody>
      </p:sp>
      <p:sp>
        <p:nvSpPr>
          <p:cNvPr id="12" name="スライド番号プレースホルダ 11"/>
          <p:cNvSpPr>
            <a:spLocks noGrp="1"/>
          </p:cNvSpPr>
          <p:nvPr>
            <p:ph type="sldNum" sz="quarter" idx="11"/>
          </p:nvPr>
        </p:nvSpPr>
        <p:spPr/>
        <p:txBody>
          <a:bodyPr/>
          <a:lstStyle/>
          <a:p>
            <a:fld id="{55CFD74C-03E1-485F-870A-CC1588619E65}" type="slidenum">
              <a:rPr kumimoji="1" lang="ja-JP" altLang="en-US" smtClean="0"/>
              <a:pPr/>
              <a:t>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722313" y="2714620"/>
            <a:ext cx="7772400" cy="1785191"/>
          </a:xfrm>
        </p:spPr>
        <p:txBody>
          <a:bodyPr/>
          <a:lstStyle/>
          <a:p>
            <a:r>
              <a:rPr lang="ja-JP" altLang="en-US" dirty="0" smtClean="0"/>
              <a:t>検出器</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Detectors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70</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検出器</a:t>
            </a:r>
            <a:endParaRPr kumimoji="1" lang="ja-JP" altLang="en-US" dirty="0"/>
          </a:p>
        </p:txBody>
      </p:sp>
      <p:sp>
        <p:nvSpPr>
          <p:cNvPr id="3" name="コンテンツ プレースホルダ 2"/>
          <p:cNvSpPr>
            <a:spLocks noGrp="1"/>
          </p:cNvSpPr>
          <p:nvPr>
            <p:ph idx="1"/>
          </p:nvPr>
        </p:nvSpPr>
        <p:spPr>
          <a:xfrm>
            <a:off x="559440" y="1081324"/>
            <a:ext cx="7772400" cy="4114800"/>
          </a:xfrm>
        </p:spPr>
        <p:txBody>
          <a:bodyPr/>
          <a:lstStyle/>
          <a:p>
            <a:r>
              <a:rPr kumimoji="1" lang="ja-JP" altLang="en-US" dirty="0" smtClean="0"/>
              <a:t>検出器のシグナルと</a:t>
            </a:r>
            <a:r>
              <a:rPr lang="ja-JP" altLang="en-US" dirty="0" smtClean="0"/>
              <a:t>なるもの</a:t>
            </a:r>
            <a:endParaRPr kumimoji="1" lang="en-US" altLang="ja-JP" dirty="0" smtClean="0"/>
          </a:p>
          <a:p>
            <a:pPr lvl="1"/>
            <a:r>
              <a:rPr kumimoji="1" lang="ja-JP" altLang="en-US" dirty="0" smtClean="0"/>
              <a:t>電離</a:t>
            </a:r>
            <a:endParaRPr kumimoji="1" lang="en-US" altLang="ja-JP" dirty="0" smtClean="0"/>
          </a:p>
          <a:p>
            <a:pPr lvl="2"/>
            <a:r>
              <a:rPr lang="ja-JP" altLang="en-US" dirty="0" smtClean="0"/>
              <a:t>ガス（電子・イオン）</a:t>
            </a:r>
            <a:endParaRPr lang="en-US" altLang="ja-JP" dirty="0" smtClean="0"/>
          </a:p>
          <a:p>
            <a:pPr lvl="2"/>
            <a:r>
              <a:rPr kumimoji="1" lang="ja-JP" altLang="en-US" dirty="0" smtClean="0"/>
              <a:t>半導体（電子・正孔）</a:t>
            </a:r>
            <a:endParaRPr kumimoji="1" lang="en-US" altLang="ja-JP" dirty="0" smtClean="0"/>
          </a:p>
          <a:p>
            <a:pPr lvl="1"/>
            <a:r>
              <a:rPr lang="ja-JP" altLang="en-US" dirty="0" smtClean="0"/>
              <a:t>シンチレーション光（蛍光）</a:t>
            </a:r>
            <a:endParaRPr lang="en-US" altLang="ja-JP" dirty="0" smtClean="0"/>
          </a:p>
          <a:p>
            <a:pPr lvl="2"/>
            <a:r>
              <a:rPr lang="ja-JP" altLang="en-US" dirty="0" smtClean="0"/>
              <a:t>シンチレーション光：荷電粒子が通過する際に電子が励起、基底状態に戻る際にでる光</a:t>
            </a:r>
            <a:endParaRPr lang="en-US" altLang="ja-JP" dirty="0" smtClean="0"/>
          </a:p>
          <a:p>
            <a:pPr lvl="2"/>
            <a:r>
              <a:rPr lang="ja-JP" altLang="en-US" dirty="0" smtClean="0"/>
              <a:t>シンチレーター：有機・無機結晶、液体がある</a:t>
            </a:r>
            <a:endParaRPr lang="en-US" altLang="ja-JP" dirty="0" smtClean="0"/>
          </a:p>
          <a:p>
            <a:pPr lvl="2"/>
            <a:r>
              <a:rPr lang="ja-JP" altLang="en-US" dirty="0" smtClean="0"/>
              <a:t>発生した光は光検出器（主として光電子増倍管）を用いて測定</a:t>
            </a:r>
            <a:endParaRPr lang="en-US" altLang="ja-JP" dirty="0" smtClean="0"/>
          </a:p>
          <a:p>
            <a:pPr lvl="1"/>
            <a:r>
              <a:rPr lang="ja-JP" altLang="en-US" dirty="0" smtClean="0"/>
              <a:t>チェレンコフ光</a:t>
            </a:r>
            <a:endParaRPr lang="en-US" altLang="ja-JP" dirty="0" smtClean="0"/>
          </a:p>
          <a:p>
            <a:pPr lvl="2"/>
            <a:r>
              <a:rPr lang="ja-JP" altLang="en-US" dirty="0" smtClean="0"/>
              <a:t>発生した光は光検出器（主として光電子増倍管）を用いて測定</a:t>
            </a:r>
            <a:endParaRPr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71</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電離を利用した検出器</a:t>
            </a:r>
            <a:endParaRPr kumimoji="1" lang="ja-JP" altLang="en-US" dirty="0"/>
          </a:p>
        </p:txBody>
      </p:sp>
      <p:sp>
        <p:nvSpPr>
          <p:cNvPr id="3" name="コンテンツ プレースホルダ 2"/>
          <p:cNvSpPr>
            <a:spLocks noGrp="1"/>
          </p:cNvSpPr>
          <p:nvPr>
            <p:ph idx="1"/>
          </p:nvPr>
        </p:nvSpPr>
        <p:spPr>
          <a:xfrm>
            <a:off x="228600" y="973039"/>
            <a:ext cx="8566484" cy="5644329"/>
          </a:xfrm>
        </p:spPr>
        <p:txBody>
          <a:bodyPr/>
          <a:lstStyle/>
          <a:p>
            <a:r>
              <a:rPr kumimoji="1" lang="ja-JP" altLang="en-US" dirty="0" smtClean="0"/>
              <a:t>電離による生じた電子・イオンを測定</a:t>
            </a:r>
            <a:endParaRPr kumimoji="1" lang="en-US" altLang="ja-JP" dirty="0" smtClean="0"/>
          </a:p>
          <a:p>
            <a:pPr lvl="1"/>
            <a:r>
              <a:rPr lang="ja-JP" altLang="en-US" dirty="0" smtClean="0"/>
              <a:t>霧箱</a:t>
            </a:r>
            <a:endParaRPr lang="en-US" altLang="ja-JP" dirty="0" smtClean="0"/>
          </a:p>
          <a:p>
            <a:pPr lvl="2"/>
            <a:r>
              <a:rPr lang="ja-JP" altLang="en-US" dirty="0" smtClean="0"/>
              <a:t>過冷却状態の気体の中を荷電粒子が通過すると、気体分子のイオン化が起き、イオンを殻として気体が液化する（飛行機雲と同じ原理）</a:t>
            </a:r>
            <a:endParaRPr lang="en-US" altLang="ja-JP" dirty="0" smtClean="0"/>
          </a:p>
          <a:p>
            <a:pPr lvl="2"/>
            <a:r>
              <a:rPr lang="ja-JP" altLang="en-US" dirty="0" smtClean="0"/>
              <a:t>軌跡を目でみることが出来る</a:t>
            </a:r>
            <a:endParaRPr lang="en-US" altLang="ja-JP" dirty="0" smtClean="0"/>
          </a:p>
          <a:p>
            <a:pPr lvl="1"/>
            <a:r>
              <a:rPr lang="ja-JP" altLang="en-US" dirty="0" smtClean="0"/>
              <a:t>泡箱</a:t>
            </a:r>
            <a:endParaRPr lang="en-US" altLang="ja-JP" dirty="0" smtClean="0"/>
          </a:p>
          <a:p>
            <a:pPr lvl="2"/>
            <a:r>
              <a:rPr lang="ja-JP" altLang="en-US" dirty="0" smtClean="0"/>
              <a:t>液体水素を使用</a:t>
            </a:r>
            <a:endParaRPr lang="en-US" altLang="ja-JP" dirty="0" smtClean="0"/>
          </a:p>
          <a:p>
            <a:pPr lvl="2"/>
            <a:r>
              <a:rPr lang="ja-JP" altLang="en-US" dirty="0" smtClean="0"/>
              <a:t>荷電粒子が通過する際、減圧し順安定状態にすると、電離したイオンを殻に液体水素が沸騰し小さな泡が出来、目で観測出来る</a:t>
            </a:r>
            <a:endParaRPr lang="en-US" altLang="ja-JP" dirty="0" smtClean="0"/>
          </a:p>
          <a:p>
            <a:pPr lvl="1"/>
            <a:r>
              <a:rPr lang="ja-JP" altLang="en-US" dirty="0" smtClean="0"/>
              <a:t>電離箱</a:t>
            </a:r>
            <a:endParaRPr lang="en-US" altLang="ja-JP" dirty="0" smtClean="0"/>
          </a:p>
          <a:p>
            <a:pPr lvl="2"/>
            <a:r>
              <a:rPr lang="ja-JP" altLang="en-US" dirty="0" smtClean="0"/>
              <a:t>電極間にガスを満たしておくと、電離された電子・イオンが電極でシグナルとして測定出来る</a:t>
            </a:r>
            <a:endParaRPr lang="en-US" altLang="ja-JP" dirty="0" smtClean="0"/>
          </a:p>
          <a:p>
            <a:pPr lvl="3"/>
            <a:r>
              <a:rPr kumimoji="1" lang="ja-JP" altLang="en-US" dirty="0" smtClean="0"/>
              <a:t>ガイガー・ミューラー計数管</a:t>
            </a:r>
            <a:endParaRPr kumimoji="1" lang="en-US" altLang="ja-JP" dirty="0" smtClean="0"/>
          </a:p>
          <a:p>
            <a:pPr lvl="3"/>
            <a:r>
              <a:rPr lang="ja-JP" altLang="en-US" dirty="0" smtClean="0"/>
              <a:t>比例計数管</a:t>
            </a:r>
            <a:endParaRPr lang="en-US" altLang="ja-JP" dirty="0" smtClean="0"/>
          </a:p>
          <a:p>
            <a:pPr lvl="3"/>
            <a:r>
              <a:rPr lang="ja-JP" altLang="en-US" dirty="0" smtClean="0"/>
              <a:t>スパーク・チェンバー</a:t>
            </a:r>
            <a:endParaRPr lang="en-US" altLang="ja-JP" dirty="0" smtClean="0"/>
          </a:p>
          <a:p>
            <a:pPr lvl="3"/>
            <a:r>
              <a:rPr kumimoji="1" lang="ja-JP" altLang="en-US" dirty="0" smtClean="0"/>
              <a:t>ドリフト・チェンバー</a:t>
            </a:r>
            <a:endParaRPr kumimoji="1" lang="en-US" altLang="ja-JP" dirty="0" smtClean="0"/>
          </a:p>
          <a:p>
            <a:pPr lvl="3"/>
            <a:r>
              <a:rPr lang="ja-JP" altLang="en-US" dirty="0" smtClean="0"/>
              <a:t>そのほか多様なものが開発されている</a:t>
            </a:r>
            <a:endParaRPr kumimoji="1" lang="en-US" altLang="ja-JP" dirty="0" smtClean="0"/>
          </a:p>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72</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電離を利用した検出器</a:t>
            </a:r>
            <a:endParaRPr kumimoji="1" lang="ja-JP" altLang="en-US" dirty="0"/>
          </a:p>
        </p:txBody>
      </p:sp>
      <p:sp>
        <p:nvSpPr>
          <p:cNvPr id="3" name="コンテンツ プレースホルダ 2"/>
          <p:cNvSpPr>
            <a:spLocks noGrp="1"/>
          </p:cNvSpPr>
          <p:nvPr>
            <p:ph idx="1"/>
          </p:nvPr>
        </p:nvSpPr>
        <p:spPr>
          <a:xfrm>
            <a:off x="571471" y="1249766"/>
            <a:ext cx="7772400" cy="4114800"/>
          </a:xfrm>
        </p:spPr>
        <p:txBody>
          <a:bodyPr/>
          <a:lstStyle/>
          <a:p>
            <a:r>
              <a:rPr lang="ja-JP" altLang="en-US" dirty="0" smtClean="0"/>
              <a:t>電離による生じた電子・イオンを測定（続き）</a:t>
            </a:r>
            <a:endParaRPr lang="en-US" altLang="ja-JP" dirty="0" smtClean="0"/>
          </a:p>
          <a:p>
            <a:pPr lvl="1"/>
            <a:r>
              <a:rPr lang="ja-JP" altLang="en-US" dirty="0" smtClean="0"/>
              <a:t>写真乾板（エマルジョン）</a:t>
            </a:r>
            <a:endParaRPr lang="en-US" altLang="ja-JP" dirty="0" smtClean="0"/>
          </a:p>
          <a:p>
            <a:pPr lvl="2"/>
            <a:r>
              <a:rPr lang="ja-JP" altLang="en-US" dirty="0" smtClean="0"/>
              <a:t>電離により感光、飛跡を検出</a:t>
            </a:r>
            <a:endParaRPr kumimoji="1" lang="en-US" altLang="ja-JP" dirty="0" smtClean="0"/>
          </a:p>
          <a:p>
            <a:endParaRPr lang="en-US" altLang="ja-JP" dirty="0" smtClean="0"/>
          </a:p>
          <a:p>
            <a:r>
              <a:rPr kumimoji="1" lang="ja-JP" altLang="en-US" dirty="0" smtClean="0"/>
              <a:t>電離による電子・正孔を測定</a:t>
            </a:r>
            <a:endParaRPr kumimoji="1" lang="en-US" altLang="ja-JP" dirty="0" smtClean="0"/>
          </a:p>
          <a:p>
            <a:pPr lvl="1"/>
            <a:r>
              <a:rPr kumimoji="1" lang="ja-JP" altLang="en-US" dirty="0" smtClean="0"/>
              <a:t>半導体検出器</a:t>
            </a:r>
            <a:endParaRPr kumimoji="1" lang="en-US" altLang="ja-JP" dirty="0" smtClean="0"/>
          </a:p>
          <a:p>
            <a:pPr lvl="2"/>
            <a:r>
              <a:rPr kumimoji="1" lang="ja-JP" altLang="en-US" dirty="0" smtClean="0"/>
              <a:t>逆電圧をかけておくと、空乏層（電子・正孔が殆ど存在しない領域）が増える</a:t>
            </a:r>
            <a:endParaRPr kumimoji="1" lang="en-US" altLang="ja-JP" dirty="0" smtClean="0"/>
          </a:p>
          <a:p>
            <a:pPr lvl="2"/>
            <a:r>
              <a:rPr lang="ja-JP" altLang="en-US" dirty="0" smtClean="0"/>
              <a:t>この部分を荷電粒子・光子が通過すると電子・正孔が生成されシグナルとして読み出される</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放射線計測に関する参考書</a:t>
            </a:r>
            <a:endParaRPr kumimoji="1" lang="ja-JP" altLang="en-US" dirty="0"/>
          </a:p>
        </p:txBody>
      </p:sp>
      <p:sp>
        <p:nvSpPr>
          <p:cNvPr id="3" name="コンテンツ プレースホルダ 2"/>
          <p:cNvSpPr>
            <a:spLocks noGrp="1"/>
          </p:cNvSpPr>
          <p:nvPr>
            <p:ph idx="1"/>
          </p:nvPr>
        </p:nvSpPr>
        <p:spPr>
          <a:xfrm>
            <a:off x="500034" y="1060047"/>
            <a:ext cx="8143932" cy="5357850"/>
          </a:xfrm>
        </p:spPr>
        <p:txBody>
          <a:bodyPr/>
          <a:lstStyle/>
          <a:p>
            <a:r>
              <a:rPr lang="en-US" altLang="ja-JP" sz="2000" dirty="0" smtClean="0"/>
              <a:t>Techniques for Nuclear and Particle Physics Experiments: </a:t>
            </a:r>
          </a:p>
          <a:p>
            <a:pPr>
              <a:buNone/>
            </a:pPr>
            <a:r>
              <a:rPr lang="en-US" altLang="ja-JP" sz="2000" dirty="0" smtClean="0"/>
              <a:t>	A How-to Approach</a:t>
            </a:r>
          </a:p>
          <a:p>
            <a:pPr lvl="1"/>
            <a:r>
              <a:rPr lang="en-US" altLang="ja-JP" sz="1600" dirty="0" smtClean="0"/>
              <a:t>William R. Leo</a:t>
            </a:r>
          </a:p>
          <a:p>
            <a:pPr lvl="1"/>
            <a:r>
              <a:rPr lang="en-US" altLang="ja-JP" sz="1600" dirty="0" smtClean="0"/>
              <a:t>Springer; 2</a:t>
            </a:r>
            <a:r>
              <a:rPr lang="en-US" altLang="ja-JP" sz="1600" baseline="30000" dirty="0" smtClean="0"/>
              <a:t>nd</a:t>
            </a:r>
            <a:r>
              <a:rPr lang="en-US" altLang="ja-JP" sz="1600" dirty="0" smtClean="0"/>
              <a:t> edition, 1994</a:t>
            </a:r>
          </a:p>
          <a:p>
            <a:r>
              <a:rPr lang="ja-JP" altLang="en-US" sz="2000" dirty="0" smtClean="0"/>
              <a:t>放射線計測ハンドブック</a:t>
            </a:r>
            <a:endParaRPr lang="en-US" altLang="ja-JP" sz="2000" dirty="0" smtClean="0"/>
          </a:p>
          <a:p>
            <a:pPr lvl="1"/>
            <a:r>
              <a:rPr lang="en-US" altLang="ja-JP" sz="1600" dirty="0" smtClean="0"/>
              <a:t>Glenn F. Knoll (</a:t>
            </a:r>
            <a:r>
              <a:rPr lang="ja-JP" altLang="en-US" sz="1600" dirty="0" smtClean="0"/>
              <a:t>木村逸郎、阪井英次 訳</a:t>
            </a:r>
            <a:r>
              <a:rPr lang="en-US" altLang="ja-JP" sz="1600" dirty="0" smtClean="0"/>
              <a:t>)</a:t>
            </a:r>
          </a:p>
          <a:p>
            <a:pPr lvl="1"/>
            <a:r>
              <a:rPr lang="zh-TW" altLang="en-US" sz="1600" dirty="0" smtClean="0"/>
              <a:t>日刊工業新聞社</a:t>
            </a:r>
            <a:r>
              <a:rPr lang="en-US" altLang="zh-TW" sz="1600" dirty="0" smtClean="0"/>
              <a:t>; </a:t>
            </a:r>
            <a:r>
              <a:rPr lang="zh-TW" altLang="en-US" sz="1600" dirty="0" smtClean="0"/>
              <a:t>第</a:t>
            </a:r>
            <a:r>
              <a:rPr lang="en-US" altLang="zh-TW" sz="1600" dirty="0" smtClean="0"/>
              <a:t>3</a:t>
            </a:r>
            <a:r>
              <a:rPr lang="zh-TW" altLang="en-US" sz="1600" dirty="0" smtClean="0"/>
              <a:t>版</a:t>
            </a:r>
            <a:r>
              <a:rPr lang="en-US" altLang="zh-TW" sz="1600" dirty="0" smtClean="0"/>
              <a:t>, 2001</a:t>
            </a:r>
            <a:r>
              <a:rPr lang="ja-JP" altLang="en-US" sz="1600" dirty="0" smtClean="0"/>
              <a:t>年</a:t>
            </a:r>
            <a:endParaRPr lang="en-US" altLang="ja-JP" sz="1600" dirty="0" smtClean="0"/>
          </a:p>
          <a:p>
            <a:r>
              <a:rPr lang="zh-TW" altLang="en-US" sz="2000" dirty="0" smtClean="0"/>
              <a:t>粒子物理計測学入門 </a:t>
            </a:r>
            <a:endParaRPr lang="en-US" altLang="zh-TW" sz="2000" dirty="0" smtClean="0"/>
          </a:p>
          <a:p>
            <a:pPr lvl="1"/>
            <a:r>
              <a:rPr lang="zh-TW" altLang="en-US" sz="1600" dirty="0" smtClean="0"/>
              <a:t>福井 崇時</a:t>
            </a:r>
            <a:r>
              <a:rPr lang="en-US" altLang="zh-TW" sz="1600" dirty="0" smtClean="0"/>
              <a:t> </a:t>
            </a:r>
          </a:p>
          <a:p>
            <a:pPr lvl="1"/>
            <a:r>
              <a:rPr lang="zh-TW" altLang="en-US" sz="1600" dirty="0" smtClean="0"/>
              <a:t>共立</a:t>
            </a:r>
            <a:r>
              <a:rPr lang="ja-JP" altLang="en-US" sz="1600" dirty="0" smtClean="0"/>
              <a:t>出版、</a:t>
            </a:r>
            <a:r>
              <a:rPr lang="en-US" altLang="ja-JP" sz="1600" dirty="0" smtClean="0"/>
              <a:t>1992</a:t>
            </a:r>
          </a:p>
          <a:p>
            <a:r>
              <a:rPr lang="ja-JP" altLang="en-US" sz="2000" dirty="0" smtClean="0"/>
              <a:t>岩波講座 物理の世界</a:t>
            </a:r>
            <a:r>
              <a:rPr lang="en-US" altLang="ja-JP" sz="2000" dirty="0" smtClean="0"/>
              <a:t>〈4〉</a:t>
            </a:r>
            <a:r>
              <a:rPr lang="ja-JP" altLang="en-US" sz="2000" dirty="0" smtClean="0"/>
              <a:t>素粒子を探る粒子検出器</a:t>
            </a:r>
            <a:endParaRPr lang="en-US" altLang="ja-JP" sz="2000" dirty="0" smtClean="0"/>
          </a:p>
          <a:p>
            <a:pPr lvl="1"/>
            <a:r>
              <a:rPr lang="ja-JP" altLang="en-US" sz="1600" dirty="0" smtClean="0"/>
              <a:t>政池明</a:t>
            </a:r>
            <a:endParaRPr lang="en-US" altLang="ja-JP" sz="1600" dirty="0" smtClean="0"/>
          </a:p>
          <a:p>
            <a:pPr lvl="1"/>
            <a:r>
              <a:rPr lang="ja-JP" altLang="en-US" sz="1600" dirty="0" smtClean="0"/>
              <a:t>岩波書店、</a:t>
            </a:r>
            <a:r>
              <a:rPr lang="en-US" altLang="ja-JP" sz="1600" dirty="0" smtClean="0"/>
              <a:t>2007</a:t>
            </a:r>
          </a:p>
          <a:p>
            <a:r>
              <a:rPr lang="en-US" altLang="ja-JP" sz="2000" dirty="0" smtClean="0"/>
              <a:t>Review of Particle Physics</a:t>
            </a:r>
          </a:p>
          <a:p>
            <a:pPr lvl="1"/>
            <a:r>
              <a:rPr lang="en-US" altLang="ja-JP" sz="1600" dirty="0" smtClean="0"/>
              <a:t>Particle Data Group</a:t>
            </a:r>
          </a:p>
          <a:p>
            <a:pPr lvl="2"/>
            <a:r>
              <a:rPr lang="en-US" altLang="ja-JP" sz="1400" dirty="0" smtClean="0"/>
              <a:t>Web </a:t>
            </a:r>
            <a:r>
              <a:rPr lang="ja-JP" altLang="en-US" sz="1400" dirty="0" smtClean="0"/>
              <a:t>で登録すれば無料で送ってもらえる</a:t>
            </a:r>
          </a:p>
          <a:p>
            <a:pPr lvl="2"/>
            <a:r>
              <a:rPr lang="en-US" altLang="ja-JP" sz="1400" dirty="0" smtClean="0">
                <a:latin typeface="Courier New" pitchFamily="49" charset="0"/>
                <a:cs typeface="Courier New" pitchFamily="49" charset="0"/>
              </a:rPr>
              <a:t>http://pdg.lbl.gov</a:t>
            </a:r>
          </a:p>
          <a:p>
            <a:pPr lvl="1"/>
            <a:endParaRPr lang="en-US" altLang="zh-TW" sz="16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素粒子・原子核物理</a:t>
            </a:r>
            <a:r>
              <a:rPr lang="ja-JP" altLang="en-US" dirty="0" smtClean="0"/>
              <a:t>関連の</a:t>
            </a:r>
            <a:r>
              <a:rPr lang="en-US" altLang="ja-JP" dirty="0" smtClean="0"/>
              <a:t>Web</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KEK: </a:t>
            </a:r>
            <a:r>
              <a:rPr kumimoji="1" lang="ja-JP" altLang="en-US" dirty="0" smtClean="0"/>
              <a:t>キッズサイエンティスト</a:t>
            </a:r>
            <a:endParaRPr kumimoji="1" lang="en-US" altLang="ja-JP" dirty="0" smtClean="0"/>
          </a:p>
          <a:p>
            <a:pPr lvl="1"/>
            <a:r>
              <a:rPr lang="en-US" altLang="ja-JP" dirty="0" smtClean="0">
                <a:latin typeface="Courier New" pitchFamily="49" charset="0"/>
                <a:cs typeface="Courier New" pitchFamily="49" charset="0"/>
              </a:rPr>
              <a:t>http://www.kek.jp/kids/index.html</a:t>
            </a:r>
          </a:p>
          <a:p>
            <a:r>
              <a:rPr lang="en-US" altLang="ja-JP" dirty="0" smtClean="0"/>
              <a:t>The Particle Adventure</a:t>
            </a:r>
          </a:p>
          <a:p>
            <a:pPr lvl="1"/>
            <a:r>
              <a:rPr lang="en-US" altLang="ja-JP" dirty="0" smtClean="0">
                <a:latin typeface="Courier New" pitchFamily="49" charset="0"/>
                <a:cs typeface="Courier New" pitchFamily="49" charset="0"/>
              </a:rPr>
              <a:t>http://www.particleadventure.org/</a:t>
            </a:r>
          </a:p>
          <a:p>
            <a:r>
              <a:rPr lang="en-US" altLang="ja-JP" dirty="0" smtClean="0"/>
              <a:t>Contemporary Physics Education Project</a:t>
            </a:r>
          </a:p>
          <a:p>
            <a:pPr lvl="1"/>
            <a:r>
              <a:rPr lang="en-US" altLang="ja-JP" dirty="0" smtClean="0">
                <a:latin typeface="Courier New" pitchFamily="49" charset="0"/>
                <a:cs typeface="Courier New" pitchFamily="49" charset="0"/>
              </a:rPr>
              <a:t>http://www.cpepweb.org/</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75</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0034" y="2714620"/>
            <a:ext cx="8643966" cy="3714776"/>
          </a:xfrm>
        </p:spPr>
        <p:txBody>
          <a:bodyPr/>
          <a:lstStyle/>
          <a:p>
            <a:r>
              <a:rPr lang="ja-JP" altLang="en-US" sz="6000" dirty="0" smtClean="0"/>
              <a:t>素粒子・原子核の</a:t>
            </a:r>
            <a:r>
              <a:rPr lang="en-US" altLang="ja-JP" sz="6000" dirty="0" smtClean="0"/>
              <a:t/>
            </a:r>
            <a:br>
              <a:rPr lang="en-US" altLang="ja-JP" sz="6000" dirty="0" smtClean="0"/>
            </a:br>
            <a:r>
              <a:rPr lang="ja-JP" altLang="en-US" sz="6000" dirty="0" smtClean="0"/>
              <a:t>実験的研究および</a:t>
            </a:r>
            <a:r>
              <a:rPr lang="en-US" altLang="ja-JP" sz="6000" dirty="0" smtClean="0"/>
              <a:t/>
            </a:r>
            <a:br>
              <a:rPr lang="en-US" altLang="ja-JP" sz="6000" dirty="0" smtClean="0"/>
            </a:br>
            <a:r>
              <a:rPr lang="ja-JP" altLang="en-US" sz="6000" dirty="0" smtClean="0"/>
              <a:t>放射線測定方法の</a:t>
            </a:r>
            <a:r>
              <a:rPr lang="en-US" altLang="ja-JP" sz="6000" dirty="0" smtClean="0"/>
              <a:t/>
            </a:r>
            <a:br>
              <a:rPr lang="en-US" altLang="ja-JP" sz="6000" dirty="0" smtClean="0"/>
            </a:br>
            <a:r>
              <a:rPr lang="ja-JP" altLang="en-US" sz="6000" dirty="0" smtClean="0"/>
              <a:t>医学</a:t>
            </a:r>
            <a:r>
              <a:rPr lang="ja-JP" altLang="en-US" sz="6000" spc="-300" dirty="0" smtClean="0"/>
              <a:t>・</a:t>
            </a:r>
            <a:r>
              <a:rPr lang="ja-JP" altLang="en-US" sz="6000" dirty="0" smtClean="0"/>
              <a:t>工学分野への応用</a:t>
            </a:r>
            <a:endParaRPr kumimoji="1" lang="ja-JP" altLang="en-US" sz="6000" dirty="0"/>
          </a:p>
        </p:txBody>
      </p:sp>
      <p:sp>
        <p:nvSpPr>
          <p:cNvPr id="3" name="テキスト プレースホルダ 2"/>
          <p:cNvSpPr>
            <a:spLocks noGrp="1"/>
          </p:cNvSpPr>
          <p:nvPr>
            <p:ph type="body" idx="1"/>
          </p:nvPr>
        </p:nvSpPr>
        <p:spPr>
          <a:xfrm>
            <a:off x="579436" y="1214422"/>
            <a:ext cx="7850216" cy="1500187"/>
          </a:xfrm>
        </p:spPr>
        <p:txBody>
          <a:bodyPr/>
          <a:lstStyle/>
          <a:p>
            <a:r>
              <a:rPr kumimoji="1" lang="en-US" altLang="ja-JP" dirty="0" smtClean="0"/>
              <a:t>Experimental Study of </a:t>
            </a:r>
            <a:r>
              <a:rPr lang="en-US" altLang="ja-JP" dirty="0" smtClean="0"/>
              <a:t>E</a:t>
            </a:r>
            <a:r>
              <a:rPr kumimoji="1" lang="en-US" altLang="ja-JP" dirty="0" smtClean="0"/>
              <a:t>lementary Particle and Nuclei </a:t>
            </a:r>
            <a:r>
              <a:rPr lang="en-US" altLang="ja-JP" dirty="0" smtClean="0"/>
              <a:t>and</a:t>
            </a:r>
          </a:p>
          <a:p>
            <a:r>
              <a:rPr kumimoji="1" lang="en-US" altLang="ja-JP" dirty="0" smtClean="0"/>
              <a:t>Applications of Radiation Measurement for Medical/Engineering Fields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76</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素粒子・原子核の実験的研究</a:t>
            </a:r>
            <a:endParaRPr kumimoji="1" lang="ja-JP" altLang="en-US" dirty="0"/>
          </a:p>
        </p:txBody>
      </p:sp>
      <p:sp>
        <p:nvSpPr>
          <p:cNvPr id="3" name="コンテンツ プレースホルダ 2"/>
          <p:cNvSpPr>
            <a:spLocks noGrp="1"/>
          </p:cNvSpPr>
          <p:nvPr>
            <p:ph idx="1"/>
          </p:nvPr>
        </p:nvSpPr>
        <p:spPr>
          <a:xfrm>
            <a:off x="571472" y="1285859"/>
            <a:ext cx="8061540" cy="5303199"/>
          </a:xfrm>
        </p:spPr>
        <p:txBody>
          <a:bodyPr/>
          <a:lstStyle/>
          <a:p>
            <a:r>
              <a:rPr lang="ja-JP" altLang="en-US" dirty="0" smtClean="0"/>
              <a:t>種々の放射線の発見により、物質を形作る大本が何かという疑問が生じた</a:t>
            </a:r>
            <a:endParaRPr lang="en-US" altLang="ja-JP" dirty="0" smtClean="0"/>
          </a:p>
          <a:p>
            <a:pPr lvl="1"/>
            <a:r>
              <a:rPr lang="ja-JP" altLang="en-US" dirty="0" smtClean="0"/>
              <a:t>ラザフォード散乱による原子核の発見</a:t>
            </a:r>
            <a:endParaRPr lang="en-US" altLang="ja-JP" dirty="0" smtClean="0"/>
          </a:p>
          <a:p>
            <a:pPr lvl="2"/>
            <a:r>
              <a:rPr lang="ja-JP" altLang="en-US" dirty="0" smtClean="0"/>
              <a:t>原子核 </a:t>
            </a:r>
            <a:r>
              <a:rPr lang="en-US" altLang="ja-JP" dirty="0" smtClean="0">
                <a:sym typeface="Symbol"/>
              </a:rPr>
              <a:t>- </a:t>
            </a:r>
            <a:r>
              <a:rPr lang="ja-JP" altLang="en-US" dirty="0" smtClean="0">
                <a:sym typeface="Symbol"/>
              </a:rPr>
              <a:t>陽子・中性子 </a:t>
            </a:r>
            <a:r>
              <a:rPr lang="en-US" altLang="ja-JP" dirty="0" smtClean="0">
                <a:sym typeface="Symbol"/>
              </a:rPr>
              <a:t>– </a:t>
            </a:r>
            <a:r>
              <a:rPr lang="ja-JP" altLang="en-US" dirty="0" smtClean="0">
                <a:sym typeface="Symbol"/>
              </a:rPr>
              <a:t>クォーク、とさらなる内部構造</a:t>
            </a:r>
            <a:endParaRPr lang="en-US" altLang="ja-JP" dirty="0" smtClean="0">
              <a:sym typeface="Symbol"/>
            </a:endParaRPr>
          </a:p>
          <a:p>
            <a:pPr lvl="1"/>
            <a:r>
              <a:rPr lang="ja-JP" altLang="en-US" dirty="0" smtClean="0">
                <a:sym typeface="Symbol"/>
              </a:rPr>
              <a:t>物質を構成している最小要素は何か？</a:t>
            </a:r>
            <a:endParaRPr lang="en-US" altLang="ja-JP" dirty="0" smtClean="0">
              <a:sym typeface="Symbol"/>
            </a:endParaRPr>
          </a:p>
          <a:p>
            <a:pPr lvl="2"/>
            <a:r>
              <a:rPr lang="ja-JP" altLang="en-US" dirty="0" smtClean="0">
                <a:sym typeface="Symbol"/>
              </a:rPr>
              <a:t>素粒子物理学</a:t>
            </a:r>
            <a:endParaRPr lang="en-US" altLang="ja-JP" dirty="0" smtClean="0"/>
          </a:p>
          <a:p>
            <a:r>
              <a:rPr lang="ja-JP" altLang="en-US" dirty="0" smtClean="0"/>
              <a:t>実験観測装置の発展</a:t>
            </a:r>
            <a:endParaRPr lang="en-US" altLang="ja-JP" dirty="0" smtClean="0"/>
          </a:p>
          <a:p>
            <a:pPr lvl="1"/>
            <a:r>
              <a:rPr lang="ja-JP" altLang="en-US" dirty="0" smtClean="0"/>
              <a:t>素粒子・原子核の実験的研究</a:t>
            </a:r>
            <a:endParaRPr lang="en-US" altLang="ja-JP" dirty="0" smtClean="0"/>
          </a:p>
          <a:p>
            <a:pPr lvl="2"/>
            <a:r>
              <a:rPr lang="ja-JP" altLang="en-US" dirty="0" smtClean="0"/>
              <a:t>乱暴にいうと、高エネルギーに加速した粒子を衝突させ、どういう反応をするかそこから何が出てくるかを調べる</a:t>
            </a:r>
            <a:endParaRPr lang="en-US" altLang="ja-JP" dirty="0" smtClean="0"/>
          </a:p>
          <a:p>
            <a:pPr lvl="1"/>
            <a:r>
              <a:rPr kumimoji="1" lang="ja-JP" altLang="en-US" dirty="0" smtClean="0"/>
              <a:t>放射線を測定する原理は、素粒子・原子核の実験で粒子を測定するものと同じ</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今日の原子核物理</a:t>
            </a:r>
            <a:endParaRPr kumimoji="1" lang="ja-JP" altLang="en-US" dirty="0"/>
          </a:p>
        </p:txBody>
      </p:sp>
      <p:sp>
        <p:nvSpPr>
          <p:cNvPr id="3" name="コンテンツ プレースホルダ 2"/>
          <p:cNvSpPr>
            <a:spLocks noGrp="1"/>
          </p:cNvSpPr>
          <p:nvPr>
            <p:ph idx="1"/>
          </p:nvPr>
        </p:nvSpPr>
        <p:spPr>
          <a:xfrm>
            <a:off x="490788" y="1084153"/>
            <a:ext cx="8021199" cy="5531800"/>
          </a:xfrm>
        </p:spPr>
        <p:txBody>
          <a:bodyPr/>
          <a:lstStyle/>
          <a:p>
            <a:r>
              <a:rPr kumimoji="1" lang="ja-JP" altLang="en-US" dirty="0" smtClean="0"/>
              <a:t>原子核の構造</a:t>
            </a:r>
            <a:r>
              <a:rPr lang="ja-JP" altLang="en-US" dirty="0" smtClean="0"/>
              <a:t>および核力</a:t>
            </a:r>
            <a:r>
              <a:rPr kumimoji="1" lang="ja-JP" altLang="en-US" dirty="0" smtClean="0"/>
              <a:t>の理解</a:t>
            </a:r>
            <a:endParaRPr kumimoji="1" lang="en-US" altLang="ja-JP" dirty="0" smtClean="0"/>
          </a:p>
          <a:p>
            <a:pPr lvl="1"/>
            <a:r>
              <a:rPr lang="ja-JP" altLang="en-US" dirty="0" smtClean="0"/>
              <a:t>陽子・中性子から出来ていることは判明した</a:t>
            </a:r>
            <a:endParaRPr lang="en-US" altLang="ja-JP" dirty="0" smtClean="0"/>
          </a:p>
          <a:p>
            <a:pPr lvl="2"/>
            <a:r>
              <a:rPr kumimoji="1" lang="ja-JP" altLang="en-US" dirty="0" smtClean="0"/>
              <a:t>核力の源</a:t>
            </a:r>
            <a:endParaRPr kumimoji="1" lang="en-US" altLang="ja-JP" dirty="0" smtClean="0"/>
          </a:p>
          <a:p>
            <a:pPr lvl="3"/>
            <a:r>
              <a:rPr kumimoji="1" lang="ja-JP" altLang="en-US" dirty="0" smtClean="0"/>
              <a:t>中間子の交換（湯川理論）</a:t>
            </a:r>
            <a:endParaRPr kumimoji="1" lang="en-US" altLang="ja-JP" dirty="0" smtClean="0"/>
          </a:p>
          <a:p>
            <a:pPr lvl="3"/>
            <a:r>
              <a:rPr kumimoji="1" lang="ja-JP" altLang="en-US" dirty="0" smtClean="0"/>
              <a:t>クォーク間に働く強い相互作用、量子</a:t>
            </a:r>
            <a:r>
              <a:rPr lang="ja-JP" altLang="en-US" dirty="0" smtClean="0"/>
              <a:t>色力学</a:t>
            </a:r>
            <a:r>
              <a:rPr lang="en-US" altLang="ja-JP" dirty="0" smtClean="0"/>
              <a:t>(QCD)</a:t>
            </a:r>
            <a:r>
              <a:rPr lang="ja-JP" altLang="en-US" dirty="0" smtClean="0"/>
              <a:t>で記述される</a:t>
            </a:r>
            <a:endParaRPr lang="en-US" altLang="ja-JP" dirty="0" smtClean="0"/>
          </a:p>
          <a:p>
            <a:pPr lvl="2"/>
            <a:r>
              <a:rPr kumimoji="1" lang="ja-JP" altLang="en-US" dirty="0" smtClean="0"/>
              <a:t>しかし、</a:t>
            </a:r>
            <a:endParaRPr kumimoji="1" lang="en-US" altLang="ja-JP" dirty="0" smtClean="0"/>
          </a:p>
          <a:p>
            <a:pPr lvl="3"/>
            <a:r>
              <a:rPr kumimoji="1" lang="ja-JP" altLang="en-US" dirty="0" smtClean="0"/>
              <a:t>陽子・中性子からなる多体系で</a:t>
            </a:r>
            <a:r>
              <a:rPr lang="ja-JP" altLang="en-US" dirty="0" smtClean="0"/>
              <a:t>の振る舞いが完全に解明にされていない</a:t>
            </a:r>
            <a:endParaRPr lang="en-US" altLang="ja-JP" dirty="0" smtClean="0"/>
          </a:p>
          <a:p>
            <a:pPr lvl="4"/>
            <a:r>
              <a:rPr kumimoji="1" lang="ja-JP" altLang="en-US" dirty="0" smtClean="0"/>
              <a:t>二体の相互作用が分かっても、多体系に拡張可能ではない</a:t>
            </a:r>
            <a:endParaRPr kumimoji="1" lang="en-US" altLang="ja-JP" dirty="0" smtClean="0"/>
          </a:p>
          <a:p>
            <a:pPr lvl="1"/>
            <a:r>
              <a:rPr lang="ja-JP" altLang="en-US" dirty="0" smtClean="0"/>
              <a:t>自然界に存在しない、原子核を作り性質を調べる</a:t>
            </a:r>
            <a:endParaRPr lang="en-US" altLang="ja-JP" dirty="0" smtClean="0"/>
          </a:p>
          <a:p>
            <a:pPr lvl="2"/>
            <a:r>
              <a:rPr kumimoji="1" lang="ja-JP" altLang="en-US" dirty="0" smtClean="0"/>
              <a:t>超重元素の探索</a:t>
            </a:r>
            <a:endParaRPr kumimoji="1" lang="en-US" altLang="ja-JP" dirty="0" smtClean="0"/>
          </a:p>
          <a:p>
            <a:pPr lvl="3"/>
            <a:r>
              <a:rPr lang="ja-JP" altLang="en-US" dirty="0" smtClean="0"/>
              <a:t>理化学研究所での１１３番目元素の発見</a:t>
            </a:r>
            <a:endParaRPr lang="en-US" altLang="ja-JP" dirty="0" smtClean="0"/>
          </a:p>
          <a:p>
            <a:pPr lvl="2"/>
            <a:r>
              <a:rPr kumimoji="1" lang="ja-JP" altLang="en-US" dirty="0" smtClean="0"/>
              <a:t>陽子過剰核、中性子過剰核を生成</a:t>
            </a:r>
            <a:endParaRPr kumimoji="1" lang="en-US" altLang="ja-JP" dirty="0" smtClean="0"/>
          </a:p>
          <a:p>
            <a:pPr lvl="2"/>
            <a:r>
              <a:rPr lang="ja-JP" altLang="en-US" dirty="0" smtClean="0"/>
              <a:t>ハイパー核を生成</a:t>
            </a:r>
            <a:endParaRPr kumimoji="1" lang="en-US" altLang="ja-JP" dirty="0" smtClean="0"/>
          </a:p>
          <a:p>
            <a:pPr lvl="3"/>
            <a:r>
              <a:rPr lang="en-US" altLang="ja-JP" dirty="0" smtClean="0"/>
              <a:t>s</a:t>
            </a:r>
            <a:r>
              <a:rPr lang="ja-JP" altLang="en-US" dirty="0" smtClean="0"/>
              <a:t>クォークを含むバリオン（核子の仲間）を原子核中に束縛させる</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78</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今日の原子核物理</a:t>
            </a:r>
            <a:endParaRPr kumimoji="1" lang="ja-JP" altLang="en-US" dirty="0"/>
          </a:p>
        </p:txBody>
      </p:sp>
      <p:sp>
        <p:nvSpPr>
          <p:cNvPr id="3" name="コンテンツ プレースホルダ 2"/>
          <p:cNvSpPr>
            <a:spLocks noGrp="1"/>
          </p:cNvSpPr>
          <p:nvPr>
            <p:ph idx="1"/>
          </p:nvPr>
        </p:nvSpPr>
        <p:spPr>
          <a:xfrm>
            <a:off x="309282" y="1084153"/>
            <a:ext cx="8458200" cy="5531800"/>
          </a:xfrm>
        </p:spPr>
        <p:txBody>
          <a:bodyPr/>
          <a:lstStyle/>
          <a:p>
            <a:r>
              <a:rPr lang="ja-JP" altLang="en-US" dirty="0" smtClean="0"/>
              <a:t>ハドロン物理学</a:t>
            </a:r>
            <a:endParaRPr lang="en-US" altLang="ja-JP" dirty="0" smtClean="0"/>
          </a:p>
          <a:p>
            <a:pPr lvl="1"/>
            <a:r>
              <a:rPr lang="ja-JP" altLang="en-US" dirty="0" smtClean="0"/>
              <a:t>ハドロン </a:t>
            </a:r>
            <a:r>
              <a:rPr lang="en-US" altLang="ja-JP" dirty="0" smtClean="0"/>
              <a:t>= </a:t>
            </a:r>
            <a:r>
              <a:rPr lang="ja-JP" altLang="en-US" dirty="0" smtClean="0"/>
              <a:t>クォークからなるメソン（中間子）、バリオン</a:t>
            </a:r>
            <a:endParaRPr kumimoji="1" lang="ja-JP" altLang="en-US" dirty="0" smtClean="0"/>
          </a:p>
          <a:p>
            <a:pPr lvl="1"/>
            <a:r>
              <a:rPr kumimoji="1" lang="ja-JP" altLang="en-US" dirty="0" smtClean="0"/>
              <a:t>素粒子物理と原子核物理にまたがる領域</a:t>
            </a:r>
            <a:endParaRPr kumimoji="1" lang="en-US" altLang="ja-JP" dirty="0" smtClean="0"/>
          </a:p>
          <a:p>
            <a:pPr lvl="2"/>
            <a:r>
              <a:rPr kumimoji="1" lang="ja-JP" altLang="en-US" dirty="0" smtClean="0"/>
              <a:t>最近は原子核物理の一部とされるが、歴史的には素粒子物理とされたこともある</a:t>
            </a:r>
            <a:endParaRPr lang="en-US" altLang="ja-JP" dirty="0" smtClean="0"/>
          </a:p>
          <a:p>
            <a:pPr lvl="1"/>
            <a:r>
              <a:rPr kumimoji="1" lang="ja-JP" altLang="en-US" dirty="0" smtClean="0"/>
              <a:t>中間子や核子の性質やその励起状態の性質を研究</a:t>
            </a:r>
            <a:endParaRPr kumimoji="1" lang="en-US" altLang="ja-JP" dirty="0" smtClean="0"/>
          </a:p>
          <a:p>
            <a:pPr lvl="2"/>
            <a:r>
              <a:rPr lang="en-US" altLang="ja-JP" dirty="0" smtClean="0"/>
              <a:t>QCD</a:t>
            </a:r>
            <a:r>
              <a:rPr lang="ja-JP" altLang="en-US" dirty="0" smtClean="0"/>
              <a:t>を元にしたモデルでそれらが完全に記述されるか？</a:t>
            </a:r>
            <a:endParaRPr lang="en-US" altLang="ja-JP" dirty="0" smtClean="0"/>
          </a:p>
          <a:p>
            <a:pPr lvl="3"/>
            <a:r>
              <a:rPr kumimoji="1" lang="ja-JP" altLang="en-US" dirty="0" smtClean="0"/>
              <a:t>例：ハドロン質量の予言</a:t>
            </a:r>
            <a:endParaRPr kumimoji="1" lang="en-US" altLang="ja-JP" dirty="0" smtClean="0"/>
          </a:p>
          <a:p>
            <a:pPr lvl="4"/>
            <a:r>
              <a:rPr kumimoji="1" lang="ja-JP" altLang="en-US" dirty="0" smtClean="0"/>
              <a:t>重たいクォーク</a:t>
            </a:r>
            <a:r>
              <a:rPr kumimoji="1" lang="en-US" altLang="ja-JP" dirty="0" smtClean="0"/>
              <a:t>(b, c) </a:t>
            </a:r>
            <a:r>
              <a:rPr kumimoji="1" lang="ja-JP" altLang="en-US" dirty="0" smtClean="0"/>
              <a:t>から出来たハドロンはよく記述出来る</a:t>
            </a:r>
            <a:endParaRPr kumimoji="1" lang="en-US" altLang="ja-JP" dirty="0" smtClean="0"/>
          </a:p>
          <a:p>
            <a:pPr lvl="4"/>
            <a:r>
              <a:rPr lang="ja-JP" altLang="en-US" dirty="0" smtClean="0"/>
              <a:t>が、</a:t>
            </a:r>
            <a:r>
              <a:rPr lang="en-US" altLang="ja-JP" dirty="0" smtClean="0"/>
              <a:t>u, d, s </a:t>
            </a:r>
            <a:r>
              <a:rPr lang="ja-JP" altLang="en-US" dirty="0" smtClean="0"/>
              <a:t>からなるものは、基底状態は記述出来ても励起状態が理論と実験で一致しない</a:t>
            </a:r>
            <a:endParaRPr lang="en-US" altLang="ja-JP" dirty="0" smtClean="0"/>
          </a:p>
          <a:p>
            <a:pPr lvl="4"/>
            <a:r>
              <a:rPr lang="ja-JP" altLang="en-US" dirty="0" smtClean="0"/>
              <a:t>ハドロン質量は、クォークが真空を満たしているクォーク・反クォークから抵抗受けることによって得られると考えられている</a:t>
            </a:r>
            <a:endParaRPr lang="en-US" altLang="ja-JP" dirty="0" smtClean="0"/>
          </a:p>
          <a:p>
            <a:pPr lvl="5"/>
            <a:r>
              <a:rPr lang="ja-JP" altLang="en-US" sz="1400" dirty="0" smtClean="0"/>
              <a:t>素粒子の質量は、真空を満たしているヒッグス粒子から抵抗を受けて得られると考えられている</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79</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Quark</a:t>
            </a:r>
            <a:endParaRPr kumimoji="1" lang="ja-JP" altLang="en-US" dirty="0"/>
          </a:p>
        </p:txBody>
      </p:sp>
      <p:pic>
        <p:nvPicPr>
          <p:cNvPr id="2050" name="Picture 2"/>
          <p:cNvPicPr>
            <a:picLocks noChangeAspect="1" noChangeArrowheads="1"/>
          </p:cNvPicPr>
          <p:nvPr/>
        </p:nvPicPr>
        <p:blipFill>
          <a:blip r:embed="rId2" cstate="print"/>
          <a:srcRect/>
          <a:stretch>
            <a:fillRect/>
          </a:stretch>
        </p:blipFill>
        <p:spPr bwMode="auto">
          <a:xfrm>
            <a:off x="674441" y="1000108"/>
            <a:ext cx="7778369" cy="5833777"/>
          </a:xfrm>
          <a:prstGeom prst="rect">
            <a:avLst/>
          </a:prstGeom>
          <a:noFill/>
          <a:ln w="9525">
            <a:noFill/>
            <a:miter lim="800000"/>
            <a:headEnd/>
            <a:tailEnd/>
          </a:ln>
        </p:spPr>
      </p:pic>
      <p:sp>
        <p:nvSpPr>
          <p:cNvPr id="7" name="スライド番号プレースホルダ 6"/>
          <p:cNvSpPr>
            <a:spLocks noGrp="1"/>
          </p:cNvSpPr>
          <p:nvPr>
            <p:ph type="sldNum" sz="quarter" idx="11"/>
          </p:nvPr>
        </p:nvSpPr>
        <p:spPr/>
        <p:txBody>
          <a:bodyPr/>
          <a:lstStyle/>
          <a:p>
            <a:fld id="{55CFD74C-03E1-485F-870A-CC1588619E65}" type="slidenum">
              <a:rPr kumimoji="1" lang="ja-JP" altLang="en-US" smtClean="0"/>
              <a:pPr/>
              <a:t>8</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今日の原子核物理</a:t>
            </a:r>
            <a:endParaRPr kumimoji="1" lang="ja-JP" altLang="en-US" dirty="0"/>
          </a:p>
        </p:txBody>
      </p:sp>
      <p:sp>
        <p:nvSpPr>
          <p:cNvPr id="3" name="コンテンツ プレースホルダ 2"/>
          <p:cNvSpPr>
            <a:spLocks noGrp="1"/>
          </p:cNvSpPr>
          <p:nvPr>
            <p:ph idx="1"/>
          </p:nvPr>
        </p:nvSpPr>
        <p:spPr>
          <a:xfrm>
            <a:off x="547407" y="1046053"/>
            <a:ext cx="8006043" cy="5531800"/>
          </a:xfrm>
        </p:spPr>
        <p:txBody>
          <a:bodyPr/>
          <a:lstStyle/>
          <a:p>
            <a:r>
              <a:rPr lang="ja-JP" altLang="en-US" dirty="0" smtClean="0"/>
              <a:t>クォーク・グルーオン・プラズマ</a:t>
            </a:r>
            <a:r>
              <a:rPr lang="en-US" altLang="ja-JP" dirty="0" smtClean="0"/>
              <a:t>(QGP)</a:t>
            </a:r>
          </a:p>
          <a:p>
            <a:pPr lvl="1"/>
            <a:r>
              <a:rPr lang="ja-JP" altLang="en-US" sz="1800" dirty="0" smtClean="0"/>
              <a:t>ハドロンの自由度からクォークの自由度へ</a:t>
            </a:r>
            <a:endParaRPr lang="en-US" altLang="ja-JP" sz="1800" dirty="0" smtClean="0"/>
          </a:p>
          <a:p>
            <a:pPr lvl="2"/>
            <a:r>
              <a:rPr lang="ja-JP" altLang="en-US" sz="1600" dirty="0" smtClean="0"/>
              <a:t>量子色力学からの予言</a:t>
            </a:r>
            <a:endParaRPr lang="en-US" altLang="ja-JP" sz="1600" dirty="0" smtClean="0"/>
          </a:p>
          <a:p>
            <a:pPr lvl="2"/>
            <a:r>
              <a:rPr lang="ja-JP" altLang="en-US" sz="1600" dirty="0" smtClean="0"/>
              <a:t>通常クォークはハドロンから取り出せないが、高温・高密度状態ではクォークが漸近的自由粒子と見なせる</a:t>
            </a:r>
            <a:endParaRPr lang="en-US" altLang="ja-JP" sz="1600" dirty="0" smtClean="0"/>
          </a:p>
          <a:p>
            <a:pPr lvl="1"/>
            <a:r>
              <a:rPr lang="ja-JP" altLang="en-US" sz="1800" dirty="0" smtClean="0"/>
              <a:t>実現される</a:t>
            </a:r>
            <a:r>
              <a:rPr lang="ja-JP" altLang="en-US" sz="1800" dirty="0" err="1" smtClean="0"/>
              <a:t>で</a:t>
            </a:r>
            <a:r>
              <a:rPr lang="ja-JP" altLang="en-US" sz="1800" dirty="0" smtClean="0"/>
              <a:t>あろう状態</a:t>
            </a:r>
            <a:endParaRPr lang="en-US" altLang="ja-JP" sz="1800" dirty="0" smtClean="0"/>
          </a:p>
          <a:p>
            <a:pPr lvl="2"/>
            <a:r>
              <a:rPr lang="ja-JP" altLang="en-US" sz="1600" dirty="0" smtClean="0"/>
              <a:t>初期宇宙 </a:t>
            </a:r>
            <a:r>
              <a:rPr lang="en-US" altLang="ja-JP" sz="1600" dirty="0" smtClean="0"/>
              <a:t>(</a:t>
            </a:r>
            <a:r>
              <a:rPr lang="ja-JP" altLang="en-US" sz="1600" dirty="0" smtClean="0"/>
              <a:t>高温状態</a:t>
            </a:r>
            <a:r>
              <a:rPr lang="en-US" altLang="ja-JP" sz="1600" dirty="0" smtClean="0"/>
              <a:t>)</a:t>
            </a:r>
          </a:p>
          <a:p>
            <a:pPr lvl="3"/>
            <a:r>
              <a:rPr lang="ja-JP" altLang="en-US" sz="1400" dirty="0" smtClean="0"/>
              <a:t>素粒子が出来、クォークが結びついてハドロンが形成されるまでの間</a:t>
            </a:r>
            <a:endParaRPr lang="en-US" altLang="ja-JP" sz="1400" dirty="0" smtClean="0"/>
          </a:p>
          <a:p>
            <a:pPr lvl="2"/>
            <a:r>
              <a:rPr lang="ja-JP" altLang="en-US" sz="1600" dirty="0" smtClean="0"/>
              <a:t>中性子星の内部 </a:t>
            </a:r>
            <a:r>
              <a:rPr lang="en-US" altLang="ja-JP" sz="1600" dirty="0" smtClean="0"/>
              <a:t>(</a:t>
            </a:r>
            <a:r>
              <a:rPr lang="ja-JP" altLang="en-US" sz="1600" dirty="0" smtClean="0"/>
              <a:t>高密度</a:t>
            </a:r>
            <a:r>
              <a:rPr lang="en-US" altLang="ja-JP" sz="1600" dirty="0" smtClean="0"/>
              <a:t>)</a:t>
            </a:r>
          </a:p>
          <a:p>
            <a:pPr lvl="2"/>
            <a:r>
              <a:rPr lang="ja-JP" altLang="en-US" sz="1600" dirty="0" smtClean="0"/>
              <a:t>相対論的高エネルギー重イオン衝突 </a:t>
            </a:r>
            <a:r>
              <a:rPr lang="en-US" altLang="ja-JP" sz="1600" dirty="0" smtClean="0"/>
              <a:t>(</a:t>
            </a:r>
            <a:r>
              <a:rPr lang="ja-JP" altLang="en-US" sz="1600" dirty="0" smtClean="0"/>
              <a:t>高温・高密度</a:t>
            </a:r>
            <a:r>
              <a:rPr lang="en-US" altLang="ja-JP" sz="1600" dirty="0" smtClean="0"/>
              <a:t>)</a:t>
            </a:r>
          </a:p>
          <a:p>
            <a:pPr lvl="3"/>
            <a:r>
              <a:rPr lang="ja-JP" altLang="en-US" sz="1400" dirty="0" smtClean="0"/>
              <a:t>地球上で唯一実験可能なのは、重イオン衝突による実験</a:t>
            </a:r>
            <a:endParaRPr lang="en-US" altLang="ja-JP" sz="1400" dirty="0" smtClean="0"/>
          </a:p>
          <a:p>
            <a:pPr lvl="3"/>
            <a:r>
              <a:rPr lang="en-US" altLang="ja-JP" sz="1400" dirty="0" smtClean="0"/>
              <a:t>1970</a:t>
            </a:r>
            <a:r>
              <a:rPr lang="ja-JP" altLang="en-US" sz="1400" dirty="0" smtClean="0"/>
              <a:t>年代に</a:t>
            </a:r>
            <a:r>
              <a:rPr lang="en-US" altLang="ja-JP" sz="1400" dirty="0" smtClean="0"/>
              <a:t>LBNL</a:t>
            </a:r>
            <a:r>
              <a:rPr lang="ja-JP" altLang="en-US" sz="1400" dirty="0" smtClean="0"/>
              <a:t>の</a:t>
            </a:r>
            <a:r>
              <a:rPr lang="en-US" altLang="ja-JP" sz="1400" dirty="0" err="1" smtClean="0"/>
              <a:t>Bevarac</a:t>
            </a:r>
            <a:r>
              <a:rPr lang="en-US" altLang="ja-JP" sz="1400" dirty="0" smtClean="0"/>
              <a:t> </a:t>
            </a:r>
            <a:r>
              <a:rPr lang="ja-JP" altLang="en-US" sz="1400" dirty="0" smtClean="0"/>
              <a:t>で核子辺り </a:t>
            </a:r>
            <a:r>
              <a:rPr lang="en-US" altLang="ja-JP" sz="1400" dirty="0" smtClean="0"/>
              <a:t>1 GeV/</a:t>
            </a:r>
            <a:r>
              <a:rPr lang="en-US" altLang="ja-JP" sz="1400" i="1" dirty="0" smtClean="0"/>
              <a:t>c</a:t>
            </a:r>
            <a:r>
              <a:rPr lang="en-US" altLang="ja-JP" sz="1400" dirty="0" smtClean="0"/>
              <a:t> </a:t>
            </a:r>
            <a:r>
              <a:rPr lang="ja-JP" altLang="en-US" sz="1400" dirty="0" err="1" smtClean="0"/>
              <a:t>まで</a:t>
            </a:r>
            <a:r>
              <a:rPr lang="ja-JP" altLang="en-US" sz="1400" dirty="0" smtClean="0"/>
              <a:t>重イオンが加速できるようになってから実験を中心として発展してきた。</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80</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bwMode="auto">
          <a:xfrm>
            <a:off x="672352" y="935131"/>
            <a:ext cx="7664824" cy="5634318"/>
          </a:xfrm>
          <a:prstGeom prst="rect">
            <a:avLst/>
          </a:prstGeom>
          <a:solidFill>
            <a:schemeClr val="tx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lang="ja-JP" altLang="en-US" dirty="0" smtClean="0"/>
              <a:t>宇宙と原子核物理の関係</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81</a:t>
            </a:fld>
            <a:endParaRPr kumimoji="1" lang="ja-JP" altLang="en-US" dirty="0"/>
          </a:p>
        </p:txBody>
      </p:sp>
      <p:sp>
        <p:nvSpPr>
          <p:cNvPr id="5" name="Line 109"/>
          <p:cNvSpPr>
            <a:spLocks noChangeShapeType="1"/>
          </p:cNvSpPr>
          <p:nvPr/>
        </p:nvSpPr>
        <p:spPr bwMode="auto">
          <a:xfrm flipV="1">
            <a:off x="1247119" y="2298420"/>
            <a:ext cx="0" cy="2562225"/>
          </a:xfrm>
          <a:prstGeom prst="line">
            <a:avLst/>
          </a:prstGeom>
          <a:noFill/>
          <a:ln w="57150">
            <a:solidFill>
              <a:schemeClr val="bg1"/>
            </a:solidFill>
            <a:round/>
            <a:headEnd/>
            <a:tailEnd type="triangle" w="sm" len="sm"/>
          </a:ln>
          <a:effectLst/>
        </p:spPr>
        <p:txBody>
          <a:bodyPr/>
          <a:lstStyle/>
          <a:p>
            <a:endParaRPr lang="ja-JP" altLang="en-US" dirty="0"/>
          </a:p>
        </p:txBody>
      </p:sp>
      <p:sp>
        <p:nvSpPr>
          <p:cNvPr id="6" name="Oval 83"/>
          <p:cNvSpPr>
            <a:spLocks noChangeArrowheads="1"/>
          </p:cNvSpPr>
          <p:nvPr/>
        </p:nvSpPr>
        <p:spPr bwMode="auto">
          <a:xfrm>
            <a:off x="3060044" y="4655857"/>
            <a:ext cx="431800" cy="358775"/>
          </a:xfrm>
          <a:prstGeom prst="ellipse">
            <a:avLst/>
          </a:prstGeom>
          <a:gradFill rotWithShape="1">
            <a:gsLst>
              <a:gs pos="0">
                <a:srgbClr val="FF9900"/>
              </a:gs>
              <a:gs pos="100000">
                <a:srgbClr val="FFFF99"/>
              </a:gs>
            </a:gsLst>
            <a:path path="shape">
              <a:fillToRect l="50000" t="50000" r="50000" b="50000"/>
            </a:path>
          </a:gradFill>
          <a:ln w="9525">
            <a:solidFill>
              <a:schemeClr val="tx1"/>
            </a:solidFill>
            <a:round/>
            <a:headEnd/>
            <a:tailEnd/>
          </a:ln>
          <a:effectLst/>
        </p:spPr>
        <p:txBody>
          <a:bodyPr wrap="none" anchor="ctr"/>
          <a:lstStyle/>
          <a:p>
            <a:endParaRPr lang="ja-JP" altLang="en-US" dirty="0"/>
          </a:p>
        </p:txBody>
      </p:sp>
      <p:sp>
        <p:nvSpPr>
          <p:cNvPr id="7" name="Rectangle 84"/>
          <p:cNvSpPr>
            <a:spLocks noChangeArrowheads="1"/>
          </p:cNvSpPr>
          <p:nvPr/>
        </p:nvSpPr>
        <p:spPr bwMode="auto">
          <a:xfrm>
            <a:off x="2891769" y="4825720"/>
            <a:ext cx="863600" cy="288925"/>
          </a:xfrm>
          <a:prstGeom prst="rect">
            <a:avLst/>
          </a:prstGeom>
          <a:solidFill>
            <a:schemeClr val="tx1"/>
          </a:solidFill>
          <a:ln w="9525">
            <a:noFill/>
            <a:miter lim="800000"/>
            <a:headEnd/>
            <a:tailEnd/>
          </a:ln>
          <a:effectLst/>
        </p:spPr>
        <p:txBody>
          <a:bodyPr wrap="none" anchor="ctr"/>
          <a:lstStyle/>
          <a:p>
            <a:endParaRPr lang="ja-JP" altLang="en-US" dirty="0"/>
          </a:p>
        </p:txBody>
      </p:sp>
      <p:sp>
        <p:nvSpPr>
          <p:cNvPr id="8" name="Line 108"/>
          <p:cNvSpPr>
            <a:spLocks noChangeShapeType="1"/>
          </p:cNvSpPr>
          <p:nvPr/>
        </p:nvSpPr>
        <p:spPr bwMode="auto">
          <a:xfrm flipV="1">
            <a:off x="1226481" y="4832070"/>
            <a:ext cx="4641850" cy="0"/>
          </a:xfrm>
          <a:prstGeom prst="line">
            <a:avLst/>
          </a:prstGeom>
          <a:noFill/>
          <a:ln w="57150">
            <a:solidFill>
              <a:schemeClr val="bg1"/>
            </a:solidFill>
            <a:round/>
            <a:headEnd/>
            <a:tailEnd type="triangle" w="sm" len="sm"/>
          </a:ln>
          <a:effectLst/>
        </p:spPr>
        <p:txBody>
          <a:bodyPr/>
          <a:lstStyle/>
          <a:p>
            <a:endParaRPr lang="ja-JP" altLang="en-US" dirty="0"/>
          </a:p>
        </p:txBody>
      </p:sp>
      <p:sp>
        <p:nvSpPr>
          <p:cNvPr id="9" name="Rectangle 94"/>
          <p:cNvSpPr>
            <a:spLocks noChangeArrowheads="1"/>
          </p:cNvSpPr>
          <p:nvPr/>
        </p:nvSpPr>
        <p:spPr bwMode="auto">
          <a:xfrm>
            <a:off x="3693456" y="1803120"/>
            <a:ext cx="4119563" cy="1800225"/>
          </a:xfrm>
          <a:prstGeom prst="rect">
            <a:avLst/>
          </a:prstGeom>
          <a:noFill/>
          <a:ln w="9525">
            <a:solidFill>
              <a:srgbClr val="FF6600"/>
            </a:solidFill>
            <a:miter lim="800000"/>
            <a:headEnd/>
            <a:tailEnd/>
          </a:ln>
          <a:effectLst/>
        </p:spPr>
        <p:txBody>
          <a:bodyPr wrap="none" anchor="ctr"/>
          <a:lstStyle/>
          <a:p>
            <a:endParaRPr lang="ja-JP" altLang="en-US" dirty="0"/>
          </a:p>
        </p:txBody>
      </p:sp>
      <p:sp>
        <p:nvSpPr>
          <p:cNvPr id="10" name="Text Box 50"/>
          <p:cNvSpPr txBox="1">
            <a:spLocks noChangeArrowheads="1"/>
          </p:cNvSpPr>
          <p:nvPr/>
        </p:nvSpPr>
        <p:spPr bwMode="auto">
          <a:xfrm>
            <a:off x="6862106" y="2957232"/>
            <a:ext cx="1152525" cy="214313"/>
          </a:xfrm>
          <a:prstGeom prst="rect">
            <a:avLst/>
          </a:prstGeom>
          <a:noFill/>
          <a:ln w="9525">
            <a:noFill/>
            <a:miter lim="800000"/>
            <a:headEnd/>
            <a:tailEnd/>
          </a:ln>
          <a:effectLst/>
        </p:spPr>
        <p:txBody>
          <a:bodyPr>
            <a:spAutoFit/>
          </a:bodyPr>
          <a:lstStyle/>
          <a:p>
            <a:r>
              <a:rPr lang="ja-JP" altLang="en-US" sz="800" b="1" dirty="0">
                <a:solidFill>
                  <a:schemeClr val="bg1"/>
                </a:solidFill>
                <a:latin typeface="HG丸ｺﾞｼｯｸM-PRO" pitchFamily="50" charset="-128"/>
              </a:rPr>
              <a:t>クォーク物質</a:t>
            </a:r>
            <a:r>
              <a:rPr lang="en-US" altLang="ja-JP" sz="800" b="1" dirty="0">
                <a:solidFill>
                  <a:schemeClr val="bg1"/>
                </a:solidFill>
                <a:latin typeface="HG丸ｺﾞｼｯｸM-PRO" pitchFamily="50" charset="-128"/>
              </a:rPr>
              <a:t>?</a:t>
            </a:r>
          </a:p>
        </p:txBody>
      </p:sp>
      <p:pic>
        <p:nvPicPr>
          <p:cNvPr id="11" name="Picture 33" descr="nucleus"/>
          <p:cNvPicPr>
            <a:picLocks noChangeAspect="1" noChangeArrowheads="1"/>
          </p:cNvPicPr>
          <p:nvPr/>
        </p:nvPicPr>
        <p:blipFill>
          <a:blip r:embed="rId2" cstate="print">
            <a:clrChange>
              <a:clrFrom>
                <a:srgbClr val="000000"/>
              </a:clrFrom>
              <a:clrTo>
                <a:srgbClr val="000000">
                  <a:alpha val="0"/>
                </a:srgbClr>
              </a:clrTo>
            </a:clrChange>
          </a:blip>
          <a:srcRect l="7770" t="7628" r="7939" b="7796"/>
          <a:stretch>
            <a:fillRect/>
          </a:stretch>
        </p:blipFill>
        <p:spPr bwMode="auto">
          <a:xfrm>
            <a:off x="4115731" y="2163482"/>
            <a:ext cx="792163" cy="792163"/>
          </a:xfrm>
          <a:prstGeom prst="rect">
            <a:avLst/>
          </a:prstGeom>
          <a:noFill/>
          <a:ln w="9525">
            <a:noFill/>
            <a:miter lim="800000"/>
            <a:headEnd/>
            <a:tailEnd/>
          </a:ln>
        </p:spPr>
      </p:pic>
      <p:pic>
        <p:nvPicPr>
          <p:cNvPr id="12" name="Picture 45" descr="test-nstar"/>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5485744" y="2176182"/>
            <a:ext cx="541337" cy="779463"/>
          </a:xfrm>
          <a:prstGeom prst="rect">
            <a:avLst/>
          </a:prstGeom>
          <a:noFill/>
          <a:ln w="9525">
            <a:noFill/>
            <a:miter lim="800000"/>
            <a:headEnd/>
            <a:tailEnd/>
          </a:ln>
        </p:spPr>
      </p:pic>
      <p:pic>
        <p:nvPicPr>
          <p:cNvPr id="13" name="Picture 46" descr="test-qs"/>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7001806" y="2236507"/>
            <a:ext cx="465138" cy="690563"/>
          </a:xfrm>
          <a:prstGeom prst="rect">
            <a:avLst/>
          </a:prstGeom>
          <a:noFill/>
          <a:ln w="9525">
            <a:noFill/>
            <a:miter lim="800000"/>
            <a:headEnd/>
            <a:tailEnd/>
          </a:ln>
        </p:spPr>
      </p:pic>
      <p:sp>
        <p:nvSpPr>
          <p:cNvPr id="14" name="Line 47"/>
          <p:cNvSpPr>
            <a:spLocks noChangeShapeType="1"/>
          </p:cNvSpPr>
          <p:nvPr/>
        </p:nvSpPr>
        <p:spPr bwMode="auto">
          <a:xfrm>
            <a:off x="5093631" y="2333345"/>
            <a:ext cx="320675" cy="0"/>
          </a:xfrm>
          <a:prstGeom prst="line">
            <a:avLst/>
          </a:prstGeom>
          <a:noFill/>
          <a:ln w="76200">
            <a:noFill/>
            <a:round/>
            <a:headEnd/>
            <a:tailEnd type="triangle" w="med" len="med"/>
          </a:ln>
          <a:effectLst/>
        </p:spPr>
        <p:txBody>
          <a:bodyPr/>
          <a:lstStyle/>
          <a:p>
            <a:endParaRPr lang="ja-JP" altLang="en-US" dirty="0"/>
          </a:p>
        </p:txBody>
      </p:sp>
      <p:sp>
        <p:nvSpPr>
          <p:cNvPr id="15" name="Text Box 49"/>
          <p:cNvSpPr txBox="1">
            <a:spLocks noChangeArrowheads="1"/>
          </p:cNvSpPr>
          <p:nvPr/>
        </p:nvSpPr>
        <p:spPr bwMode="auto">
          <a:xfrm>
            <a:off x="5303181" y="2957232"/>
            <a:ext cx="939800" cy="214313"/>
          </a:xfrm>
          <a:prstGeom prst="rect">
            <a:avLst/>
          </a:prstGeom>
          <a:noFill/>
          <a:ln w="9525">
            <a:noFill/>
            <a:miter lim="800000"/>
            <a:headEnd/>
            <a:tailEnd/>
          </a:ln>
          <a:effectLst/>
        </p:spPr>
        <p:txBody>
          <a:bodyPr>
            <a:spAutoFit/>
          </a:bodyPr>
          <a:lstStyle/>
          <a:p>
            <a:pPr algn="ctr"/>
            <a:r>
              <a:rPr lang="ja-JP" altLang="en-US" sz="800" b="1" dirty="0">
                <a:solidFill>
                  <a:schemeClr val="bg1"/>
                </a:solidFill>
                <a:latin typeface="HG丸ｺﾞｼｯｸM-PRO" pitchFamily="50" charset="-128"/>
              </a:rPr>
              <a:t>高密度核物質</a:t>
            </a:r>
          </a:p>
        </p:txBody>
      </p:sp>
      <p:sp>
        <p:nvSpPr>
          <p:cNvPr id="16" name="Text Box 56"/>
          <p:cNvSpPr txBox="1">
            <a:spLocks noChangeArrowheads="1"/>
          </p:cNvSpPr>
          <p:nvPr/>
        </p:nvSpPr>
        <p:spPr bwMode="auto">
          <a:xfrm>
            <a:off x="6727169" y="1876145"/>
            <a:ext cx="946150" cy="274637"/>
          </a:xfrm>
          <a:prstGeom prst="rect">
            <a:avLst/>
          </a:prstGeom>
          <a:noFill/>
          <a:ln w="9525">
            <a:noFill/>
            <a:miter lim="800000"/>
            <a:headEnd/>
            <a:tailEnd/>
          </a:ln>
          <a:effectLst/>
        </p:spPr>
        <p:txBody>
          <a:bodyPr wrap="none">
            <a:spAutoFit/>
          </a:bodyPr>
          <a:lstStyle/>
          <a:p>
            <a:pPr algn="ctr"/>
            <a:r>
              <a:rPr lang="ja-JP" altLang="en-US" sz="1200" b="1" dirty="0">
                <a:solidFill>
                  <a:srgbClr val="CDFFDA"/>
                </a:solidFill>
                <a:latin typeface="HG丸ｺﾞｼｯｸM-PRO" pitchFamily="50" charset="-128"/>
              </a:rPr>
              <a:t>クォーク星</a:t>
            </a:r>
          </a:p>
        </p:txBody>
      </p:sp>
      <p:sp>
        <p:nvSpPr>
          <p:cNvPr id="17" name="Text Box 57"/>
          <p:cNvSpPr txBox="1">
            <a:spLocks noChangeArrowheads="1"/>
          </p:cNvSpPr>
          <p:nvPr/>
        </p:nvSpPr>
        <p:spPr bwMode="auto">
          <a:xfrm>
            <a:off x="5379381" y="1876145"/>
            <a:ext cx="793750" cy="274637"/>
          </a:xfrm>
          <a:prstGeom prst="rect">
            <a:avLst/>
          </a:prstGeom>
          <a:noFill/>
          <a:ln w="9525">
            <a:noFill/>
            <a:miter lim="800000"/>
            <a:headEnd/>
            <a:tailEnd/>
          </a:ln>
          <a:effectLst/>
        </p:spPr>
        <p:txBody>
          <a:bodyPr wrap="none">
            <a:spAutoFit/>
          </a:bodyPr>
          <a:lstStyle/>
          <a:p>
            <a:pPr algn="ctr"/>
            <a:r>
              <a:rPr lang="ja-JP" altLang="en-US" sz="1200" b="1" dirty="0">
                <a:solidFill>
                  <a:srgbClr val="CDFFDA"/>
                </a:solidFill>
                <a:latin typeface="HG丸ｺﾞｼｯｸM-PRO" pitchFamily="50" charset="-128"/>
              </a:rPr>
              <a:t>中性子星</a:t>
            </a:r>
          </a:p>
        </p:txBody>
      </p:sp>
      <p:sp>
        <p:nvSpPr>
          <p:cNvPr id="18" name="Text Box 58"/>
          <p:cNvSpPr txBox="1">
            <a:spLocks noChangeArrowheads="1"/>
          </p:cNvSpPr>
          <p:nvPr/>
        </p:nvSpPr>
        <p:spPr bwMode="auto">
          <a:xfrm>
            <a:off x="4223681" y="1874557"/>
            <a:ext cx="539750" cy="274638"/>
          </a:xfrm>
          <a:prstGeom prst="rect">
            <a:avLst/>
          </a:prstGeom>
          <a:noFill/>
          <a:ln w="9525">
            <a:noFill/>
            <a:miter lim="800000"/>
            <a:headEnd/>
            <a:tailEnd/>
          </a:ln>
          <a:effectLst/>
        </p:spPr>
        <p:txBody>
          <a:bodyPr wrap="none">
            <a:spAutoFit/>
          </a:bodyPr>
          <a:lstStyle/>
          <a:p>
            <a:r>
              <a:rPr lang="ja-JP" altLang="en-US" sz="1200" b="1" dirty="0">
                <a:solidFill>
                  <a:srgbClr val="CDFFDA"/>
                </a:solidFill>
                <a:latin typeface="HG丸ｺﾞｼｯｸM-PRO" pitchFamily="50" charset="-128"/>
              </a:rPr>
              <a:t>恒星 </a:t>
            </a:r>
          </a:p>
        </p:txBody>
      </p:sp>
      <p:sp>
        <p:nvSpPr>
          <p:cNvPr id="19" name="Line 61"/>
          <p:cNvSpPr>
            <a:spLocks noChangeShapeType="1"/>
          </p:cNvSpPr>
          <p:nvPr/>
        </p:nvSpPr>
        <p:spPr bwMode="auto">
          <a:xfrm flipH="1">
            <a:off x="4717394" y="1660245"/>
            <a:ext cx="128587" cy="320675"/>
          </a:xfrm>
          <a:prstGeom prst="line">
            <a:avLst/>
          </a:prstGeom>
          <a:noFill/>
          <a:ln w="76200">
            <a:noFill/>
            <a:round/>
            <a:headEnd/>
            <a:tailEnd type="triangle" w="med" len="med"/>
          </a:ln>
          <a:effectLst/>
        </p:spPr>
        <p:txBody>
          <a:bodyPr/>
          <a:lstStyle/>
          <a:p>
            <a:endParaRPr lang="ja-JP" altLang="en-US" dirty="0"/>
          </a:p>
        </p:txBody>
      </p:sp>
      <p:sp>
        <p:nvSpPr>
          <p:cNvPr id="20" name="Rectangle 65"/>
          <p:cNvSpPr>
            <a:spLocks noChangeArrowheads="1"/>
          </p:cNvSpPr>
          <p:nvPr/>
        </p:nvSpPr>
        <p:spPr bwMode="auto">
          <a:xfrm flipV="1">
            <a:off x="4076044" y="2838170"/>
            <a:ext cx="774700" cy="41275"/>
          </a:xfrm>
          <a:prstGeom prst="rect">
            <a:avLst/>
          </a:prstGeom>
          <a:noFill/>
          <a:ln w="9525">
            <a:noFill/>
            <a:miter lim="800000"/>
            <a:headEnd/>
            <a:tailEnd/>
          </a:ln>
          <a:effectLst/>
        </p:spPr>
        <p:txBody>
          <a:bodyPr wrap="none" anchor="ctr"/>
          <a:lstStyle/>
          <a:p>
            <a:endParaRPr lang="ja-JP" altLang="en-US" dirty="0"/>
          </a:p>
        </p:txBody>
      </p:sp>
      <p:sp>
        <p:nvSpPr>
          <p:cNvPr id="21" name="Text Box 68"/>
          <p:cNvSpPr txBox="1">
            <a:spLocks noChangeArrowheads="1"/>
          </p:cNvSpPr>
          <p:nvPr/>
        </p:nvSpPr>
        <p:spPr bwMode="auto">
          <a:xfrm>
            <a:off x="4044294" y="2955645"/>
            <a:ext cx="941387" cy="214312"/>
          </a:xfrm>
          <a:prstGeom prst="rect">
            <a:avLst/>
          </a:prstGeom>
          <a:noFill/>
          <a:ln w="9525">
            <a:noFill/>
            <a:miter lim="800000"/>
            <a:headEnd/>
            <a:tailEnd/>
          </a:ln>
          <a:effectLst/>
        </p:spPr>
        <p:txBody>
          <a:bodyPr>
            <a:spAutoFit/>
          </a:bodyPr>
          <a:lstStyle/>
          <a:p>
            <a:r>
              <a:rPr lang="en-US" altLang="ja-JP" sz="800" b="1" dirty="0">
                <a:solidFill>
                  <a:schemeClr val="bg1"/>
                </a:solidFill>
                <a:latin typeface="HG丸ｺﾞｼｯｸM-PRO" pitchFamily="50" charset="-128"/>
              </a:rPr>
              <a:t>  </a:t>
            </a:r>
            <a:r>
              <a:rPr lang="ja-JP" altLang="en-US" sz="800" b="1" dirty="0">
                <a:solidFill>
                  <a:schemeClr val="bg1"/>
                </a:solidFill>
                <a:latin typeface="HG丸ｺﾞｼｯｸM-PRO" pitchFamily="50" charset="-128"/>
              </a:rPr>
              <a:t>通常の原子核       </a:t>
            </a:r>
          </a:p>
        </p:txBody>
      </p:sp>
      <p:sp>
        <p:nvSpPr>
          <p:cNvPr id="22" name="Text Box 73"/>
          <p:cNvSpPr txBox="1">
            <a:spLocks noChangeArrowheads="1"/>
          </p:cNvSpPr>
          <p:nvPr/>
        </p:nvSpPr>
        <p:spPr bwMode="auto">
          <a:xfrm>
            <a:off x="3939519" y="3100107"/>
            <a:ext cx="1079500" cy="198438"/>
          </a:xfrm>
          <a:prstGeom prst="rect">
            <a:avLst/>
          </a:prstGeom>
          <a:noFill/>
          <a:ln w="9525">
            <a:noFill/>
            <a:miter lim="800000"/>
            <a:headEnd/>
            <a:tailEnd/>
          </a:ln>
          <a:effectLst/>
        </p:spPr>
        <p:txBody>
          <a:bodyPr>
            <a:spAutoFit/>
          </a:bodyPr>
          <a:lstStyle/>
          <a:p>
            <a:r>
              <a:rPr lang="en-US" altLang="ja-JP" sz="700" dirty="0">
                <a:solidFill>
                  <a:srgbClr val="FFD5FD"/>
                </a:solidFill>
                <a:latin typeface="HG丸ｺﾞｼｯｸM-PRO" pitchFamily="50" charset="-128"/>
              </a:rPr>
              <a:t>u, d </a:t>
            </a:r>
            <a:r>
              <a:rPr lang="ja-JP" altLang="en-US" sz="700" dirty="0">
                <a:solidFill>
                  <a:srgbClr val="FFD5FD"/>
                </a:solidFill>
                <a:latin typeface="HG丸ｺﾞｼｯｸM-PRO" pitchFamily="50" charset="-128"/>
              </a:rPr>
              <a:t>クォークのみ</a:t>
            </a:r>
          </a:p>
        </p:txBody>
      </p:sp>
      <p:sp>
        <p:nvSpPr>
          <p:cNvPr id="23" name="Text Box 74"/>
          <p:cNvSpPr txBox="1">
            <a:spLocks noChangeArrowheads="1"/>
          </p:cNvSpPr>
          <p:nvPr/>
        </p:nvSpPr>
        <p:spPr bwMode="auto">
          <a:xfrm>
            <a:off x="5306356" y="3100107"/>
            <a:ext cx="898525" cy="198438"/>
          </a:xfrm>
          <a:prstGeom prst="rect">
            <a:avLst/>
          </a:prstGeom>
          <a:noFill/>
          <a:ln w="9525">
            <a:noFill/>
            <a:miter lim="800000"/>
            <a:headEnd/>
            <a:tailEnd/>
          </a:ln>
          <a:effectLst/>
        </p:spPr>
        <p:txBody>
          <a:bodyPr>
            <a:spAutoFit/>
          </a:bodyPr>
          <a:lstStyle/>
          <a:p>
            <a:pPr algn="ctr"/>
            <a:r>
              <a:rPr lang="en-US" altLang="ja-JP" sz="700" b="1" dirty="0">
                <a:solidFill>
                  <a:srgbClr val="FFD5FD"/>
                </a:solidFill>
                <a:latin typeface="HG丸ｺﾞｼｯｸM-PRO" pitchFamily="50" charset="-128"/>
              </a:rPr>
              <a:t>s </a:t>
            </a:r>
            <a:r>
              <a:rPr lang="ja-JP" altLang="en-US" sz="700" b="1" dirty="0">
                <a:solidFill>
                  <a:srgbClr val="FFD5FD"/>
                </a:solidFill>
                <a:latin typeface="HG丸ｺﾞｼｯｸM-PRO" pitchFamily="50" charset="-128"/>
              </a:rPr>
              <a:t>クォーク出現</a:t>
            </a:r>
          </a:p>
        </p:txBody>
      </p:sp>
      <p:pic>
        <p:nvPicPr>
          <p:cNvPr id="24" name="Picture 34" descr="qgp"/>
          <p:cNvPicPr>
            <a:picLocks noChangeAspect="1" noChangeArrowheads="1"/>
          </p:cNvPicPr>
          <p:nvPr/>
        </p:nvPicPr>
        <p:blipFill>
          <a:blip r:embed="rId5" cstate="print">
            <a:clrChange>
              <a:clrFrom>
                <a:srgbClr val="000000"/>
              </a:clrFrom>
              <a:clrTo>
                <a:srgbClr val="000000">
                  <a:alpha val="0"/>
                </a:srgbClr>
              </a:clrTo>
            </a:clrChange>
          </a:blip>
          <a:srcRect r="3206"/>
          <a:stretch>
            <a:fillRect/>
          </a:stretch>
        </p:blipFill>
        <p:spPr bwMode="auto">
          <a:xfrm>
            <a:off x="1686856" y="2317470"/>
            <a:ext cx="766763" cy="731837"/>
          </a:xfrm>
          <a:prstGeom prst="rect">
            <a:avLst/>
          </a:prstGeom>
          <a:noFill/>
        </p:spPr>
      </p:pic>
      <p:sp>
        <p:nvSpPr>
          <p:cNvPr id="25" name="Rectangle 35"/>
          <p:cNvSpPr>
            <a:spLocks noChangeArrowheads="1"/>
          </p:cNvSpPr>
          <p:nvPr/>
        </p:nvSpPr>
        <p:spPr bwMode="auto">
          <a:xfrm>
            <a:off x="5206344" y="4897157"/>
            <a:ext cx="641350" cy="366713"/>
          </a:xfrm>
          <a:prstGeom prst="rect">
            <a:avLst/>
          </a:prstGeom>
          <a:noFill/>
          <a:ln w="9525">
            <a:noFill/>
            <a:miter lim="800000"/>
            <a:headEnd/>
            <a:tailEnd/>
          </a:ln>
          <a:effectLst/>
        </p:spPr>
        <p:txBody>
          <a:bodyPr wrap="none">
            <a:spAutoFit/>
          </a:bodyPr>
          <a:lstStyle/>
          <a:p>
            <a:r>
              <a:rPr lang="ja-JP" altLang="en-US" sz="1800" dirty="0">
                <a:solidFill>
                  <a:srgbClr val="FFFF99"/>
                </a:solidFill>
                <a:latin typeface="Symbol" pitchFamily="18" charset="2"/>
                <a:ea typeface="ＭＳ Ｐゴシック" charset="-128"/>
              </a:rPr>
              <a:t>密度</a:t>
            </a:r>
          </a:p>
        </p:txBody>
      </p:sp>
      <p:pic>
        <p:nvPicPr>
          <p:cNvPr id="26" name="Picture 41" descr="test6-n"/>
          <p:cNvPicPr>
            <a:picLocks noChangeAspect="1" noChangeArrowheads="1"/>
          </p:cNvPicPr>
          <p:nvPr/>
        </p:nvPicPr>
        <p:blipFill>
          <a:blip r:embed="rId6" cstate="print">
            <a:clrChange>
              <a:clrFrom>
                <a:srgbClr val="000000"/>
              </a:clrFrom>
              <a:clrTo>
                <a:srgbClr val="000000">
                  <a:alpha val="0"/>
                </a:srgbClr>
              </a:clrTo>
            </a:clrChange>
          </a:blip>
          <a:srcRect t="30791" b="32016"/>
          <a:stretch>
            <a:fillRect/>
          </a:stretch>
        </p:blipFill>
        <p:spPr bwMode="auto">
          <a:xfrm rot="500322">
            <a:off x="1885294" y="4079595"/>
            <a:ext cx="1292225" cy="311150"/>
          </a:xfrm>
          <a:prstGeom prst="rect">
            <a:avLst/>
          </a:prstGeom>
          <a:noFill/>
        </p:spPr>
      </p:pic>
      <p:sp>
        <p:nvSpPr>
          <p:cNvPr id="27" name="Text Box 44"/>
          <p:cNvSpPr txBox="1">
            <a:spLocks noChangeArrowheads="1"/>
          </p:cNvSpPr>
          <p:nvPr/>
        </p:nvSpPr>
        <p:spPr bwMode="auto">
          <a:xfrm>
            <a:off x="1497944" y="3911320"/>
            <a:ext cx="754062" cy="396875"/>
          </a:xfrm>
          <a:prstGeom prst="rect">
            <a:avLst/>
          </a:prstGeom>
          <a:noFill/>
          <a:ln w="9525">
            <a:noFill/>
            <a:miter lim="800000"/>
            <a:headEnd/>
            <a:tailEnd/>
          </a:ln>
          <a:effectLst/>
        </p:spPr>
        <p:txBody>
          <a:bodyPr>
            <a:spAutoFit/>
          </a:bodyPr>
          <a:lstStyle/>
          <a:p>
            <a:r>
              <a:rPr lang="ja-JP" altLang="en-US" sz="1000" b="1" dirty="0">
                <a:solidFill>
                  <a:schemeClr val="bg1"/>
                </a:solidFill>
                <a:latin typeface="Arial" charset="0"/>
                <a:ea typeface="ＭＳ Ｐゴシック" charset="-128"/>
              </a:rPr>
              <a:t>バリオン</a:t>
            </a:r>
          </a:p>
          <a:p>
            <a:r>
              <a:rPr lang="ja-JP" altLang="en-US" sz="1000" b="1" dirty="0">
                <a:solidFill>
                  <a:schemeClr val="bg1"/>
                </a:solidFill>
                <a:latin typeface="Arial" charset="0"/>
                <a:ea typeface="ＭＳ Ｐゴシック" charset="-128"/>
              </a:rPr>
              <a:t>（重粒子）</a:t>
            </a:r>
          </a:p>
        </p:txBody>
      </p:sp>
      <p:sp>
        <p:nvSpPr>
          <p:cNvPr id="28" name="Text Box 51"/>
          <p:cNvSpPr txBox="1">
            <a:spLocks noChangeArrowheads="1"/>
          </p:cNvSpPr>
          <p:nvPr/>
        </p:nvSpPr>
        <p:spPr bwMode="auto">
          <a:xfrm>
            <a:off x="1218544" y="1901545"/>
            <a:ext cx="1584325" cy="304800"/>
          </a:xfrm>
          <a:prstGeom prst="rect">
            <a:avLst/>
          </a:prstGeom>
          <a:noFill/>
          <a:ln w="9525">
            <a:noFill/>
            <a:miter lim="800000"/>
            <a:headEnd/>
            <a:tailEnd/>
          </a:ln>
          <a:effectLst/>
        </p:spPr>
        <p:txBody>
          <a:bodyPr>
            <a:spAutoFit/>
          </a:bodyPr>
          <a:lstStyle/>
          <a:p>
            <a:r>
              <a:rPr lang="ja-JP" altLang="en-US" sz="1400" b="1" dirty="0">
                <a:solidFill>
                  <a:srgbClr val="CDFFDA"/>
                </a:solidFill>
                <a:latin typeface="Times New Roman" pitchFamily="18" charset="0"/>
                <a:ea typeface="ＭＳ Ｐゴシック" charset="-128"/>
              </a:rPr>
              <a:t>ビッグバン</a:t>
            </a:r>
          </a:p>
        </p:txBody>
      </p:sp>
      <p:sp>
        <p:nvSpPr>
          <p:cNvPr id="29" name="Arc 53"/>
          <p:cNvSpPr>
            <a:spLocks/>
          </p:cNvSpPr>
          <p:nvPr/>
        </p:nvSpPr>
        <p:spPr bwMode="auto">
          <a:xfrm>
            <a:off x="-257360" y="3094973"/>
            <a:ext cx="4824413" cy="1692275"/>
          </a:xfrm>
          <a:custGeom>
            <a:avLst/>
            <a:gdLst>
              <a:gd name="G0" fmla="+- 0 0 0"/>
              <a:gd name="G1" fmla="+- 19666 0 0"/>
              <a:gd name="G2" fmla="+- 21600 0 0"/>
              <a:gd name="T0" fmla="*/ 8934 w 21589"/>
              <a:gd name="T1" fmla="*/ 0 h 19666"/>
              <a:gd name="T2" fmla="*/ 21589 w 21589"/>
              <a:gd name="T3" fmla="*/ 18963 h 19666"/>
              <a:gd name="T4" fmla="*/ 0 w 21589"/>
              <a:gd name="T5" fmla="*/ 19666 h 19666"/>
            </a:gdLst>
            <a:ahLst/>
            <a:cxnLst>
              <a:cxn ang="0">
                <a:pos x="T0" y="T1"/>
              </a:cxn>
              <a:cxn ang="0">
                <a:pos x="T2" y="T3"/>
              </a:cxn>
              <a:cxn ang="0">
                <a:pos x="T4" y="T5"/>
              </a:cxn>
            </a:cxnLst>
            <a:rect l="0" t="0" r="r" b="b"/>
            <a:pathLst>
              <a:path w="21589" h="19666" fill="none" extrusionOk="0">
                <a:moveTo>
                  <a:pt x="8933" y="0"/>
                </a:moveTo>
                <a:cubicBezTo>
                  <a:pt x="16415" y="3399"/>
                  <a:pt x="21321" y="10749"/>
                  <a:pt x="21588" y="18963"/>
                </a:cubicBezTo>
              </a:path>
              <a:path w="21589" h="19666" stroke="0" extrusionOk="0">
                <a:moveTo>
                  <a:pt x="8933" y="0"/>
                </a:moveTo>
                <a:cubicBezTo>
                  <a:pt x="16415" y="3399"/>
                  <a:pt x="21321" y="10749"/>
                  <a:pt x="21588" y="18963"/>
                </a:cubicBezTo>
                <a:lnTo>
                  <a:pt x="0" y="19666"/>
                </a:lnTo>
                <a:close/>
              </a:path>
            </a:pathLst>
          </a:custGeom>
          <a:noFill/>
          <a:ln w="38100">
            <a:solidFill>
              <a:srgbClr val="FFFF99"/>
            </a:solidFill>
            <a:round/>
            <a:headEnd/>
            <a:tailEnd/>
          </a:ln>
          <a:effectLst/>
        </p:spPr>
        <p:txBody>
          <a:bodyPr wrap="none" anchor="ctr"/>
          <a:lstStyle/>
          <a:p>
            <a:endParaRPr lang="ja-JP" altLang="en-US" dirty="0"/>
          </a:p>
        </p:txBody>
      </p:sp>
      <p:sp>
        <p:nvSpPr>
          <p:cNvPr id="30" name="Rectangle 54"/>
          <p:cNvSpPr>
            <a:spLocks noChangeArrowheads="1"/>
          </p:cNvSpPr>
          <p:nvPr/>
        </p:nvSpPr>
        <p:spPr bwMode="auto">
          <a:xfrm rot="16200000">
            <a:off x="608150" y="2370651"/>
            <a:ext cx="641350" cy="366712"/>
          </a:xfrm>
          <a:prstGeom prst="rect">
            <a:avLst/>
          </a:prstGeom>
          <a:noFill/>
          <a:ln w="9525">
            <a:noFill/>
            <a:miter lim="800000"/>
            <a:headEnd/>
            <a:tailEnd/>
          </a:ln>
          <a:effectLst/>
        </p:spPr>
        <p:txBody>
          <a:bodyPr wrap="none">
            <a:spAutoFit/>
          </a:bodyPr>
          <a:lstStyle/>
          <a:p>
            <a:r>
              <a:rPr lang="ja-JP" altLang="en-US" sz="1800" dirty="0">
                <a:solidFill>
                  <a:srgbClr val="FFFF99"/>
                </a:solidFill>
                <a:latin typeface="Arial" charset="0"/>
                <a:ea typeface="ＭＳ Ｐゴシック" charset="-128"/>
              </a:rPr>
              <a:t>温度</a:t>
            </a:r>
          </a:p>
        </p:txBody>
      </p:sp>
      <p:sp>
        <p:nvSpPr>
          <p:cNvPr id="31" name="Text Box 55"/>
          <p:cNvSpPr txBox="1">
            <a:spLocks noChangeArrowheads="1"/>
          </p:cNvSpPr>
          <p:nvPr/>
        </p:nvSpPr>
        <p:spPr bwMode="auto">
          <a:xfrm>
            <a:off x="2466319" y="2247620"/>
            <a:ext cx="1046162" cy="822325"/>
          </a:xfrm>
          <a:prstGeom prst="rect">
            <a:avLst/>
          </a:prstGeom>
          <a:noFill/>
          <a:ln w="9525">
            <a:noFill/>
            <a:miter lim="800000"/>
            <a:headEnd/>
            <a:tailEnd/>
          </a:ln>
          <a:effectLst/>
        </p:spPr>
        <p:txBody>
          <a:bodyPr>
            <a:spAutoFit/>
          </a:bodyPr>
          <a:lstStyle/>
          <a:p>
            <a:r>
              <a:rPr lang="ja-JP" altLang="en-US" sz="1200" b="1" dirty="0">
                <a:solidFill>
                  <a:srgbClr val="FFFF00"/>
                </a:solidFill>
                <a:latin typeface="Arial" charset="0"/>
                <a:ea typeface="ＭＳ Ｐゴシック" charset="-128"/>
              </a:rPr>
              <a:t>クォーク</a:t>
            </a:r>
          </a:p>
          <a:p>
            <a:r>
              <a:rPr lang="en-US" altLang="ja-JP" sz="1200" b="1" dirty="0">
                <a:solidFill>
                  <a:srgbClr val="FFFF00"/>
                </a:solidFill>
                <a:latin typeface="Arial" charset="0"/>
                <a:ea typeface="ＭＳ Ｐゴシック" charset="-128"/>
              </a:rPr>
              <a:t>-</a:t>
            </a:r>
            <a:r>
              <a:rPr lang="ja-JP" altLang="en-US" sz="1200" b="1" dirty="0">
                <a:solidFill>
                  <a:srgbClr val="FFFF00"/>
                </a:solidFill>
                <a:latin typeface="Arial" charset="0"/>
                <a:ea typeface="ＭＳ Ｐゴシック" charset="-128"/>
              </a:rPr>
              <a:t>グルオン</a:t>
            </a:r>
          </a:p>
          <a:p>
            <a:r>
              <a:rPr lang="ja-JP" altLang="en-US" sz="1200" b="1" dirty="0">
                <a:solidFill>
                  <a:srgbClr val="FFFF00"/>
                </a:solidFill>
                <a:latin typeface="Arial" charset="0"/>
                <a:ea typeface="ＭＳ Ｐゴシック" charset="-128"/>
              </a:rPr>
              <a:t>プラズマ </a:t>
            </a:r>
          </a:p>
          <a:p>
            <a:r>
              <a:rPr lang="en-US" altLang="ja-JP" sz="1200" b="1" dirty="0">
                <a:solidFill>
                  <a:srgbClr val="FFFF00"/>
                </a:solidFill>
                <a:latin typeface="Arial" charset="0"/>
                <a:ea typeface="ＭＳ Ｐゴシック" charset="-128"/>
              </a:rPr>
              <a:t>(QGP) </a:t>
            </a:r>
            <a:r>
              <a:rPr lang="ja-JP" altLang="en-US" sz="1200" b="1" dirty="0">
                <a:solidFill>
                  <a:srgbClr val="FFFF00"/>
                </a:solidFill>
                <a:latin typeface="Arial" charset="0"/>
                <a:ea typeface="ＭＳ Ｐゴシック" charset="-128"/>
              </a:rPr>
              <a:t>相</a:t>
            </a:r>
          </a:p>
        </p:txBody>
      </p:sp>
      <p:sp>
        <p:nvSpPr>
          <p:cNvPr id="32" name="Rectangle 59"/>
          <p:cNvSpPr>
            <a:spLocks noChangeArrowheads="1"/>
          </p:cNvSpPr>
          <p:nvPr/>
        </p:nvSpPr>
        <p:spPr bwMode="auto">
          <a:xfrm>
            <a:off x="1418569" y="3462057"/>
            <a:ext cx="865187" cy="274638"/>
          </a:xfrm>
          <a:prstGeom prst="rect">
            <a:avLst/>
          </a:prstGeom>
          <a:noFill/>
          <a:ln w="9525">
            <a:noFill/>
            <a:miter lim="800000"/>
            <a:headEnd/>
            <a:tailEnd/>
          </a:ln>
          <a:effectLst/>
        </p:spPr>
        <p:txBody>
          <a:bodyPr>
            <a:spAutoFit/>
          </a:bodyPr>
          <a:lstStyle/>
          <a:p>
            <a:pPr algn="ctr">
              <a:spcBef>
                <a:spcPct val="50000"/>
              </a:spcBef>
            </a:pPr>
            <a:r>
              <a:rPr lang="ja-JP" altLang="en-US" sz="1200" b="1" i="1" dirty="0">
                <a:solidFill>
                  <a:srgbClr val="A0D6FE"/>
                </a:solidFill>
                <a:latin typeface="Times New Roman" pitchFamily="18" charset="0"/>
                <a:ea typeface="ＭＳ Ｐゴシック" charset="-128"/>
              </a:rPr>
              <a:t>冷却</a:t>
            </a:r>
          </a:p>
        </p:txBody>
      </p:sp>
      <p:sp>
        <p:nvSpPr>
          <p:cNvPr id="33" name="Rectangle 60"/>
          <p:cNvSpPr>
            <a:spLocks noChangeArrowheads="1"/>
          </p:cNvSpPr>
          <p:nvPr/>
        </p:nvSpPr>
        <p:spPr bwMode="auto">
          <a:xfrm>
            <a:off x="1748769" y="4512982"/>
            <a:ext cx="863600" cy="274638"/>
          </a:xfrm>
          <a:prstGeom prst="rect">
            <a:avLst/>
          </a:prstGeom>
          <a:noFill/>
          <a:ln w="9525">
            <a:noFill/>
            <a:miter lim="800000"/>
            <a:headEnd/>
            <a:tailEnd/>
          </a:ln>
          <a:effectLst/>
        </p:spPr>
        <p:txBody>
          <a:bodyPr>
            <a:spAutoFit/>
          </a:bodyPr>
          <a:lstStyle/>
          <a:p>
            <a:pPr>
              <a:spcBef>
                <a:spcPct val="50000"/>
              </a:spcBef>
            </a:pPr>
            <a:r>
              <a:rPr lang="ja-JP" altLang="en-US" sz="1200" b="1" i="1" dirty="0">
                <a:solidFill>
                  <a:srgbClr val="A0D6FE"/>
                </a:solidFill>
                <a:latin typeface="Times New Roman" pitchFamily="18" charset="0"/>
                <a:ea typeface="ＭＳ Ｐゴシック" charset="-128"/>
              </a:rPr>
              <a:t>元素合成</a:t>
            </a:r>
          </a:p>
        </p:txBody>
      </p:sp>
      <p:sp>
        <p:nvSpPr>
          <p:cNvPr id="34" name="Rectangle 63"/>
          <p:cNvSpPr>
            <a:spLocks noChangeArrowheads="1"/>
          </p:cNvSpPr>
          <p:nvPr/>
        </p:nvSpPr>
        <p:spPr bwMode="auto">
          <a:xfrm>
            <a:off x="966131" y="4747932"/>
            <a:ext cx="311150" cy="366713"/>
          </a:xfrm>
          <a:prstGeom prst="rect">
            <a:avLst/>
          </a:prstGeom>
          <a:noFill/>
          <a:ln w="9525">
            <a:noFill/>
            <a:miter lim="800000"/>
            <a:headEnd/>
            <a:tailEnd/>
          </a:ln>
          <a:effectLst/>
        </p:spPr>
        <p:txBody>
          <a:bodyPr wrap="none">
            <a:spAutoFit/>
          </a:bodyPr>
          <a:lstStyle/>
          <a:p>
            <a:r>
              <a:rPr lang="en-US" altLang="ja-JP" sz="1800" b="1" dirty="0">
                <a:solidFill>
                  <a:srgbClr val="FFFF99"/>
                </a:solidFill>
                <a:latin typeface="Arial" charset="0"/>
                <a:ea typeface="ＭＳ Ｐゴシック" charset="-128"/>
              </a:rPr>
              <a:t>0</a:t>
            </a:r>
          </a:p>
        </p:txBody>
      </p:sp>
      <p:sp>
        <p:nvSpPr>
          <p:cNvPr id="35" name="Line 64"/>
          <p:cNvSpPr>
            <a:spLocks noChangeShapeType="1"/>
          </p:cNvSpPr>
          <p:nvPr/>
        </p:nvSpPr>
        <p:spPr bwMode="auto">
          <a:xfrm flipV="1">
            <a:off x="1245531" y="2312707"/>
            <a:ext cx="0" cy="2540000"/>
          </a:xfrm>
          <a:prstGeom prst="line">
            <a:avLst/>
          </a:prstGeom>
          <a:noFill/>
          <a:ln w="19050">
            <a:solidFill>
              <a:srgbClr val="FFFF99"/>
            </a:solidFill>
            <a:round/>
            <a:headEnd/>
            <a:tailEnd type="triangle" w="med" len="med"/>
          </a:ln>
          <a:effectLst/>
        </p:spPr>
        <p:txBody>
          <a:bodyPr/>
          <a:lstStyle/>
          <a:p>
            <a:endParaRPr lang="ja-JP" altLang="en-US" dirty="0"/>
          </a:p>
        </p:txBody>
      </p:sp>
      <p:sp>
        <p:nvSpPr>
          <p:cNvPr id="36" name="Text Box 67"/>
          <p:cNvSpPr txBox="1">
            <a:spLocks noChangeArrowheads="1"/>
          </p:cNvSpPr>
          <p:nvPr/>
        </p:nvSpPr>
        <p:spPr bwMode="auto">
          <a:xfrm>
            <a:off x="2850494" y="3938307"/>
            <a:ext cx="719137" cy="396875"/>
          </a:xfrm>
          <a:prstGeom prst="rect">
            <a:avLst/>
          </a:prstGeom>
          <a:noFill/>
          <a:ln w="9525">
            <a:noFill/>
            <a:miter lim="800000"/>
            <a:headEnd/>
            <a:tailEnd/>
          </a:ln>
          <a:effectLst/>
        </p:spPr>
        <p:txBody>
          <a:bodyPr>
            <a:spAutoFit/>
          </a:bodyPr>
          <a:lstStyle/>
          <a:p>
            <a:r>
              <a:rPr lang="ja-JP" altLang="en-US" sz="1000" b="1" dirty="0">
                <a:solidFill>
                  <a:schemeClr val="bg1"/>
                </a:solidFill>
                <a:latin typeface="Arial" charset="0"/>
                <a:ea typeface="ＭＳ Ｐゴシック" charset="-128"/>
              </a:rPr>
              <a:t>メソン</a:t>
            </a:r>
          </a:p>
          <a:p>
            <a:r>
              <a:rPr lang="ja-JP" altLang="en-US" sz="1000" b="1" dirty="0">
                <a:solidFill>
                  <a:schemeClr val="bg1"/>
                </a:solidFill>
                <a:latin typeface="Arial" charset="0"/>
                <a:ea typeface="ＭＳ Ｐゴシック" charset="-128"/>
              </a:rPr>
              <a:t>（中間子）</a:t>
            </a:r>
          </a:p>
        </p:txBody>
      </p:sp>
      <p:sp>
        <p:nvSpPr>
          <p:cNvPr id="37" name="Rectangle 69"/>
          <p:cNvSpPr>
            <a:spLocks noChangeArrowheads="1"/>
          </p:cNvSpPr>
          <p:nvPr/>
        </p:nvSpPr>
        <p:spPr bwMode="auto">
          <a:xfrm rot="312541">
            <a:off x="1763056" y="3211232"/>
            <a:ext cx="565150" cy="244475"/>
          </a:xfrm>
          <a:prstGeom prst="rect">
            <a:avLst/>
          </a:prstGeom>
          <a:noFill/>
          <a:ln w="9525">
            <a:noFill/>
            <a:miter lim="800000"/>
            <a:headEnd/>
            <a:tailEnd/>
          </a:ln>
          <a:effectLst/>
        </p:spPr>
        <p:txBody>
          <a:bodyPr wrap="none">
            <a:spAutoFit/>
          </a:bodyPr>
          <a:lstStyle/>
          <a:p>
            <a:pPr algn="ctr"/>
            <a:r>
              <a:rPr lang="ja-JP" altLang="en-US" sz="1000" b="1" dirty="0">
                <a:solidFill>
                  <a:schemeClr val="bg1"/>
                </a:solidFill>
                <a:latin typeface="Arial" charset="0"/>
                <a:ea typeface="ＭＳ Ｐゴシック" charset="-128"/>
              </a:rPr>
              <a:t>相転移</a:t>
            </a:r>
          </a:p>
        </p:txBody>
      </p:sp>
      <p:sp>
        <p:nvSpPr>
          <p:cNvPr id="38" name="Arc 78"/>
          <p:cNvSpPr>
            <a:spLocks/>
          </p:cNvSpPr>
          <p:nvPr/>
        </p:nvSpPr>
        <p:spPr bwMode="auto">
          <a:xfrm rot="11040135" flipV="1">
            <a:off x="4279711" y="3764803"/>
            <a:ext cx="1462088" cy="679450"/>
          </a:xfrm>
          <a:custGeom>
            <a:avLst/>
            <a:gdLst>
              <a:gd name="G0" fmla="+- 0 0 0"/>
              <a:gd name="G1" fmla="+- 21598 0 0"/>
              <a:gd name="G2" fmla="+- 21600 0 0"/>
              <a:gd name="T0" fmla="*/ 275 w 19973"/>
              <a:gd name="T1" fmla="*/ 0 h 21598"/>
              <a:gd name="T2" fmla="*/ 19973 w 19973"/>
              <a:gd name="T3" fmla="*/ 13374 h 21598"/>
              <a:gd name="T4" fmla="*/ 0 w 19973"/>
              <a:gd name="T5" fmla="*/ 21598 h 21598"/>
            </a:gdLst>
            <a:ahLst/>
            <a:cxnLst>
              <a:cxn ang="0">
                <a:pos x="T0" y="T1"/>
              </a:cxn>
              <a:cxn ang="0">
                <a:pos x="T2" y="T3"/>
              </a:cxn>
              <a:cxn ang="0">
                <a:pos x="T4" y="T5"/>
              </a:cxn>
            </a:cxnLst>
            <a:rect l="0" t="0" r="r" b="b"/>
            <a:pathLst>
              <a:path w="19973" h="21598" fill="none" extrusionOk="0">
                <a:moveTo>
                  <a:pt x="275" y="-1"/>
                </a:moveTo>
                <a:cubicBezTo>
                  <a:pt x="8927" y="109"/>
                  <a:pt x="16678" y="5372"/>
                  <a:pt x="19973" y="13373"/>
                </a:cubicBezTo>
              </a:path>
              <a:path w="19973" h="21598" stroke="0" extrusionOk="0">
                <a:moveTo>
                  <a:pt x="275" y="-1"/>
                </a:moveTo>
                <a:cubicBezTo>
                  <a:pt x="8927" y="109"/>
                  <a:pt x="16678" y="5372"/>
                  <a:pt x="19973" y="13373"/>
                </a:cubicBezTo>
                <a:lnTo>
                  <a:pt x="0" y="21598"/>
                </a:lnTo>
                <a:close/>
              </a:path>
            </a:pathLst>
          </a:custGeom>
          <a:noFill/>
          <a:ln w="38100">
            <a:solidFill>
              <a:srgbClr val="FFFF99"/>
            </a:solidFill>
            <a:round/>
            <a:headEnd/>
            <a:tailEnd/>
          </a:ln>
          <a:effectLst/>
        </p:spPr>
        <p:txBody>
          <a:bodyPr wrap="none" anchor="ctr"/>
          <a:lstStyle/>
          <a:p>
            <a:endParaRPr lang="ja-JP" altLang="en-US" dirty="0"/>
          </a:p>
        </p:txBody>
      </p:sp>
      <p:sp>
        <p:nvSpPr>
          <p:cNvPr id="39" name="Text Box 81"/>
          <p:cNvSpPr txBox="1">
            <a:spLocks noChangeArrowheads="1"/>
          </p:cNvSpPr>
          <p:nvPr/>
        </p:nvSpPr>
        <p:spPr bwMode="auto">
          <a:xfrm>
            <a:off x="4824876" y="4115454"/>
            <a:ext cx="1738313" cy="274637"/>
          </a:xfrm>
          <a:prstGeom prst="rect">
            <a:avLst/>
          </a:prstGeom>
          <a:noFill/>
          <a:ln w="9525">
            <a:noFill/>
            <a:miter lim="800000"/>
            <a:headEnd/>
            <a:tailEnd/>
          </a:ln>
          <a:effectLst/>
        </p:spPr>
        <p:txBody>
          <a:bodyPr>
            <a:spAutoFit/>
          </a:bodyPr>
          <a:lstStyle/>
          <a:p>
            <a:r>
              <a:rPr lang="ja-JP" altLang="en-US" sz="1200" b="1" dirty="0">
                <a:solidFill>
                  <a:srgbClr val="FFFF00"/>
                </a:solidFill>
                <a:latin typeface="Arial" charset="0"/>
                <a:ea typeface="ＭＳ Ｐゴシック" charset="-128"/>
              </a:rPr>
              <a:t>カラー超伝導相？</a:t>
            </a:r>
          </a:p>
        </p:txBody>
      </p:sp>
      <p:sp>
        <p:nvSpPr>
          <p:cNvPr id="40" name="AutoShape 82"/>
          <p:cNvSpPr>
            <a:spLocks noChangeArrowheads="1"/>
          </p:cNvSpPr>
          <p:nvPr/>
        </p:nvSpPr>
        <p:spPr bwMode="auto">
          <a:xfrm>
            <a:off x="1451906" y="2287307"/>
            <a:ext cx="214313" cy="1428750"/>
          </a:xfrm>
          <a:prstGeom prst="downArrow">
            <a:avLst>
              <a:gd name="adj1" fmla="val 40741"/>
              <a:gd name="adj2" fmla="val 57376"/>
            </a:avLst>
          </a:prstGeom>
          <a:gradFill rotWithShape="1">
            <a:gsLst>
              <a:gs pos="0">
                <a:srgbClr val="3366CC"/>
              </a:gs>
              <a:gs pos="100000">
                <a:srgbClr val="66CCFF"/>
              </a:gs>
            </a:gsLst>
            <a:lin ang="5400000" scaled="1"/>
          </a:gradFill>
          <a:ln w="9525">
            <a:noFill/>
            <a:miter lim="800000"/>
            <a:headEnd/>
            <a:tailEnd/>
          </a:ln>
          <a:effectLst/>
        </p:spPr>
        <p:txBody>
          <a:bodyPr vert="eaVert" wrap="none" anchor="ctr"/>
          <a:lstStyle/>
          <a:p>
            <a:endParaRPr lang="ja-JP" altLang="en-US" dirty="0"/>
          </a:p>
        </p:txBody>
      </p:sp>
      <p:sp>
        <p:nvSpPr>
          <p:cNvPr id="41" name="Line 52"/>
          <p:cNvSpPr>
            <a:spLocks noChangeShapeType="1"/>
          </p:cNvSpPr>
          <p:nvPr/>
        </p:nvSpPr>
        <p:spPr bwMode="auto">
          <a:xfrm flipV="1">
            <a:off x="1245531" y="4833657"/>
            <a:ext cx="4608513" cy="0"/>
          </a:xfrm>
          <a:prstGeom prst="line">
            <a:avLst/>
          </a:prstGeom>
          <a:noFill/>
          <a:ln w="19050">
            <a:solidFill>
              <a:srgbClr val="FFFF99"/>
            </a:solidFill>
            <a:round/>
            <a:headEnd/>
            <a:tailEnd type="triangle" w="med" len="med"/>
          </a:ln>
          <a:effectLst/>
        </p:spPr>
        <p:txBody>
          <a:bodyPr/>
          <a:lstStyle/>
          <a:p>
            <a:endParaRPr lang="ja-JP" altLang="en-US" dirty="0"/>
          </a:p>
        </p:txBody>
      </p:sp>
      <p:sp>
        <p:nvSpPr>
          <p:cNvPr id="42" name="Freeform 85"/>
          <p:cNvSpPr>
            <a:spLocks/>
          </p:cNvSpPr>
          <p:nvPr/>
        </p:nvSpPr>
        <p:spPr bwMode="auto">
          <a:xfrm>
            <a:off x="2469494" y="4439957"/>
            <a:ext cx="598487" cy="292100"/>
          </a:xfrm>
          <a:custGeom>
            <a:avLst/>
            <a:gdLst/>
            <a:ahLst/>
            <a:cxnLst>
              <a:cxn ang="0">
                <a:pos x="0" y="0"/>
              </a:cxn>
              <a:cxn ang="0">
                <a:pos x="175" y="160"/>
              </a:cxn>
              <a:cxn ang="0">
                <a:pos x="467" y="256"/>
              </a:cxn>
              <a:cxn ang="0">
                <a:pos x="453" y="273"/>
              </a:cxn>
            </a:cxnLst>
            <a:rect l="0" t="0" r="r" b="b"/>
            <a:pathLst>
              <a:path w="513" h="275">
                <a:moveTo>
                  <a:pt x="0" y="0"/>
                </a:moveTo>
                <a:cubicBezTo>
                  <a:pt x="29" y="27"/>
                  <a:pt x="97" y="117"/>
                  <a:pt x="175" y="160"/>
                </a:cubicBezTo>
                <a:cubicBezTo>
                  <a:pt x="249" y="205"/>
                  <a:pt x="421" y="237"/>
                  <a:pt x="467" y="256"/>
                </a:cubicBezTo>
                <a:cubicBezTo>
                  <a:pt x="513" y="275"/>
                  <a:pt x="456" y="270"/>
                  <a:pt x="453" y="273"/>
                </a:cubicBezTo>
              </a:path>
            </a:pathLst>
          </a:custGeom>
          <a:noFill/>
          <a:ln w="76200">
            <a:solidFill>
              <a:srgbClr val="C2E4FE"/>
            </a:solidFill>
            <a:round/>
            <a:headEnd/>
            <a:tailEnd type="triangle" w="med" len="med"/>
          </a:ln>
          <a:effectLst/>
        </p:spPr>
        <p:txBody>
          <a:bodyPr/>
          <a:lstStyle/>
          <a:p>
            <a:endParaRPr lang="ja-JP" altLang="en-US" dirty="0"/>
          </a:p>
        </p:txBody>
      </p:sp>
      <p:sp>
        <p:nvSpPr>
          <p:cNvPr id="43" name="Rectangle 86"/>
          <p:cNvSpPr>
            <a:spLocks noChangeArrowheads="1"/>
          </p:cNvSpPr>
          <p:nvPr/>
        </p:nvSpPr>
        <p:spPr bwMode="auto">
          <a:xfrm>
            <a:off x="2901294" y="4871757"/>
            <a:ext cx="819150" cy="244475"/>
          </a:xfrm>
          <a:prstGeom prst="rect">
            <a:avLst/>
          </a:prstGeom>
          <a:noFill/>
          <a:ln w="9525">
            <a:noFill/>
            <a:miter lim="800000"/>
            <a:headEnd/>
            <a:tailEnd/>
          </a:ln>
          <a:effectLst/>
        </p:spPr>
        <p:txBody>
          <a:bodyPr wrap="none">
            <a:spAutoFit/>
          </a:bodyPr>
          <a:lstStyle/>
          <a:p>
            <a:pPr algn="ctr"/>
            <a:r>
              <a:rPr lang="ja-JP" altLang="en-US" sz="1000" b="1" dirty="0">
                <a:solidFill>
                  <a:srgbClr val="FFFF99"/>
                </a:solidFill>
                <a:latin typeface="Arial" charset="0"/>
                <a:ea typeface="ＭＳ Ｐゴシック" charset="-128"/>
              </a:rPr>
              <a:t>我々の世界</a:t>
            </a:r>
          </a:p>
        </p:txBody>
      </p:sp>
      <p:sp>
        <p:nvSpPr>
          <p:cNvPr id="44" name="Rectangle 88"/>
          <p:cNvSpPr>
            <a:spLocks noChangeArrowheads="1"/>
          </p:cNvSpPr>
          <p:nvPr/>
        </p:nvSpPr>
        <p:spPr bwMode="auto">
          <a:xfrm>
            <a:off x="3722031" y="4358995"/>
            <a:ext cx="865188" cy="274637"/>
          </a:xfrm>
          <a:prstGeom prst="rect">
            <a:avLst/>
          </a:prstGeom>
          <a:noFill/>
          <a:ln w="9525">
            <a:noFill/>
            <a:miter lim="800000"/>
            <a:headEnd/>
            <a:tailEnd/>
          </a:ln>
          <a:effectLst/>
        </p:spPr>
        <p:txBody>
          <a:bodyPr>
            <a:spAutoFit/>
          </a:bodyPr>
          <a:lstStyle/>
          <a:p>
            <a:pPr>
              <a:spcBef>
                <a:spcPct val="50000"/>
              </a:spcBef>
            </a:pPr>
            <a:r>
              <a:rPr lang="ja-JP" altLang="en-US" sz="1200" b="1" i="1" dirty="0">
                <a:solidFill>
                  <a:srgbClr val="FF9900"/>
                </a:solidFill>
                <a:latin typeface="Times New Roman" pitchFamily="18" charset="0"/>
                <a:ea typeface="ＭＳ Ｐゴシック" charset="-128"/>
              </a:rPr>
              <a:t>中性子星</a:t>
            </a:r>
          </a:p>
        </p:txBody>
      </p:sp>
      <p:sp>
        <p:nvSpPr>
          <p:cNvPr id="45" name="AutoShape 96"/>
          <p:cNvSpPr>
            <a:spLocks noChangeArrowheads="1"/>
          </p:cNvSpPr>
          <p:nvPr/>
        </p:nvSpPr>
        <p:spPr bwMode="auto">
          <a:xfrm>
            <a:off x="4339569" y="3368395"/>
            <a:ext cx="3241675" cy="144462"/>
          </a:xfrm>
          <a:prstGeom prst="rightArrow">
            <a:avLst>
              <a:gd name="adj1" fmla="val 53843"/>
              <a:gd name="adj2" fmla="val 126950"/>
            </a:avLst>
          </a:prstGeom>
          <a:gradFill rotWithShape="1">
            <a:gsLst>
              <a:gs pos="0">
                <a:srgbClr val="FF9900"/>
              </a:gs>
              <a:gs pos="100000">
                <a:srgbClr val="FFFFCC"/>
              </a:gs>
            </a:gsLst>
            <a:lin ang="0" scaled="1"/>
          </a:gradFill>
          <a:ln w="9525">
            <a:solidFill>
              <a:schemeClr val="tx1"/>
            </a:solidFill>
            <a:miter lim="800000"/>
            <a:headEnd/>
            <a:tailEnd/>
          </a:ln>
          <a:effectLst/>
        </p:spPr>
        <p:txBody>
          <a:bodyPr wrap="none" anchor="ctr"/>
          <a:lstStyle/>
          <a:p>
            <a:endParaRPr lang="ja-JP" altLang="en-US" dirty="0"/>
          </a:p>
        </p:txBody>
      </p:sp>
      <p:sp>
        <p:nvSpPr>
          <p:cNvPr id="46" name="Rectangle 62"/>
          <p:cNvSpPr>
            <a:spLocks noChangeArrowheads="1"/>
          </p:cNvSpPr>
          <p:nvPr/>
        </p:nvSpPr>
        <p:spPr bwMode="auto">
          <a:xfrm>
            <a:off x="3693456" y="3309657"/>
            <a:ext cx="863600" cy="228600"/>
          </a:xfrm>
          <a:prstGeom prst="rect">
            <a:avLst/>
          </a:prstGeom>
          <a:noFill/>
          <a:ln w="9525">
            <a:noFill/>
            <a:miter lim="800000"/>
            <a:headEnd/>
            <a:tailEnd/>
          </a:ln>
          <a:effectLst/>
        </p:spPr>
        <p:txBody>
          <a:bodyPr>
            <a:spAutoFit/>
          </a:bodyPr>
          <a:lstStyle/>
          <a:p>
            <a:pPr>
              <a:spcBef>
                <a:spcPct val="50000"/>
              </a:spcBef>
            </a:pPr>
            <a:r>
              <a:rPr lang="ja-JP" altLang="en-US" sz="900" b="1" dirty="0">
                <a:solidFill>
                  <a:srgbClr val="A0D6FE"/>
                </a:solidFill>
                <a:latin typeface="HG丸ｺﾞｼｯｸM-PRO" pitchFamily="50" charset="-128"/>
              </a:rPr>
              <a:t>重力圧縮</a:t>
            </a:r>
          </a:p>
        </p:txBody>
      </p:sp>
      <p:sp>
        <p:nvSpPr>
          <p:cNvPr id="47" name="AutoShape 97"/>
          <p:cNvSpPr>
            <a:spLocks noChangeArrowheads="1"/>
          </p:cNvSpPr>
          <p:nvPr/>
        </p:nvSpPr>
        <p:spPr bwMode="auto">
          <a:xfrm>
            <a:off x="6238219" y="2355570"/>
            <a:ext cx="581025" cy="431800"/>
          </a:xfrm>
          <a:prstGeom prst="rightArrow">
            <a:avLst>
              <a:gd name="adj1" fmla="val 54917"/>
              <a:gd name="adj2" fmla="val 58813"/>
            </a:avLst>
          </a:prstGeom>
          <a:gradFill rotWithShape="1">
            <a:gsLst>
              <a:gs pos="0">
                <a:srgbClr val="FFFF99">
                  <a:alpha val="67999"/>
                </a:srgbClr>
              </a:gs>
              <a:gs pos="100000">
                <a:schemeClr val="accent1"/>
              </a:gs>
            </a:gsLst>
            <a:lin ang="0" scaled="1"/>
          </a:gradFill>
          <a:ln w="9525">
            <a:solidFill>
              <a:schemeClr val="tx1"/>
            </a:solidFill>
            <a:miter lim="800000"/>
            <a:headEnd/>
            <a:tailEnd/>
          </a:ln>
          <a:effectLst/>
        </p:spPr>
        <p:txBody>
          <a:bodyPr wrap="none" anchor="ctr"/>
          <a:lstStyle/>
          <a:p>
            <a:endParaRPr lang="ja-JP" altLang="en-US" dirty="0"/>
          </a:p>
        </p:txBody>
      </p:sp>
      <p:sp>
        <p:nvSpPr>
          <p:cNvPr id="48" name="Line 48"/>
          <p:cNvSpPr>
            <a:spLocks noChangeShapeType="1"/>
          </p:cNvSpPr>
          <p:nvPr/>
        </p:nvSpPr>
        <p:spPr bwMode="auto">
          <a:xfrm flipV="1">
            <a:off x="6249331" y="2333345"/>
            <a:ext cx="255588" cy="0"/>
          </a:xfrm>
          <a:prstGeom prst="line">
            <a:avLst/>
          </a:prstGeom>
          <a:noFill/>
          <a:ln w="76200">
            <a:noFill/>
            <a:round/>
            <a:headEnd/>
            <a:tailEnd type="triangle" w="med" len="med"/>
          </a:ln>
          <a:effectLst/>
        </p:spPr>
        <p:txBody>
          <a:bodyPr/>
          <a:lstStyle/>
          <a:p>
            <a:endParaRPr lang="ja-JP" altLang="en-US" dirty="0"/>
          </a:p>
        </p:txBody>
      </p:sp>
      <p:sp>
        <p:nvSpPr>
          <p:cNvPr id="49" name="Rectangle 72"/>
          <p:cNvSpPr>
            <a:spLocks noChangeArrowheads="1"/>
          </p:cNvSpPr>
          <p:nvPr/>
        </p:nvSpPr>
        <p:spPr bwMode="auto">
          <a:xfrm>
            <a:off x="6112806" y="2439707"/>
            <a:ext cx="720725" cy="228600"/>
          </a:xfrm>
          <a:prstGeom prst="rect">
            <a:avLst/>
          </a:prstGeom>
          <a:noFill/>
          <a:ln w="9525">
            <a:noFill/>
            <a:miter lim="800000"/>
            <a:headEnd/>
            <a:tailEnd/>
          </a:ln>
          <a:effectLst/>
        </p:spPr>
        <p:txBody>
          <a:bodyPr>
            <a:spAutoFit/>
          </a:bodyPr>
          <a:lstStyle/>
          <a:p>
            <a:pPr algn="ctr"/>
            <a:r>
              <a:rPr lang="ja-JP" altLang="en-US" sz="900" b="1" dirty="0">
                <a:latin typeface="HG丸ｺﾞｼｯｸM-PRO" pitchFamily="50" charset="-128"/>
              </a:rPr>
              <a:t>相転移</a:t>
            </a:r>
          </a:p>
        </p:txBody>
      </p:sp>
      <p:sp>
        <p:nvSpPr>
          <p:cNvPr id="50" name="Rectangle 107"/>
          <p:cNvSpPr>
            <a:spLocks noChangeArrowheads="1"/>
          </p:cNvSpPr>
          <p:nvPr/>
        </p:nvSpPr>
        <p:spPr bwMode="auto">
          <a:xfrm>
            <a:off x="785156" y="1132541"/>
            <a:ext cx="4032250" cy="457200"/>
          </a:xfrm>
          <a:prstGeom prst="rect">
            <a:avLst/>
          </a:prstGeom>
          <a:noFill/>
          <a:ln w="9525">
            <a:noFill/>
            <a:miter lim="800000"/>
            <a:headEnd/>
            <a:tailEnd/>
          </a:ln>
          <a:effectLst/>
        </p:spPr>
        <p:txBody>
          <a:bodyPr>
            <a:spAutoFit/>
          </a:bodyPr>
          <a:lstStyle/>
          <a:p>
            <a:r>
              <a:rPr lang="ja-JP" altLang="en-US" sz="2400" dirty="0">
                <a:solidFill>
                  <a:schemeClr val="bg1"/>
                </a:solidFill>
              </a:rPr>
              <a:t>宇宙における物質の進化</a:t>
            </a:r>
          </a:p>
        </p:txBody>
      </p:sp>
      <p:sp>
        <p:nvSpPr>
          <p:cNvPr id="51" name="Text Box 42"/>
          <p:cNvSpPr txBox="1">
            <a:spLocks noChangeArrowheads="1"/>
          </p:cNvSpPr>
          <p:nvPr/>
        </p:nvSpPr>
        <p:spPr bwMode="auto">
          <a:xfrm>
            <a:off x="2102781" y="3649382"/>
            <a:ext cx="1211263" cy="274638"/>
          </a:xfrm>
          <a:prstGeom prst="rect">
            <a:avLst/>
          </a:prstGeom>
          <a:noFill/>
          <a:ln w="9525">
            <a:noFill/>
            <a:miter lim="800000"/>
            <a:headEnd/>
            <a:tailEnd/>
          </a:ln>
          <a:effectLst/>
        </p:spPr>
        <p:txBody>
          <a:bodyPr>
            <a:spAutoFit/>
          </a:bodyPr>
          <a:lstStyle/>
          <a:p>
            <a:r>
              <a:rPr lang="ja-JP" altLang="en-US" sz="1200" b="1" dirty="0">
                <a:solidFill>
                  <a:srgbClr val="FFFF00"/>
                </a:solidFill>
                <a:latin typeface="Arial" charset="0"/>
                <a:ea typeface="ＭＳ Ｐゴシック" charset="-128"/>
              </a:rPr>
              <a:t>ハドロン相</a:t>
            </a:r>
          </a:p>
        </p:txBody>
      </p:sp>
      <p:sp>
        <p:nvSpPr>
          <p:cNvPr id="52" name="AutoShape 114"/>
          <p:cNvSpPr>
            <a:spLocks noChangeArrowheads="1"/>
          </p:cNvSpPr>
          <p:nvPr/>
        </p:nvSpPr>
        <p:spPr bwMode="auto">
          <a:xfrm>
            <a:off x="3702981" y="4554257"/>
            <a:ext cx="1276350" cy="255588"/>
          </a:xfrm>
          <a:prstGeom prst="rightArrow">
            <a:avLst>
              <a:gd name="adj1" fmla="val 50315"/>
              <a:gd name="adj2" fmla="val 89449"/>
            </a:avLst>
          </a:prstGeom>
          <a:gradFill rotWithShape="1">
            <a:gsLst>
              <a:gs pos="0">
                <a:srgbClr val="FF9900"/>
              </a:gs>
              <a:gs pos="100000">
                <a:srgbClr val="FFFFCC"/>
              </a:gs>
            </a:gsLst>
            <a:lin ang="0" scaled="1"/>
          </a:gradFill>
          <a:ln w="9525">
            <a:solidFill>
              <a:schemeClr val="tx1"/>
            </a:solidFill>
            <a:miter lim="800000"/>
            <a:headEnd/>
            <a:tailEnd/>
          </a:ln>
          <a:effectLst/>
        </p:spPr>
        <p:txBody>
          <a:bodyPr wrap="none" anchor="ctr"/>
          <a:lstStyle/>
          <a:p>
            <a:endParaRPr lang="ja-JP" altLang="en-US" dirty="0"/>
          </a:p>
        </p:txBody>
      </p:sp>
      <p:sp>
        <p:nvSpPr>
          <p:cNvPr id="54" name="Text Box 112"/>
          <p:cNvSpPr txBox="1">
            <a:spLocks noChangeArrowheads="1"/>
          </p:cNvSpPr>
          <p:nvPr/>
        </p:nvSpPr>
        <p:spPr bwMode="auto">
          <a:xfrm>
            <a:off x="1305391" y="5137430"/>
            <a:ext cx="6859587" cy="1406246"/>
          </a:xfrm>
          <a:prstGeom prst="rect">
            <a:avLst/>
          </a:prstGeom>
          <a:noFill/>
          <a:ln w="9525">
            <a:noFill/>
            <a:miter lim="800000"/>
            <a:headEnd/>
            <a:tailEnd/>
          </a:ln>
          <a:effectLst/>
        </p:spPr>
        <p:txBody>
          <a:bodyPr wrap="square">
            <a:spAutoFit/>
          </a:bodyPr>
          <a:lstStyle/>
          <a:p>
            <a:pPr marL="185738" indent="-185738">
              <a:lnSpc>
                <a:spcPct val="150000"/>
              </a:lnSpc>
              <a:buFontTx/>
              <a:buChar char="•"/>
              <a:tabLst>
                <a:tab pos="261938" algn="l"/>
              </a:tabLst>
            </a:pPr>
            <a:r>
              <a:rPr lang="ja-JP" altLang="en-US" sz="1400" dirty="0">
                <a:solidFill>
                  <a:schemeClr val="bg1"/>
                </a:solidFill>
              </a:rPr>
              <a:t>ビッグバン直後のクォーク</a:t>
            </a:r>
            <a:r>
              <a:rPr lang="en-US" altLang="ja-JP" sz="1400" dirty="0">
                <a:solidFill>
                  <a:schemeClr val="bg1"/>
                </a:solidFill>
              </a:rPr>
              <a:t>-</a:t>
            </a:r>
            <a:r>
              <a:rPr lang="ja-JP" altLang="en-US" sz="1400" dirty="0">
                <a:solidFill>
                  <a:schemeClr val="bg1"/>
                </a:solidFill>
              </a:rPr>
              <a:t>グルーオン プラズマからハドロンへの相転移（核子の生成）</a:t>
            </a:r>
          </a:p>
          <a:p>
            <a:pPr marL="185738" indent="-185738">
              <a:lnSpc>
                <a:spcPct val="150000"/>
              </a:lnSpc>
              <a:buFontTx/>
              <a:buChar char="•"/>
              <a:tabLst>
                <a:tab pos="261938" algn="l"/>
              </a:tabLst>
            </a:pPr>
            <a:r>
              <a:rPr lang="ja-JP" altLang="en-US" sz="1400" dirty="0">
                <a:solidFill>
                  <a:schemeClr val="bg1"/>
                </a:solidFill>
              </a:rPr>
              <a:t>恒星中および超新星爆発における軽い元素から重い元素の合成（原子核の生成）</a:t>
            </a:r>
          </a:p>
          <a:p>
            <a:pPr marL="185738" indent="-185738">
              <a:lnSpc>
                <a:spcPct val="150000"/>
              </a:lnSpc>
              <a:buFontTx/>
              <a:buChar char="•"/>
              <a:tabLst>
                <a:tab pos="261938" algn="l"/>
              </a:tabLst>
            </a:pPr>
            <a:r>
              <a:rPr lang="ja-JP" altLang="en-US" sz="1400" dirty="0">
                <a:solidFill>
                  <a:schemeClr val="bg1"/>
                </a:solidFill>
              </a:rPr>
              <a:t>超新星爆発からの中性子星（高密度核物質）の生成</a:t>
            </a:r>
          </a:p>
          <a:p>
            <a:pPr marL="185738" indent="-185738">
              <a:lnSpc>
                <a:spcPct val="150000"/>
              </a:lnSpc>
              <a:buFontTx/>
              <a:buChar char="•"/>
              <a:tabLst>
                <a:tab pos="261938" algn="l"/>
              </a:tabLst>
            </a:pPr>
            <a:r>
              <a:rPr lang="ja-JP" altLang="en-US" sz="1400" dirty="0">
                <a:solidFill>
                  <a:schemeClr val="bg1"/>
                </a:solidFill>
              </a:rPr>
              <a:t>中性子星からストレンジネスを含むクォーク星の生成</a:t>
            </a:r>
          </a:p>
        </p:txBody>
      </p:sp>
      <p:sp>
        <p:nvSpPr>
          <p:cNvPr id="55" name="フッター プレースホルダ 5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素粒子物理</a:t>
            </a:r>
            <a:endParaRPr kumimoji="1" lang="ja-JP" altLang="en-US" dirty="0"/>
          </a:p>
        </p:txBody>
      </p:sp>
      <p:sp>
        <p:nvSpPr>
          <p:cNvPr id="3" name="コンテンツ プレースホルダ 2"/>
          <p:cNvSpPr>
            <a:spLocks noGrp="1"/>
          </p:cNvSpPr>
          <p:nvPr>
            <p:ph idx="1"/>
          </p:nvPr>
        </p:nvSpPr>
        <p:spPr>
          <a:xfrm>
            <a:off x="295837" y="927849"/>
            <a:ext cx="8579222" cy="5755339"/>
          </a:xfrm>
        </p:spPr>
        <p:txBody>
          <a:bodyPr/>
          <a:lstStyle/>
          <a:p>
            <a:r>
              <a:rPr kumimoji="1" lang="ja-JP" altLang="en-US" sz="2000" dirty="0" smtClean="0"/>
              <a:t>物質を構成する最小要素</a:t>
            </a:r>
            <a:endParaRPr kumimoji="1" lang="en-US" altLang="ja-JP" sz="2000" dirty="0" smtClean="0"/>
          </a:p>
          <a:p>
            <a:pPr lvl="1"/>
            <a:r>
              <a:rPr lang="ja-JP" altLang="en-US" sz="1600" dirty="0" smtClean="0"/>
              <a:t>クォークやレプトンは本当に素粒子か？</a:t>
            </a:r>
            <a:endParaRPr lang="en-US" altLang="ja-JP" sz="1600" dirty="0" smtClean="0"/>
          </a:p>
          <a:p>
            <a:pPr lvl="2"/>
            <a:r>
              <a:rPr lang="ja-JP" altLang="en-US" sz="1400" dirty="0" smtClean="0"/>
              <a:t>超弦理論</a:t>
            </a:r>
            <a:endParaRPr lang="en-US" altLang="ja-JP" sz="1400" dirty="0" smtClean="0"/>
          </a:p>
          <a:p>
            <a:pPr lvl="3"/>
            <a:r>
              <a:rPr lang="ja-JP" altLang="en-US" sz="1200" dirty="0" smtClean="0"/>
              <a:t>理論先行、実験的に検証が出来るかどうか不明</a:t>
            </a:r>
            <a:endParaRPr lang="en-US" altLang="ja-JP" sz="1200" dirty="0" smtClean="0"/>
          </a:p>
          <a:p>
            <a:r>
              <a:rPr kumimoji="1" lang="ja-JP" altLang="en-US" sz="2000" dirty="0" smtClean="0"/>
              <a:t>四つの力の統一</a:t>
            </a:r>
            <a:endParaRPr kumimoji="1" lang="en-US" altLang="ja-JP" sz="2000" dirty="0" smtClean="0"/>
          </a:p>
          <a:p>
            <a:pPr lvl="1"/>
            <a:r>
              <a:rPr lang="ja-JP" altLang="en-US" sz="1600" dirty="0" smtClean="0"/>
              <a:t>電磁気力、弱い力、強い力、重力</a:t>
            </a:r>
            <a:endParaRPr lang="en-US" altLang="ja-JP" sz="1600" dirty="0" smtClean="0"/>
          </a:p>
          <a:p>
            <a:pPr lvl="2"/>
            <a:r>
              <a:rPr lang="ja-JP" altLang="en-US" sz="1400" dirty="0" smtClean="0"/>
              <a:t>電磁気力と弱い力はワインバーグ、サラム、グラショウによって統一された</a:t>
            </a:r>
            <a:endParaRPr lang="en-US" altLang="ja-JP" sz="1400" dirty="0" smtClean="0"/>
          </a:p>
          <a:p>
            <a:pPr lvl="3"/>
            <a:r>
              <a:rPr lang="ja-JP" altLang="en-US" sz="1200" dirty="0" smtClean="0"/>
              <a:t>電弱統一理論</a:t>
            </a:r>
            <a:endParaRPr lang="en-US" altLang="ja-JP" sz="1200" dirty="0" smtClean="0"/>
          </a:p>
          <a:p>
            <a:pPr lvl="3"/>
            <a:r>
              <a:rPr lang="en-US" altLang="ja-JP" sz="1200" dirty="0" smtClean="0"/>
              <a:t>1979</a:t>
            </a:r>
            <a:r>
              <a:rPr lang="ja-JP" altLang="en-US" sz="1200" dirty="0" smtClean="0"/>
              <a:t>年ノーベル物理学賞</a:t>
            </a:r>
            <a:endParaRPr lang="en-US" altLang="ja-JP" sz="1200" dirty="0" smtClean="0"/>
          </a:p>
          <a:p>
            <a:pPr lvl="2"/>
            <a:r>
              <a:rPr lang="ja-JP" altLang="en-US" sz="1400" dirty="0" smtClean="0"/>
              <a:t>電磁気力、弱い力、強い力を統一するモデル</a:t>
            </a:r>
            <a:r>
              <a:rPr lang="en-US" altLang="ja-JP" sz="1400" dirty="0" smtClean="0"/>
              <a:t>: </a:t>
            </a:r>
            <a:r>
              <a:rPr lang="ja-JP" altLang="en-US" sz="1400" dirty="0" smtClean="0"/>
              <a:t>大統一論</a:t>
            </a:r>
            <a:endParaRPr lang="en-US" altLang="ja-JP" sz="1400" dirty="0" smtClean="0"/>
          </a:p>
          <a:p>
            <a:pPr lvl="3"/>
            <a:r>
              <a:rPr lang="ja-JP" altLang="en-US" sz="1200" dirty="0" smtClean="0"/>
              <a:t>大統一論</a:t>
            </a:r>
            <a:r>
              <a:rPr lang="en-US" altLang="ja-JP" sz="1200" dirty="0" smtClean="0"/>
              <a:t>(Grand Unification Theory, GUT)</a:t>
            </a:r>
            <a:r>
              <a:rPr lang="ja-JP" altLang="en-US" sz="1200" dirty="0" smtClean="0"/>
              <a:t>による予言</a:t>
            </a:r>
            <a:endParaRPr lang="en-US" altLang="ja-JP" sz="1200" dirty="0" smtClean="0"/>
          </a:p>
          <a:p>
            <a:pPr lvl="4"/>
            <a:r>
              <a:rPr lang="ja-JP" altLang="en-US" sz="1200" dirty="0" smtClean="0"/>
              <a:t>通常は存在しない崩壊モードと陽子の寿命の予言　（カミオカンデの実験と一致していない）</a:t>
            </a:r>
            <a:endParaRPr lang="en-US" altLang="ja-JP" sz="1200" dirty="0" smtClean="0"/>
          </a:p>
          <a:p>
            <a:pPr lvl="5"/>
            <a:r>
              <a:rPr lang="en-US" altLang="ja-JP" sz="1400" i="1" dirty="0" smtClean="0"/>
              <a:t>p </a:t>
            </a:r>
            <a:r>
              <a:rPr lang="en-US" altLang="ja-JP" sz="1400" dirty="0" smtClean="0">
                <a:sym typeface="Symbol"/>
              </a:rPr>
              <a:t> </a:t>
            </a:r>
            <a:r>
              <a:rPr lang="en-US" altLang="ja-JP" sz="1400" i="1" dirty="0" smtClean="0">
                <a:sym typeface="Symbol"/>
              </a:rPr>
              <a:t>e</a:t>
            </a:r>
            <a:r>
              <a:rPr lang="en-US" altLang="ja-JP" sz="1400" baseline="30000" dirty="0" smtClean="0">
                <a:sym typeface="Symbol"/>
              </a:rPr>
              <a:t>+</a:t>
            </a:r>
            <a:r>
              <a:rPr lang="en-US" altLang="ja-JP" sz="1400" dirty="0" smtClean="0">
                <a:sym typeface="Symbol"/>
              </a:rPr>
              <a:t> + </a:t>
            </a:r>
            <a:r>
              <a:rPr lang="en-US" altLang="ja-JP" sz="1400" dirty="0" smtClean="0">
                <a:latin typeface="Symbol" pitchFamily="18" charset="2"/>
                <a:sym typeface="Symbol"/>
              </a:rPr>
              <a:t>p</a:t>
            </a:r>
            <a:r>
              <a:rPr lang="en-US" altLang="ja-JP" sz="1400" baseline="30000" dirty="0" smtClean="0">
                <a:sym typeface="Symbol"/>
              </a:rPr>
              <a:t>0</a:t>
            </a:r>
            <a:endParaRPr lang="en-US" altLang="ja-JP" sz="1400" baseline="30000" dirty="0" smtClean="0"/>
          </a:p>
          <a:p>
            <a:pPr lvl="4"/>
            <a:r>
              <a:rPr lang="ja-JP" altLang="en-US" sz="1200" dirty="0" smtClean="0"/>
              <a:t>磁気モノポールの存在　（まだ見つかっていない）</a:t>
            </a:r>
            <a:endParaRPr lang="en-US" altLang="ja-JP" sz="1200" dirty="0" smtClean="0"/>
          </a:p>
          <a:p>
            <a:pPr lvl="2"/>
            <a:r>
              <a:rPr lang="ja-JP" altLang="en-US" sz="1400" dirty="0" smtClean="0"/>
              <a:t>四つ全ての統一はまだ先</a:t>
            </a:r>
            <a:endParaRPr lang="en-US" altLang="ja-JP" sz="1400" dirty="0" smtClean="0"/>
          </a:p>
          <a:p>
            <a:r>
              <a:rPr lang="ja-JP" altLang="en-US" sz="2000" dirty="0" smtClean="0"/>
              <a:t>素粒子が質量を持つ機構</a:t>
            </a:r>
            <a:endParaRPr lang="en-US" altLang="ja-JP" sz="2000" dirty="0" smtClean="0"/>
          </a:p>
          <a:p>
            <a:pPr lvl="1"/>
            <a:r>
              <a:rPr lang="ja-JP" altLang="en-US" sz="1600" dirty="0" smtClean="0"/>
              <a:t>ヒッグス粒子の探索</a:t>
            </a:r>
            <a:endParaRPr lang="en-US" altLang="ja-JP" sz="1600" dirty="0" smtClean="0"/>
          </a:p>
          <a:p>
            <a:pPr lvl="2"/>
            <a:r>
              <a:rPr lang="ja-JP" altLang="en-US" sz="1400" dirty="0" smtClean="0"/>
              <a:t>アメリカ、フェルミ研究所 </a:t>
            </a:r>
            <a:r>
              <a:rPr lang="en-US" altLang="ja-JP" sz="1400" dirty="0" smtClean="0"/>
              <a:t>Tevatron</a:t>
            </a:r>
            <a:r>
              <a:rPr lang="ja-JP" altLang="en-US" sz="1400" dirty="0" smtClean="0"/>
              <a:t>での実験</a:t>
            </a:r>
            <a:endParaRPr lang="en-US" altLang="ja-JP" sz="1400" dirty="0" smtClean="0"/>
          </a:p>
          <a:p>
            <a:pPr lvl="2"/>
            <a:r>
              <a:rPr lang="ja-JP" altLang="en-US" sz="1400" dirty="0" smtClean="0"/>
              <a:t>ヨーロッパ、</a:t>
            </a:r>
            <a:r>
              <a:rPr lang="en-US" altLang="ja-JP" sz="1400" dirty="0" smtClean="0"/>
              <a:t>CERN. LEP. LHC </a:t>
            </a:r>
            <a:r>
              <a:rPr lang="ja-JP" altLang="en-US" sz="1400" dirty="0" smtClean="0"/>
              <a:t>での実験</a:t>
            </a:r>
            <a:endParaRPr lang="en-US" altLang="ja-JP" sz="1600" dirty="0" smtClean="0"/>
          </a:p>
          <a:p>
            <a:r>
              <a:rPr lang="ja-JP" altLang="en-US" sz="2000" dirty="0" smtClean="0"/>
              <a:t>標準模型を越えた事象の探索</a:t>
            </a:r>
            <a:endParaRPr lang="en-US" altLang="ja-JP" sz="20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82</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素粒子物理学</a:t>
            </a:r>
            <a:endParaRPr kumimoji="1" lang="ja-JP" altLang="en-US" dirty="0"/>
          </a:p>
        </p:txBody>
      </p:sp>
      <p:sp>
        <p:nvSpPr>
          <p:cNvPr id="3" name="コンテンツ プレースホルダ 2"/>
          <p:cNvSpPr>
            <a:spLocks noGrp="1"/>
          </p:cNvSpPr>
          <p:nvPr>
            <p:ph idx="1"/>
          </p:nvPr>
        </p:nvSpPr>
        <p:spPr>
          <a:xfrm>
            <a:off x="376519" y="976577"/>
            <a:ext cx="8256494" cy="5720057"/>
          </a:xfrm>
        </p:spPr>
        <p:txBody>
          <a:bodyPr/>
          <a:lstStyle/>
          <a:p>
            <a:r>
              <a:rPr kumimoji="1" lang="ja-JP" altLang="en-US" sz="2000" dirty="0" smtClean="0"/>
              <a:t>加速器を用いた実験的研究</a:t>
            </a:r>
            <a:endParaRPr kumimoji="1" lang="en-US" altLang="ja-JP" sz="2000" dirty="0" smtClean="0"/>
          </a:p>
          <a:p>
            <a:pPr lvl="1"/>
            <a:r>
              <a:rPr kumimoji="1" lang="ja-JP" altLang="en-US" sz="1800" dirty="0" smtClean="0"/>
              <a:t>歴史的に衝突させる粒子のエネルギーを上げていくことで、より小さい構造を探索してきた</a:t>
            </a:r>
            <a:endParaRPr kumimoji="1" lang="en-US" altLang="ja-JP" sz="1800" dirty="0" smtClean="0"/>
          </a:p>
          <a:p>
            <a:pPr lvl="2"/>
            <a:r>
              <a:rPr lang="ja-JP" altLang="en-US" sz="1600" dirty="0" smtClean="0"/>
              <a:t>高エネルギー物理学</a:t>
            </a:r>
            <a:endParaRPr lang="en-US" altLang="ja-JP" sz="1600" dirty="0" smtClean="0"/>
          </a:p>
          <a:p>
            <a:pPr lvl="1"/>
            <a:r>
              <a:rPr kumimoji="1" lang="ja-JP" altLang="en-US" sz="1800" dirty="0" smtClean="0"/>
              <a:t>時代と共に、何が素粒子とされているかは異なる</a:t>
            </a:r>
            <a:endParaRPr kumimoji="1" lang="en-US" altLang="ja-JP" sz="1800" dirty="0" smtClean="0"/>
          </a:p>
          <a:p>
            <a:pPr lvl="2"/>
            <a:r>
              <a:rPr lang="ja-JP" altLang="en-US" sz="1600" dirty="0" smtClean="0"/>
              <a:t>そのときの加速性能で最高エネルギーが決まる</a:t>
            </a:r>
            <a:endParaRPr lang="en-US" altLang="ja-JP" sz="1600" dirty="0" smtClean="0"/>
          </a:p>
          <a:p>
            <a:pPr lvl="2"/>
            <a:r>
              <a:rPr kumimoji="1" lang="ja-JP" altLang="en-US" sz="1600" dirty="0" smtClean="0"/>
              <a:t>その時点で分かった最小要素</a:t>
            </a:r>
            <a:r>
              <a:rPr lang="ja-JP" altLang="en-US" sz="1600" dirty="0" smtClean="0"/>
              <a:t>＝素粒子</a:t>
            </a:r>
            <a:endParaRPr lang="en-US" altLang="ja-JP" sz="1600" dirty="0" smtClean="0"/>
          </a:p>
          <a:p>
            <a:r>
              <a:rPr kumimoji="1" lang="ja-JP" altLang="en-US" sz="2000" dirty="0" smtClean="0"/>
              <a:t>非加速器物理</a:t>
            </a:r>
            <a:endParaRPr kumimoji="1" lang="en-US" altLang="ja-JP" sz="2000" dirty="0" smtClean="0"/>
          </a:p>
          <a:p>
            <a:pPr lvl="1"/>
            <a:r>
              <a:rPr lang="ja-JP" altLang="en-US" sz="1800" dirty="0" smtClean="0"/>
              <a:t>加速できるエネルギーに上限が見えてきた</a:t>
            </a:r>
            <a:endParaRPr lang="en-US" altLang="ja-JP" sz="1800" dirty="0" smtClean="0"/>
          </a:p>
          <a:p>
            <a:pPr lvl="2"/>
            <a:r>
              <a:rPr lang="ja-JP" altLang="en-US" sz="1600" dirty="0" smtClean="0"/>
              <a:t>土地および予算の問題</a:t>
            </a:r>
            <a:endParaRPr lang="en-US" altLang="ja-JP" sz="1600" dirty="0" smtClean="0"/>
          </a:p>
          <a:p>
            <a:pPr lvl="3"/>
            <a:r>
              <a:rPr lang="en-US" altLang="ja-JP" sz="1400" dirty="0" smtClean="0"/>
              <a:t>LHC</a:t>
            </a:r>
            <a:r>
              <a:rPr lang="ja-JP" altLang="en-US" sz="1400" dirty="0" smtClean="0"/>
              <a:t>（ラージ・ハドロン・コライダー）</a:t>
            </a:r>
            <a:endParaRPr lang="en-US" altLang="ja-JP" sz="1400" dirty="0" smtClean="0"/>
          </a:p>
          <a:p>
            <a:pPr lvl="4"/>
            <a:r>
              <a:rPr lang="ja-JP" altLang="en-US" sz="1400" dirty="0" smtClean="0"/>
              <a:t>直径約</a:t>
            </a:r>
            <a:r>
              <a:rPr lang="en-US" altLang="ja-JP" sz="1400" dirty="0" smtClean="0"/>
              <a:t>8.5km</a:t>
            </a:r>
            <a:r>
              <a:rPr lang="ja-JP" altLang="en-US" sz="1400" dirty="0" smtClean="0"/>
              <a:t>の円形、建設予算約</a:t>
            </a:r>
            <a:r>
              <a:rPr lang="en-US" altLang="ja-JP" sz="1400" dirty="0" smtClean="0"/>
              <a:t>4600</a:t>
            </a:r>
            <a:r>
              <a:rPr lang="ja-JP" altLang="en-US" sz="1400" dirty="0" smtClean="0"/>
              <a:t>億円</a:t>
            </a:r>
            <a:endParaRPr lang="en-US" altLang="ja-JP" sz="1400" dirty="0" smtClean="0"/>
          </a:p>
          <a:p>
            <a:pPr lvl="3"/>
            <a:r>
              <a:rPr lang="en-US" altLang="ja-JP" sz="1400" dirty="0" smtClean="0"/>
              <a:t>ILC</a:t>
            </a:r>
            <a:r>
              <a:rPr lang="ja-JP" altLang="en-US" sz="1400" dirty="0" smtClean="0"/>
              <a:t>（国際リニア・コライダー）</a:t>
            </a:r>
            <a:endParaRPr lang="en-US" altLang="ja-JP" sz="1400" dirty="0" smtClean="0"/>
          </a:p>
          <a:p>
            <a:pPr lvl="4"/>
            <a:r>
              <a:rPr lang="en-US" altLang="ja-JP" sz="1400" dirty="0" smtClean="0"/>
              <a:t>30km</a:t>
            </a:r>
            <a:r>
              <a:rPr lang="ja-JP" altLang="en-US" sz="1400" dirty="0" smtClean="0"/>
              <a:t>を越える直線、建設予算 </a:t>
            </a:r>
            <a:r>
              <a:rPr lang="en-US" altLang="ja-JP" sz="1400" dirty="0" smtClean="0"/>
              <a:t>1</a:t>
            </a:r>
            <a:r>
              <a:rPr lang="ja-JP" altLang="en-US" sz="1400" dirty="0" smtClean="0"/>
              <a:t>兆円規模</a:t>
            </a:r>
            <a:endParaRPr lang="en-US" altLang="ja-JP" sz="1400" dirty="0" smtClean="0"/>
          </a:p>
          <a:p>
            <a:pPr lvl="1"/>
            <a:r>
              <a:rPr lang="ja-JP" altLang="en-US" sz="1800" dirty="0" smtClean="0"/>
              <a:t>陽子崩壊（カミオカンデ）、ダブルベータ崩壊</a:t>
            </a:r>
            <a:endParaRPr lang="en-US" altLang="ja-JP" sz="1800" dirty="0" smtClean="0"/>
          </a:p>
          <a:p>
            <a:pPr lvl="1"/>
            <a:r>
              <a:rPr kumimoji="1" lang="ja-JP" altLang="en-US" sz="1800" dirty="0" smtClean="0"/>
              <a:t>宇宙線の利用</a:t>
            </a:r>
            <a:endParaRPr kumimoji="1" lang="en-US" altLang="ja-JP" sz="1800" dirty="0" smtClean="0"/>
          </a:p>
          <a:p>
            <a:pPr lvl="2"/>
            <a:r>
              <a:rPr kumimoji="1" lang="en-US" altLang="ja-JP" sz="1600" dirty="0" smtClean="0"/>
              <a:t>PeV </a:t>
            </a:r>
            <a:r>
              <a:rPr kumimoji="1" lang="ja-JP" altLang="en-US" sz="1600" dirty="0" smtClean="0"/>
              <a:t>（</a:t>
            </a:r>
            <a:r>
              <a:rPr kumimoji="1" lang="en-US" altLang="ja-JP" sz="1600" dirty="0" smtClean="0"/>
              <a:t>10</a:t>
            </a:r>
            <a:r>
              <a:rPr kumimoji="1" lang="en-US" altLang="ja-JP" sz="1600" baseline="30000" dirty="0" smtClean="0"/>
              <a:t>15</a:t>
            </a:r>
            <a:r>
              <a:rPr kumimoji="1" lang="en-US" altLang="ja-JP" sz="1600" dirty="0" smtClean="0"/>
              <a:t>eV</a:t>
            </a:r>
            <a:r>
              <a:rPr kumimoji="1" lang="ja-JP" altLang="en-US" sz="1600" dirty="0" smtClean="0"/>
              <a:t>）以上のエネルギーを</a:t>
            </a:r>
            <a:r>
              <a:rPr lang="ja-JP" altLang="en-US" sz="1600" dirty="0" smtClean="0"/>
              <a:t>持つ</a:t>
            </a:r>
            <a:r>
              <a:rPr kumimoji="1" lang="ja-JP" altLang="en-US" sz="1600" dirty="0" smtClean="0"/>
              <a:t>ものもある</a:t>
            </a:r>
            <a:endParaRPr kumimoji="1" lang="en-US" altLang="ja-JP" sz="16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83</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素粒子・原子核物理での測定</a:t>
            </a:r>
            <a:endParaRPr kumimoji="1" lang="ja-JP" altLang="en-US" dirty="0"/>
          </a:p>
        </p:txBody>
      </p:sp>
      <p:sp>
        <p:nvSpPr>
          <p:cNvPr id="3" name="コンテンツ プレースホルダ 2"/>
          <p:cNvSpPr>
            <a:spLocks noGrp="1"/>
          </p:cNvSpPr>
          <p:nvPr>
            <p:ph idx="1"/>
          </p:nvPr>
        </p:nvSpPr>
        <p:spPr>
          <a:xfrm>
            <a:off x="497542" y="1016918"/>
            <a:ext cx="5720378" cy="5639376"/>
          </a:xfrm>
        </p:spPr>
        <p:txBody>
          <a:bodyPr/>
          <a:lstStyle/>
          <a:p>
            <a:r>
              <a:rPr lang="ja-JP" altLang="en-US" dirty="0" smtClean="0"/>
              <a:t>何かを反応させて出てくるものを調べる</a:t>
            </a:r>
            <a:endParaRPr lang="en-US" altLang="ja-JP" dirty="0" smtClean="0"/>
          </a:p>
          <a:p>
            <a:pPr lvl="1"/>
            <a:r>
              <a:rPr lang="ja-JP" altLang="en-US" dirty="0" smtClean="0"/>
              <a:t>原子核</a:t>
            </a:r>
            <a:endParaRPr lang="en-US" altLang="ja-JP" dirty="0" smtClean="0"/>
          </a:p>
          <a:p>
            <a:pPr lvl="1"/>
            <a:r>
              <a:rPr kumimoji="1" lang="ja-JP" altLang="en-US" dirty="0" smtClean="0"/>
              <a:t>ハドロン　（</a:t>
            </a:r>
            <a:r>
              <a:rPr lang="ja-JP" altLang="en-US" dirty="0" smtClean="0"/>
              <a:t>バリオン、</a:t>
            </a:r>
            <a:r>
              <a:rPr kumimoji="1" lang="ja-JP" altLang="en-US" dirty="0" smtClean="0"/>
              <a:t>メソン）</a:t>
            </a:r>
            <a:endParaRPr kumimoji="1" lang="en-US" altLang="ja-JP" dirty="0" smtClean="0"/>
          </a:p>
          <a:p>
            <a:pPr lvl="1"/>
            <a:r>
              <a:rPr lang="ja-JP" altLang="en-US" dirty="0" smtClean="0"/>
              <a:t>レプトン　（</a:t>
            </a:r>
            <a:r>
              <a:rPr kumimoji="1" lang="ja-JP" altLang="en-US" dirty="0" smtClean="0"/>
              <a:t>電子、</a:t>
            </a:r>
            <a:r>
              <a:rPr kumimoji="1" lang="en-US" altLang="ja-JP" dirty="0" smtClean="0"/>
              <a:t>μ</a:t>
            </a:r>
            <a:r>
              <a:rPr kumimoji="1" lang="ja-JP" altLang="en-US" dirty="0" smtClean="0"/>
              <a:t>粒子、</a:t>
            </a:r>
            <a:r>
              <a:rPr lang="ja-JP" altLang="en-US" dirty="0" smtClean="0"/>
              <a:t>ニュートリノ）</a:t>
            </a:r>
            <a:endParaRPr lang="en-US" altLang="ja-JP" dirty="0" smtClean="0"/>
          </a:p>
          <a:p>
            <a:pPr lvl="1"/>
            <a:r>
              <a:rPr kumimoji="1" lang="ja-JP" altLang="en-US" dirty="0" smtClean="0"/>
              <a:t>光子</a:t>
            </a:r>
            <a:endParaRPr kumimoji="1" lang="en-US" altLang="ja-JP" dirty="0" smtClean="0"/>
          </a:p>
          <a:p>
            <a:r>
              <a:rPr lang="ja-JP" altLang="en-US" dirty="0" smtClean="0"/>
              <a:t>何を測定から知りたいか？</a:t>
            </a:r>
            <a:endParaRPr lang="en-US" altLang="ja-JP" dirty="0" smtClean="0"/>
          </a:p>
          <a:p>
            <a:pPr lvl="1"/>
            <a:r>
              <a:rPr lang="ja-JP" altLang="en-US" dirty="0" smtClean="0"/>
              <a:t>運動量、エネルギー</a:t>
            </a:r>
            <a:endParaRPr lang="en-US" altLang="ja-JP" dirty="0" smtClean="0"/>
          </a:p>
          <a:p>
            <a:pPr lvl="1"/>
            <a:r>
              <a:rPr lang="ja-JP" altLang="en-US" dirty="0" smtClean="0"/>
              <a:t>粒子の種類</a:t>
            </a:r>
            <a:endParaRPr lang="en-US" altLang="ja-JP" dirty="0" smtClean="0"/>
          </a:p>
          <a:p>
            <a:pPr lvl="2"/>
            <a:r>
              <a:rPr lang="ja-JP" altLang="en-US" sz="1600" dirty="0" smtClean="0"/>
              <a:t>電荷</a:t>
            </a:r>
            <a:endParaRPr lang="en-US" altLang="ja-JP" sz="1600" dirty="0" smtClean="0"/>
          </a:p>
          <a:p>
            <a:pPr lvl="2"/>
            <a:r>
              <a:rPr lang="ja-JP" altLang="en-US" sz="1600" dirty="0" smtClean="0"/>
              <a:t>質量</a:t>
            </a:r>
            <a:endParaRPr lang="en-US" altLang="ja-JP" sz="1600" dirty="0" smtClean="0"/>
          </a:p>
          <a:p>
            <a:r>
              <a:rPr lang="ja-JP" altLang="en-US" dirty="0" smtClean="0"/>
              <a:t>基礎となる物理</a:t>
            </a:r>
            <a:endParaRPr lang="en-US" altLang="ja-JP" dirty="0" smtClean="0"/>
          </a:p>
          <a:p>
            <a:pPr lvl="1"/>
            <a:r>
              <a:rPr lang="ja-JP" altLang="en-US" dirty="0" smtClean="0"/>
              <a:t>電磁相互作用</a:t>
            </a:r>
            <a:endParaRPr lang="en-US" altLang="ja-JP" dirty="0" smtClean="0"/>
          </a:p>
          <a:p>
            <a:pPr lvl="1"/>
            <a:r>
              <a:rPr lang="ja-JP" altLang="en-US" dirty="0" smtClean="0"/>
              <a:t>エネルギー・運動量保存則</a:t>
            </a:r>
            <a:endParaRPr lang="en-US" altLang="ja-JP" dirty="0" smtClean="0"/>
          </a:p>
          <a:p>
            <a:pPr lvl="1"/>
            <a:r>
              <a:rPr lang="ja-JP" altLang="en-US" dirty="0" smtClean="0"/>
              <a:t>相対論的運動学</a:t>
            </a:r>
            <a:endParaRPr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84</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pic>
        <p:nvPicPr>
          <p:cNvPr id="119810" name="Picture 2" descr="http://www.star.bnl.gov/public/imagelib/collisions2001/ev53_front.jpg"/>
          <p:cNvPicPr>
            <a:picLocks noChangeAspect="1" noChangeArrowheads="1"/>
          </p:cNvPicPr>
          <p:nvPr/>
        </p:nvPicPr>
        <p:blipFill>
          <a:blip r:embed="rId2" cstate="print"/>
          <a:srcRect/>
          <a:stretch>
            <a:fillRect/>
          </a:stretch>
        </p:blipFill>
        <p:spPr bwMode="auto">
          <a:xfrm>
            <a:off x="6199380" y="1452784"/>
            <a:ext cx="2944620" cy="2272113"/>
          </a:xfrm>
          <a:prstGeom prst="rect">
            <a:avLst/>
          </a:prstGeom>
          <a:noFill/>
        </p:spPr>
      </p:pic>
      <p:pic>
        <p:nvPicPr>
          <p:cNvPr id="119812" name="Picture 4" descr="http://www.star.bnl.gov/public/imagelib/collisions2001/ev53_side.jpg"/>
          <p:cNvPicPr>
            <a:picLocks noChangeAspect="1" noChangeArrowheads="1"/>
          </p:cNvPicPr>
          <p:nvPr/>
        </p:nvPicPr>
        <p:blipFill>
          <a:blip r:embed="rId3" cstate="print"/>
          <a:srcRect/>
          <a:stretch>
            <a:fillRect/>
          </a:stretch>
        </p:blipFill>
        <p:spPr bwMode="auto">
          <a:xfrm>
            <a:off x="6200502" y="3716721"/>
            <a:ext cx="2951882" cy="2278814"/>
          </a:xfrm>
          <a:prstGeom prst="rect">
            <a:avLst/>
          </a:prstGeom>
          <a:noFill/>
        </p:spPr>
      </p:pic>
      <p:sp>
        <p:nvSpPr>
          <p:cNvPr id="16" name="テキスト ボックス 15"/>
          <p:cNvSpPr txBox="1"/>
          <p:nvPr/>
        </p:nvSpPr>
        <p:spPr>
          <a:xfrm>
            <a:off x="6223699" y="6089408"/>
            <a:ext cx="2861681" cy="400110"/>
          </a:xfrm>
          <a:prstGeom prst="rect">
            <a:avLst/>
          </a:prstGeom>
          <a:noFill/>
        </p:spPr>
        <p:txBody>
          <a:bodyPr wrap="none" rtlCol="0">
            <a:spAutoFit/>
          </a:bodyPr>
          <a:lstStyle/>
          <a:p>
            <a:r>
              <a:rPr lang="ja-JP" altLang="en-US" sz="1000" dirty="0" smtClean="0"/>
              <a:t>核子あたり </a:t>
            </a:r>
            <a:r>
              <a:rPr lang="en-US" altLang="ja-JP" sz="1000" dirty="0" smtClean="0"/>
              <a:t>100GeV+100GeV </a:t>
            </a:r>
            <a:r>
              <a:rPr lang="ja-JP" altLang="en-US" sz="1000" dirty="0" smtClean="0"/>
              <a:t>の</a:t>
            </a:r>
            <a:r>
              <a:rPr lang="ja-JP" altLang="en-US" sz="1000" dirty="0" err="1" smtClean="0"/>
              <a:t>金金</a:t>
            </a:r>
            <a:r>
              <a:rPr lang="ja-JP" altLang="en-US" sz="1000" dirty="0" smtClean="0"/>
              <a:t>衝突</a:t>
            </a:r>
            <a:endParaRPr lang="en-US" altLang="ja-JP" sz="1000" dirty="0" smtClean="0"/>
          </a:p>
          <a:p>
            <a:r>
              <a:rPr kumimoji="1" lang="ja-JP" altLang="en-US" sz="1000" dirty="0" smtClean="0"/>
              <a:t>イベントディスプレイ</a:t>
            </a:r>
            <a:r>
              <a:rPr kumimoji="1" lang="en-US" altLang="ja-JP" sz="1000" dirty="0" smtClean="0"/>
              <a:t>(BNL-RHIC</a:t>
            </a:r>
            <a:r>
              <a:rPr kumimoji="1" lang="ja-JP" altLang="en-US" sz="1000" dirty="0" smtClean="0"/>
              <a:t>での</a:t>
            </a:r>
            <a:r>
              <a:rPr kumimoji="1" lang="en-US" altLang="ja-JP" sz="1000" dirty="0" smtClean="0"/>
              <a:t>STAR</a:t>
            </a:r>
            <a:r>
              <a:rPr kumimoji="1" lang="ja-JP" altLang="en-US" sz="1000" dirty="0" smtClean="0"/>
              <a:t>実験</a:t>
            </a:r>
            <a:r>
              <a:rPr kumimoji="1" lang="en-US" altLang="ja-JP" sz="1000" dirty="0" smtClean="0"/>
              <a:t>)</a:t>
            </a:r>
            <a:endParaRPr kumimoji="1" lang="ja-JP" altLang="en-US" sz="10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測定方法</a:t>
            </a:r>
            <a:endParaRPr kumimoji="1" lang="ja-JP" altLang="en-US" dirty="0"/>
          </a:p>
        </p:txBody>
      </p:sp>
      <p:sp>
        <p:nvSpPr>
          <p:cNvPr id="3" name="コンテンツ プレースホルダ 2"/>
          <p:cNvSpPr>
            <a:spLocks noGrp="1"/>
          </p:cNvSpPr>
          <p:nvPr>
            <p:ph idx="1"/>
          </p:nvPr>
        </p:nvSpPr>
        <p:spPr>
          <a:xfrm>
            <a:off x="363071" y="949683"/>
            <a:ext cx="8404411" cy="5639376"/>
          </a:xfrm>
        </p:spPr>
        <p:txBody>
          <a:bodyPr/>
          <a:lstStyle/>
          <a:p>
            <a:r>
              <a:rPr lang="ja-JP" altLang="en-US" dirty="0" smtClean="0"/>
              <a:t>運動量、電荷</a:t>
            </a:r>
            <a:endParaRPr lang="en-US" altLang="ja-JP" dirty="0" smtClean="0"/>
          </a:p>
          <a:p>
            <a:pPr lvl="1"/>
            <a:r>
              <a:rPr lang="ja-JP" altLang="en-US" dirty="0" smtClean="0"/>
              <a:t>磁場中で荷電粒子がローレンツ力を受けて曲がる</a:t>
            </a:r>
            <a:endParaRPr lang="en-US" altLang="ja-JP" dirty="0" smtClean="0"/>
          </a:p>
          <a:p>
            <a:pPr lvl="2"/>
            <a:r>
              <a:rPr lang="ja-JP" altLang="en-US" dirty="0" smtClean="0"/>
              <a:t>荷電粒子が物質を通過する際に生じるシグナルから、飛跡を再構成</a:t>
            </a:r>
            <a:endParaRPr lang="en-US" altLang="ja-JP" dirty="0" smtClean="0"/>
          </a:p>
          <a:p>
            <a:pPr lvl="2"/>
            <a:r>
              <a:rPr lang="ja-JP" altLang="en-US" dirty="0" smtClean="0"/>
              <a:t>曲率から運動量が求められ、曲がる方向から電荷がわかる</a:t>
            </a:r>
            <a:endParaRPr lang="en-US" altLang="ja-JP" dirty="0" smtClean="0"/>
          </a:p>
          <a:p>
            <a:pPr lvl="3"/>
            <a:r>
              <a:rPr lang="ja-JP" altLang="en-US" dirty="0" smtClean="0">
                <a:latin typeface="Times New Roman" pitchFamily="18" charset="0"/>
                <a:cs typeface="Times New Roman" pitchFamily="18" charset="0"/>
              </a:rPr>
              <a:t>一様磁場中なら</a:t>
            </a:r>
            <a:r>
              <a:rPr lang="ja-JP" altLang="en-US" i="1" dirty="0" smtClean="0">
                <a:latin typeface="Times New Roman" pitchFamily="18" charset="0"/>
                <a:cs typeface="Times New Roman" pitchFamily="18" charset="0"/>
              </a:rPr>
              <a:t>　</a:t>
            </a:r>
            <a:r>
              <a:rPr lang="en-US" altLang="ja-JP" i="1" dirty="0" smtClean="0">
                <a:latin typeface="Times New Roman" pitchFamily="18" charset="0"/>
                <a:cs typeface="Times New Roman" pitchFamily="18" charset="0"/>
              </a:rPr>
              <a:t>p</a:t>
            </a:r>
            <a:r>
              <a:rPr lang="en-US" altLang="ja-JP" dirty="0" smtClean="0">
                <a:latin typeface="Times New Roman" pitchFamily="18" charset="0"/>
                <a:cs typeface="Times New Roman" pitchFamily="18" charset="0"/>
              </a:rPr>
              <a:t> [GeV/</a:t>
            </a:r>
            <a:r>
              <a:rPr lang="en-US" altLang="ja-JP" i="1" dirty="0" smtClean="0">
                <a:latin typeface="Times New Roman" pitchFamily="18" charset="0"/>
                <a:cs typeface="Times New Roman" pitchFamily="18" charset="0"/>
              </a:rPr>
              <a:t>c</a:t>
            </a:r>
            <a:r>
              <a:rPr lang="en-US" altLang="ja-JP" dirty="0" smtClean="0">
                <a:latin typeface="Times New Roman" pitchFamily="18" charset="0"/>
                <a:cs typeface="Times New Roman" pitchFamily="18" charset="0"/>
              </a:rPr>
              <a:t>] </a:t>
            </a:r>
            <a:r>
              <a:rPr lang="en-US" altLang="ja-JP" dirty="0" smtClean="0">
                <a:latin typeface="Times New Roman" pitchFamily="18" charset="0"/>
                <a:cs typeface="Times New Roman" pitchFamily="18" charset="0"/>
                <a:sym typeface="Symbol"/>
              </a:rPr>
              <a:t></a:t>
            </a:r>
            <a:r>
              <a:rPr lang="en-US" altLang="ja-JP" dirty="0" smtClean="0">
                <a:latin typeface="Times New Roman" pitchFamily="18" charset="0"/>
                <a:cs typeface="Times New Roman" pitchFamily="18" charset="0"/>
              </a:rPr>
              <a:t> 0.3 </a:t>
            </a:r>
            <a:r>
              <a:rPr lang="en-US" altLang="ja-JP" i="1" dirty="0" smtClean="0">
                <a:latin typeface="Times New Roman" pitchFamily="18" charset="0"/>
                <a:cs typeface="Times New Roman" pitchFamily="18" charset="0"/>
              </a:rPr>
              <a:t>B</a:t>
            </a:r>
            <a:r>
              <a:rPr lang="en-US" altLang="ja-JP" dirty="0" smtClean="0">
                <a:latin typeface="Times New Roman" pitchFamily="18" charset="0"/>
                <a:cs typeface="Times New Roman" pitchFamily="18" charset="0"/>
              </a:rPr>
              <a:t> [T] </a:t>
            </a:r>
            <a:r>
              <a:rPr lang="en-US" altLang="ja-JP" dirty="0" smtClean="0">
                <a:latin typeface="Symbol" pitchFamily="18" charset="2"/>
                <a:cs typeface="Times New Roman" pitchFamily="18" charset="0"/>
              </a:rPr>
              <a:t>r</a:t>
            </a:r>
            <a:r>
              <a:rPr lang="en-US" altLang="ja-JP" dirty="0" smtClean="0">
                <a:latin typeface="Times New Roman" pitchFamily="18" charset="0"/>
                <a:cs typeface="Times New Roman" pitchFamily="18" charset="0"/>
              </a:rPr>
              <a:t> [m] </a:t>
            </a:r>
          </a:p>
          <a:p>
            <a:pPr lvl="4"/>
            <a:r>
              <a:rPr lang="en-US" altLang="ja-JP" i="1" dirty="0" smtClean="0">
                <a:latin typeface="Times New Roman" pitchFamily="18" charset="0"/>
                <a:cs typeface="Times New Roman" pitchFamily="18" charset="0"/>
              </a:rPr>
              <a:t>B</a:t>
            </a:r>
            <a:r>
              <a:rPr lang="en-US" altLang="ja-JP" dirty="0" smtClean="0">
                <a:latin typeface="Times New Roman" pitchFamily="18" charset="0"/>
                <a:cs typeface="Times New Roman" pitchFamily="18" charset="0"/>
              </a:rPr>
              <a:t>:</a:t>
            </a:r>
            <a:r>
              <a:rPr lang="ja-JP" altLang="en-US" dirty="0" smtClean="0">
                <a:latin typeface="Times New Roman" pitchFamily="18" charset="0"/>
                <a:cs typeface="Times New Roman" pitchFamily="18" charset="0"/>
              </a:rPr>
              <a:t>磁場、</a:t>
            </a:r>
            <a:r>
              <a:rPr lang="en-US" altLang="ja-JP" dirty="0" smtClean="0">
                <a:latin typeface="Symbol" pitchFamily="18" charset="2"/>
                <a:cs typeface="Times New Roman" pitchFamily="18" charset="0"/>
              </a:rPr>
              <a:t>r</a:t>
            </a:r>
            <a:r>
              <a:rPr lang="en-US" altLang="ja-JP" dirty="0" smtClean="0">
                <a:latin typeface="Times New Roman" pitchFamily="18" charset="0"/>
                <a:cs typeface="Times New Roman" pitchFamily="18" charset="0"/>
              </a:rPr>
              <a:t>:</a:t>
            </a:r>
            <a:r>
              <a:rPr lang="ja-JP" altLang="en-US" dirty="0" smtClean="0">
                <a:latin typeface="Times New Roman" pitchFamily="18" charset="0"/>
                <a:cs typeface="Times New Roman" pitchFamily="18" charset="0"/>
              </a:rPr>
              <a:t>曲率半径</a:t>
            </a:r>
            <a:endParaRPr lang="en-US" altLang="ja-JP" dirty="0" smtClean="0">
              <a:latin typeface="Times New Roman" pitchFamily="18" charset="0"/>
              <a:cs typeface="Times New Roman" pitchFamily="18" charset="0"/>
            </a:endParaRPr>
          </a:p>
          <a:p>
            <a:pPr lvl="1"/>
            <a:r>
              <a:rPr lang="ja-JP" altLang="en-US" dirty="0" smtClean="0"/>
              <a:t>飛跡の検出には</a:t>
            </a:r>
            <a:endParaRPr lang="en-US" altLang="ja-JP" dirty="0" smtClean="0"/>
          </a:p>
          <a:p>
            <a:pPr lvl="2"/>
            <a:r>
              <a:rPr lang="ja-JP" altLang="en-US" dirty="0" smtClean="0"/>
              <a:t>電離を利用したガス増幅検出器</a:t>
            </a:r>
            <a:endParaRPr lang="en-US" altLang="ja-JP" dirty="0" smtClean="0"/>
          </a:p>
          <a:p>
            <a:pPr lvl="3"/>
            <a:r>
              <a:rPr lang="en-US" altLang="ja-JP" dirty="0" smtClean="0"/>
              <a:t>50</a:t>
            </a:r>
            <a:r>
              <a:rPr lang="ja-JP" altLang="en-US" dirty="0" smtClean="0"/>
              <a:t>～</a:t>
            </a:r>
            <a:r>
              <a:rPr lang="en-US" altLang="ja-JP" dirty="0" smtClean="0"/>
              <a:t>300 </a:t>
            </a:r>
            <a:r>
              <a:rPr lang="en-US" altLang="ja-JP" dirty="0" smtClean="0">
                <a:latin typeface="Symbol" pitchFamily="18" charset="2"/>
              </a:rPr>
              <a:t>m</a:t>
            </a:r>
            <a:r>
              <a:rPr lang="en-US" altLang="ja-JP" dirty="0" smtClean="0"/>
              <a:t>m </a:t>
            </a:r>
            <a:r>
              <a:rPr lang="ja-JP" altLang="en-US" dirty="0" smtClean="0"/>
              <a:t>の位置分解能</a:t>
            </a:r>
            <a:endParaRPr lang="en-US" altLang="ja-JP" dirty="0" smtClean="0"/>
          </a:p>
          <a:p>
            <a:pPr lvl="2"/>
            <a:r>
              <a:rPr lang="ja-JP" altLang="en-US" dirty="0" smtClean="0"/>
              <a:t>シンチレーション・カウンター</a:t>
            </a:r>
            <a:endParaRPr lang="en-US" altLang="ja-JP" dirty="0" smtClean="0"/>
          </a:p>
          <a:p>
            <a:pPr lvl="3"/>
            <a:r>
              <a:rPr lang="ja-JP" altLang="en-US" dirty="0" smtClean="0"/>
              <a:t>シンチレーター（蛍光物質）と光検出器</a:t>
            </a:r>
            <a:endParaRPr lang="en-US" altLang="ja-JP" dirty="0" smtClean="0"/>
          </a:p>
          <a:p>
            <a:pPr lvl="4"/>
            <a:r>
              <a:rPr lang="ja-JP" altLang="en-US" dirty="0" smtClean="0"/>
              <a:t>シンチレーターのサイズで位置分解能は決まる</a:t>
            </a:r>
            <a:endParaRPr lang="en-US" altLang="ja-JP" dirty="0" smtClean="0"/>
          </a:p>
          <a:p>
            <a:pPr lvl="2"/>
            <a:r>
              <a:rPr lang="ja-JP" altLang="en-US" dirty="0" smtClean="0"/>
              <a:t>半導体検出器</a:t>
            </a:r>
            <a:endParaRPr lang="en-US" altLang="ja-JP" dirty="0" smtClean="0"/>
          </a:p>
          <a:p>
            <a:pPr lvl="3"/>
            <a:r>
              <a:rPr lang="ja-JP" altLang="en-US" dirty="0" smtClean="0"/>
              <a:t>ピクセル型だと </a:t>
            </a:r>
            <a:r>
              <a:rPr lang="en-US" altLang="ja-JP" dirty="0" smtClean="0"/>
              <a:t>~2</a:t>
            </a:r>
            <a:r>
              <a:rPr lang="en-US" altLang="ja-JP" dirty="0" smtClean="0">
                <a:latin typeface="Symbol" pitchFamily="18" charset="2"/>
              </a:rPr>
              <a:t> m</a:t>
            </a:r>
            <a:r>
              <a:rPr lang="en-US" altLang="ja-JP" dirty="0" smtClean="0"/>
              <a:t>m </a:t>
            </a:r>
            <a:r>
              <a:rPr lang="ja-JP" altLang="en-US" dirty="0" smtClean="0"/>
              <a:t>の位置分解能</a:t>
            </a:r>
            <a:endParaRPr lang="en-US" altLang="ja-JP" dirty="0" smtClean="0"/>
          </a:p>
          <a:p>
            <a:pPr lvl="3"/>
            <a:r>
              <a:rPr lang="ja-JP" altLang="en-US" dirty="0" smtClean="0"/>
              <a:t>ストリップ（細い筋状）型だと、幅の</a:t>
            </a:r>
            <a:r>
              <a:rPr lang="en-US" altLang="ja-JP" dirty="0" smtClean="0"/>
              <a:t>1/3</a:t>
            </a:r>
            <a:r>
              <a:rPr lang="ja-JP" altLang="en-US" dirty="0" smtClean="0"/>
              <a:t>程度</a:t>
            </a:r>
            <a:endParaRPr lang="en-US" altLang="ja-JP"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85</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測定方法</a:t>
            </a:r>
            <a:endParaRPr kumimoji="1" lang="ja-JP" altLang="en-US" dirty="0"/>
          </a:p>
        </p:txBody>
      </p:sp>
      <p:sp>
        <p:nvSpPr>
          <p:cNvPr id="3" name="コンテンツ プレースホルダ 2"/>
          <p:cNvSpPr>
            <a:spLocks noGrp="1"/>
          </p:cNvSpPr>
          <p:nvPr>
            <p:ph idx="1"/>
          </p:nvPr>
        </p:nvSpPr>
        <p:spPr>
          <a:xfrm>
            <a:off x="363071" y="949683"/>
            <a:ext cx="8404411" cy="5639376"/>
          </a:xfrm>
        </p:spPr>
        <p:txBody>
          <a:bodyPr/>
          <a:lstStyle/>
          <a:p>
            <a:r>
              <a:rPr lang="ja-JP" altLang="en-US" dirty="0" smtClean="0"/>
              <a:t>エネルギー</a:t>
            </a:r>
            <a:endParaRPr lang="en-US" altLang="ja-JP" dirty="0" smtClean="0"/>
          </a:p>
          <a:p>
            <a:pPr lvl="1"/>
            <a:r>
              <a:rPr lang="ja-JP" altLang="en-US" sz="1800" dirty="0" smtClean="0"/>
              <a:t>ハドロン</a:t>
            </a:r>
            <a:endParaRPr lang="en-US" altLang="ja-JP" sz="1800" dirty="0" smtClean="0"/>
          </a:p>
          <a:p>
            <a:pPr lvl="2"/>
            <a:r>
              <a:rPr lang="ja-JP" altLang="en-US" sz="1600" dirty="0" smtClean="0"/>
              <a:t>電離等によるエネルギー損失により物質を通過する際に少しずつエネルギーを落としていく</a:t>
            </a:r>
            <a:endParaRPr lang="en-US" altLang="ja-JP" sz="1600" dirty="0" smtClean="0"/>
          </a:p>
          <a:p>
            <a:pPr lvl="3"/>
            <a:r>
              <a:rPr lang="ja-JP" altLang="en-US" sz="1400" dirty="0" smtClean="0"/>
              <a:t>通過する粒子の質量・電荷数が異なれば、同じ運動量をもった粒子が同じ物質中で落とすエネルギーが異なる</a:t>
            </a:r>
            <a:endParaRPr lang="en-US" altLang="ja-JP" sz="1400" dirty="0" smtClean="0"/>
          </a:p>
          <a:p>
            <a:pPr lvl="2"/>
            <a:r>
              <a:rPr lang="ja-JP" altLang="en-US" sz="1600" dirty="0" smtClean="0"/>
              <a:t>粒子が止まるまでに落とした全てのエネルギーを測れば元々持っていたエネルギーが分かる</a:t>
            </a:r>
            <a:endParaRPr lang="en-US" altLang="ja-JP" dirty="0" smtClean="0"/>
          </a:p>
          <a:p>
            <a:pPr lvl="1"/>
            <a:r>
              <a:rPr lang="ja-JP" altLang="en-US" sz="1800" dirty="0" smtClean="0"/>
              <a:t>光子</a:t>
            </a:r>
            <a:endParaRPr lang="en-US" altLang="ja-JP" sz="1800" dirty="0" smtClean="0"/>
          </a:p>
          <a:p>
            <a:pPr lvl="2"/>
            <a:r>
              <a:rPr lang="en-US" altLang="ja-JP" sz="1600" dirty="0" smtClean="0"/>
              <a:t>~1</a:t>
            </a:r>
            <a:r>
              <a:rPr lang="ja-JP" altLang="en-US" sz="1600" dirty="0" smtClean="0"/>
              <a:t> </a:t>
            </a:r>
            <a:r>
              <a:rPr lang="en-US" altLang="ja-JP" sz="1600" dirty="0" smtClean="0"/>
              <a:t>MeV </a:t>
            </a:r>
            <a:r>
              <a:rPr lang="ja-JP" altLang="en-US" sz="1600" dirty="0" smtClean="0"/>
              <a:t>以上では、電子・陽電子対生成が主</a:t>
            </a:r>
            <a:endParaRPr lang="en-US" altLang="ja-JP" sz="1600" dirty="0" smtClean="0"/>
          </a:p>
          <a:p>
            <a:pPr lvl="3"/>
            <a:r>
              <a:rPr lang="ja-JP" altLang="en-US" sz="1400" dirty="0" smtClean="0"/>
              <a:t>電子：　制動放射で光子を放出したり、電離でエネルギーを落とす</a:t>
            </a:r>
            <a:endParaRPr lang="en-US" altLang="ja-JP" sz="1400" dirty="0" smtClean="0"/>
          </a:p>
          <a:p>
            <a:pPr lvl="3"/>
            <a:r>
              <a:rPr lang="ja-JP" altLang="en-US" sz="1400" dirty="0" smtClean="0"/>
              <a:t>陽電子：　物質中の電子対消滅して光子を二つ以上放出</a:t>
            </a:r>
            <a:endParaRPr lang="en-US" altLang="ja-JP" sz="1400" dirty="0" smtClean="0"/>
          </a:p>
          <a:p>
            <a:pPr lvl="3"/>
            <a:r>
              <a:rPr lang="ja-JP" altLang="en-US" sz="1400" dirty="0" smtClean="0"/>
              <a:t>電子・陽電子と光子を放出するプロセスが繰り返される（電磁シャワー）</a:t>
            </a:r>
            <a:endParaRPr lang="en-US" altLang="ja-JP" sz="1400" dirty="0" smtClean="0"/>
          </a:p>
          <a:p>
            <a:pPr lvl="1"/>
            <a:r>
              <a:rPr lang="ja-JP" altLang="en-US" sz="1800" dirty="0" smtClean="0"/>
              <a:t>電子</a:t>
            </a:r>
            <a:endParaRPr lang="en-US" altLang="ja-JP" sz="1800" dirty="0" smtClean="0"/>
          </a:p>
          <a:p>
            <a:pPr lvl="2"/>
            <a:r>
              <a:rPr lang="en-US" altLang="ja-JP" sz="1600" dirty="0" smtClean="0"/>
              <a:t>~20 MeV</a:t>
            </a:r>
            <a:r>
              <a:rPr lang="ja-JP" altLang="en-US" sz="1600" dirty="0" smtClean="0"/>
              <a:t>以上では制動放射が主</a:t>
            </a:r>
            <a:endParaRPr lang="en-US" altLang="ja-JP" sz="1600" dirty="0" smtClean="0"/>
          </a:p>
          <a:p>
            <a:pPr lvl="3"/>
            <a:r>
              <a:rPr lang="ja-JP" altLang="en-US" sz="1400" dirty="0" smtClean="0"/>
              <a:t>光子を放出し、そのあとのプロセスは光子の場合と同じ</a:t>
            </a:r>
            <a:endParaRPr lang="en-US" altLang="ja-JP" sz="1400" dirty="0" smtClean="0"/>
          </a:p>
          <a:p>
            <a:pPr lvl="3"/>
            <a:r>
              <a:rPr lang="ja-JP" altLang="en-US" sz="1400" dirty="0" smtClean="0"/>
              <a:t>電磁シャワーが生成される</a:t>
            </a:r>
            <a:endParaRPr lang="en-US" altLang="ja-JP" sz="14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測定方法</a:t>
            </a:r>
            <a:endParaRPr kumimoji="1" lang="ja-JP" altLang="en-US" dirty="0"/>
          </a:p>
        </p:txBody>
      </p:sp>
      <p:sp>
        <p:nvSpPr>
          <p:cNvPr id="3" name="コンテンツ プレースホルダ 2"/>
          <p:cNvSpPr>
            <a:spLocks noGrp="1"/>
          </p:cNvSpPr>
          <p:nvPr>
            <p:ph idx="1"/>
          </p:nvPr>
        </p:nvSpPr>
        <p:spPr>
          <a:xfrm>
            <a:off x="363071" y="949683"/>
            <a:ext cx="8404411" cy="5639376"/>
          </a:xfrm>
        </p:spPr>
        <p:txBody>
          <a:bodyPr/>
          <a:lstStyle/>
          <a:p>
            <a:r>
              <a:rPr lang="ja-JP" altLang="en-US" sz="2800" dirty="0" smtClean="0"/>
              <a:t>粒子の質量</a:t>
            </a:r>
            <a:endParaRPr lang="en-US" altLang="ja-JP" sz="2800" dirty="0" smtClean="0"/>
          </a:p>
          <a:p>
            <a:pPr lvl="1"/>
            <a:r>
              <a:rPr lang="ja-JP" altLang="en-US" dirty="0" smtClean="0"/>
              <a:t>飛行時間と運動量を組み合わせる</a:t>
            </a:r>
            <a:endParaRPr lang="en-US" altLang="ja-JP" dirty="0" smtClean="0"/>
          </a:p>
          <a:p>
            <a:pPr lvl="2"/>
            <a:r>
              <a:rPr lang="ja-JP" altLang="en-US" sz="2000" dirty="0" smtClean="0"/>
              <a:t>検出器間を通過する時間を測定</a:t>
            </a:r>
            <a:endParaRPr lang="en-US" altLang="ja-JP" sz="2000" dirty="0" smtClean="0"/>
          </a:p>
          <a:p>
            <a:pPr lvl="2"/>
            <a:r>
              <a:rPr lang="ja-JP" altLang="en-US" sz="2000" dirty="0" smtClean="0"/>
              <a:t>飛跡と時間から速さ、運動量と速さから質量を求める</a:t>
            </a:r>
            <a:endParaRPr lang="en-US" altLang="ja-JP" sz="2000" dirty="0" smtClean="0"/>
          </a:p>
          <a:p>
            <a:pPr lvl="1"/>
            <a:r>
              <a:rPr lang="ja-JP" altLang="en-US" dirty="0" smtClean="0"/>
              <a:t>運動量とチェレンコフ光を組み合わせる</a:t>
            </a:r>
            <a:endParaRPr lang="en-US" altLang="ja-JP" dirty="0" smtClean="0"/>
          </a:p>
          <a:p>
            <a:pPr lvl="2"/>
            <a:r>
              <a:rPr lang="ja-JP" altLang="en-US" sz="2000" dirty="0" smtClean="0"/>
              <a:t>チェレンコフ光の有無</a:t>
            </a:r>
            <a:endParaRPr lang="en-US" altLang="ja-JP" sz="2000" dirty="0" smtClean="0"/>
          </a:p>
          <a:p>
            <a:pPr lvl="3"/>
            <a:r>
              <a:rPr lang="ja-JP" altLang="en-US" sz="1800" dirty="0" smtClean="0">
                <a:sym typeface="Symbol"/>
              </a:rPr>
              <a:t>同じ運動量の粒子の場合、</a:t>
            </a:r>
            <a:r>
              <a:rPr lang="ja-JP" altLang="ja-JP" sz="1800" dirty="0" smtClean="0">
                <a:sym typeface="Symbol"/>
              </a:rPr>
              <a:t></a:t>
            </a:r>
            <a:r>
              <a:rPr lang="ja-JP" altLang="en-US" sz="1800" dirty="0" smtClean="0">
                <a:sym typeface="Symbol"/>
              </a:rPr>
              <a:t>の違いは質量の違い</a:t>
            </a:r>
            <a:endParaRPr lang="en-US" altLang="ja-JP" sz="1800" dirty="0" smtClean="0">
              <a:sym typeface="Symbol"/>
            </a:endParaRPr>
          </a:p>
          <a:p>
            <a:pPr lvl="3"/>
            <a:r>
              <a:rPr lang="ja-JP" altLang="ja-JP" sz="1800" dirty="0" smtClean="0">
                <a:sym typeface="Symbol"/>
              </a:rPr>
              <a:t></a:t>
            </a:r>
            <a:r>
              <a:rPr lang="en-US" altLang="ja-JP" sz="1800" dirty="0" smtClean="0">
                <a:sym typeface="Symbol"/>
              </a:rPr>
              <a:t> </a:t>
            </a:r>
            <a:r>
              <a:rPr lang="ja-JP" altLang="en-US" sz="1800" dirty="0" smtClean="0">
                <a:sym typeface="Symbol"/>
              </a:rPr>
              <a:t> </a:t>
            </a:r>
            <a:r>
              <a:rPr lang="en-US" altLang="ja-JP" sz="1800" dirty="0" smtClean="0">
                <a:sym typeface="Symbol"/>
              </a:rPr>
              <a:t>1/</a:t>
            </a:r>
            <a:r>
              <a:rPr lang="en-US" altLang="ja-JP" sz="1800" i="1" dirty="0" smtClean="0">
                <a:latin typeface="Times New Roman" pitchFamily="18" charset="0"/>
                <a:cs typeface="Times New Roman" pitchFamily="18" charset="0"/>
                <a:sym typeface="Symbol"/>
              </a:rPr>
              <a:t>n </a:t>
            </a:r>
            <a:r>
              <a:rPr lang="ja-JP" altLang="en-US" sz="1800" dirty="0" smtClean="0">
                <a:latin typeface="Times New Roman" pitchFamily="18" charset="0"/>
                <a:cs typeface="Times New Roman" pitchFamily="18" charset="0"/>
                <a:sym typeface="Symbol"/>
              </a:rPr>
              <a:t>の条件を満たしていれば、ある質量より小さい</a:t>
            </a:r>
            <a:endParaRPr lang="en-US" altLang="ja-JP" sz="1800" dirty="0" smtClean="0">
              <a:latin typeface="Times New Roman" pitchFamily="18" charset="0"/>
              <a:cs typeface="Times New Roman" pitchFamily="18" charset="0"/>
            </a:endParaRPr>
          </a:p>
          <a:p>
            <a:pPr lvl="2"/>
            <a:r>
              <a:rPr lang="ja-JP" altLang="en-US" sz="2000" dirty="0" smtClean="0"/>
              <a:t>チェレンコフ光の放出角度</a:t>
            </a:r>
            <a:endParaRPr lang="en-US" altLang="ja-JP" sz="2000" dirty="0" smtClean="0"/>
          </a:p>
          <a:p>
            <a:pPr lvl="3"/>
            <a:r>
              <a:rPr lang="ja-JP" altLang="en-US" sz="1800" dirty="0" smtClean="0"/>
              <a:t>放出されたチェレンコフ光と荷電粒子とのなす角は</a:t>
            </a:r>
            <a:r>
              <a:rPr lang="ja-JP" altLang="ja-JP" sz="1800" dirty="0" smtClean="0">
                <a:sym typeface="Symbol"/>
              </a:rPr>
              <a:t></a:t>
            </a:r>
            <a:r>
              <a:rPr lang="ja-JP" altLang="en-US" sz="1800" dirty="0" smtClean="0">
                <a:sym typeface="Symbol"/>
              </a:rPr>
              <a:t>によって決まる</a:t>
            </a:r>
            <a:endParaRPr lang="en-US" altLang="ja-JP" sz="1800" dirty="0" smtClean="0">
              <a:sym typeface="Symbol"/>
            </a:endParaRPr>
          </a:p>
          <a:p>
            <a:pPr lvl="3"/>
            <a:r>
              <a:rPr lang="ja-JP" altLang="en-US" sz="1800" dirty="0" smtClean="0">
                <a:sym typeface="Symbol"/>
              </a:rPr>
              <a:t>角度から</a:t>
            </a:r>
            <a:r>
              <a:rPr lang="ja-JP" altLang="ja-JP" sz="1800" dirty="0" smtClean="0">
                <a:sym typeface="Symbol"/>
              </a:rPr>
              <a:t></a:t>
            </a:r>
            <a:r>
              <a:rPr lang="ja-JP" altLang="en-US" sz="1800" dirty="0" smtClean="0">
                <a:sym typeface="Symbol"/>
              </a:rPr>
              <a:t>がわかり、運動量と組み合わせれば質量が分かる</a:t>
            </a:r>
            <a:endParaRPr lang="en-US" altLang="ja-JP" sz="1800" dirty="0" smtClean="0"/>
          </a:p>
          <a:p>
            <a:pPr lvl="2"/>
            <a:endParaRPr lang="en-US" altLang="ja-JP" dirty="0" smtClean="0"/>
          </a:p>
          <a:p>
            <a:pPr lvl="1"/>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87</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放射線計測との関係</a:t>
            </a:r>
            <a:endParaRPr kumimoji="1" lang="ja-JP" altLang="en-US" dirty="0"/>
          </a:p>
        </p:txBody>
      </p:sp>
      <p:sp>
        <p:nvSpPr>
          <p:cNvPr id="3" name="コンテンツ プレースホルダー 2"/>
          <p:cNvSpPr>
            <a:spLocks noGrp="1"/>
          </p:cNvSpPr>
          <p:nvPr>
            <p:ph idx="1"/>
          </p:nvPr>
        </p:nvSpPr>
        <p:spPr>
          <a:xfrm>
            <a:off x="445390" y="1730023"/>
            <a:ext cx="8429684" cy="3259071"/>
          </a:xfrm>
        </p:spPr>
        <p:txBody>
          <a:bodyPr/>
          <a:lstStyle/>
          <a:p>
            <a:r>
              <a:rPr kumimoji="1" lang="ja-JP" altLang="en-US" dirty="0" smtClean="0"/>
              <a:t>人体への影響（等価線量）を見積もる</a:t>
            </a:r>
            <a:endParaRPr kumimoji="1" lang="en-US" altLang="ja-JP" dirty="0" smtClean="0"/>
          </a:p>
          <a:p>
            <a:pPr lvl="1"/>
            <a:r>
              <a:rPr kumimoji="1" lang="ja-JP" altLang="en-US" dirty="0" smtClean="0"/>
              <a:t>放射線の個数とエネルギーを知る必要がある</a:t>
            </a:r>
            <a:endParaRPr kumimoji="1" lang="en-US" altLang="ja-JP" dirty="0" smtClean="0"/>
          </a:p>
          <a:p>
            <a:pPr lvl="1"/>
            <a:r>
              <a:rPr lang="ja-JP" altLang="en-US" dirty="0" smtClean="0"/>
              <a:t>必要な検出器の情報</a:t>
            </a:r>
            <a:endParaRPr kumimoji="1" lang="en-US" altLang="ja-JP" dirty="0" smtClean="0"/>
          </a:p>
          <a:p>
            <a:pPr lvl="2"/>
            <a:r>
              <a:rPr lang="ja-JP" altLang="en-US" dirty="0"/>
              <a:t>放</a:t>
            </a:r>
            <a:r>
              <a:rPr lang="ja-JP" altLang="en-US" dirty="0" smtClean="0"/>
              <a:t>射線によって作られた電気パルス（信号）の数</a:t>
            </a:r>
            <a:endParaRPr lang="en-US" altLang="ja-JP" dirty="0" smtClean="0"/>
          </a:p>
          <a:p>
            <a:pPr lvl="2"/>
            <a:r>
              <a:rPr kumimoji="1" lang="ja-JP" altLang="en-US" dirty="0"/>
              <a:t>放</a:t>
            </a:r>
            <a:r>
              <a:rPr kumimoji="1" lang="ja-JP" altLang="en-US" dirty="0" smtClean="0"/>
              <a:t>射線が通過する際に落としたエネルギー</a:t>
            </a:r>
            <a:endParaRPr kumimoji="1" lang="en-US" altLang="ja-JP" dirty="0" smtClean="0"/>
          </a:p>
          <a:p>
            <a:pPr lvl="3"/>
            <a:r>
              <a:rPr lang="ja-JP" altLang="en-US" dirty="0"/>
              <a:t>放</a:t>
            </a:r>
            <a:r>
              <a:rPr lang="ja-JP" altLang="en-US" dirty="0" smtClean="0"/>
              <a:t>射線自体が持っていたエネルギーを見積もれる</a:t>
            </a:r>
            <a:endParaRPr lang="en-US" altLang="ja-JP" dirty="0" smtClean="0"/>
          </a:p>
          <a:p>
            <a:pPr lvl="2"/>
            <a:r>
              <a:rPr kumimoji="1" lang="ja-JP" altLang="en-US" dirty="0" smtClean="0"/>
              <a:t>測定器の計測率</a:t>
            </a:r>
            <a:endParaRPr kumimoji="1" lang="en-US" altLang="ja-JP" dirty="0" smtClean="0"/>
          </a:p>
          <a:p>
            <a:pPr lvl="3"/>
            <a:r>
              <a:rPr lang="ja-JP" altLang="en-US" dirty="0"/>
              <a:t>放</a:t>
            </a:r>
            <a:r>
              <a:rPr lang="ja-JP" altLang="en-US" dirty="0" smtClean="0"/>
              <a:t>射線が検出器を通過する際に</a:t>
            </a:r>
            <a:r>
              <a:rPr lang="en-US" altLang="ja-JP" dirty="0" smtClean="0"/>
              <a:t>100%</a:t>
            </a:r>
            <a:r>
              <a:rPr lang="ja-JP" altLang="en-US" dirty="0" smtClean="0"/>
              <a:t>反応するとは限らない</a:t>
            </a:r>
            <a:endParaRPr lang="en-US" altLang="ja-JP" dirty="0" smtClean="0"/>
          </a:p>
          <a:p>
            <a:r>
              <a:rPr kumimoji="1" lang="ja-JP" altLang="en-US" dirty="0"/>
              <a:t>放</a:t>
            </a:r>
            <a:r>
              <a:rPr kumimoji="1" lang="ja-JP" altLang="en-US" dirty="0" smtClean="0"/>
              <a:t>射線の測定技術 </a:t>
            </a:r>
            <a:r>
              <a:rPr kumimoji="1" lang="en-US" altLang="ja-JP" dirty="0" smtClean="0"/>
              <a:t>= </a:t>
            </a:r>
            <a:r>
              <a:rPr kumimoji="1" lang="ja-JP" altLang="en-US" dirty="0" smtClean="0"/>
              <a:t>素粒子・原子核実験の測定技術</a:t>
            </a:r>
            <a:endParaRPr kumimoji="1" lang="ja-JP" altLang="en-US" dirty="0"/>
          </a:p>
        </p:txBody>
      </p:sp>
      <p:sp>
        <p:nvSpPr>
          <p:cNvPr id="4" name="フッター プレースホルダー 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5" name="スライド番号プレースホルダー 4"/>
          <p:cNvSpPr>
            <a:spLocks noGrp="1"/>
          </p:cNvSpPr>
          <p:nvPr>
            <p:ph type="sldNum" sz="quarter" idx="11"/>
          </p:nvPr>
        </p:nvSpPr>
        <p:spPr/>
        <p:txBody>
          <a:bodyPr/>
          <a:lstStyle/>
          <a:p>
            <a:fld id="{55CFD74C-03E1-485F-870A-CC1588619E65}" type="slidenum">
              <a:rPr kumimoji="1" lang="ja-JP" altLang="en-US" smtClean="0"/>
              <a:pPr/>
              <a:t>88</a:t>
            </a:fld>
            <a:endParaRPr kumimoji="1" lang="ja-JP" altLang="en-US" dirty="0"/>
          </a:p>
        </p:txBody>
      </p:sp>
    </p:spTree>
    <p:extLst>
      <p:ext uri="{BB962C8B-B14F-4D97-AF65-F5344CB8AC3E}">
        <p14:creationId xmlns:p14="http://schemas.microsoft.com/office/powerpoint/2010/main" xmlns="" val="386694274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ガイガー・</a:t>
            </a:r>
            <a:r>
              <a:rPr lang="ja-JP" altLang="en-US" dirty="0" smtClean="0"/>
              <a:t>ミューラー管</a:t>
            </a:r>
            <a:endParaRPr kumimoji="1" lang="ja-JP" altLang="en-US" dirty="0"/>
          </a:p>
        </p:txBody>
      </p:sp>
      <p:sp>
        <p:nvSpPr>
          <p:cNvPr id="32" name="コンテンツ プレースホルダー 31"/>
          <p:cNvSpPr>
            <a:spLocks noGrp="1"/>
          </p:cNvSpPr>
          <p:nvPr>
            <p:ph idx="1"/>
          </p:nvPr>
        </p:nvSpPr>
        <p:spPr>
          <a:xfrm>
            <a:off x="194860" y="952786"/>
            <a:ext cx="8750224" cy="1878547"/>
          </a:xfrm>
        </p:spPr>
        <p:txBody>
          <a:bodyPr/>
          <a:lstStyle/>
          <a:p>
            <a:r>
              <a:rPr lang="ja-JP" altLang="en-US" dirty="0" smtClean="0"/>
              <a:t>特徴</a:t>
            </a:r>
            <a:endParaRPr lang="en-US" altLang="ja-JP" dirty="0" smtClean="0"/>
          </a:p>
          <a:p>
            <a:pPr lvl="1"/>
            <a:r>
              <a:rPr lang="ja-JP" altLang="en-US" dirty="0" smtClean="0"/>
              <a:t>放射</a:t>
            </a:r>
            <a:r>
              <a:rPr lang="ja-JP" altLang="en-US" dirty="0"/>
              <a:t>線の個数を</a:t>
            </a:r>
            <a:r>
              <a:rPr lang="ja-JP" altLang="en-US" dirty="0" smtClean="0"/>
              <a:t>数える、が</a:t>
            </a:r>
            <a:endParaRPr lang="en-US" altLang="ja-JP" dirty="0"/>
          </a:p>
          <a:p>
            <a:pPr lvl="1"/>
            <a:r>
              <a:rPr lang="ja-JP" altLang="en-US" dirty="0"/>
              <a:t>エネルギーは測定</a:t>
            </a:r>
            <a:r>
              <a:rPr lang="ja-JP" altLang="en-US" u="sng" dirty="0" smtClean="0"/>
              <a:t>出来ない</a:t>
            </a:r>
            <a:endParaRPr lang="en-US" altLang="ja-JP" u="sng" dirty="0" smtClean="0"/>
          </a:p>
          <a:p>
            <a:pPr lvl="2"/>
            <a:r>
              <a:rPr lang="ja-JP" altLang="en-US" dirty="0" smtClean="0"/>
              <a:t>多くの機種では、線量率（</a:t>
            </a:r>
            <a:r>
              <a:rPr lang="ja-JP" altLang="en-US" dirty="0" smtClean="0">
                <a:sym typeface="Symbol"/>
              </a:rPr>
              <a:t></a:t>
            </a:r>
            <a:r>
              <a:rPr lang="en-US" altLang="ja-JP" dirty="0" err="1" smtClean="0">
                <a:sym typeface="Symbol"/>
              </a:rPr>
              <a:t>Sv</a:t>
            </a:r>
            <a:r>
              <a:rPr lang="en-US" altLang="ja-JP" dirty="0" smtClean="0">
                <a:sym typeface="Symbol"/>
              </a:rPr>
              <a:t>/h</a:t>
            </a:r>
            <a:r>
              <a:rPr lang="ja-JP" altLang="en-US" dirty="0" smtClean="0"/>
              <a:t>）に換算するために</a:t>
            </a:r>
            <a:r>
              <a:rPr lang="en-US" altLang="ja-JP" baseline="30000" dirty="0" smtClean="0"/>
              <a:t>137</a:t>
            </a:r>
            <a:r>
              <a:rPr lang="en-US" altLang="ja-JP" dirty="0" smtClean="0"/>
              <a:t>Cs</a:t>
            </a:r>
            <a:r>
              <a:rPr lang="ja-JP" altLang="en-US" dirty="0" smtClean="0"/>
              <a:t>の </a:t>
            </a:r>
            <a:r>
              <a:rPr lang="ja-JP" altLang="en-US" dirty="0" smtClean="0">
                <a:sym typeface="Symbol"/>
              </a:rPr>
              <a:t>線だけが反応したと仮定　（が入ると大きな線量率の数値を表示してしまう）</a:t>
            </a:r>
            <a:endParaRPr lang="ja-JP" altLang="en-US" dirty="0"/>
          </a:p>
        </p:txBody>
      </p:sp>
      <p:sp>
        <p:nvSpPr>
          <p:cNvPr id="4" name="スライド番号プレースホルダー 3"/>
          <p:cNvSpPr>
            <a:spLocks noGrp="1"/>
          </p:cNvSpPr>
          <p:nvPr>
            <p:ph type="sldNum" sz="quarter" idx="11"/>
          </p:nvPr>
        </p:nvSpPr>
        <p:spPr/>
        <p:txBody>
          <a:bodyPr/>
          <a:lstStyle/>
          <a:p>
            <a:fld id="{FB201ADD-91D0-4208-B74B-18FBB0210127}" type="slidenum">
              <a:rPr kumimoji="1" lang="ja-JP" altLang="en-US" smtClean="0"/>
              <a:pPr/>
              <a:t>89</a:t>
            </a:fld>
            <a:endParaRPr kumimoji="1" lang="ja-JP" altLang="en-US"/>
          </a:p>
        </p:txBody>
      </p:sp>
      <p:pic>
        <p:nvPicPr>
          <p:cNvPr id="5122" name="Picture 2" descr="http://upload.wikimedia.org/wikipedia/commons/f/f0/Geiger.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7472" y="3757111"/>
            <a:ext cx="4241983" cy="310425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テキスト ボックス 4"/>
          <p:cNvSpPr txBox="1"/>
          <p:nvPr/>
        </p:nvSpPr>
        <p:spPr>
          <a:xfrm>
            <a:off x="2410398" y="6581001"/>
            <a:ext cx="5909631" cy="276999"/>
          </a:xfrm>
          <a:prstGeom prst="rect">
            <a:avLst/>
          </a:prstGeom>
          <a:noFill/>
        </p:spPr>
        <p:txBody>
          <a:bodyPr wrap="none" rtlCol="0">
            <a:spAutoFit/>
          </a:bodyPr>
          <a:lstStyle/>
          <a:p>
            <a:r>
              <a:rPr lang="ja-JP" altLang="en-US" sz="1200" dirty="0" smtClean="0"/>
              <a:t>図</a:t>
            </a:r>
            <a:r>
              <a:rPr lang="ja-JP" altLang="en-US" sz="1200" dirty="0"/>
              <a:t>の</a:t>
            </a:r>
            <a:r>
              <a:rPr kumimoji="1" lang="ja-JP" altLang="en-US" sz="1200" dirty="0" smtClean="0"/>
              <a:t>出典： </a:t>
            </a:r>
            <a:r>
              <a:rPr lang="en-US" altLang="ja-JP" sz="1200" dirty="0" smtClean="0"/>
              <a:t>http</a:t>
            </a:r>
            <a:r>
              <a:rPr lang="en-US" altLang="ja-JP" sz="1200" dirty="0"/>
              <a:t>://upload.wikimedia.org/wikipedia/commons/f/f0/Geiger.png</a:t>
            </a:r>
            <a:endParaRPr kumimoji="1" lang="ja-JP" altLang="en-US" sz="1200" dirty="0"/>
          </a:p>
        </p:txBody>
      </p:sp>
      <p:sp>
        <p:nvSpPr>
          <p:cNvPr id="6" name="テキスト ボックス 5"/>
          <p:cNvSpPr txBox="1"/>
          <p:nvPr/>
        </p:nvSpPr>
        <p:spPr>
          <a:xfrm>
            <a:off x="4569972" y="4566194"/>
            <a:ext cx="2159566" cy="523220"/>
          </a:xfrm>
          <a:prstGeom prst="rect">
            <a:avLst/>
          </a:prstGeom>
          <a:noFill/>
        </p:spPr>
        <p:txBody>
          <a:bodyPr wrap="none" rtlCol="0">
            <a:spAutoFit/>
          </a:bodyPr>
          <a:lstStyle/>
          <a:p>
            <a:r>
              <a:rPr lang="ja-JP" altLang="en-US" sz="1400" dirty="0" smtClean="0">
                <a:latin typeface="HG丸ｺﾞｼｯｸM-PRO" pitchFamily="50" charset="-128"/>
                <a:ea typeface="HG丸ｺﾞｼｯｸM-PRO" pitchFamily="50" charset="-128"/>
                <a:sym typeface="Symbol"/>
              </a:rPr>
              <a:t></a:t>
            </a:r>
            <a:r>
              <a:rPr lang="en-US" altLang="ja-JP" sz="1400" dirty="0" smtClean="0">
                <a:latin typeface="HG丸ｺﾞｼｯｸM-PRO" pitchFamily="50" charset="-128"/>
                <a:ea typeface="HG丸ｺﾞｼｯｸM-PRO" pitchFamily="50" charset="-128"/>
                <a:sym typeface="Symbol"/>
              </a:rPr>
              <a:t>,β</a:t>
            </a:r>
            <a:r>
              <a:rPr lang="ja-JP" altLang="en-US" sz="1400" dirty="0" smtClean="0">
                <a:latin typeface="HG丸ｺﾞｼｯｸM-PRO" pitchFamily="50" charset="-128"/>
                <a:ea typeface="HG丸ｺﾞｼｯｸM-PRO" pitchFamily="50" charset="-128"/>
                <a:sym typeface="Symbol"/>
              </a:rPr>
              <a:t>線が入れる薄膜の窓</a:t>
            </a:r>
            <a:endParaRPr lang="en-US" altLang="ja-JP" sz="1400" dirty="0" smtClean="0">
              <a:latin typeface="HG丸ｺﾞｼｯｸM-PRO" pitchFamily="50" charset="-128"/>
              <a:ea typeface="HG丸ｺﾞｼｯｸM-PRO" pitchFamily="50" charset="-128"/>
              <a:sym typeface="Symbol"/>
            </a:endParaRPr>
          </a:p>
          <a:p>
            <a:r>
              <a:rPr kumimoji="1" lang="ja-JP" altLang="en-US" sz="1400" dirty="0" smtClean="0">
                <a:latin typeface="HG丸ｺﾞｼｯｸM-PRO" pitchFamily="50" charset="-128"/>
                <a:ea typeface="HG丸ｺﾞｼｯｸM-PRO" pitchFamily="50" charset="-128"/>
              </a:rPr>
              <a:t>（窓の無いものもある）</a:t>
            </a:r>
            <a:endParaRPr kumimoji="1" lang="ja-JP" altLang="en-US" sz="1400" dirty="0">
              <a:latin typeface="HG丸ｺﾞｼｯｸM-PRO" pitchFamily="50" charset="-128"/>
              <a:ea typeface="HG丸ｺﾞｼｯｸM-PRO" pitchFamily="50" charset="-128"/>
            </a:endParaRPr>
          </a:p>
        </p:txBody>
      </p:sp>
      <p:cxnSp>
        <p:nvCxnSpPr>
          <p:cNvPr id="8" name="直線矢印コネクタ 7"/>
          <p:cNvCxnSpPr/>
          <p:nvPr/>
        </p:nvCxnSpPr>
        <p:spPr bwMode="auto">
          <a:xfrm flipH="1" flipV="1">
            <a:off x="3537276" y="4696674"/>
            <a:ext cx="1032696" cy="131130"/>
          </a:xfrm>
          <a:prstGeom prst="straightConnector1">
            <a:avLst/>
          </a:prstGeom>
          <a:solidFill>
            <a:schemeClr val="accent1"/>
          </a:solidFill>
          <a:ln w="38100" cap="flat" cmpd="sng" algn="ctr">
            <a:solidFill>
              <a:srgbClr val="A50021"/>
            </a:solidFill>
            <a:prstDash val="solid"/>
            <a:round/>
            <a:headEnd type="none" w="med" len="med"/>
            <a:tailEnd type="triangle" w="med" len="med"/>
          </a:ln>
          <a:effectLst>
            <a:outerShdw blurRad="50800" dist="38100" dir="2700000" algn="tl" rotWithShape="0">
              <a:prstClr val="black">
                <a:alpha val="40000"/>
              </a:prstClr>
            </a:outerShdw>
          </a:effectLst>
        </p:spPr>
      </p:cxnSp>
      <p:sp>
        <p:nvSpPr>
          <p:cNvPr id="11" name="テキスト ボックス 10"/>
          <p:cNvSpPr txBox="1"/>
          <p:nvPr/>
        </p:nvSpPr>
        <p:spPr>
          <a:xfrm>
            <a:off x="5361999" y="5398265"/>
            <a:ext cx="1620957" cy="738664"/>
          </a:xfrm>
          <a:prstGeom prst="rect">
            <a:avLst/>
          </a:prstGeom>
          <a:noFill/>
        </p:spPr>
        <p:txBody>
          <a:bodyPr wrap="none" rtlCol="0">
            <a:spAutoFit/>
          </a:bodyPr>
          <a:lstStyle/>
          <a:p>
            <a:r>
              <a:rPr lang="en-US" altLang="ja-JP" sz="1400" dirty="0" smtClean="0">
                <a:latin typeface="HG丸ｺﾞｼｯｸM-PRO" pitchFamily="50" charset="-128"/>
                <a:ea typeface="HG丸ｺﾞｼｯｸM-PRO" pitchFamily="50" charset="-128"/>
                <a:sym typeface="Symbol"/>
              </a:rPr>
              <a:t></a:t>
            </a:r>
            <a:r>
              <a:rPr lang="ja-JP" altLang="en-US" sz="1400" dirty="0" smtClean="0">
                <a:latin typeface="HG丸ｺﾞｼｯｸM-PRO" pitchFamily="50" charset="-128"/>
                <a:ea typeface="HG丸ｺﾞｼｯｸM-PRO" pitchFamily="50" charset="-128"/>
                <a:sym typeface="Symbol"/>
              </a:rPr>
              <a:t>線や線が、</a:t>
            </a:r>
            <a:endParaRPr lang="en-US" altLang="ja-JP" sz="1400" dirty="0" smtClean="0">
              <a:latin typeface="HG丸ｺﾞｼｯｸM-PRO" pitchFamily="50" charset="-128"/>
              <a:ea typeface="HG丸ｺﾞｼｯｸM-PRO" pitchFamily="50" charset="-128"/>
              <a:sym typeface="Symbol"/>
            </a:endParaRPr>
          </a:p>
          <a:p>
            <a:r>
              <a:rPr lang="ja-JP" altLang="en-US" sz="1400" dirty="0" smtClean="0">
                <a:latin typeface="HG丸ｺﾞｼｯｸM-PRO" pitchFamily="50" charset="-128"/>
                <a:ea typeface="HG丸ｺﾞｼｯｸM-PRO" pitchFamily="50" charset="-128"/>
                <a:sym typeface="Symbol"/>
              </a:rPr>
              <a:t>ガスをイオン化</a:t>
            </a:r>
            <a:endParaRPr lang="en-US" altLang="ja-JP" sz="1400" dirty="0" smtClean="0">
              <a:latin typeface="HG丸ｺﾞｼｯｸM-PRO" pitchFamily="50" charset="-128"/>
              <a:ea typeface="HG丸ｺﾞｼｯｸM-PRO" pitchFamily="50" charset="-128"/>
              <a:sym typeface="Symbol"/>
            </a:endParaRPr>
          </a:p>
          <a:p>
            <a:r>
              <a:rPr kumimoji="1" lang="ja-JP" altLang="en-US" sz="1400" dirty="0" smtClean="0">
                <a:latin typeface="HG丸ｺﾞｼｯｸM-PRO" pitchFamily="50" charset="-128"/>
                <a:ea typeface="HG丸ｺﾞｼｯｸM-PRO" pitchFamily="50" charset="-128"/>
                <a:sym typeface="Symbol"/>
              </a:rPr>
              <a:t>電気パルスを作る</a:t>
            </a:r>
            <a:endParaRPr kumimoji="1" lang="ja-JP" altLang="en-US" sz="1400" dirty="0">
              <a:latin typeface="HG丸ｺﾞｼｯｸM-PRO" pitchFamily="50" charset="-128"/>
              <a:ea typeface="HG丸ｺﾞｼｯｸM-PRO" pitchFamily="50" charset="-128"/>
            </a:endParaRPr>
          </a:p>
        </p:txBody>
      </p:sp>
      <p:cxnSp>
        <p:nvCxnSpPr>
          <p:cNvPr id="12" name="直線矢印コネクタ 11"/>
          <p:cNvCxnSpPr/>
          <p:nvPr/>
        </p:nvCxnSpPr>
        <p:spPr bwMode="auto">
          <a:xfrm flipH="1" flipV="1">
            <a:off x="2745249" y="4827804"/>
            <a:ext cx="2616750" cy="570461"/>
          </a:xfrm>
          <a:prstGeom prst="straightConnector1">
            <a:avLst/>
          </a:prstGeom>
          <a:solidFill>
            <a:schemeClr val="accent1"/>
          </a:solidFill>
          <a:ln w="38100" cap="flat" cmpd="sng" algn="ctr">
            <a:solidFill>
              <a:srgbClr val="A50021"/>
            </a:solidFill>
            <a:prstDash val="solid"/>
            <a:round/>
            <a:headEnd type="none" w="med" len="med"/>
            <a:tailEnd type="triangle" w="med" len="med"/>
          </a:ln>
          <a:effectLst>
            <a:outerShdw blurRad="50800" dist="38100" dir="2700000" algn="tl" rotWithShape="0">
              <a:prstClr val="black">
                <a:alpha val="40000"/>
              </a:prstClr>
            </a:outerShdw>
          </a:effectLst>
        </p:spPr>
      </p:cxnSp>
      <p:sp>
        <p:nvSpPr>
          <p:cNvPr id="19" name="テキスト ボックス 18"/>
          <p:cNvSpPr txBox="1"/>
          <p:nvPr/>
        </p:nvSpPr>
        <p:spPr>
          <a:xfrm>
            <a:off x="2748463" y="3177240"/>
            <a:ext cx="4493538" cy="523220"/>
          </a:xfrm>
          <a:prstGeom prst="rect">
            <a:avLst/>
          </a:prstGeom>
          <a:noFill/>
        </p:spPr>
        <p:txBody>
          <a:bodyPr wrap="none" rtlCol="0">
            <a:spAutoFit/>
          </a:bodyPr>
          <a:lstStyle/>
          <a:p>
            <a:r>
              <a:rPr kumimoji="1" lang="en-US" altLang="ja-JP" sz="1400" dirty="0" smtClean="0">
                <a:latin typeface="HG丸ｺﾞｼｯｸM-PRO" pitchFamily="50" charset="-128"/>
                <a:ea typeface="HG丸ｺﾞｼｯｸM-PRO" pitchFamily="50" charset="-128"/>
              </a:rPr>
              <a:t>γ</a:t>
            </a:r>
            <a:r>
              <a:rPr kumimoji="1" lang="ja-JP" altLang="en-US" sz="1400" dirty="0" smtClean="0">
                <a:latin typeface="HG丸ｺﾞｼｯｸM-PRO" pitchFamily="50" charset="-128"/>
                <a:ea typeface="HG丸ｺﾞｼｯｸM-PRO" pitchFamily="50" charset="-128"/>
              </a:rPr>
              <a:t>線は透過力が強いので、多く</a:t>
            </a:r>
            <a:r>
              <a:rPr lang="ja-JP" altLang="en-US" sz="1400" dirty="0" smtClean="0">
                <a:latin typeface="HG丸ｺﾞｼｯｸM-PRO" pitchFamily="50" charset="-128"/>
                <a:ea typeface="HG丸ｺﾞｼｯｸM-PRO" pitchFamily="50" charset="-128"/>
              </a:rPr>
              <a:t>はパルスを作らず通過</a:t>
            </a:r>
            <a:endParaRPr lang="en-US" altLang="ja-JP" sz="1400" dirty="0" smtClean="0">
              <a:latin typeface="HG丸ｺﾞｼｯｸM-PRO" pitchFamily="50" charset="-128"/>
              <a:ea typeface="HG丸ｺﾞｼｯｸM-PRO" pitchFamily="50" charset="-128"/>
            </a:endParaRPr>
          </a:p>
          <a:p>
            <a:r>
              <a:rPr kumimoji="1" lang="ja-JP" altLang="en-US" sz="1400" dirty="0" smtClean="0">
                <a:latin typeface="HG丸ｺﾞｼｯｸM-PRO" pitchFamily="50" charset="-128"/>
                <a:ea typeface="HG丸ｺﾞｼｯｸM-PRO" pitchFamily="50" charset="-128"/>
              </a:rPr>
              <a:t>容器やガスでたまに反応し</a:t>
            </a:r>
            <a:r>
              <a:rPr kumimoji="1" lang="en-US" altLang="ja-JP" sz="1400" dirty="0" smtClean="0">
                <a:latin typeface="HG丸ｺﾞｼｯｸM-PRO" pitchFamily="50" charset="-128"/>
                <a:ea typeface="HG丸ｺﾞｼｯｸM-PRO" pitchFamily="50" charset="-128"/>
              </a:rPr>
              <a:t>β</a:t>
            </a:r>
            <a:r>
              <a:rPr kumimoji="1" lang="ja-JP" altLang="en-US" sz="1400" dirty="0" smtClean="0">
                <a:latin typeface="HG丸ｺﾞｼｯｸM-PRO" pitchFamily="50" charset="-128"/>
                <a:ea typeface="HG丸ｺﾞｼｯｸM-PRO" pitchFamily="50" charset="-128"/>
              </a:rPr>
              <a:t>線になる</a:t>
            </a:r>
            <a:endParaRPr kumimoji="1" lang="ja-JP" altLang="en-US" sz="1400" dirty="0">
              <a:latin typeface="HG丸ｺﾞｼｯｸM-PRO" pitchFamily="50" charset="-128"/>
              <a:ea typeface="HG丸ｺﾞｼｯｸM-PRO" pitchFamily="50" charset="-128"/>
            </a:endParaRPr>
          </a:p>
        </p:txBody>
      </p:sp>
      <p:cxnSp>
        <p:nvCxnSpPr>
          <p:cNvPr id="21" name="直線矢印コネクタ 20"/>
          <p:cNvCxnSpPr/>
          <p:nvPr/>
        </p:nvCxnSpPr>
        <p:spPr bwMode="auto">
          <a:xfrm flipH="1">
            <a:off x="1691680" y="3757111"/>
            <a:ext cx="1138291" cy="1504383"/>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sp>
        <p:nvSpPr>
          <p:cNvPr id="33" name="テキスト ボックス 32"/>
          <p:cNvSpPr txBox="1"/>
          <p:nvPr/>
        </p:nvSpPr>
        <p:spPr>
          <a:xfrm>
            <a:off x="5809527" y="3705528"/>
            <a:ext cx="2723823" cy="646331"/>
          </a:xfrm>
          <a:prstGeom prst="rect">
            <a:avLst/>
          </a:prstGeom>
          <a:noFill/>
        </p:spPr>
        <p:txBody>
          <a:bodyPr wrap="none" rtlCol="0">
            <a:spAutoFit/>
          </a:bodyPr>
          <a:lstStyle/>
          <a:p>
            <a:r>
              <a:rPr lang="ja-JP" altLang="en-US" dirty="0" smtClean="0">
                <a:latin typeface="HG丸ｺﾞｼｯｸM-PRO" pitchFamily="50" charset="-128"/>
                <a:ea typeface="HG丸ｺﾞｼｯｸM-PRO" pitchFamily="50" charset="-128"/>
                <a:sym typeface="Symbol"/>
              </a:rPr>
              <a:t>薄膜や容器の厚みで</a:t>
            </a:r>
            <a:endParaRPr lang="en-US" altLang="ja-JP" dirty="0" smtClean="0">
              <a:latin typeface="HG丸ｺﾞｼｯｸM-PRO" pitchFamily="50" charset="-128"/>
              <a:ea typeface="HG丸ｺﾞｼｯｸM-PRO" pitchFamily="50" charset="-128"/>
              <a:sym typeface="Symbol"/>
            </a:endParaRPr>
          </a:p>
          <a:p>
            <a:r>
              <a:rPr lang="ja-JP" altLang="en-US" dirty="0" smtClean="0">
                <a:latin typeface="HG丸ｺﾞｼｯｸM-PRO" pitchFamily="50" charset="-128"/>
                <a:ea typeface="HG丸ｺﾞｼｯｸM-PRO" pitchFamily="50" charset="-128"/>
                <a:sym typeface="Symbol"/>
              </a:rPr>
              <a:t>測定感度が変わってくる</a:t>
            </a:r>
            <a:endParaRPr lang="en-US" altLang="ja-JP" dirty="0" smtClean="0">
              <a:latin typeface="HG丸ｺﾞｼｯｸM-PRO" pitchFamily="50" charset="-128"/>
              <a:ea typeface="HG丸ｺﾞｼｯｸM-PRO" pitchFamily="50" charset="-128"/>
              <a:sym typeface="Symbol"/>
            </a:endParaRPr>
          </a:p>
        </p:txBody>
      </p:sp>
      <p:sp>
        <p:nvSpPr>
          <p:cNvPr id="14" name="テキスト ボックス 13"/>
          <p:cNvSpPr txBox="1"/>
          <p:nvPr/>
        </p:nvSpPr>
        <p:spPr>
          <a:xfrm>
            <a:off x="395536" y="3456893"/>
            <a:ext cx="877163" cy="369332"/>
          </a:xfrm>
          <a:prstGeom prst="rect">
            <a:avLst/>
          </a:prstGeom>
          <a:noFill/>
        </p:spPr>
        <p:txBody>
          <a:bodyPr wrap="none" rtlCol="0">
            <a:spAutoFit/>
          </a:bodyPr>
          <a:lstStyle/>
          <a:p>
            <a:r>
              <a:rPr kumimoji="1" lang="ja-JP" altLang="en-US" dirty="0" smtClean="0">
                <a:effectLst>
                  <a:outerShdw blurRad="38100" dist="38100" dir="2700000" algn="tl">
                    <a:srgbClr val="000000">
                      <a:alpha val="43137"/>
                    </a:srgbClr>
                  </a:outerShdw>
                </a:effectLst>
                <a:latin typeface="HG丸ｺﾞｼｯｸM-PRO" pitchFamily="50" charset="-128"/>
                <a:ea typeface="HG丸ｺﾞｼｯｸM-PRO" pitchFamily="50" charset="-128"/>
              </a:rPr>
              <a:t>模式図</a:t>
            </a:r>
            <a:endParaRPr kumimoji="1" lang="ja-JP" altLang="en-US" dirty="0">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xmlns="" val="2227393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Lepton</a:t>
            </a:r>
            <a:endParaRPr kumimoji="1" lang="ja-JP" altLang="en-US" dirty="0"/>
          </a:p>
        </p:txBody>
      </p:sp>
      <p:pic>
        <p:nvPicPr>
          <p:cNvPr id="3" name="Picture 3"/>
          <p:cNvPicPr>
            <a:picLocks noChangeAspect="1" noChangeArrowheads="1"/>
          </p:cNvPicPr>
          <p:nvPr/>
        </p:nvPicPr>
        <p:blipFill>
          <a:blip r:embed="rId2" cstate="print"/>
          <a:srcRect/>
          <a:stretch>
            <a:fillRect/>
          </a:stretch>
        </p:blipFill>
        <p:spPr bwMode="auto">
          <a:xfrm>
            <a:off x="636205" y="984342"/>
            <a:ext cx="7810522" cy="5857892"/>
          </a:xfrm>
          <a:prstGeom prst="rect">
            <a:avLst/>
          </a:prstGeom>
          <a:noFill/>
          <a:ln w="9525">
            <a:noFill/>
            <a:miter lim="800000"/>
            <a:headEnd/>
            <a:tailEnd/>
          </a:ln>
        </p:spPr>
      </p:pic>
      <p:sp>
        <p:nvSpPr>
          <p:cNvPr id="6" name="スライド番号プレースホルダ 5"/>
          <p:cNvSpPr>
            <a:spLocks noGrp="1"/>
          </p:cNvSpPr>
          <p:nvPr>
            <p:ph type="sldNum" sz="quarter" idx="11"/>
          </p:nvPr>
        </p:nvSpPr>
        <p:spPr/>
        <p:txBody>
          <a:bodyPr/>
          <a:lstStyle/>
          <a:p>
            <a:fld id="{55CFD74C-03E1-485F-870A-CC1588619E65}" type="slidenum">
              <a:rPr kumimoji="1" lang="ja-JP" altLang="en-US" smtClean="0"/>
              <a:pPr/>
              <a:t>9</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シンチレーション・カウンター</a:t>
            </a:r>
            <a:endParaRPr kumimoji="1" lang="ja-JP" altLang="en-US" dirty="0"/>
          </a:p>
        </p:txBody>
      </p:sp>
      <p:sp>
        <p:nvSpPr>
          <p:cNvPr id="3" name="コンテンツ プレースホルダー 2"/>
          <p:cNvSpPr>
            <a:spLocks noGrp="1"/>
          </p:cNvSpPr>
          <p:nvPr>
            <p:ph idx="1"/>
          </p:nvPr>
        </p:nvSpPr>
        <p:spPr>
          <a:xfrm>
            <a:off x="375492" y="908720"/>
            <a:ext cx="8588996" cy="2952328"/>
          </a:xfrm>
        </p:spPr>
        <p:txBody>
          <a:bodyPr/>
          <a:lstStyle/>
          <a:p>
            <a:r>
              <a:rPr kumimoji="1" lang="ja-JP" altLang="en-US" dirty="0" smtClean="0"/>
              <a:t>シンチレーション（蛍光）</a:t>
            </a:r>
            <a:endParaRPr kumimoji="1" lang="en-US" altLang="ja-JP" dirty="0" smtClean="0"/>
          </a:p>
          <a:p>
            <a:pPr lvl="1"/>
            <a:r>
              <a:rPr kumimoji="1" lang="ja-JP" altLang="en-US" dirty="0" smtClean="0"/>
              <a:t>放射線を光（可視光）に変える</a:t>
            </a:r>
            <a:endParaRPr kumimoji="1" lang="en-US" altLang="ja-JP" dirty="0" smtClean="0"/>
          </a:p>
          <a:p>
            <a:r>
              <a:rPr kumimoji="1" lang="ja-JP" altLang="en-US" dirty="0" smtClean="0"/>
              <a:t>特徴</a:t>
            </a:r>
            <a:endParaRPr kumimoji="1" lang="en-US" altLang="ja-JP" dirty="0" smtClean="0"/>
          </a:p>
          <a:p>
            <a:pPr lvl="1"/>
            <a:r>
              <a:rPr kumimoji="1" lang="ja-JP" altLang="en-US" dirty="0" smtClean="0"/>
              <a:t>放射線の個数を数える</a:t>
            </a:r>
            <a:endParaRPr kumimoji="1" lang="en-US" altLang="ja-JP" dirty="0" smtClean="0"/>
          </a:p>
          <a:p>
            <a:pPr lvl="1"/>
            <a:r>
              <a:rPr lang="ja-JP" altLang="en-US" dirty="0" smtClean="0"/>
              <a:t>エネルギーを測定することが可能</a:t>
            </a:r>
            <a:r>
              <a:rPr lang="ja-JP" altLang="en-US" dirty="0"/>
              <a:t> </a:t>
            </a:r>
            <a:r>
              <a:rPr lang="ja-JP" altLang="en-US" dirty="0" smtClean="0"/>
              <a:t>→ 放射線量に換算できる</a:t>
            </a:r>
            <a:endParaRPr lang="en-US" altLang="ja-JP" dirty="0" smtClean="0"/>
          </a:p>
          <a:p>
            <a:pPr lvl="1"/>
            <a:r>
              <a:rPr kumimoji="1" lang="ja-JP" altLang="en-US" dirty="0" smtClean="0"/>
              <a:t>本来</a:t>
            </a:r>
            <a:r>
              <a:rPr kumimoji="1" lang="ja-JP" altLang="en-US" dirty="0"/>
              <a:t>は</a:t>
            </a:r>
            <a:r>
              <a:rPr kumimoji="1" lang="ja-JP" altLang="en-US" dirty="0" smtClean="0"/>
              <a:t>、</a:t>
            </a:r>
            <a:r>
              <a:rPr kumimoji="1" lang="en-US" altLang="ja-JP" dirty="0" smtClean="0">
                <a:sym typeface="Symbol"/>
              </a:rPr>
              <a:t></a:t>
            </a:r>
            <a:r>
              <a:rPr kumimoji="1" lang="ja-JP" altLang="en-US" dirty="0" smtClean="0"/>
              <a:t>線（荷電粒子）も</a:t>
            </a:r>
            <a:r>
              <a:rPr lang="en-US" altLang="ja-JP" dirty="0">
                <a:sym typeface="Symbol"/>
              </a:rPr>
              <a:t></a:t>
            </a:r>
            <a:r>
              <a:rPr kumimoji="1" lang="ja-JP" altLang="en-US" dirty="0" smtClean="0"/>
              <a:t>線も測定出来る</a:t>
            </a:r>
            <a:endParaRPr kumimoji="1" lang="en-US" altLang="ja-JP" dirty="0" smtClean="0"/>
          </a:p>
          <a:p>
            <a:pPr lvl="2"/>
            <a:r>
              <a:rPr lang="ja-JP" altLang="en-US" dirty="0"/>
              <a:t>しかし</a:t>
            </a:r>
            <a:r>
              <a:rPr lang="ja-JP" altLang="en-US" dirty="0" smtClean="0"/>
              <a:t>、</a:t>
            </a:r>
            <a:r>
              <a:rPr lang="en-US" altLang="ja-JP" dirty="0">
                <a:sym typeface="Symbol"/>
              </a:rPr>
              <a:t></a:t>
            </a:r>
            <a:r>
              <a:rPr lang="ja-JP" altLang="en-US" dirty="0" smtClean="0"/>
              <a:t>線サーベイメータは、</a:t>
            </a:r>
            <a:r>
              <a:rPr lang="en-US" altLang="ja-JP" dirty="0">
                <a:sym typeface="Symbol"/>
              </a:rPr>
              <a:t> </a:t>
            </a:r>
            <a:r>
              <a:rPr lang="ja-JP" altLang="en-US" dirty="0" smtClean="0"/>
              <a:t>線を測定しないように金属で遮蔽されている</a:t>
            </a:r>
            <a:endParaRPr kumimoji="1" lang="ja-JP" altLang="en-US" dirty="0"/>
          </a:p>
        </p:txBody>
      </p:sp>
      <p:sp>
        <p:nvSpPr>
          <p:cNvPr id="4" name="スライド番号プレースホルダー 3"/>
          <p:cNvSpPr>
            <a:spLocks noGrp="1"/>
          </p:cNvSpPr>
          <p:nvPr>
            <p:ph type="sldNum" sz="quarter" idx="11"/>
          </p:nvPr>
        </p:nvSpPr>
        <p:spPr/>
        <p:txBody>
          <a:bodyPr/>
          <a:lstStyle/>
          <a:p>
            <a:fld id="{FB201ADD-91D0-4208-B74B-18FBB0210127}" type="slidenum">
              <a:rPr kumimoji="1" lang="ja-JP" altLang="en-US" smtClean="0"/>
              <a:pPr/>
              <a:t>90</a:t>
            </a:fld>
            <a:endParaRPr kumimoji="1" lang="ja-JP" altLang="en-US"/>
          </a:p>
        </p:txBody>
      </p:sp>
      <p:sp>
        <p:nvSpPr>
          <p:cNvPr id="5" name="正方形/長方形 4"/>
          <p:cNvSpPr/>
          <p:nvPr/>
        </p:nvSpPr>
        <p:spPr bwMode="auto">
          <a:xfrm>
            <a:off x="3392451" y="4311941"/>
            <a:ext cx="2088232" cy="1152128"/>
          </a:xfrm>
          <a:prstGeom prst="rect">
            <a:avLst/>
          </a:prstGeom>
          <a:solidFill>
            <a:schemeClr val="accent3">
              <a:lumMod val="95000"/>
            </a:schemeClr>
          </a:solidFill>
          <a:ln w="57150" cap="flat" cmpd="sng" algn="ctr">
            <a:solidFill>
              <a:srgbClr val="99FF3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6" name="正方形/長方形 5"/>
          <p:cNvSpPr/>
          <p:nvPr/>
        </p:nvSpPr>
        <p:spPr bwMode="auto">
          <a:xfrm>
            <a:off x="5512141" y="4305409"/>
            <a:ext cx="2169946" cy="115212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cxnSp>
        <p:nvCxnSpPr>
          <p:cNvPr id="8" name="直線矢印コネクタ 7"/>
          <p:cNvCxnSpPr/>
          <p:nvPr/>
        </p:nvCxnSpPr>
        <p:spPr bwMode="auto">
          <a:xfrm flipV="1">
            <a:off x="2456347" y="4881473"/>
            <a:ext cx="1296144" cy="288032"/>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10" name="直線矢印コネクタ 9"/>
          <p:cNvCxnSpPr/>
          <p:nvPr/>
        </p:nvCxnSpPr>
        <p:spPr bwMode="auto">
          <a:xfrm flipV="1">
            <a:off x="3752491" y="4593441"/>
            <a:ext cx="432048" cy="288032"/>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12" name="直線矢印コネクタ 11"/>
          <p:cNvCxnSpPr/>
          <p:nvPr/>
        </p:nvCxnSpPr>
        <p:spPr bwMode="auto">
          <a:xfrm>
            <a:off x="3738653" y="4899408"/>
            <a:ext cx="517967" cy="270097"/>
          </a:xfrm>
          <a:prstGeom prst="straightConnector1">
            <a:avLst/>
          </a:prstGeom>
          <a:solidFill>
            <a:schemeClr val="accent1"/>
          </a:solidFill>
          <a:ln w="38100" cap="flat" cmpd="sng" algn="ctr">
            <a:solidFill>
              <a:srgbClr val="00B050"/>
            </a:solidFill>
            <a:prstDash val="solid"/>
            <a:round/>
            <a:headEnd type="none" w="med" len="med"/>
            <a:tailEnd type="arrow"/>
          </a:ln>
          <a:effectLst/>
        </p:spPr>
      </p:cxnSp>
      <p:sp>
        <p:nvSpPr>
          <p:cNvPr id="14" name="テキスト ボックス 13"/>
          <p:cNvSpPr txBox="1"/>
          <p:nvPr/>
        </p:nvSpPr>
        <p:spPr>
          <a:xfrm>
            <a:off x="539552" y="4830049"/>
            <a:ext cx="1919543" cy="1661993"/>
          </a:xfrm>
          <a:prstGeom prst="rect">
            <a:avLst/>
          </a:prstGeom>
          <a:noFill/>
        </p:spPr>
        <p:txBody>
          <a:bodyPr wrap="square" rtlCol="0">
            <a:spAutoFit/>
          </a:bodyPr>
          <a:lstStyle/>
          <a:p>
            <a:pPr algn="r"/>
            <a:r>
              <a:rPr kumimoji="1" lang="en-US" altLang="ja-JP" dirty="0" smtClean="0">
                <a:solidFill>
                  <a:srgbClr val="FF0000"/>
                </a:solidFill>
                <a:sym typeface="Symbol"/>
              </a:rPr>
              <a:t></a:t>
            </a:r>
            <a:r>
              <a:rPr kumimoji="1" lang="ja-JP" altLang="en-US" dirty="0" smtClean="0">
                <a:solidFill>
                  <a:srgbClr val="FF0000"/>
                </a:solidFill>
              </a:rPr>
              <a:t>線</a:t>
            </a:r>
            <a:endParaRPr kumimoji="1" lang="en-US" altLang="ja-JP" dirty="0" smtClean="0">
              <a:solidFill>
                <a:srgbClr val="FF0000"/>
              </a:solidFill>
            </a:endParaRPr>
          </a:p>
          <a:p>
            <a:r>
              <a:rPr lang="ja-JP" altLang="en-US" sz="1200" dirty="0" smtClean="0"/>
              <a:t>シンチレータと</a:t>
            </a:r>
            <a:endParaRPr lang="en-US" altLang="ja-JP" sz="1200" dirty="0" smtClean="0"/>
          </a:p>
          <a:p>
            <a:r>
              <a:rPr lang="ja-JP" altLang="en-US" sz="1200" dirty="0" smtClean="0"/>
              <a:t>反応するものもあれば</a:t>
            </a:r>
            <a:endParaRPr lang="en-US" altLang="ja-JP" sz="1200" dirty="0" smtClean="0"/>
          </a:p>
          <a:p>
            <a:r>
              <a:rPr lang="ja-JP" altLang="en-US" sz="1200" dirty="0" smtClean="0"/>
              <a:t>通り抜ける</a:t>
            </a:r>
            <a:r>
              <a:rPr lang="ja-JP" altLang="en-US" sz="1200" dirty="0"/>
              <a:t>の</a:t>
            </a:r>
            <a:r>
              <a:rPr lang="ja-JP" altLang="en-US" sz="1200" dirty="0" smtClean="0"/>
              <a:t>もある</a:t>
            </a:r>
            <a:endParaRPr lang="en-US" altLang="ja-JP" sz="1200" dirty="0" smtClean="0"/>
          </a:p>
          <a:p>
            <a:endParaRPr lang="en-US" altLang="ja-JP" sz="1200" dirty="0" smtClean="0"/>
          </a:p>
          <a:p>
            <a:r>
              <a:rPr kumimoji="1" lang="ja-JP" altLang="en-US" sz="1200" dirty="0" smtClean="0"/>
              <a:t>コンプトン散乱</a:t>
            </a:r>
            <a:r>
              <a:rPr kumimoji="1" lang="en-US" altLang="ja-JP" sz="1200" dirty="0" smtClean="0"/>
              <a:t>,</a:t>
            </a:r>
            <a:r>
              <a:rPr kumimoji="1" lang="ja-JP" altLang="en-US" sz="1200" dirty="0" smtClean="0"/>
              <a:t>光電効果</a:t>
            </a:r>
            <a:r>
              <a:rPr kumimoji="1" lang="en-US" altLang="ja-JP" sz="1200" dirty="0" smtClean="0"/>
              <a:t>,</a:t>
            </a:r>
            <a:endParaRPr lang="en-US" altLang="ja-JP" sz="1200" dirty="0"/>
          </a:p>
          <a:p>
            <a:r>
              <a:rPr kumimoji="1" lang="ja-JP" altLang="en-US" sz="1200" dirty="0" smtClean="0"/>
              <a:t>電子陽子対生成</a:t>
            </a:r>
            <a:r>
              <a:rPr lang="ja-JP" altLang="en-US" sz="1200" dirty="0" smtClean="0"/>
              <a:t>で、</a:t>
            </a:r>
            <a:endParaRPr lang="en-US" altLang="ja-JP" sz="1200" dirty="0" smtClean="0"/>
          </a:p>
          <a:p>
            <a:r>
              <a:rPr lang="ja-JP" altLang="en-US" sz="1200" dirty="0" smtClean="0"/>
              <a:t>電子や陽電子に変わる</a:t>
            </a:r>
            <a:endParaRPr kumimoji="1" lang="ja-JP" altLang="en-US" sz="1200" dirty="0"/>
          </a:p>
        </p:txBody>
      </p:sp>
      <p:cxnSp>
        <p:nvCxnSpPr>
          <p:cNvPr id="15" name="直線矢印コネクタ 14"/>
          <p:cNvCxnSpPr/>
          <p:nvPr/>
        </p:nvCxnSpPr>
        <p:spPr bwMode="auto">
          <a:xfrm flipV="1">
            <a:off x="4170701" y="4455957"/>
            <a:ext cx="432048" cy="151745"/>
          </a:xfrm>
          <a:prstGeom prst="straightConnector1">
            <a:avLst/>
          </a:prstGeom>
          <a:solidFill>
            <a:schemeClr val="accent1"/>
          </a:solidFill>
          <a:ln w="38100" cap="flat" cmpd="sng" algn="ctr">
            <a:solidFill>
              <a:srgbClr val="00B050"/>
            </a:solidFill>
            <a:prstDash val="solid"/>
            <a:round/>
            <a:headEnd type="none" w="med" len="med"/>
            <a:tailEnd type="arrow"/>
          </a:ln>
          <a:effectLst/>
        </p:spPr>
      </p:cxnSp>
      <p:cxnSp>
        <p:nvCxnSpPr>
          <p:cNvPr id="17" name="直線矢印コネクタ 16"/>
          <p:cNvCxnSpPr/>
          <p:nvPr/>
        </p:nvCxnSpPr>
        <p:spPr bwMode="auto">
          <a:xfrm>
            <a:off x="4170701" y="4607702"/>
            <a:ext cx="265866" cy="273771"/>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1" name="直線矢印コネクタ 20"/>
          <p:cNvCxnSpPr/>
          <p:nvPr/>
        </p:nvCxnSpPr>
        <p:spPr bwMode="auto">
          <a:xfrm flipV="1">
            <a:off x="4408960" y="4744667"/>
            <a:ext cx="432048" cy="151745"/>
          </a:xfrm>
          <a:prstGeom prst="straightConnector1">
            <a:avLst/>
          </a:prstGeom>
          <a:solidFill>
            <a:schemeClr val="accent1"/>
          </a:solidFill>
          <a:ln w="38100" cap="flat" cmpd="sng" algn="ctr">
            <a:solidFill>
              <a:srgbClr val="00B050"/>
            </a:solidFill>
            <a:prstDash val="solid"/>
            <a:round/>
            <a:headEnd type="none" w="med" len="med"/>
            <a:tailEnd type="arrow"/>
          </a:ln>
          <a:effectLst/>
        </p:spPr>
      </p:cxnSp>
      <p:cxnSp>
        <p:nvCxnSpPr>
          <p:cNvPr id="22" name="直線矢印コネクタ 21"/>
          <p:cNvCxnSpPr/>
          <p:nvPr/>
        </p:nvCxnSpPr>
        <p:spPr bwMode="auto">
          <a:xfrm>
            <a:off x="4408960" y="4881473"/>
            <a:ext cx="292224" cy="144016"/>
          </a:xfrm>
          <a:prstGeom prst="straightConnector1">
            <a:avLst/>
          </a:prstGeom>
          <a:solidFill>
            <a:schemeClr val="accent1"/>
          </a:solidFill>
          <a:ln w="38100" cap="flat" cmpd="sng" algn="ctr">
            <a:solidFill>
              <a:srgbClr val="00B050"/>
            </a:solidFill>
            <a:prstDash val="solid"/>
            <a:round/>
            <a:headEnd type="none" w="med" len="med"/>
            <a:tailEnd type="arrow"/>
          </a:ln>
          <a:effectLst/>
        </p:spPr>
      </p:cxnSp>
      <p:sp>
        <p:nvSpPr>
          <p:cNvPr id="26" name="右矢印 25"/>
          <p:cNvSpPr/>
          <p:nvPr/>
        </p:nvSpPr>
        <p:spPr bwMode="auto">
          <a:xfrm rot="614405">
            <a:off x="4316696" y="4528546"/>
            <a:ext cx="329178" cy="101757"/>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7" name="右矢印 26"/>
          <p:cNvSpPr/>
          <p:nvPr/>
        </p:nvSpPr>
        <p:spPr bwMode="auto">
          <a:xfrm rot="21198872">
            <a:off x="3965174" y="4916697"/>
            <a:ext cx="242729" cy="130209"/>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8" name="右矢印 27"/>
          <p:cNvSpPr/>
          <p:nvPr/>
        </p:nvSpPr>
        <p:spPr bwMode="auto">
          <a:xfrm rot="672251">
            <a:off x="4590123" y="4768674"/>
            <a:ext cx="242729" cy="130209"/>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29" name="右矢印 28"/>
          <p:cNvSpPr/>
          <p:nvPr/>
        </p:nvSpPr>
        <p:spPr bwMode="auto">
          <a:xfrm rot="342631">
            <a:off x="4530933" y="4897989"/>
            <a:ext cx="242729" cy="130209"/>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Times New Roman" pitchFamily="18" charset="0"/>
              <a:ea typeface="ＭＳ Ｐゴシック" charset="-128"/>
            </a:endParaRPr>
          </a:p>
        </p:txBody>
      </p:sp>
      <p:sp>
        <p:nvSpPr>
          <p:cNvPr id="30" name="テキスト ボックス 29"/>
          <p:cNvSpPr txBox="1"/>
          <p:nvPr/>
        </p:nvSpPr>
        <p:spPr>
          <a:xfrm>
            <a:off x="1868128" y="4162531"/>
            <a:ext cx="877163" cy="369332"/>
          </a:xfrm>
          <a:prstGeom prst="rect">
            <a:avLst/>
          </a:prstGeom>
          <a:noFill/>
        </p:spPr>
        <p:txBody>
          <a:bodyPr wrap="none" rtlCol="0">
            <a:spAutoFit/>
          </a:bodyPr>
          <a:lstStyle/>
          <a:p>
            <a:r>
              <a:rPr kumimoji="1" lang="ja-JP" altLang="en-US" dirty="0" smtClean="0">
                <a:effectLst>
                  <a:outerShdw blurRad="38100" dist="38100" dir="2700000" algn="tl">
                    <a:srgbClr val="000000">
                      <a:alpha val="43137"/>
                    </a:srgbClr>
                  </a:outerShdw>
                </a:effectLst>
                <a:latin typeface="HG丸ｺﾞｼｯｸM-PRO" pitchFamily="50" charset="-128"/>
                <a:ea typeface="HG丸ｺﾞｼｯｸM-PRO" pitchFamily="50" charset="-128"/>
              </a:rPr>
              <a:t>模式図</a:t>
            </a:r>
            <a:endParaRPr kumimoji="1" lang="ja-JP" altLang="en-US" dirty="0">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31" name="テキスト ボックス 30"/>
          <p:cNvSpPr txBox="1"/>
          <p:nvPr/>
        </p:nvSpPr>
        <p:spPr>
          <a:xfrm>
            <a:off x="4481285" y="5163432"/>
            <a:ext cx="925253" cy="261610"/>
          </a:xfrm>
          <a:prstGeom prst="rect">
            <a:avLst/>
          </a:prstGeom>
          <a:noFill/>
        </p:spPr>
        <p:txBody>
          <a:bodyPr wrap="none" rtlCol="0">
            <a:spAutoFit/>
          </a:bodyPr>
          <a:lstStyle/>
          <a:p>
            <a:r>
              <a:rPr kumimoji="1" lang="ja-JP" altLang="en-US" sz="1100" dirty="0" smtClean="0"/>
              <a:t>シンチレータ</a:t>
            </a:r>
            <a:endParaRPr kumimoji="1" lang="ja-JP" altLang="en-US" sz="1100" dirty="0"/>
          </a:p>
        </p:txBody>
      </p:sp>
      <p:sp>
        <p:nvSpPr>
          <p:cNvPr id="36" name="テキスト ボックス 35"/>
          <p:cNvSpPr txBox="1"/>
          <p:nvPr/>
        </p:nvSpPr>
        <p:spPr>
          <a:xfrm>
            <a:off x="5725615" y="4462925"/>
            <a:ext cx="853119" cy="261610"/>
          </a:xfrm>
          <a:prstGeom prst="rect">
            <a:avLst/>
          </a:prstGeom>
          <a:noFill/>
        </p:spPr>
        <p:txBody>
          <a:bodyPr wrap="none" rtlCol="0">
            <a:spAutoFit/>
          </a:bodyPr>
          <a:lstStyle/>
          <a:p>
            <a:r>
              <a:rPr lang="ja-JP" altLang="en-US" sz="1100" dirty="0" smtClean="0"/>
              <a:t>光</a:t>
            </a:r>
            <a:r>
              <a:rPr lang="ja-JP" altLang="en-US" sz="1100" dirty="0"/>
              <a:t>センサー</a:t>
            </a:r>
            <a:endParaRPr kumimoji="1" lang="ja-JP" altLang="en-US" sz="1100" dirty="0"/>
          </a:p>
        </p:txBody>
      </p:sp>
      <p:sp>
        <p:nvSpPr>
          <p:cNvPr id="39" name="テキスト ボックス 38"/>
          <p:cNvSpPr txBox="1"/>
          <p:nvPr/>
        </p:nvSpPr>
        <p:spPr>
          <a:xfrm>
            <a:off x="2316881" y="6268020"/>
            <a:ext cx="1107996" cy="276999"/>
          </a:xfrm>
          <a:prstGeom prst="rect">
            <a:avLst/>
          </a:prstGeom>
          <a:noFill/>
        </p:spPr>
        <p:txBody>
          <a:bodyPr wrap="none" rtlCol="0">
            <a:spAutoFit/>
          </a:bodyPr>
          <a:lstStyle/>
          <a:p>
            <a:r>
              <a:rPr lang="ja-JP" altLang="en-US" sz="1200" dirty="0" smtClean="0">
                <a:solidFill>
                  <a:srgbClr val="006600"/>
                </a:solidFill>
              </a:rPr>
              <a:t>電子や陽電子</a:t>
            </a:r>
            <a:endParaRPr kumimoji="1" lang="en-US" altLang="ja-JP" sz="1200" dirty="0" smtClean="0">
              <a:solidFill>
                <a:srgbClr val="006600"/>
              </a:solidFill>
            </a:endParaRPr>
          </a:p>
        </p:txBody>
      </p:sp>
      <p:sp>
        <p:nvSpPr>
          <p:cNvPr id="40" name="テキスト ボックス 39"/>
          <p:cNvSpPr txBox="1"/>
          <p:nvPr/>
        </p:nvSpPr>
        <p:spPr>
          <a:xfrm>
            <a:off x="3871566" y="5940043"/>
            <a:ext cx="3522118" cy="754053"/>
          </a:xfrm>
          <a:prstGeom prst="rect">
            <a:avLst/>
          </a:prstGeom>
          <a:noFill/>
        </p:spPr>
        <p:txBody>
          <a:bodyPr wrap="none" rtlCol="0">
            <a:spAutoFit/>
            <a:scene3d>
              <a:camera prst="orthographicFront"/>
              <a:lightRig rig="threePt" dir="t"/>
            </a:scene3d>
            <a:sp3d extrusionH="57150">
              <a:bevelT w="38100" h="38100" prst="angle"/>
            </a:sp3d>
          </a:bodyPr>
          <a:lstStyle/>
          <a:p>
            <a:r>
              <a:rPr kumimoji="1" lang="ja-JP" altLang="en-US" sz="1200" b="1" dirty="0" smtClean="0">
                <a:ln w="3175">
                  <a:noFill/>
                </a:ln>
                <a:solidFill>
                  <a:srgbClr val="FFFF00"/>
                </a:solidFill>
              </a:rPr>
              <a:t>可視光</a:t>
            </a:r>
            <a:endParaRPr kumimoji="1" lang="en-US" altLang="ja-JP" sz="1200" b="1" dirty="0" smtClean="0">
              <a:ln w="3175">
                <a:noFill/>
              </a:ln>
              <a:solidFill>
                <a:srgbClr val="FFFF00"/>
              </a:solidFill>
            </a:endParaRPr>
          </a:p>
          <a:p>
            <a:endParaRPr kumimoji="1" lang="en-US" altLang="ja-JP" sz="600" dirty="0" smtClean="0"/>
          </a:p>
          <a:p>
            <a:r>
              <a:rPr kumimoji="1" lang="ja-JP" altLang="en-US" sz="1200" dirty="0" smtClean="0"/>
              <a:t>光の強度が、元の</a:t>
            </a:r>
            <a:r>
              <a:rPr kumimoji="1" lang="en-US" altLang="ja-JP" sz="1200" dirty="0" smtClean="0"/>
              <a:t>γ</a:t>
            </a:r>
            <a:r>
              <a:rPr kumimoji="1" lang="ja-JP" altLang="en-US" sz="1200" dirty="0" smtClean="0"/>
              <a:t>線のエネルギーに比例</a:t>
            </a:r>
            <a:endParaRPr kumimoji="1" lang="en-US" altLang="ja-JP" sz="1200" dirty="0" smtClean="0"/>
          </a:p>
          <a:p>
            <a:r>
              <a:rPr lang="ja-JP" altLang="en-US" sz="1200" dirty="0" smtClean="0"/>
              <a:t>（強度を測定すれば、</a:t>
            </a:r>
            <a:r>
              <a:rPr lang="en-US" altLang="ja-JP" sz="1200" dirty="0" smtClean="0"/>
              <a:t>γ</a:t>
            </a:r>
            <a:r>
              <a:rPr lang="ja-JP" altLang="en-US" sz="1200" dirty="0" smtClean="0"/>
              <a:t>線のエネルギーが分かる！）</a:t>
            </a:r>
            <a:endParaRPr kumimoji="1" lang="ja-JP" altLang="en-US" sz="1200" dirty="0"/>
          </a:p>
        </p:txBody>
      </p:sp>
      <p:cxnSp>
        <p:nvCxnSpPr>
          <p:cNvPr id="44" name="直線矢印コネクタ 43"/>
          <p:cNvCxnSpPr/>
          <p:nvPr/>
        </p:nvCxnSpPr>
        <p:spPr bwMode="auto">
          <a:xfrm flipV="1">
            <a:off x="4220543" y="5087676"/>
            <a:ext cx="216024" cy="89722"/>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46" name="直線矢印コネクタ 45"/>
          <p:cNvCxnSpPr>
            <a:endCxn id="5" idx="2"/>
          </p:cNvCxnSpPr>
          <p:nvPr/>
        </p:nvCxnSpPr>
        <p:spPr bwMode="auto">
          <a:xfrm>
            <a:off x="4254743" y="5193972"/>
            <a:ext cx="181824" cy="270097"/>
          </a:xfrm>
          <a:prstGeom prst="straightConnector1">
            <a:avLst/>
          </a:prstGeom>
          <a:solidFill>
            <a:schemeClr val="accent1"/>
          </a:solidFill>
          <a:ln w="38100" cap="flat" cmpd="sng" algn="ctr">
            <a:solidFill>
              <a:srgbClr val="00B050"/>
            </a:solidFill>
            <a:prstDash val="solid"/>
            <a:round/>
            <a:headEnd type="none" w="med" len="med"/>
            <a:tailEnd type="arrow"/>
          </a:ln>
          <a:effectLst/>
        </p:spPr>
      </p:cxnSp>
      <p:cxnSp>
        <p:nvCxnSpPr>
          <p:cNvPr id="37" name="直線矢印コネクタ 36"/>
          <p:cNvCxnSpPr/>
          <p:nvPr/>
        </p:nvCxnSpPr>
        <p:spPr bwMode="auto">
          <a:xfrm flipV="1">
            <a:off x="4170701" y="4948541"/>
            <a:ext cx="417515" cy="933610"/>
          </a:xfrm>
          <a:prstGeom prst="straightConnector1">
            <a:avLst/>
          </a:prstGeom>
          <a:solidFill>
            <a:schemeClr val="accent1"/>
          </a:solidFill>
          <a:ln w="12700" cap="flat" cmpd="sng" algn="ctr">
            <a:solidFill>
              <a:srgbClr val="A50021"/>
            </a:solidFill>
            <a:prstDash val="solid"/>
            <a:round/>
            <a:headEnd type="none" w="med" len="med"/>
            <a:tailEnd type="triangle" w="med" len="med"/>
          </a:ln>
          <a:effectLst>
            <a:outerShdw blurRad="50800" dist="38100" dir="2700000" algn="tl" rotWithShape="0">
              <a:prstClr val="black">
                <a:alpha val="40000"/>
              </a:prstClr>
            </a:outerShdw>
          </a:effectLst>
        </p:spPr>
      </p:cxnSp>
      <p:cxnSp>
        <p:nvCxnSpPr>
          <p:cNvPr id="33" name="直線矢印コネクタ 32"/>
          <p:cNvCxnSpPr/>
          <p:nvPr/>
        </p:nvCxnSpPr>
        <p:spPr bwMode="auto">
          <a:xfrm flipV="1">
            <a:off x="2745291" y="5163434"/>
            <a:ext cx="1341247" cy="1104586"/>
          </a:xfrm>
          <a:prstGeom prst="straightConnector1">
            <a:avLst/>
          </a:prstGeom>
          <a:solidFill>
            <a:schemeClr val="accent1"/>
          </a:solidFill>
          <a:ln w="12700" cap="flat" cmpd="sng" algn="ctr">
            <a:solidFill>
              <a:srgbClr val="A50021"/>
            </a:solidFill>
            <a:prstDash val="solid"/>
            <a:round/>
            <a:headEnd type="none" w="med" len="med"/>
            <a:tailEnd type="triangle" w="med" len="med"/>
          </a:ln>
          <a:effectLst>
            <a:outerShdw blurRad="50800" dist="38100" dir="2700000" algn="tl" rotWithShape="0">
              <a:prstClr val="black">
                <a:alpha val="40000"/>
              </a:prstClr>
            </a:outerShdw>
          </a:effectLst>
        </p:spPr>
      </p:cxnSp>
      <p:sp>
        <p:nvSpPr>
          <p:cNvPr id="49" name="テキスト ボックス 48"/>
          <p:cNvSpPr txBox="1"/>
          <p:nvPr/>
        </p:nvSpPr>
        <p:spPr>
          <a:xfrm>
            <a:off x="5725615" y="4778341"/>
            <a:ext cx="1834156" cy="261610"/>
          </a:xfrm>
          <a:prstGeom prst="rect">
            <a:avLst/>
          </a:prstGeom>
          <a:noFill/>
        </p:spPr>
        <p:txBody>
          <a:bodyPr wrap="none" rtlCol="0">
            <a:spAutoFit/>
          </a:bodyPr>
          <a:lstStyle/>
          <a:p>
            <a:r>
              <a:rPr lang="ja-JP" altLang="en-US" sz="1100" dirty="0" smtClean="0"/>
              <a:t>可視光を電気パルスに変換</a:t>
            </a:r>
            <a:endParaRPr kumimoji="1" lang="ja-JP" altLang="en-US" sz="1100" dirty="0"/>
          </a:p>
        </p:txBody>
      </p:sp>
      <p:cxnSp>
        <p:nvCxnSpPr>
          <p:cNvPr id="50" name="直線矢印コネクタ 49"/>
          <p:cNvCxnSpPr/>
          <p:nvPr/>
        </p:nvCxnSpPr>
        <p:spPr bwMode="auto">
          <a:xfrm flipV="1">
            <a:off x="2456347" y="4162531"/>
            <a:ext cx="2244837" cy="81927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xmlns="" val="252328400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smtClean="0"/>
              <a:t>実験で使われている</a:t>
            </a:r>
            <a:r>
              <a:rPr lang="en-US" altLang="ja-JP" dirty="0" smtClean="0"/>
              <a:t/>
            </a:r>
            <a:br>
              <a:rPr lang="en-US" altLang="ja-JP" dirty="0" smtClean="0"/>
            </a:br>
            <a:r>
              <a:rPr kumimoji="1" lang="ja-JP" altLang="en-US" dirty="0" smtClean="0"/>
              <a:t>検出器の例</a:t>
            </a:r>
            <a:endParaRPr kumimoji="1" lang="ja-JP" altLang="en-US" dirty="0"/>
          </a:p>
        </p:txBody>
      </p:sp>
      <p:sp>
        <p:nvSpPr>
          <p:cNvPr id="6" name="テキスト プレースホルダ 5"/>
          <p:cNvSpPr>
            <a:spLocks noGrp="1"/>
          </p:cNvSpPr>
          <p:nvPr>
            <p:ph type="body" idx="1"/>
          </p:nvPr>
        </p:nvSpPr>
        <p:spPr/>
        <p:txBody>
          <a:bodyPr/>
          <a:lstStyle/>
          <a:p>
            <a:r>
              <a:rPr kumimoji="1" lang="en-US" altLang="ja-JP" dirty="0" smtClean="0"/>
              <a:t>Examples of Detectors Used in Experiments</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91</a:t>
            </a:fld>
            <a:endParaRPr kumimoji="1" lang="ja-JP" altLang="en-US" dirty="0"/>
          </a:p>
        </p:txBody>
      </p:sp>
      <p:sp>
        <p:nvSpPr>
          <p:cNvPr id="7" name="フッター プレースホルダ 6"/>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81025" y="2714620"/>
            <a:ext cx="8096250" cy="3643338"/>
          </a:xfrm>
        </p:spPr>
        <p:txBody>
          <a:bodyPr/>
          <a:lstStyle/>
          <a:p>
            <a:r>
              <a:rPr kumimoji="1" lang="ja-JP" altLang="en-US" sz="2800" dirty="0" smtClean="0"/>
              <a:t>東北大学電子光理学研究センター</a:t>
            </a:r>
            <a:r>
              <a:rPr kumimoji="1" lang="en-US" altLang="ja-JP" sz="2800" dirty="0" smtClean="0"/>
              <a:t/>
            </a:r>
            <a:br>
              <a:rPr kumimoji="1" lang="en-US" altLang="ja-JP" sz="2800" dirty="0" smtClean="0"/>
            </a:br>
            <a:r>
              <a:rPr kumimoji="1" lang="ja-JP" altLang="en-US" sz="2800" dirty="0" smtClean="0"/>
              <a:t>で行われている、</a:t>
            </a:r>
            <a:r>
              <a:rPr kumimoji="1" lang="en-US" altLang="ja-JP" sz="2800" dirty="0" smtClean="0"/>
              <a:t/>
            </a:r>
            <a:br>
              <a:rPr kumimoji="1" lang="en-US" altLang="ja-JP" sz="2800" dirty="0" smtClean="0"/>
            </a:br>
            <a:r>
              <a:rPr kumimoji="1" lang="ja-JP" altLang="en-US" sz="2800" dirty="0" smtClean="0"/>
              <a:t>光子</a:t>
            </a:r>
            <a:r>
              <a:rPr kumimoji="1" lang="en-US" altLang="ja-JP" sz="2800" dirty="0" smtClean="0"/>
              <a:t>-</a:t>
            </a:r>
            <a:r>
              <a:rPr kumimoji="1" lang="ja-JP" altLang="en-US" sz="2800" dirty="0" smtClean="0"/>
              <a:t>中性子反応によるストレンジネス生成実験</a:t>
            </a:r>
            <a:endParaRPr kumimoji="1" lang="ja-JP" altLang="en-US" dirty="0"/>
          </a:p>
        </p:txBody>
      </p:sp>
      <p:sp>
        <p:nvSpPr>
          <p:cNvPr id="3" name="テキスト プレースホルダ 2"/>
          <p:cNvSpPr>
            <a:spLocks noGrp="1"/>
          </p:cNvSpPr>
          <p:nvPr>
            <p:ph type="body" idx="1"/>
          </p:nvPr>
        </p:nvSpPr>
        <p:spPr/>
        <p:txBody>
          <a:bodyPr/>
          <a:lstStyle/>
          <a:p>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92</a:t>
            </a:fld>
            <a:endParaRPr kumimoji="1" lang="ja-JP" altLang="en-US" dirty="0"/>
          </a:p>
        </p:txBody>
      </p:sp>
      <p:sp>
        <p:nvSpPr>
          <p:cNvPr id="5" name="フッター プレースホルダ 4"/>
          <p:cNvSpPr>
            <a:spLocks noGrp="1"/>
          </p:cNvSpPr>
          <p:nvPr>
            <p:ph type="ftr" sz="quarter" idx="10"/>
          </p:nvPr>
        </p:nvSpPr>
        <p:spPr/>
        <p:txBody>
          <a:bodyPr/>
          <a:lstStyle/>
          <a:p>
            <a:r>
              <a:rPr kumimoji="1" lang="en-US" altLang="ja-JP" smtClean="0"/>
              <a:t>2011/8/8-9  </a:t>
            </a:r>
            <a:r>
              <a:rPr kumimoji="1" lang="ja-JP" altLang="en-US" smtClean="0"/>
              <a:t>教員免許更新講習 「放射線計測と素粒子・原子核の実験的研究」</a:t>
            </a:r>
            <a:endParaRPr kumimoji="1" lang="ja-JP" alt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200" dirty="0" smtClean="0"/>
              <a:t>光子</a:t>
            </a:r>
            <a:r>
              <a:rPr lang="en-US" altLang="ja-JP" sz="3200" dirty="0" smtClean="0"/>
              <a:t>-</a:t>
            </a:r>
            <a:r>
              <a:rPr lang="ja-JP" altLang="en-US" sz="3200" dirty="0" smtClean="0"/>
              <a:t>中性子反応によるストレンジネス生成実験</a:t>
            </a:r>
            <a:endParaRPr kumimoji="1" lang="ja-JP" altLang="en-US" dirty="0"/>
          </a:p>
        </p:txBody>
      </p:sp>
      <p:sp>
        <p:nvSpPr>
          <p:cNvPr id="3" name="コンテンツ プレースホルダ 2"/>
          <p:cNvSpPr>
            <a:spLocks noGrp="1"/>
          </p:cNvSpPr>
          <p:nvPr>
            <p:ph idx="1"/>
          </p:nvPr>
        </p:nvSpPr>
        <p:spPr>
          <a:xfrm>
            <a:off x="463896" y="1070708"/>
            <a:ext cx="7738810" cy="5572140"/>
          </a:xfrm>
        </p:spPr>
        <p:txBody>
          <a:bodyPr/>
          <a:lstStyle/>
          <a:p>
            <a:r>
              <a:rPr lang="ja-JP" altLang="en-US" sz="2000" dirty="0" smtClean="0"/>
              <a:t>ストレンジネス</a:t>
            </a:r>
            <a:endParaRPr lang="en-US" altLang="ja-JP" sz="2000" dirty="0" smtClean="0"/>
          </a:p>
          <a:p>
            <a:pPr lvl="1"/>
            <a:r>
              <a:rPr kumimoji="1" lang="en-US" altLang="ja-JP" sz="1800" dirty="0" smtClean="0"/>
              <a:t>s</a:t>
            </a:r>
            <a:r>
              <a:rPr kumimoji="1" lang="ja-JP" altLang="en-US" sz="1800" dirty="0" smtClean="0"/>
              <a:t>（ストレンジ）クォークを含んだハドロン</a:t>
            </a:r>
            <a:endParaRPr kumimoji="1" lang="en-US" altLang="ja-JP" sz="1800" dirty="0" smtClean="0"/>
          </a:p>
          <a:p>
            <a:pPr lvl="2"/>
            <a:r>
              <a:rPr lang="en-US" altLang="ja-JP" sz="1600" dirty="0" smtClean="0"/>
              <a:t>s </a:t>
            </a:r>
            <a:r>
              <a:rPr lang="ja-JP" altLang="en-US" sz="1600" dirty="0" smtClean="0"/>
              <a:t>クォーク</a:t>
            </a:r>
            <a:endParaRPr lang="en-US" altLang="ja-JP" sz="1600" dirty="0" smtClean="0"/>
          </a:p>
          <a:p>
            <a:pPr lvl="3"/>
            <a:r>
              <a:rPr lang="ja-JP" altLang="en-US" sz="1400" dirty="0" smtClean="0"/>
              <a:t>陽子・中性子を構成している </a:t>
            </a:r>
            <a:r>
              <a:rPr lang="en-US" altLang="ja-JP" sz="1400" dirty="0" smtClean="0"/>
              <a:t>u, d </a:t>
            </a:r>
            <a:r>
              <a:rPr lang="ja-JP" altLang="en-US" sz="1400" dirty="0" smtClean="0"/>
              <a:t>クォークより質量が大きい</a:t>
            </a:r>
            <a:endParaRPr lang="en-US" altLang="ja-JP" sz="1400" dirty="0" smtClean="0"/>
          </a:p>
          <a:p>
            <a:pPr lvl="3"/>
            <a:r>
              <a:rPr kumimoji="1" lang="ja-JP" altLang="en-US" sz="1400" dirty="0" smtClean="0"/>
              <a:t>通常の状態では存在しない</a:t>
            </a:r>
            <a:endParaRPr kumimoji="1" lang="en-US" altLang="ja-JP" sz="1400" dirty="0" smtClean="0"/>
          </a:p>
          <a:p>
            <a:pPr lvl="1"/>
            <a:r>
              <a:rPr lang="ja-JP" altLang="en-US" sz="1800" dirty="0" smtClean="0"/>
              <a:t>生成後、</a:t>
            </a:r>
            <a:r>
              <a:rPr lang="en-US" altLang="ja-JP" sz="1800" dirty="0" smtClean="0"/>
              <a:t>10</a:t>
            </a:r>
            <a:r>
              <a:rPr lang="en-US" altLang="ja-JP" sz="1800" baseline="30000" dirty="0" smtClean="0"/>
              <a:t>-10</a:t>
            </a:r>
            <a:r>
              <a:rPr lang="en-US" altLang="ja-JP" sz="1800" dirty="0" smtClean="0"/>
              <a:t> s </a:t>
            </a:r>
            <a:r>
              <a:rPr lang="ja-JP" altLang="en-US" sz="1800" dirty="0" smtClean="0"/>
              <a:t>程度で崩壊する</a:t>
            </a:r>
            <a:endParaRPr lang="en-US" altLang="ja-JP" sz="1800" dirty="0" smtClean="0"/>
          </a:p>
          <a:p>
            <a:pPr lvl="1"/>
            <a:r>
              <a:rPr kumimoji="1" lang="ja-JP" altLang="en-US" sz="1800" dirty="0" smtClean="0"/>
              <a:t>対生成により生じる</a:t>
            </a:r>
            <a:endParaRPr kumimoji="1" lang="en-US" altLang="ja-JP" sz="1800" dirty="0" smtClean="0"/>
          </a:p>
          <a:p>
            <a:pPr lvl="2"/>
            <a:r>
              <a:rPr kumimoji="1" lang="en-US" altLang="ja-JP" sz="1600" dirty="0" smtClean="0"/>
              <a:t>s</a:t>
            </a:r>
            <a:r>
              <a:rPr kumimoji="1" lang="ja-JP" altLang="en-US" sz="1600" dirty="0" smtClean="0"/>
              <a:t>クォークと反</a:t>
            </a:r>
            <a:r>
              <a:rPr kumimoji="1" lang="en-US" altLang="ja-JP" sz="1600" dirty="0" smtClean="0"/>
              <a:t>s</a:t>
            </a:r>
            <a:r>
              <a:rPr kumimoji="1" lang="ja-JP" altLang="en-US" sz="1600" dirty="0" smtClean="0"/>
              <a:t>クォークが生成</a:t>
            </a:r>
            <a:endParaRPr kumimoji="1" lang="en-US" altLang="ja-JP" sz="1600" dirty="0" smtClean="0"/>
          </a:p>
          <a:p>
            <a:r>
              <a:rPr lang="ja-JP" altLang="en-US" sz="2000" dirty="0" smtClean="0"/>
              <a:t>光子</a:t>
            </a:r>
            <a:r>
              <a:rPr lang="en-US" altLang="ja-JP" sz="2000" dirty="0" smtClean="0"/>
              <a:t>-</a:t>
            </a:r>
            <a:r>
              <a:rPr lang="ja-JP" altLang="en-US" sz="2000" dirty="0" smtClean="0"/>
              <a:t>中性子反応</a:t>
            </a:r>
            <a:endParaRPr lang="en-US" altLang="ja-JP" sz="2000" dirty="0" smtClean="0"/>
          </a:p>
          <a:p>
            <a:endParaRPr lang="en-US" altLang="ja-JP" sz="2000" dirty="0" smtClean="0"/>
          </a:p>
          <a:p>
            <a:endParaRPr lang="en-US" altLang="ja-JP" sz="2000" dirty="0" smtClean="0"/>
          </a:p>
          <a:p>
            <a:endParaRPr lang="en-US" altLang="ja-JP" sz="2000" dirty="0" smtClean="0"/>
          </a:p>
          <a:p>
            <a:endParaRPr lang="en-US" altLang="ja-JP" sz="2000" dirty="0" smtClean="0"/>
          </a:p>
          <a:p>
            <a:endParaRPr lang="en-US" altLang="ja-JP" sz="2000" dirty="0" smtClean="0"/>
          </a:p>
          <a:p>
            <a:pPr lvl="1"/>
            <a:r>
              <a:rPr lang="ja-JP" altLang="en-US" sz="1800" dirty="0" smtClean="0"/>
              <a:t>生成閾値（作られる最小の値）近傍で、反応断面積の運動量依存性を調べている</a:t>
            </a:r>
            <a:endParaRPr lang="en-US" altLang="ja-JP" sz="1800" dirty="0" smtClean="0"/>
          </a:p>
          <a:p>
            <a:pPr lvl="1"/>
            <a:r>
              <a:rPr lang="ja-JP" altLang="en-US" sz="1800" dirty="0" smtClean="0"/>
              <a:t>ストレンジ生成に関する理解</a:t>
            </a:r>
            <a:endParaRPr lang="en-US" altLang="ja-JP" sz="1800" dirty="0" smtClean="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93</a:t>
            </a:fld>
            <a:endParaRPr kumimoji="1" lang="ja-JP" altLang="en-US" dirty="0"/>
          </a:p>
        </p:txBody>
      </p:sp>
      <p:sp>
        <p:nvSpPr>
          <p:cNvPr id="5" name="テキスト ボックス 4"/>
          <p:cNvSpPr txBox="1"/>
          <p:nvPr/>
        </p:nvSpPr>
        <p:spPr>
          <a:xfrm>
            <a:off x="1600201" y="3924860"/>
            <a:ext cx="2188420" cy="523220"/>
          </a:xfrm>
          <a:prstGeom prst="rect">
            <a:avLst/>
          </a:prstGeom>
          <a:noFill/>
        </p:spPr>
        <p:txBody>
          <a:bodyPr wrap="none" rtlCol="0">
            <a:spAutoFit/>
          </a:bodyPr>
          <a:lstStyle/>
          <a:p>
            <a:r>
              <a:rPr kumimoji="1" lang="en-US" altLang="ja-JP" sz="2800" dirty="0" smtClean="0">
                <a:latin typeface="Symbol" pitchFamily="18" charset="2"/>
                <a:cs typeface="Times New Roman" pitchFamily="18" charset="0"/>
              </a:rPr>
              <a:t>g</a:t>
            </a:r>
            <a:r>
              <a:rPr kumimoji="1" lang="en-US" altLang="ja-JP" sz="2800" dirty="0" smtClean="0">
                <a:latin typeface="Times New Roman" pitchFamily="18" charset="0"/>
                <a:cs typeface="Times New Roman" pitchFamily="18" charset="0"/>
              </a:rPr>
              <a:t>+</a:t>
            </a:r>
            <a:r>
              <a:rPr kumimoji="1" lang="en-US" altLang="ja-JP" sz="2800" i="1" dirty="0" smtClean="0">
                <a:latin typeface="Times New Roman" pitchFamily="18" charset="0"/>
                <a:cs typeface="Times New Roman" pitchFamily="18" charset="0"/>
              </a:rPr>
              <a:t>n </a:t>
            </a:r>
            <a:r>
              <a:rPr kumimoji="1" lang="en-US" altLang="ja-JP" sz="2800" dirty="0" smtClean="0">
                <a:latin typeface="Times New Roman" pitchFamily="18" charset="0"/>
                <a:cs typeface="Times New Roman" pitchFamily="18" charset="0"/>
                <a:sym typeface="Symbol"/>
              </a:rPr>
              <a:t> </a:t>
            </a:r>
            <a:r>
              <a:rPr kumimoji="1" lang="en-US" altLang="ja-JP" sz="2800" i="1" dirty="0" smtClean="0">
                <a:latin typeface="Times New Roman" pitchFamily="18" charset="0"/>
                <a:cs typeface="Times New Roman" pitchFamily="18" charset="0"/>
                <a:sym typeface="Symbol"/>
              </a:rPr>
              <a:t>K</a:t>
            </a:r>
            <a:r>
              <a:rPr kumimoji="1" lang="en-US" altLang="ja-JP" sz="2800" baseline="30000" dirty="0" smtClean="0">
                <a:latin typeface="Times New Roman" pitchFamily="18" charset="0"/>
                <a:cs typeface="Times New Roman" pitchFamily="18" charset="0"/>
                <a:sym typeface="Symbol"/>
              </a:rPr>
              <a:t>0</a:t>
            </a:r>
            <a:r>
              <a:rPr kumimoji="1" lang="en-US" altLang="ja-JP" sz="2800" baseline="-25000" dirty="0" smtClean="0">
                <a:latin typeface="Times New Roman" pitchFamily="18" charset="0"/>
                <a:cs typeface="Times New Roman" pitchFamily="18" charset="0"/>
                <a:sym typeface="Symbol"/>
              </a:rPr>
              <a:t>S</a:t>
            </a:r>
            <a:r>
              <a:rPr kumimoji="1" lang="en-US" altLang="ja-JP" sz="2800" dirty="0" smtClean="0">
                <a:latin typeface="Times New Roman" pitchFamily="18" charset="0"/>
                <a:cs typeface="Times New Roman" pitchFamily="18" charset="0"/>
                <a:sym typeface="Symbol"/>
              </a:rPr>
              <a:t>+</a:t>
            </a:r>
            <a:r>
              <a:rPr kumimoji="1" lang="en-US" altLang="ja-JP" sz="2800" dirty="0" smtClean="0">
                <a:latin typeface="Symbol" pitchFamily="18" charset="2"/>
                <a:cs typeface="Times New Roman" pitchFamily="18" charset="0"/>
                <a:sym typeface="Symbol"/>
              </a:rPr>
              <a:t>L</a:t>
            </a:r>
          </a:p>
        </p:txBody>
      </p:sp>
      <p:sp>
        <p:nvSpPr>
          <p:cNvPr id="6" name="テキスト ボックス 5"/>
          <p:cNvSpPr txBox="1"/>
          <p:nvPr/>
        </p:nvSpPr>
        <p:spPr>
          <a:xfrm>
            <a:off x="3016624" y="4630270"/>
            <a:ext cx="1446230" cy="707886"/>
          </a:xfrm>
          <a:prstGeom prst="rect">
            <a:avLst/>
          </a:prstGeom>
          <a:noFill/>
        </p:spPr>
        <p:txBody>
          <a:bodyPr wrap="none" rtlCol="0">
            <a:spAutoFit/>
          </a:bodyPr>
          <a:lstStyle/>
          <a:p>
            <a:r>
              <a:rPr lang="en-US" altLang="ja-JP" sz="2000" dirty="0" smtClean="0">
                <a:latin typeface="Symbol" pitchFamily="18" charset="2"/>
                <a:cs typeface="Times New Roman" pitchFamily="18" charset="0"/>
              </a:rPr>
              <a:t>50%: p</a:t>
            </a:r>
            <a:r>
              <a:rPr lang="en-US" altLang="ja-JP" sz="2000" baseline="30000" dirty="0" smtClean="0">
                <a:latin typeface="Symbol" pitchFamily="18" charset="2"/>
                <a:cs typeface="Times New Roman" pitchFamily="18" charset="0"/>
              </a:rPr>
              <a:t>0</a:t>
            </a:r>
            <a:r>
              <a:rPr lang="en-US" altLang="ja-JP" sz="2000" dirty="0" smtClean="0">
                <a:latin typeface="Symbol" pitchFamily="18" charset="2"/>
                <a:cs typeface="Times New Roman" pitchFamily="18" charset="0"/>
              </a:rPr>
              <a:t>+p</a:t>
            </a:r>
            <a:r>
              <a:rPr lang="en-US" altLang="ja-JP" sz="2000" baseline="30000" dirty="0" smtClean="0">
                <a:latin typeface="Symbol" pitchFamily="18" charset="2"/>
                <a:cs typeface="Times New Roman" pitchFamily="18" charset="0"/>
              </a:rPr>
              <a:t>0</a:t>
            </a:r>
            <a:r>
              <a:rPr lang="en-US" altLang="ja-JP" sz="2000" dirty="0" smtClean="0">
                <a:latin typeface="Symbol" pitchFamily="18" charset="2"/>
                <a:cs typeface="Times New Roman" pitchFamily="18" charset="0"/>
              </a:rPr>
              <a:t> </a:t>
            </a:r>
          </a:p>
          <a:p>
            <a:r>
              <a:rPr lang="en-US" altLang="ja-JP" sz="2000" dirty="0" smtClean="0">
                <a:latin typeface="Symbol" pitchFamily="18" charset="2"/>
                <a:cs typeface="Times New Roman" pitchFamily="18" charset="0"/>
              </a:rPr>
              <a:t>50%: p</a:t>
            </a:r>
            <a:r>
              <a:rPr lang="en-US" altLang="ja-JP" sz="2000" baseline="30000" dirty="0" smtClean="0">
                <a:latin typeface="Symbol" pitchFamily="18" charset="2"/>
                <a:cs typeface="Times New Roman" pitchFamily="18" charset="0"/>
              </a:rPr>
              <a:t>+</a:t>
            </a:r>
            <a:r>
              <a:rPr lang="en-US" altLang="ja-JP" sz="2000" dirty="0" smtClean="0">
                <a:latin typeface="Symbol" pitchFamily="18" charset="2"/>
                <a:cs typeface="Times New Roman" pitchFamily="18" charset="0"/>
              </a:rPr>
              <a:t>+p</a:t>
            </a:r>
            <a:r>
              <a:rPr lang="en-US" altLang="ja-JP" sz="2000" baseline="30000" dirty="0" smtClean="0">
                <a:latin typeface="Symbol" pitchFamily="18" charset="2"/>
                <a:cs typeface="Times New Roman" pitchFamily="18" charset="0"/>
              </a:rPr>
              <a:t>-</a:t>
            </a:r>
            <a:endParaRPr kumimoji="1" lang="ja-JP" altLang="en-US" sz="2000" dirty="0">
              <a:latin typeface="Symbol" pitchFamily="18" charset="2"/>
              <a:cs typeface="Times New Roman" pitchFamily="18" charset="0"/>
            </a:endParaRPr>
          </a:p>
        </p:txBody>
      </p:sp>
      <p:sp>
        <p:nvSpPr>
          <p:cNvPr id="7" name="テキスト ボックス 6"/>
          <p:cNvSpPr txBox="1"/>
          <p:nvPr/>
        </p:nvSpPr>
        <p:spPr>
          <a:xfrm>
            <a:off x="4836459" y="4634753"/>
            <a:ext cx="1412566" cy="707886"/>
          </a:xfrm>
          <a:prstGeom prst="rect">
            <a:avLst/>
          </a:prstGeom>
          <a:noFill/>
        </p:spPr>
        <p:txBody>
          <a:bodyPr wrap="none" rtlCol="0">
            <a:spAutoFit/>
          </a:bodyPr>
          <a:lstStyle/>
          <a:p>
            <a:r>
              <a:rPr lang="en-US" altLang="ja-JP" sz="2000" dirty="0" smtClean="0">
                <a:latin typeface="Symbol" pitchFamily="18" charset="2"/>
                <a:cs typeface="Times New Roman" pitchFamily="18" charset="0"/>
              </a:rPr>
              <a:t>36%: p</a:t>
            </a:r>
            <a:r>
              <a:rPr lang="en-US" altLang="ja-JP" sz="2000" baseline="30000" dirty="0" smtClean="0">
                <a:latin typeface="Symbol" pitchFamily="18" charset="2"/>
                <a:cs typeface="Times New Roman" pitchFamily="18" charset="0"/>
              </a:rPr>
              <a:t>0</a:t>
            </a:r>
            <a:r>
              <a:rPr lang="en-US" altLang="ja-JP" sz="2000" dirty="0" smtClean="0">
                <a:latin typeface="Symbol" pitchFamily="18" charset="2"/>
                <a:cs typeface="Times New Roman" pitchFamily="18" charset="0"/>
              </a:rPr>
              <a:t>+</a:t>
            </a:r>
            <a:r>
              <a:rPr lang="en-US" altLang="ja-JP" sz="2000" dirty="0" smtClean="0">
                <a:latin typeface="Times New Roman" pitchFamily="18" charset="0"/>
                <a:cs typeface="Times New Roman" pitchFamily="18" charset="0"/>
              </a:rPr>
              <a:t> </a:t>
            </a:r>
            <a:r>
              <a:rPr lang="en-US" altLang="ja-JP" sz="2000" i="1" dirty="0" smtClean="0">
                <a:latin typeface="Times New Roman" pitchFamily="18" charset="0"/>
                <a:cs typeface="Times New Roman" pitchFamily="18" charset="0"/>
              </a:rPr>
              <a:t>n</a:t>
            </a:r>
            <a:r>
              <a:rPr lang="en-US" altLang="ja-JP" sz="2000" dirty="0" smtClean="0">
                <a:latin typeface="Symbol" pitchFamily="18" charset="2"/>
                <a:cs typeface="Times New Roman" pitchFamily="18" charset="0"/>
              </a:rPr>
              <a:t> </a:t>
            </a:r>
          </a:p>
          <a:p>
            <a:r>
              <a:rPr lang="en-US" altLang="ja-JP" sz="2000" dirty="0" smtClean="0">
                <a:latin typeface="Symbol" pitchFamily="18" charset="2"/>
                <a:cs typeface="Times New Roman" pitchFamily="18" charset="0"/>
              </a:rPr>
              <a:t>64%: p</a:t>
            </a:r>
            <a:r>
              <a:rPr lang="en-US" altLang="ja-JP" sz="2000" baseline="30000" dirty="0" smtClean="0">
                <a:latin typeface="Symbol" pitchFamily="18" charset="2"/>
                <a:cs typeface="Times New Roman" pitchFamily="18" charset="0"/>
              </a:rPr>
              <a:t>-</a:t>
            </a:r>
            <a:r>
              <a:rPr lang="en-US" altLang="ja-JP" sz="2000" dirty="0" smtClean="0">
                <a:latin typeface="Symbol" pitchFamily="18" charset="2"/>
                <a:cs typeface="Times New Roman" pitchFamily="18" charset="0"/>
              </a:rPr>
              <a:t>+</a:t>
            </a:r>
            <a:r>
              <a:rPr lang="en-US" altLang="ja-JP" sz="2000" i="1" dirty="0" smtClean="0">
                <a:latin typeface="Times New Roman" pitchFamily="18" charset="0"/>
                <a:cs typeface="Times New Roman" pitchFamily="18" charset="0"/>
              </a:rPr>
              <a:t> p</a:t>
            </a:r>
            <a:endParaRPr kumimoji="1" lang="ja-JP" altLang="en-US" sz="2000" i="1" dirty="0">
              <a:latin typeface="Times New Roman" pitchFamily="18" charset="0"/>
              <a:cs typeface="Times New Roman" pitchFamily="18" charset="0"/>
            </a:endParaRPr>
          </a:p>
        </p:txBody>
      </p:sp>
      <p:cxnSp>
        <p:nvCxnSpPr>
          <p:cNvPr id="9" name="直線矢印コネクタ 8"/>
          <p:cNvCxnSpPr>
            <a:endCxn id="6" idx="1"/>
          </p:cNvCxnSpPr>
          <p:nvPr/>
        </p:nvCxnSpPr>
        <p:spPr bwMode="auto">
          <a:xfrm rot="16200000" flipH="1">
            <a:off x="2651253" y="4618841"/>
            <a:ext cx="580331" cy="150411"/>
          </a:xfrm>
          <a:prstGeom prst="bentConnector2">
            <a:avLst/>
          </a:prstGeom>
          <a:solidFill>
            <a:schemeClr val="accent1"/>
          </a:solidFill>
          <a:ln w="9525" cap="flat" cmpd="sng" algn="ctr">
            <a:solidFill>
              <a:schemeClr val="tx1"/>
            </a:solidFill>
            <a:prstDash val="solid"/>
            <a:round/>
            <a:headEnd type="none" w="med" len="med"/>
            <a:tailEnd type="arrow"/>
          </a:ln>
          <a:effectLst/>
        </p:spPr>
      </p:cxnSp>
      <p:cxnSp>
        <p:nvCxnSpPr>
          <p:cNvPr id="13" name="直線矢印コネクタ 8"/>
          <p:cNvCxnSpPr>
            <a:endCxn id="7" idx="1"/>
          </p:cNvCxnSpPr>
          <p:nvPr/>
        </p:nvCxnSpPr>
        <p:spPr bwMode="auto">
          <a:xfrm>
            <a:off x="3440276" y="4461288"/>
            <a:ext cx="1396183" cy="527408"/>
          </a:xfrm>
          <a:prstGeom prst="bentConnector3">
            <a:avLst>
              <a:gd name="adj1" fmla="val 79075"/>
            </a:avLst>
          </a:prstGeom>
          <a:solidFill>
            <a:schemeClr val="accent1"/>
          </a:solidFill>
          <a:ln w="9525" cap="flat" cmpd="sng" algn="ctr">
            <a:solidFill>
              <a:schemeClr val="tx1"/>
            </a:solidFill>
            <a:prstDash val="solid"/>
            <a:round/>
            <a:headEnd type="none" w="med" len="med"/>
            <a:tailEnd type="arrow"/>
          </a:ln>
          <a:effectLst/>
        </p:spPr>
      </p:cxnSp>
      <p:cxnSp>
        <p:nvCxnSpPr>
          <p:cNvPr id="19" name="直線コネクタ 18"/>
          <p:cNvCxnSpPr/>
          <p:nvPr/>
        </p:nvCxnSpPr>
        <p:spPr bwMode="auto">
          <a:xfrm rot="5400000" flipH="1" flipV="1">
            <a:off x="3397222" y="4414133"/>
            <a:ext cx="943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0" name="円/楕円 19"/>
          <p:cNvSpPr/>
          <p:nvPr/>
        </p:nvSpPr>
        <p:spPr bwMode="auto">
          <a:xfrm>
            <a:off x="2864224" y="4975412"/>
            <a:ext cx="1613647" cy="295835"/>
          </a:xfrm>
          <a:prstGeom prst="ellipse">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5" name="円/楕円 24"/>
          <p:cNvSpPr/>
          <p:nvPr/>
        </p:nvSpPr>
        <p:spPr bwMode="auto">
          <a:xfrm>
            <a:off x="4657165" y="5020235"/>
            <a:ext cx="1613647" cy="295835"/>
          </a:xfrm>
          <a:prstGeom prst="ellipse">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 name="テキスト ボックス 25"/>
          <p:cNvSpPr txBox="1"/>
          <p:nvPr/>
        </p:nvSpPr>
        <p:spPr>
          <a:xfrm>
            <a:off x="3684494" y="5325035"/>
            <a:ext cx="4575291" cy="338554"/>
          </a:xfrm>
          <a:prstGeom prst="rect">
            <a:avLst/>
          </a:prstGeom>
          <a:noFill/>
        </p:spPr>
        <p:txBody>
          <a:bodyPr wrap="none" rtlCol="0">
            <a:spAutoFit/>
          </a:bodyPr>
          <a:lstStyle/>
          <a:p>
            <a:r>
              <a:rPr lang="ja-JP" altLang="en-US" sz="1600" dirty="0" smtClean="0"/>
              <a:t>電荷を持った粒子に崩壊するチャンネルを捕まえる</a:t>
            </a:r>
            <a:endParaRPr kumimoji="1" lang="ja-JP" altLang="en-US" sz="1600" dirty="0"/>
          </a:p>
        </p:txBody>
      </p:sp>
      <p:sp>
        <p:nvSpPr>
          <p:cNvPr id="14" name="フッター プレースホルダ 13"/>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LNS_STB-ring_w_NKS2"/>
          <p:cNvPicPr>
            <a:picLocks noChangeArrowheads="1"/>
          </p:cNvPicPr>
          <p:nvPr/>
        </p:nvPicPr>
        <p:blipFill>
          <a:blip r:embed="rId3" cstate="print">
            <a:clrChange>
              <a:clrFrom>
                <a:srgbClr val="F3F3F3"/>
              </a:clrFrom>
              <a:clrTo>
                <a:srgbClr val="F3F3F3">
                  <a:alpha val="0"/>
                </a:srgbClr>
              </a:clrTo>
            </a:clrChange>
          </a:blip>
          <a:srcRect l="1657" r="2776"/>
          <a:stretch>
            <a:fillRect/>
          </a:stretch>
        </p:blipFill>
        <p:spPr bwMode="auto">
          <a:xfrm rot="13500000">
            <a:off x="1639888" y="463550"/>
            <a:ext cx="4300537" cy="6011863"/>
          </a:xfrm>
          <a:prstGeom prst="rect">
            <a:avLst/>
          </a:prstGeom>
          <a:noFill/>
        </p:spPr>
      </p:pic>
      <p:sp>
        <p:nvSpPr>
          <p:cNvPr id="66562" name="Rectangle 2"/>
          <p:cNvSpPr>
            <a:spLocks noGrp="1" noChangeArrowheads="1"/>
          </p:cNvSpPr>
          <p:nvPr>
            <p:ph type="title"/>
          </p:nvPr>
        </p:nvSpPr>
        <p:spPr/>
        <p:txBody>
          <a:bodyPr/>
          <a:lstStyle/>
          <a:p>
            <a:r>
              <a:rPr lang="ja-JP" altLang="en-US" sz="2800" dirty="0" smtClean="0"/>
              <a:t>電子加速器、</a:t>
            </a:r>
            <a:r>
              <a:rPr lang="en-US" altLang="ja-JP" sz="2800" dirty="0" smtClean="0"/>
              <a:t>γ</a:t>
            </a:r>
            <a:r>
              <a:rPr lang="ja-JP" altLang="en-US" sz="2800" dirty="0" smtClean="0"/>
              <a:t>線発生装置、スペクトロメータ</a:t>
            </a:r>
            <a:endParaRPr lang="en-US" altLang="ja-JP" sz="2800" dirty="0"/>
          </a:p>
        </p:txBody>
      </p:sp>
      <p:pic>
        <p:nvPicPr>
          <p:cNvPr id="66563" name="Picture 3" descr="lns-ring-photo"/>
          <p:cNvPicPr>
            <a:picLocks noChangeAspect="1" noChangeArrowheads="1"/>
          </p:cNvPicPr>
          <p:nvPr/>
        </p:nvPicPr>
        <p:blipFill>
          <a:blip r:embed="rId4" cstate="print"/>
          <a:srcRect l="7996" t="2005" r="3293" b="3464"/>
          <a:stretch>
            <a:fillRect/>
          </a:stretch>
        </p:blipFill>
        <p:spPr bwMode="auto">
          <a:xfrm>
            <a:off x="5868988" y="4608512"/>
            <a:ext cx="3275012" cy="2249488"/>
          </a:xfrm>
          <a:prstGeom prst="rect">
            <a:avLst/>
          </a:prstGeom>
          <a:solidFill>
            <a:schemeClr val="tx2"/>
          </a:solidFill>
          <a:ln w="9525">
            <a:noFill/>
            <a:miter lim="800000"/>
            <a:headEnd/>
            <a:tailEnd/>
          </a:ln>
        </p:spPr>
      </p:pic>
      <p:sp>
        <p:nvSpPr>
          <p:cNvPr id="66565" name="Text Box 5"/>
          <p:cNvSpPr txBox="1">
            <a:spLocks noChangeArrowheads="1"/>
          </p:cNvSpPr>
          <p:nvPr/>
        </p:nvSpPr>
        <p:spPr bwMode="auto">
          <a:xfrm>
            <a:off x="215900" y="1657350"/>
            <a:ext cx="1193800" cy="1133475"/>
          </a:xfrm>
          <a:prstGeom prst="rect">
            <a:avLst/>
          </a:prstGeom>
          <a:noFill/>
          <a:ln w="9525">
            <a:noFill/>
            <a:miter lim="800000"/>
            <a:headEnd/>
            <a:tailEnd/>
          </a:ln>
          <a:effectLst/>
        </p:spPr>
        <p:txBody>
          <a:bodyPr lIns="98719" tIns="49359" rIns="98719" bIns="49359">
            <a:spAutoFit/>
          </a:bodyPr>
          <a:lstStyle/>
          <a:p>
            <a:pPr defTabSz="987425"/>
            <a:r>
              <a:rPr lang="en-US" altLang="ja-JP" sz="1700" b="0" dirty="0">
                <a:latin typeface="Arial Narrow" pitchFamily="34" charset="0"/>
              </a:rPr>
              <a:t>150 MeV </a:t>
            </a:r>
          </a:p>
          <a:p>
            <a:pPr defTabSz="987425"/>
            <a:r>
              <a:rPr lang="en-US" altLang="ja-JP" sz="1700" b="0" dirty="0">
                <a:latin typeface="Arial Narrow" pitchFamily="34" charset="0"/>
              </a:rPr>
              <a:t>electron beam</a:t>
            </a:r>
          </a:p>
          <a:p>
            <a:pPr defTabSz="987425"/>
            <a:r>
              <a:rPr lang="en-US" altLang="ja-JP" sz="1700" b="0" dirty="0">
                <a:latin typeface="Arial Narrow" pitchFamily="34" charset="0"/>
              </a:rPr>
              <a:t>from LINAC</a:t>
            </a:r>
          </a:p>
        </p:txBody>
      </p:sp>
      <p:sp>
        <p:nvSpPr>
          <p:cNvPr id="66566" name="Line 6"/>
          <p:cNvSpPr>
            <a:spLocks noChangeShapeType="1"/>
          </p:cNvSpPr>
          <p:nvPr/>
        </p:nvSpPr>
        <p:spPr bwMode="auto">
          <a:xfrm rot="10800000" flipH="1" flipV="1">
            <a:off x="514350" y="3005138"/>
            <a:ext cx="273050" cy="293687"/>
          </a:xfrm>
          <a:prstGeom prst="line">
            <a:avLst/>
          </a:prstGeom>
          <a:noFill/>
          <a:ln w="28575">
            <a:solidFill>
              <a:schemeClr val="tx1"/>
            </a:solidFill>
            <a:round/>
            <a:headEnd/>
            <a:tailEnd type="triangle" w="med" len="med"/>
          </a:ln>
          <a:effectLst/>
        </p:spPr>
        <p:txBody>
          <a:bodyPr/>
          <a:lstStyle/>
          <a:p>
            <a:endParaRPr lang="ja-JP" altLang="en-US" dirty="0"/>
          </a:p>
        </p:txBody>
      </p:sp>
      <p:sp>
        <p:nvSpPr>
          <p:cNvPr id="66572" name="Text Box 12"/>
          <p:cNvSpPr txBox="1">
            <a:spLocks noChangeArrowheads="1"/>
          </p:cNvSpPr>
          <p:nvPr/>
        </p:nvSpPr>
        <p:spPr bwMode="auto">
          <a:xfrm>
            <a:off x="1954213" y="3455988"/>
            <a:ext cx="1987550" cy="517525"/>
          </a:xfrm>
          <a:prstGeom prst="rect">
            <a:avLst/>
          </a:prstGeom>
          <a:noFill/>
          <a:ln w="9525">
            <a:noFill/>
            <a:miter lim="800000"/>
            <a:headEnd/>
            <a:tailEnd/>
          </a:ln>
          <a:effectLst/>
        </p:spPr>
        <p:txBody>
          <a:bodyPr wrap="none">
            <a:spAutoFit/>
          </a:bodyPr>
          <a:lstStyle/>
          <a:p>
            <a:r>
              <a:rPr lang="en-US" altLang="ja-JP" sz="1400" b="0" dirty="0">
                <a:latin typeface="Arial" pitchFamily="34" charset="0"/>
              </a:rPr>
              <a:t>1.2 GeV </a:t>
            </a:r>
          </a:p>
          <a:p>
            <a:r>
              <a:rPr lang="en-US" altLang="ja-JP" sz="1400" b="0" dirty="0">
                <a:latin typeface="Arial" pitchFamily="34" charset="0"/>
              </a:rPr>
              <a:t>Stretcher-Booster Ring</a:t>
            </a:r>
          </a:p>
        </p:txBody>
      </p:sp>
      <p:sp>
        <p:nvSpPr>
          <p:cNvPr id="66573" name="Text Box 13"/>
          <p:cNvSpPr txBox="1">
            <a:spLocks noChangeArrowheads="1"/>
          </p:cNvSpPr>
          <p:nvPr/>
        </p:nvSpPr>
        <p:spPr bwMode="auto">
          <a:xfrm>
            <a:off x="6580188" y="3319463"/>
            <a:ext cx="2236787" cy="676275"/>
          </a:xfrm>
          <a:prstGeom prst="rect">
            <a:avLst/>
          </a:prstGeom>
          <a:noFill/>
          <a:ln w="9525">
            <a:noFill/>
            <a:miter lim="800000"/>
            <a:headEnd/>
            <a:tailEnd/>
          </a:ln>
          <a:effectLst/>
        </p:spPr>
        <p:txBody>
          <a:bodyPr wrap="none">
            <a:spAutoFit/>
          </a:bodyPr>
          <a:lstStyle/>
          <a:p>
            <a:pPr>
              <a:lnSpc>
                <a:spcPct val="80000"/>
              </a:lnSpc>
            </a:pPr>
            <a:r>
              <a:rPr lang="en-US" altLang="ja-JP" b="0" dirty="0">
                <a:latin typeface="Arial" pitchFamily="34" charset="0"/>
              </a:rPr>
              <a:t>Photon tagging</a:t>
            </a:r>
          </a:p>
          <a:p>
            <a:pPr>
              <a:lnSpc>
                <a:spcPct val="80000"/>
              </a:lnSpc>
            </a:pPr>
            <a:r>
              <a:rPr lang="en-US" altLang="ja-JP" b="0" dirty="0">
                <a:latin typeface="Arial" pitchFamily="34" charset="0"/>
              </a:rPr>
              <a:t>system</a:t>
            </a:r>
          </a:p>
        </p:txBody>
      </p:sp>
      <p:sp>
        <p:nvSpPr>
          <p:cNvPr id="66574" name="Line 14"/>
          <p:cNvSpPr>
            <a:spLocks noChangeShapeType="1"/>
          </p:cNvSpPr>
          <p:nvPr/>
        </p:nvSpPr>
        <p:spPr bwMode="auto">
          <a:xfrm rot="10800000" flipV="1">
            <a:off x="5900738" y="3709988"/>
            <a:ext cx="708025" cy="122237"/>
          </a:xfrm>
          <a:prstGeom prst="line">
            <a:avLst/>
          </a:prstGeom>
          <a:noFill/>
          <a:ln w="28575">
            <a:solidFill>
              <a:srgbClr val="FF9933"/>
            </a:solidFill>
            <a:round/>
            <a:headEnd/>
            <a:tailEnd type="triangle" w="med" len="med"/>
          </a:ln>
          <a:effectLst/>
        </p:spPr>
        <p:txBody>
          <a:bodyPr/>
          <a:lstStyle/>
          <a:p>
            <a:endParaRPr lang="ja-JP" altLang="en-US" dirty="0"/>
          </a:p>
        </p:txBody>
      </p:sp>
      <p:sp>
        <p:nvSpPr>
          <p:cNvPr id="66575" name="Text Box 15"/>
          <p:cNvSpPr txBox="1">
            <a:spLocks noChangeArrowheads="1"/>
          </p:cNvSpPr>
          <p:nvPr/>
        </p:nvSpPr>
        <p:spPr bwMode="auto">
          <a:xfrm>
            <a:off x="6804025" y="1376363"/>
            <a:ext cx="2268538" cy="676275"/>
          </a:xfrm>
          <a:prstGeom prst="rect">
            <a:avLst/>
          </a:prstGeom>
          <a:noFill/>
          <a:ln w="9525">
            <a:noFill/>
            <a:miter lim="800000"/>
            <a:headEnd/>
            <a:tailEnd/>
          </a:ln>
          <a:effectLst/>
        </p:spPr>
        <p:txBody>
          <a:bodyPr wrap="none">
            <a:spAutoFit/>
          </a:bodyPr>
          <a:lstStyle/>
          <a:p>
            <a:pPr>
              <a:lnSpc>
                <a:spcPct val="80000"/>
              </a:lnSpc>
            </a:pPr>
            <a:r>
              <a:rPr lang="en-US" altLang="ja-JP" b="0" dirty="0">
                <a:latin typeface="Arial" pitchFamily="34" charset="0"/>
              </a:rPr>
              <a:t>Neutral Kaon</a:t>
            </a:r>
          </a:p>
          <a:p>
            <a:pPr>
              <a:lnSpc>
                <a:spcPct val="80000"/>
              </a:lnSpc>
            </a:pPr>
            <a:r>
              <a:rPr lang="en-US" altLang="ja-JP" b="0" dirty="0">
                <a:latin typeface="Arial" pitchFamily="34" charset="0"/>
              </a:rPr>
              <a:t>Spectrometer 2</a:t>
            </a:r>
          </a:p>
        </p:txBody>
      </p:sp>
      <p:sp>
        <p:nvSpPr>
          <p:cNvPr id="66576" name="Text Box 16"/>
          <p:cNvSpPr txBox="1">
            <a:spLocks noChangeArrowheads="1"/>
          </p:cNvSpPr>
          <p:nvPr/>
        </p:nvSpPr>
        <p:spPr bwMode="auto">
          <a:xfrm>
            <a:off x="6575425" y="2543175"/>
            <a:ext cx="2219325" cy="384175"/>
          </a:xfrm>
          <a:prstGeom prst="rect">
            <a:avLst/>
          </a:prstGeom>
          <a:noFill/>
          <a:ln w="9525">
            <a:noFill/>
            <a:miter lim="800000"/>
            <a:headEnd/>
            <a:tailEnd/>
          </a:ln>
          <a:effectLst/>
        </p:spPr>
        <p:txBody>
          <a:bodyPr wrap="none">
            <a:spAutoFit/>
          </a:bodyPr>
          <a:lstStyle/>
          <a:p>
            <a:pPr>
              <a:lnSpc>
                <a:spcPct val="80000"/>
              </a:lnSpc>
            </a:pPr>
            <a:r>
              <a:rPr lang="en-US" altLang="ja-JP" b="0" dirty="0">
                <a:latin typeface="Arial" pitchFamily="34" charset="0"/>
              </a:rPr>
              <a:t>Sweep magnet</a:t>
            </a:r>
          </a:p>
        </p:txBody>
      </p:sp>
      <p:sp>
        <p:nvSpPr>
          <p:cNvPr id="66577" name="Line 17"/>
          <p:cNvSpPr>
            <a:spLocks noChangeShapeType="1"/>
          </p:cNvSpPr>
          <p:nvPr/>
        </p:nvSpPr>
        <p:spPr bwMode="auto">
          <a:xfrm rot="-10800000">
            <a:off x="5938838" y="2706688"/>
            <a:ext cx="609600" cy="38100"/>
          </a:xfrm>
          <a:prstGeom prst="line">
            <a:avLst/>
          </a:prstGeom>
          <a:noFill/>
          <a:ln w="28575">
            <a:solidFill>
              <a:srgbClr val="FF9933"/>
            </a:solidFill>
            <a:round/>
            <a:headEnd/>
            <a:tailEnd type="triangle" w="med" len="med"/>
          </a:ln>
          <a:effectLst/>
        </p:spPr>
        <p:txBody>
          <a:bodyPr/>
          <a:lstStyle/>
          <a:p>
            <a:endParaRPr lang="ja-JP" altLang="en-US" dirty="0"/>
          </a:p>
        </p:txBody>
      </p:sp>
      <p:sp>
        <p:nvSpPr>
          <p:cNvPr id="66578" name="Line 18"/>
          <p:cNvSpPr>
            <a:spLocks noChangeShapeType="1"/>
          </p:cNvSpPr>
          <p:nvPr/>
        </p:nvSpPr>
        <p:spPr bwMode="auto">
          <a:xfrm rot="10800000" flipV="1">
            <a:off x="6332538" y="1820863"/>
            <a:ext cx="396875" cy="87312"/>
          </a:xfrm>
          <a:prstGeom prst="line">
            <a:avLst/>
          </a:prstGeom>
          <a:noFill/>
          <a:ln w="28575">
            <a:solidFill>
              <a:srgbClr val="FF9933"/>
            </a:solidFill>
            <a:round/>
            <a:headEnd/>
            <a:tailEnd type="triangle" w="med" len="med"/>
          </a:ln>
          <a:effectLst/>
        </p:spPr>
        <p:txBody>
          <a:bodyPr/>
          <a:lstStyle/>
          <a:p>
            <a:endParaRPr lang="ja-JP" altLang="en-US" dirty="0"/>
          </a:p>
        </p:txBody>
      </p:sp>
      <p:grpSp>
        <p:nvGrpSpPr>
          <p:cNvPr id="2" name="Group 23"/>
          <p:cNvGrpSpPr>
            <a:grpSpLocks/>
          </p:cNvGrpSpPr>
          <p:nvPr/>
        </p:nvGrpSpPr>
        <p:grpSpPr bwMode="auto">
          <a:xfrm rot="-2700000">
            <a:off x="1258568" y="1175157"/>
            <a:ext cx="2405063" cy="487363"/>
            <a:chOff x="2882" y="699"/>
            <a:chExt cx="1515" cy="307"/>
          </a:xfrm>
        </p:grpSpPr>
        <p:sp>
          <p:nvSpPr>
            <p:cNvPr id="66571" name="Text Box 11"/>
            <p:cNvSpPr txBox="1">
              <a:spLocks noChangeArrowheads="1"/>
            </p:cNvSpPr>
            <p:nvPr/>
          </p:nvSpPr>
          <p:spPr bwMode="auto">
            <a:xfrm>
              <a:off x="2882" y="841"/>
              <a:ext cx="1515" cy="165"/>
            </a:xfrm>
            <a:prstGeom prst="rect">
              <a:avLst/>
            </a:prstGeom>
            <a:noFill/>
            <a:ln w="9525">
              <a:noFill/>
              <a:miter lim="800000"/>
              <a:headEnd/>
              <a:tailEnd/>
            </a:ln>
            <a:effectLst/>
          </p:spPr>
          <p:txBody>
            <a:bodyPr wrap="square" lIns="0" tIns="0" rIns="0" bIns="0">
              <a:spAutoFit/>
            </a:bodyPr>
            <a:lstStyle/>
            <a:p>
              <a:pPr defTabSz="987425"/>
              <a:r>
                <a:rPr lang="en-US" altLang="ja-JP" sz="1700" b="0" dirty="0"/>
                <a:t> 0     </a:t>
              </a:r>
              <a:r>
                <a:rPr lang="en-US" altLang="ja-JP" sz="1700" b="0" dirty="0" smtClean="0"/>
                <a:t>          </a:t>
              </a:r>
              <a:r>
                <a:rPr lang="en-US" altLang="ja-JP" sz="1700" b="0" dirty="0"/>
                <a:t>5m </a:t>
              </a:r>
            </a:p>
          </p:txBody>
        </p:sp>
        <p:sp>
          <p:nvSpPr>
            <p:cNvPr id="66580" name="Line 20"/>
            <p:cNvSpPr>
              <a:spLocks noChangeShapeType="1"/>
            </p:cNvSpPr>
            <p:nvPr/>
          </p:nvSpPr>
          <p:spPr bwMode="auto">
            <a:xfrm flipH="1">
              <a:off x="2947" y="764"/>
              <a:ext cx="871" cy="0"/>
            </a:xfrm>
            <a:prstGeom prst="line">
              <a:avLst/>
            </a:prstGeom>
            <a:noFill/>
            <a:ln w="9525">
              <a:solidFill>
                <a:schemeClr val="tx1"/>
              </a:solidFill>
              <a:round/>
              <a:headEnd/>
              <a:tailEnd/>
            </a:ln>
            <a:effectLst/>
          </p:spPr>
          <p:txBody>
            <a:bodyPr/>
            <a:lstStyle/>
            <a:p>
              <a:endParaRPr lang="ja-JP" altLang="en-US" dirty="0"/>
            </a:p>
          </p:txBody>
        </p:sp>
        <p:sp>
          <p:nvSpPr>
            <p:cNvPr id="66581" name="Line 21"/>
            <p:cNvSpPr>
              <a:spLocks noChangeShapeType="1"/>
            </p:cNvSpPr>
            <p:nvPr/>
          </p:nvSpPr>
          <p:spPr bwMode="auto">
            <a:xfrm>
              <a:off x="2945" y="703"/>
              <a:ext cx="0" cy="107"/>
            </a:xfrm>
            <a:prstGeom prst="line">
              <a:avLst/>
            </a:prstGeom>
            <a:noFill/>
            <a:ln w="9525">
              <a:solidFill>
                <a:schemeClr val="tx1"/>
              </a:solidFill>
              <a:round/>
              <a:headEnd/>
              <a:tailEnd/>
            </a:ln>
            <a:effectLst/>
          </p:spPr>
          <p:txBody>
            <a:bodyPr/>
            <a:lstStyle/>
            <a:p>
              <a:endParaRPr lang="ja-JP" altLang="en-US" dirty="0"/>
            </a:p>
          </p:txBody>
        </p:sp>
        <p:sp>
          <p:nvSpPr>
            <p:cNvPr id="66582" name="Line 22"/>
            <p:cNvSpPr>
              <a:spLocks noChangeShapeType="1"/>
            </p:cNvSpPr>
            <p:nvPr/>
          </p:nvSpPr>
          <p:spPr bwMode="auto">
            <a:xfrm>
              <a:off x="3830" y="699"/>
              <a:ext cx="0" cy="107"/>
            </a:xfrm>
            <a:prstGeom prst="line">
              <a:avLst/>
            </a:prstGeom>
            <a:noFill/>
            <a:ln w="9525">
              <a:solidFill>
                <a:schemeClr val="tx1"/>
              </a:solidFill>
              <a:round/>
              <a:headEnd/>
              <a:tailEnd/>
            </a:ln>
            <a:effectLst/>
          </p:spPr>
          <p:txBody>
            <a:bodyPr/>
            <a:lstStyle/>
            <a:p>
              <a:endParaRPr lang="ja-JP" altLang="en-US" dirty="0"/>
            </a:p>
          </p:txBody>
        </p:sp>
      </p:grpSp>
      <p:sp>
        <p:nvSpPr>
          <p:cNvPr id="21" name="正方形/長方形 20"/>
          <p:cNvSpPr/>
          <p:nvPr/>
        </p:nvSpPr>
        <p:spPr>
          <a:xfrm>
            <a:off x="5903258" y="6333159"/>
            <a:ext cx="2702859" cy="523220"/>
          </a:xfrm>
          <a:prstGeom prst="rect">
            <a:avLst/>
          </a:prstGeom>
          <a:solidFill>
            <a:srgbClr val="D9D9D9">
              <a:alpha val="41961"/>
            </a:srgbClr>
          </a:solidFill>
        </p:spPr>
        <p:txBody>
          <a:bodyPr wrap="square">
            <a:spAutoFit/>
          </a:bodyPr>
          <a:lstStyle/>
          <a:p>
            <a:r>
              <a:rPr lang="ja-JP" altLang="en-US" sz="1400" dirty="0" smtClean="0">
                <a:ln w="3175">
                  <a:noFill/>
                </a:ln>
                <a:solidFill>
                  <a:srgbClr val="FFFF00"/>
                </a:solidFill>
                <a:effectLst>
                  <a:outerShdw blurRad="50800" dist="38100" algn="l" rotWithShape="0">
                    <a:prstClr val="black">
                      <a:alpha val="40000"/>
                    </a:prstClr>
                  </a:outerShdw>
                </a:effectLst>
              </a:rPr>
              <a:t>東北大学大学院理学研究科付属</a:t>
            </a:r>
            <a:endParaRPr lang="en-US" altLang="ja-JP" sz="1400" dirty="0" smtClean="0">
              <a:ln w="3175">
                <a:noFill/>
              </a:ln>
              <a:solidFill>
                <a:srgbClr val="FFFF00"/>
              </a:solidFill>
              <a:effectLst>
                <a:outerShdw blurRad="50800" dist="38100" algn="l" rotWithShape="0">
                  <a:prstClr val="black">
                    <a:alpha val="40000"/>
                  </a:prstClr>
                </a:outerShdw>
              </a:effectLst>
            </a:endParaRPr>
          </a:p>
          <a:p>
            <a:r>
              <a:rPr lang="ja-JP" altLang="en-US" sz="1400" dirty="0" smtClean="0">
                <a:ln w="3175">
                  <a:noFill/>
                </a:ln>
                <a:solidFill>
                  <a:srgbClr val="FFFF00"/>
                </a:solidFill>
                <a:effectLst>
                  <a:outerShdw blurRad="50800" dist="38100" algn="l" rotWithShape="0">
                    <a:prstClr val="black">
                      <a:alpha val="40000"/>
                    </a:prstClr>
                  </a:outerShdw>
                </a:effectLst>
              </a:rPr>
              <a:t>原子核理学研究施設</a:t>
            </a:r>
            <a:endParaRPr lang="ja-JP" altLang="en-US" sz="1400" dirty="0">
              <a:ln w="3175">
                <a:noFill/>
              </a:ln>
              <a:solidFill>
                <a:srgbClr val="FFFF00"/>
              </a:solidFill>
              <a:effectLst>
                <a:outerShdw blurRad="50800" dist="38100" algn="l" rotWithShape="0">
                  <a:prstClr val="black">
                    <a:alpha val="40000"/>
                  </a:prstClr>
                </a:outerShdw>
              </a:effectLst>
            </a:endParaRPr>
          </a:p>
        </p:txBody>
      </p:sp>
      <p:sp>
        <p:nvSpPr>
          <p:cNvPr id="20" name="スライド番号プレースホルダ 4"/>
          <p:cNvSpPr>
            <a:spLocks noGrp="1"/>
          </p:cNvSpPr>
          <p:nvPr>
            <p:ph type="sldNum" sz="quarter" idx="11"/>
          </p:nvPr>
        </p:nvSpPr>
        <p:spPr>
          <a:xfrm>
            <a:off x="8614775" y="6519863"/>
            <a:ext cx="529225" cy="338137"/>
          </a:xfrm>
          <a:solidFill>
            <a:srgbClr val="D9D9D9"/>
          </a:solidFill>
        </p:spPr>
        <p:txBody>
          <a:bodyPr/>
          <a:lstStyle/>
          <a:p>
            <a:fld id="{505E9BE1-276C-4379-8654-B7998FFBAB7C}" type="slidenum">
              <a:rPr lang="en-US" altLang="ja-JP"/>
              <a:pPr/>
              <a:t>94</a:t>
            </a:fld>
            <a:endParaRPr lang="en-US" altLang="ja-JP" dirty="0"/>
          </a:p>
        </p:txBody>
      </p:sp>
      <p:sp>
        <p:nvSpPr>
          <p:cNvPr id="22" name="フッター プレースホルダ 21"/>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スライド番号プレースホルダ 4"/>
          <p:cNvSpPr>
            <a:spLocks noGrp="1"/>
          </p:cNvSpPr>
          <p:nvPr>
            <p:ph type="sldNum" sz="quarter" idx="11"/>
          </p:nvPr>
        </p:nvSpPr>
        <p:spPr/>
        <p:txBody>
          <a:bodyPr/>
          <a:lstStyle/>
          <a:p>
            <a:fld id="{0C197C63-45BE-46BD-99E2-1AB1FE9DE49A}" type="slidenum">
              <a:rPr lang="en-US" altLang="ja-JP"/>
              <a:pPr/>
              <a:t>95</a:t>
            </a:fld>
            <a:endParaRPr lang="en-US" altLang="ja-JP" dirty="0"/>
          </a:p>
        </p:txBody>
      </p:sp>
      <p:sp>
        <p:nvSpPr>
          <p:cNvPr id="68610" name="Rectangle 2"/>
          <p:cNvSpPr>
            <a:spLocks noChangeArrowheads="1"/>
          </p:cNvSpPr>
          <p:nvPr/>
        </p:nvSpPr>
        <p:spPr bwMode="auto">
          <a:xfrm rot="7470045">
            <a:off x="1802607" y="1578769"/>
            <a:ext cx="1376362" cy="628650"/>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68611" name="Rectangle 3"/>
          <p:cNvSpPr>
            <a:spLocks noGrp="1" noChangeArrowheads="1"/>
          </p:cNvSpPr>
          <p:nvPr>
            <p:ph type="title"/>
          </p:nvPr>
        </p:nvSpPr>
        <p:spPr/>
        <p:txBody>
          <a:bodyPr/>
          <a:lstStyle/>
          <a:p>
            <a:r>
              <a:rPr lang="en-US" altLang="ja-JP" sz="4000" dirty="0" smtClean="0"/>
              <a:t>γ</a:t>
            </a:r>
            <a:r>
              <a:rPr lang="ja-JP" altLang="en-US" sz="4000" dirty="0" smtClean="0"/>
              <a:t>線の生成と標識化</a:t>
            </a:r>
            <a:endParaRPr lang="en-US" altLang="ja-JP" sz="4000" dirty="0"/>
          </a:p>
        </p:txBody>
      </p:sp>
      <p:pic>
        <p:nvPicPr>
          <p:cNvPr id="68612" name="Picture 4"/>
          <p:cNvPicPr>
            <a:picLocks noChangeAspect="1" noChangeArrowheads="1"/>
          </p:cNvPicPr>
          <p:nvPr/>
        </p:nvPicPr>
        <p:blipFill>
          <a:blip r:embed="rId3" cstate="print">
            <a:clrChange>
              <a:clrFrom>
                <a:srgbClr val="FFFFFF"/>
              </a:clrFrom>
              <a:clrTo>
                <a:srgbClr val="FFFFFF">
                  <a:alpha val="0"/>
                </a:srgbClr>
              </a:clrTo>
            </a:clrChange>
          </a:blip>
          <a:srcRect l="63812" t="66307" r="26093" b="9590"/>
          <a:stretch>
            <a:fillRect/>
          </a:stretch>
        </p:blipFill>
        <p:spPr bwMode="auto">
          <a:xfrm rot="18900000">
            <a:off x="650875" y="2555875"/>
            <a:ext cx="1287463" cy="4344988"/>
          </a:xfrm>
          <a:prstGeom prst="rect">
            <a:avLst/>
          </a:prstGeom>
          <a:noFill/>
          <a:ln w="9525">
            <a:noFill/>
            <a:miter lim="800000"/>
            <a:headEnd/>
            <a:tailEnd/>
          </a:ln>
          <a:effectLst/>
        </p:spPr>
      </p:pic>
      <p:sp>
        <p:nvSpPr>
          <p:cNvPr id="68613" name="Line 5"/>
          <p:cNvSpPr>
            <a:spLocks noChangeShapeType="1"/>
          </p:cNvSpPr>
          <p:nvPr/>
        </p:nvSpPr>
        <p:spPr bwMode="auto">
          <a:xfrm rot="10800000" flipV="1">
            <a:off x="2908300" y="6062663"/>
            <a:ext cx="647700" cy="174625"/>
          </a:xfrm>
          <a:prstGeom prst="line">
            <a:avLst/>
          </a:prstGeom>
          <a:noFill/>
          <a:ln w="28575">
            <a:solidFill>
              <a:srgbClr val="FF0000"/>
            </a:solidFill>
            <a:round/>
            <a:headEnd/>
            <a:tailEnd type="triangle" w="med" len="med"/>
          </a:ln>
          <a:effectLst/>
        </p:spPr>
        <p:txBody>
          <a:bodyPr/>
          <a:lstStyle/>
          <a:p>
            <a:endParaRPr lang="ja-JP" altLang="en-US" dirty="0"/>
          </a:p>
        </p:txBody>
      </p:sp>
      <p:sp>
        <p:nvSpPr>
          <p:cNvPr id="68614" name="Oval 6"/>
          <p:cNvSpPr>
            <a:spLocks noChangeArrowheads="1"/>
          </p:cNvSpPr>
          <p:nvPr/>
        </p:nvSpPr>
        <p:spPr bwMode="auto">
          <a:xfrm rot="10800000">
            <a:off x="2203450" y="5754688"/>
            <a:ext cx="322263" cy="409575"/>
          </a:xfrm>
          <a:prstGeom prst="ellipse">
            <a:avLst/>
          </a:prstGeom>
          <a:noFill/>
          <a:ln w="38100">
            <a:solidFill>
              <a:srgbClr val="FF9933"/>
            </a:solidFill>
            <a:round/>
            <a:headEnd/>
            <a:tailEnd/>
          </a:ln>
          <a:effectLst/>
        </p:spPr>
        <p:txBody>
          <a:bodyPr wrap="none" anchor="ctr"/>
          <a:lstStyle/>
          <a:p>
            <a:endParaRPr lang="ja-JP" altLang="en-US" dirty="0"/>
          </a:p>
        </p:txBody>
      </p:sp>
      <p:sp>
        <p:nvSpPr>
          <p:cNvPr id="68615" name="Line 7"/>
          <p:cNvSpPr>
            <a:spLocks noChangeShapeType="1"/>
          </p:cNvSpPr>
          <p:nvPr/>
        </p:nvSpPr>
        <p:spPr bwMode="auto">
          <a:xfrm rot="10800000" flipH="1">
            <a:off x="2617788" y="5260975"/>
            <a:ext cx="1711325" cy="796925"/>
          </a:xfrm>
          <a:prstGeom prst="line">
            <a:avLst/>
          </a:prstGeom>
          <a:noFill/>
          <a:ln w="19050">
            <a:solidFill>
              <a:srgbClr val="FF9933"/>
            </a:solidFill>
            <a:round/>
            <a:headEnd/>
            <a:tailEnd/>
          </a:ln>
          <a:effectLst/>
        </p:spPr>
        <p:txBody>
          <a:bodyPr/>
          <a:lstStyle/>
          <a:p>
            <a:endParaRPr lang="ja-JP" altLang="en-US" dirty="0"/>
          </a:p>
        </p:txBody>
      </p:sp>
      <p:sp>
        <p:nvSpPr>
          <p:cNvPr id="68616" name="Line 8"/>
          <p:cNvSpPr>
            <a:spLocks noChangeShapeType="1"/>
          </p:cNvSpPr>
          <p:nvPr/>
        </p:nvSpPr>
        <p:spPr bwMode="auto">
          <a:xfrm rot="10800000">
            <a:off x="1625600" y="3894138"/>
            <a:ext cx="519113" cy="1951037"/>
          </a:xfrm>
          <a:prstGeom prst="line">
            <a:avLst/>
          </a:prstGeom>
          <a:noFill/>
          <a:ln w="19050">
            <a:solidFill>
              <a:srgbClr val="FF9933"/>
            </a:solidFill>
            <a:round/>
            <a:headEnd/>
            <a:tailEnd/>
          </a:ln>
          <a:effectLst/>
        </p:spPr>
        <p:txBody>
          <a:bodyPr/>
          <a:lstStyle/>
          <a:p>
            <a:endParaRPr lang="ja-JP" altLang="en-US" dirty="0"/>
          </a:p>
        </p:txBody>
      </p:sp>
      <p:pic>
        <p:nvPicPr>
          <p:cNvPr id="68617" name="Picture 9" descr="Tagger"/>
          <p:cNvPicPr>
            <a:picLocks noChangeAspect="1" noChangeArrowheads="1"/>
          </p:cNvPicPr>
          <p:nvPr/>
        </p:nvPicPr>
        <p:blipFill>
          <a:blip r:embed="rId4" cstate="print">
            <a:clrChange>
              <a:clrFrom>
                <a:srgbClr val="FFFFFF"/>
              </a:clrFrom>
              <a:clrTo>
                <a:srgbClr val="FFFFFF">
                  <a:alpha val="0"/>
                </a:srgbClr>
              </a:clrTo>
            </a:clrChange>
          </a:blip>
          <a:srcRect l="3825" t="20132"/>
          <a:stretch>
            <a:fillRect/>
          </a:stretch>
        </p:blipFill>
        <p:spPr bwMode="auto">
          <a:xfrm>
            <a:off x="2117725" y="1268413"/>
            <a:ext cx="3770313" cy="3825875"/>
          </a:xfrm>
          <a:prstGeom prst="rect">
            <a:avLst/>
          </a:prstGeom>
          <a:noFill/>
        </p:spPr>
      </p:pic>
      <p:sp>
        <p:nvSpPr>
          <p:cNvPr id="68618" name="Text Box 10"/>
          <p:cNvSpPr txBox="1">
            <a:spLocks noChangeArrowheads="1"/>
          </p:cNvSpPr>
          <p:nvPr/>
        </p:nvSpPr>
        <p:spPr bwMode="auto">
          <a:xfrm>
            <a:off x="2597150" y="4044950"/>
            <a:ext cx="687388" cy="466725"/>
          </a:xfrm>
          <a:prstGeom prst="rect">
            <a:avLst/>
          </a:prstGeom>
          <a:solidFill>
            <a:schemeClr val="bg1"/>
          </a:solidFill>
          <a:ln w="19050">
            <a:solidFill>
              <a:srgbClr val="FF0000"/>
            </a:solidFill>
            <a:miter lim="800000"/>
            <a:headEnd/>
            <a:tailEnd/>
          </a:ln>
          <a:effectLst/>
        </p:spPr>
        <p:txBody>
          <a:bodyPr lIns="19433" tIns="11660" rIns="19433" bIns="11660">
            <a:spAutoFit/>
          </a:bodyPr>
          <a:lstStyle/>
          <a:p>
            <a:pPr defTabSz="2065338" eaLnBrk="0" hangingPunct="0"/>
            <a:r>
              <a:rPr lang="en-US" altLang="ja-JP" sz="1400" b="0" dirty="0">
                <a:latin typeface="Arial" pitchFamily="34" charset="0"/>
              </a:rPr>
              <a:t>Tagger</a:t>
            </a:r>
          </a:p>
          <a:p>
            <a:pPr defTabSz="2065338" eaLnBrk="0" hangingPunct="0"/>
            <a:r>
              <a:rPr lang="en-US" altLang="ja-JP" sz="1400" b="0" dirty="0">
                <a:latin typeface="Arial" pitchFamily="34" charset="0"/>
              </a:rPr>
              <a:t>Finger</a:t>
            </a:r>
          </a:p>
        </p:txBody>
      </p:sp>
      <p:sp>
        <p:nvSpPr>
          <p:cNvPr id="68619" name="Text Box 11"/>
          <p:cNvSpPr txBox="1">
            <a:spLocks noChangeArrowheads="1"/>
          </p:cNvSpPr>
          <p:nvPr/>
        </p:nvSpPr>
        <p:spPr bwMode="auto">
          <a:xfrm>
            <a:off x="2166938" y="3370263"/>
            <a:ext cx="617537" cy="447675"/>
          </a:xfrm>
          <a:prstGeom prst="rect">
            <a:avLst/>
          </a:prstGeom>
          <a:solidFill>
            <a:schemeClr val="bg1"/>
          </a:solidFill>
          <a:ln w="28575">
            <a:solidFill>
              <a:srgbClr val="00CC00"/>
            </a:solidFill>
            <a:miter lim="800000"/>
            <a:headEnd/>
            <a:tailEnd/>
          </a:ln>
          <a:effectLst/>
        </p:spPr>
        <p:txBody>
          <a:bodyPr wrap="none" lIns="19433" tIns="11660" rIns="19433" bIns="11660">
            <a:spAutoFit/>
          </a:bodyPr>
          <a:lstStyle/>
          <a:p>
            <a:pPr defTabSz="2065338" eaLnBrk="0" hangingPunct="0"/>
            <a:r>
              <a:rPr lang="en-US" altLang="ja-JP" sz="1300" b="0" dirty="0">
                <a:latin typeface="Arial" pitchFamily="34" charset="0"/>
              </a:rPr>
              <a:t>Tagger</a:t>
            </a:r>
          </a:p>
          <a:p>
            <a:pPr defTabSz="2065338" eaLnBrk="0" hangingPunct="0"/>
            <a:r>
              <a:rPr lang="en-US" altLang="ja-JP" sz="1300" b="0" dirty="0">
                <a:latin typeface="Arial" pitchFamily="34" charset="0"/>
              </a:rPr>
              <a:t>Backup</a:t>
            </a:r>
          </a:p>
        </p:txBody>
      </p:sp>
      <p:sp>
        <p:nvSpPr>
          <p:cNvPr id="68620" name="Line 12"/>
          <p:cNvSpPr>
            <a:spLocks noChangeShapeType="1"/>
          </p:cNvSpPr>
          <p:nvPr/>
        </p:nvSpPr>
        <p:spPr bwMode="auto">
          <a:xfrm rot="10800000" flipH="1">
            <a:off x="3362325" y="3565525"/>
            <a:ext cx="727075" cy="642938"/>
          </a:xfrm>
          <a:prstGeom prst="line">
            <a:avLst/>
          </a:prstGeom>
          <a:noFill/>
          <a:ln w="9525">
            <a:solidFill>
              <a:srgbClr val="FF0000"/>
            </a:solidFill>
            <a:round/>
            <a:headEnd/>
            <a:tailEnd type="triangle" w="sm" len="sm"/>
          </a:ln>
          <a:effectLst/>
        </p:spPr>
        <p:txBody>
          <a:bodyPr/>
          <a:lstStyle/>
          <a:p>
            <a:endParaRPr lang="ja-JP" altLang="en-US" dirty="0"/>
          </a:p>
        </p:txBody>
      </p:sp>
      <p:sp>
        <p:nvSpPr>
          <p:cNvPr id="68621" name="Line 13"/>
          <p:cNvSpPr>
            <a:spLocks noChangeShapeType="1"/>
          </p:cNvSpPr>
          <p:nvPr/>
        </p:nvSpPr>
        <p:spPr bwMode="auto">
          <a:xfrm rot="10800000" flipH="1">
            <a:off x="2890838" y="3543300"/>
            <a:ext cx="1060450" cy="231775"/>
          </a:xfrm>
          <a:prstGeom prst="line">
            <a:avLst/>
          </a:prstGeom>
          <a:noFill/>
          <a:ln w="9525">
            <a:solidFill>
              <a:srgbClr val="00CC00"/>
            </a:solidFill>
            <a:round/>
            <a:headEnd/>
            <a:tailEnd type="triangle" w="sm" len="sm"/>
          </a:ln>
          <a:effectLst/>
        </p:spPr>
        <p:txBody>
          <a:bodyPr/>
          <a:lstStyle/>
          <a:p>
            <a:endParaRPr lang="ja-JP" altLang="en-US" dirty="0"/>
          </a:p>
        </p:txBody>
      </p:sp>
      <p:sp>
        <p:nvSpPr>
          <p:cNvPr id="68622" name="Line 14"/>
          <p:cNvSpPr>
            <a:spLocks noChangeShapeType="1"/>
          </p:cNvSpPr>
          <p:nvPr/>
        </p:nvSpPr>
        <p:spPr bwMode="auto">
          <a:xfrm rot="10800000">
            <a:off x="4757738" y="4324350"/>
            <a:ext cx="0" cy="627063"/>
          </a:xfrm>
          <a:prstGeom prst="line">
            <a:avLst/>
          </a:prstGeom>
          <a:noFill/>
          <a:ln w="6350">
            <a:solidFill>
              <a:srgbClr val="0000FF"/>
            </a:solidFill>
            <a:round/>
            <a:headEnd/>
            <a:tailEnd/>
          </a:ln>
          <a:effectLst/>
        </p:spPr>
        <p:txBody>
          <a:bodyPr/>
          <a:lstStyle/>
          <a:p>
            <a:endParaRPr lang="ja-JP" altLang="en-US" dirty="0"/>
          </a:p>
        </p:txBody>
      </p:sp>
      <p:sp>
        <p:nvSpPr>
          <p:cNvPr id="68623" name="Text Box 15"/>
          <p:cNvSpPr txBox="1">
            <a:spLocks noChangeArrowheads="1"/>
          </p:cNvSpPr>
          <p:nvPr/>
        </p:nvSpPr>
        <p:spPr bwMode="auto">
          <a:xfrm>
            <a:off x="3573463" y="5843588"/>
            <a:ext cx="971550" cy="366712"/>
          </a:xfrm>
          <a:prstGeom prst="rect">
            <a:avLst/>
          </a:prstGeom>
          <a:noFill/>
          <a:ln w="9525">
            <a:noFill/>
            <a:miter lim="800000"/>
            <a:headEnd/>
            <a:tailEnd/>
          </a:ln>
          <a:effectLst/>
        </p:spPr>
        <p:txBody>
          <a:bodyPr wrap="none">
            <a:spAutoFit/>
          </a:bodyPr>
          <a:lstStyle/>
          <a:p>
            <a:r>
              <a:rPr lang="en-US" altLang="ja-JP" sz="1800" b="0" dirty="0"/>
              <a:t>Radiator</a:t>
            </a:r>
          </a:p>
        </p:txBody>
      </p:sp>
      <p:sp>
        <p:nvSpPr>
          <p:cNvPr id="68624" name="Rectangle 16"/>
          <p:cNvSpPr>
            <a:spLocks noChangeArrowheads="1"/>
          </p:cNvSpPr>
          <p:nvPr/>
        </p:nvSpPr>
        <p:spPr bwMode="auto">
          <a:xfrm rot="2579085">
            <a:off x="5168900" y="1497013"/>
            <a:ext cx="862013" cy="439737"/>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68625" name="Rectangle 17"/>
          <p:cNvSpPr>
            <a:spLocks noChangeArrowheads="1"/>
          </p:cNvSpPr>
          <p:nvPr/>
        </p:nvSpPr>
        <p:spPr bwMode="auto">
          <a:xfrm rot="7490639">
            <a:off x="5387976" y="3879850"/>
            <a:ext cx="952500" cy="314325"/>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68626" name="Oval 18"/>
          <p:cNvSpPr>
            <a:spLocks noChangeArrowheads="1"/>
          </p:cNvSpPr>
          <p:nvPr/>
        </p:nvSpPr>
        <p:spPr bwMode="auto">
          <a:xfrm rot="10800000">
            <a:off x="1554163" y="1009650"/>
            <a:ext cx="4370387" cy="4211638"/>
          </a:xfrm>
          <a:prstGeom prst="ellipse">
            <a:avLst/>
          </a:prstGeom>
          <a:noFill/>
          <a:ln w="28575">
            <a:solidFill>
              <a:srgbClr val="FF9933"/>
            </a:solidFill>
            <a:round/>
            <a:headEnd/>
            <a:tailEnd/>
          </a:ln>
          <a:effectLst/>
        </p:spPr>
        <p:txBody>
          <a:bodyPr rot="10800000" wrap="none" lIns="98719" tIns="49359" rIns="98719" bIns="49359" anchor="ctr"/>
          <a:lstStyle/>
          <a:p>
            <a:pPr algn="ctr" defTabSz="2065338" eaLnBrk="0" hangingPunct="0"/>
            <a:endParaRPr lang="ja-JP" altLang="ja-JP" sz="4100" b="0" dirty="0">
              <a:latin typeface="Arial" pitchFamily="34" charset="0"/>
            </a:endParaRPr>
          </a:p>
        </p:txBody>
      </p:sp>
      <p:sp>
        <p:nvSpPr>
          <p:cNvPr id="68627" name="Rectangle 19"/>
          <p:cNvSpPr>
            <a:spLocks noGrp="1" noChangeArrowheads="1"/>
          </p:cNvSpPr>
          <p:nvPr>
            <p:ph type="body" idx="1"/>
          </p:nvPr>
        </p:nvSpPr>
        <p:spPr>
          <a:xfrm>
            <a:off x="5837238" y="1295400"/>
            <a:ext cx="3306762" cy="4240213"/>
          </a:xfrm>
        </p:spPr>
        <p:txBody>
          <a:bodyPr/>
          <a:lstStyle/>
          <a:p>
            <a:r>
              <a:rPr lang="en-US" altLang="ja-JP" sz="2400" dirty="0"/>
              <a:t>Photon beam</a:t>
            </a:r>
          </a:p>
          <a:p>
            <a:pPr lvl="1"/>
            <a:r>
              <a:rPr lang="en-US" altLang="ja-JP" sz="1800" dirty="0"/>
              <a:t>Electron beam on </a:t>
            </a:r>
            <a:r>
              <a:rPr lang="en-US" altLang="ja-JP" sz="1800" dirty="0" smtClean="0"/>
              <a:t>11 </a:t>
            </a:r>
            <a:r>
              <a:rPr lang="en-US" altLang="ja-JP" sz="1800" dirty="0" smtClean="0">
                <a:latin typeface="Symbol" pitchFamily="18" charset="2"/>
              </a:rPr>
              <a:t>m</a:t>
            </a:r>
            <a:r>
              <a:rPr lang="en-US" altLang="ja-JP" sz="1800" dirty="0" smtClean="0"/>
              <a:t>m </a:t>
            </a:r>
            <a:r>
              <a:rPr lang="en-US" altLang="ja-JP" sz="1800" i="1" dirty="0" smtClean="0">
                <a:latin typeface="Symbol" pitchFamily="18" charset="2"/>
              </a:rPr>
              <a:t>f</a:t>
            </a:r>
            <a:r>
              <a:rPr lang="en-US" altLang="ja-JP" sz="1800" dirty="0" smtClean="0"/>
              <a:t> carbon wire</a:t>
            </a:r>
            <a:endParaRPr lang="en-US" altLang="ja-JP" sz="1600" dirty="0"/>
          </a:p>
          <a:p>
            <a:pPr lvl="1"/>
            <a:r>
              <a:rPr lang="en-US" altLang="ja-JP" sz="1800" dirty="0"/>
              <a:t>Tagged by electron which has energy loss</a:t>
            </a:r>
          </a:p>
          <a:p>
            <a:pPr lvl="1"/>
            <a:r>
              <a:rPr lang="en-US" altLang="ja-JP" sz="1800" i="1" dirty="0"/>
              <a:t>E</a:t>
            </a:r>
            <a:r>
              <a:rPr lang="en-US" altLang="ja-JP" sz="2800" baseline="-25000" dirty="0">
                <a:sym typeface="Symbol" pitchFamily="18" charset="2"/>
              </a:rPr>
              <a:t></a:t>
            </a:r>
            <a:r>
              <a:rPr lang="en-US" altLang="ja-JP" sz="1800" dirty="0">
                <a:sym typeface="Symbol" pitchFamily="18" charset="2"/>
              </a:rPr>
              <a:t>=</a:t>
            </a:r>
            <a:r>
              <a:rPr lang="en-US" altLang="ja-JP" sz="1800" dirty="0"/>
              <a:t>0.8-1.1 GeV</a:t>
            </a:r>
          </a:p>
          <a:p>
            <a:pPr lvl="2"/>
            <a:r>
              <a:rPr lang="en-US" altLang="ja-JP" sz="1600" dirty="0"/>
              <a:t>from 1.2 GeV electron beam</a:t>
            </a:r>
          </a:p>
          <a:p>
            <a:pPr lvl="1"/>
            <a:r>
              <a:rPr lang="en-US" altLang="ja-JP" sz="1800" dirty="0"/>
              <a:t>6 MeV coverage per the tagging counter </a:t>
            </a:r>
          </a:p>
        </p:txBody>
      </p:sp>
      <p:sp>
        <p:nvSpPr>
          <p:cNvPr id="68628" name="Rectangle 20"/>
          <p:cNvSpPr>
            <a:spLocks noChangeArrowheads="1"/>
          </p:cNvSpPr>
          <p:nvPr/>
        </p:nvSpPr>
        <p:spPr bwMode="auto">
          <a:xfrm>
            <a:off x="2236788" y="6615113"/>
            <a:ext cx="231775" cy="106362"/>
          </a:xfrm>
          <a:prstGeom prst="rect">
            <a:avLst/>
          </a:prstGeom>
          <a:solidFill>
            <a:schemeClr val="bg1"/>
          </a:solidFill>
          <a:ln w="9525">
            <a:noFill/>
            <a:miter lim="800000"/>
            <a:headEnd/>
            <a:tailEnd/>
          </a:ln>
          <a:effectLst/>
        </p:spPr>
        <p:txBody>
          <a:bodyPr wrap="none" anchor="ctr"/>
          <a:lstStyle/>
          <a:p>
            <a:endParaRPr lang="ja-JP" altLang="en-US" dirty="0"/>
          </a:p>
        </p:txBody>
      </p:sp>
      <p:sp>
        <p:nvSpPr>
          <p:cNvPr id="23" name="フッター プレースホルダ 22"/>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スペクトロメータ</a:t>
            </a:r>
            <a:endParaRPr kumimoji="1" lang="ja-JP" altLang="en-US" dirty="0"/>
          </a:p>
        </p:txBody>
      </p:sp>
      <p:sp>
        <p:nvSpPr>
          <p:cNvPr id="3" name="コンテンツ プレースホルダ 2"/>
          <p:cNvSpPr>
            <a:spLocks noGrp="1"/>
          </p:cNvSpPr>
          <p:nvPr>
            <p:ph idx="1"/>
          </p:nvPr>
        </p:nvSpPr>
        <p:spPr>
          <a:xfrm>
            <a:off x="349623" y="1285860"/>
            <a:ext cx="8280027" cy="4114800"/>
          </a:xfrm>
        </p:spPr>
        <p:txBody>
          <a:bodyPr/>
          <a:lstStyle/>
          <a:p>
            <a:r>
              <a:rPr kumimoji="1" lang="ja-JP" altLang="en-US" dirty="0" smtClean="0"/>
              <a:t>スペクトロメータ</a:t>
            </a:r>
            <a:endParaRPr kumimoji="1" lang="en-US" altLang="ja-JP" dirty="0" smtClean="0"/>
          </a:p>
          <a:p>
            <a:pPr lvl="1"/>
            <a:r>
              <a:rPr lang="ja-JP" altLang="en-US" dirty="0" smtClean="0"/>
              <a:t>直訳すると一般的には分光器</a:t>
            </a:r>
            <a:endParaRPr lang="en-US" altLang="ja-JP" dirty="0" smtClean="0"/>
          </a:p>
          <a:p>
            <a:pPr lvl="2"/>
            <a:r>
              <a:rPr lang="ja-JP" altLang="en-US" dirty="0" smtClean="0"/>
              <a:t>電磁波</a:t>
            </a:r>
            <a:r>
              <a:rPr lang="en-US" altLang="ja-JP" dirty="0" smtClean="0"/>
              <a:t>(</a:t>
            </a:r>
            <a:r>
              <a:rPr lang="ja-JP" altLang="en-US" dirty="0" smtClean="0"/>
              <a:t>光）の強度分布を周波数の関数で測定する物</a:t>
            </a:r>
            <a:endParaRPr lang="en-US" altLang="ja-JP" dirty="0" smtClean="0"/>
          </a:p>
          <a:p>
            <a:pPr lvl="1"/>
            <a:r>
              <a:rPr lang="ja-JP" altLang="en-US" dirty="0" smtClean="0"/>
              <a:t>素核実験では、反応で生じた粒子を測定する検出器群のことを指す</a:t>
            </a:r>
            <a:endParaRPr lang="en-US" altLang="ja-JP" dirty="0" smtClean="0"/>
          </a:p>
          <a:p>
            <a:pPr lvl="2"/>
            <a:r>
              <a:rPr lang="ja-JP" altLang="en-US" dirty="0" smtClean="0"/>
              <a:t>構成要素</a:t>
            </a:r>
            <a:endParaRPr lang="en-US" altLang="ja-JP" dirty="0" smtClean="0"/>
          </a:p>
          <a:p>
            <a:pPr lvl="3"/>
            <a:r>
              <a:rPr lang="ja-JP" altLang="en-US" dirty="0" smtClean="0"/>
              <a:t>電磁石</a:t>
            </a:r>
            <a:endParaRPr lang="en-US" altLang="ja-JP" dirty="0" smtClean="0"/>
          </a:p>
          <a:p>
            <a:pPr lvl="3"/>
            <a:r>
              <a:rPr lang="ja-JP" altLang="en-US" dirty="0" smtClean="0"/>
              <a:t>飛跡検出器</a:t>
            </a:r>
            <a:endParaRPr lang="en-US" altLang="ja-JP" dirty="0" smtClean="0"/>
          </a:p>
          <a:p>
            <a:pPr lvl="3"/>
            <a:r>
              <a:rPr lang="ja-JP" altLang="en-US" dirty="0" smtClean="0"/>
              <a:t>飛行時間検出器</a:t>
            </a:r>
            <a:endParaRPr lang="en-US" altLang="ja-JP" dirty="0" smtClean="0"/>
          </a:p>
          <a:p>
            <a:pPr lvl="3">
              <a:buNone/>
            </a:pPr>
            <a:r>
              <a:rPr lang="ja-JP" altLang="en-US" dirty="0" smtClean="0"/>
              <a:t>等々</a:t>
            </a:r>
            <a:endParaRPr lang="en-US" altLang="ja-JP" dirty="0" smtClean="0"/>
          </a:p>
          <a:p>
            <a:pPr lvl="2"/>
            <a:r>
              <a:rPr kumimoji="1" lang="ja-JP" altLang="en-US" dirty="0" smtClean="0"/>
              <a:t>電磁石を使って運動量を測定することから、「磁気スペクトロメータ」とも呼ばれる</a:t>
            </a:r>
            <a:endParaRPr kumimoji="1" lang="en-US" altLang="ja-JP" dirty="0" smtClean="0"/>
          </a:p>
          <a:p>
            <a:pPr lvl="2"/>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96</a:t>
            </a:fld>
            <a:endParaRPr kumimoji="1" lang="ja-JP" altLang="en-US" dirty="0"/>
          </a:p>
        </p:txBody>
      </p:sp>
      <p:sp>
        <p:nvSpPr>
          <p:cNvPr id="5" name="フッター プレースホルダ 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4"/>
          <p:cNvSpPr>
            <a:spLocks noGrp="1"/>
          </p:cNvSpPr>
          <p:nvPr>
            <p:ph type="sldNum" sz="quarter" idx="11"/>
          </p:nvPr>
        </p:nvSpPr>
        <p:spPr/>
        <p:txBody>
          <a:bodyPr/>
          <a:lstStyle/>
          <a:p>
            <a:fld id="{0272C113-401A-4998-B910-00456ED5A922}" type="slidenum">
              <a:rPr lang="en-US" altLang="ja-JP"/>
              <a:pPr/>
              <a:t>97</a:t>
            </a:fld>
            <a:endParaRPr lang="en-US" altLang="ja-JP" dirty="0"/>
          </a:p>
        </p:txBody>
      </p:sp>
      <p:sp>
        <p:nvSpPr>
          <p:cNvPr id="50178" name="Rectangle 2"/>
          <p:cNvSpPr>
            <a:spLocks noGrp="1" noChangeArrowheads="1"/>
          </p:cNvSpPr>
          <p:nvPr>
            <p:ph type="title"/>
          </p:nvPr>
        </p:nvSpPr>
        <p:spPr/>
        <p:txBody>
          <a:bodyPr/>
          <a:lstStyle/>
          <a:p>
            <a:r>
              <a:rPr lang="en-US" altLang="ja-JP" sz="4000" dirty="0" smtClean="0"/>
              <a:t>NKS2</a:t>
            </a:r>
            <a:endParaRPr lang="en-US" altLang="ja-JP" sz="4000" dirty="0"/>
          </a:p>
        </p:txBody>
      </p:sp>
      <p:pic>
        <p:nvPicPr>
          <p:cNvPr id="50180" name="Picture 4" descr="NKS2_beam_line"/>
          <p:cNvPicPr>
            <a:picLocks noChangeAspect="1" noChangeArrowheads="1"/>
          </p:cNvPicPr>
          <p:nvPr/>
        </p:nvPicPr>
        <p:blipFill>
          <a:blip r:embed="rId3" cstate="print"/>
          <a:srcRect l="1703" r="2205"/>
          <a:stretch>
            <a:fillRect/>
          </a:stretch>
        </p:blipFill>
        <p:spPr bwMode="auto">
          <a:xfrm>
            <a:off x="111125" y="954088"/>
            <a:ext cx="8928100" cy="2914650"/>
          </a:xfrm>
          <a:prstGeom prst="rect">
            <a:avLst/>
          </a:prstGeom>
          <a:noFill/>
        </p:spPr>
      </p:pic>
      <p:pic>
        <p:nvPicPr>
          <p:cNvPr id="50182" name="Picture 6" descr="NKS2_from_downstream"/>
          <p:cNvPicPr>
            <a:picLocks noChangeAspect="1" noChangeArrowheads="1"/>
          </p:cNvPicPr>
          <p:nvPr/>
        </p:nvPicPr>
        <p:blipFill>
          <a:blip r:embed="rId4" cstate="print"/>
          <a:srcRect/>
          <a:stretch>
            <a:fillRect/>
          </a:stretch>
        </p:blipFill>
        <p:spPr bwMode="auto">
          <a:xfrm>
            <a:off x="1012825" y="3814763"/>
            <a:ext cx="3727450" cy="2797175"/>
          </a:xfrm>
          <a:prstGeom prst="rect">
            <a:avLst/>
          </a:prstGeom>
          <a:noFill/>
        </p:spPr>
      </p:pic>
      <p:pic>
        <p:nvPicPr>
          <p:cNvPr id="50184" name="Picture 8" descr="画像ファイル &quot;http://lambda.phys.tohoku.ac.jp/~k0/Photos/2006_06_23_3/20D_0524.JPG&quot; は壊れているため、表示できませんでした。"/>
          <p:cNvPicPr>
            <a:picLocks noChangeAspect="1" noChangeArrowheads="1"/>
          </p:cNvPicPr>
          <p:nvPr/>
        </p:nvPicPr>
        <p:blipFill>
          <a:blip r:embed="rId5" cstate="print"/>
          <a:srcRect l="9489"/>
          <a:stretch>
            <a:fillRect/>
          </a:stretch>
        </p:blipFill>
        <p:spPr bwMode="auto">
          <a:xfrm>
            <a:off x="5011738" y="3867150"/>
            <a:ext cx="3740150" cy="2754313"/>
          </a:xfrm>
          <a:prstGeom prst="rect">
            <a:avLst/>
          </a:prstGeom>
          <a:noFill/>
        </p:spPr>
      </p:pic>
      <p:sp>
        <p:nvSpPr>
          <p:cNvPr id="8" name="フッター プレースホルダ 7"/>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NKS2</a:t>
            </a:r>
            <a:endParaRPr kumimoji="1" lang="ja-JP" altLang="en-US" dirty="0"/>
          </a:p>
        </p:txBody>
      </p:sp>
      <p:sp>
        <p:nvSpPr>
          <p:cNvPr id="3" name="コンテンツ プレースホルダ 2"/>
          <p:cNvSpPr>
            <a:spLocks noGrp="1"/>
          </p:cNvSpPr>
          <p:nvPr>
            <p:ph idx="1"/>
          </p:nvPr>
        </p:nvSpPr>
        <p:spPr>
          <a:xfrm>
            <a:off x="-4013975" y="1164836"/>
            <a:ext cx="3650904" cy="2075905"/>
          </a:xfrm>
        </p:spPr>
        <p:txBody>
          <a:bodyPr/>
          <a:lstStyle/>
          <a:p>
            <a:r>
              <a:rPr kumimoji="1" lang="ja-JP" altLang="en-US" dirty="0" smtClean="0"/>
              <a:t>ああ</a:t>
            </a:r>
            <a:endParaRPr kumimoji="1" lang="ja-JP" altLang="en-US"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98</a:t>
            </a:fld>
            <a:endParaRPr kumimoji="1" lang="ja-JP" altLang="en-US" dirty="0"/>
          </a:p>
        </p:txBody>
      </p:sp>
      <p:pic>
        <p:nvPicPr>
          <p:cNvPr id="5" name="Picture 5" descr="NKS2_birdview_all_c"/>
          <p:cNvPicPr>
            <a:picLocks noChangeAspect="1" noChangeArrowheads="1"/>
          </p:cNvPicPr>
          <p:nvPr/>
        </p:nvPicPr>
        <p:blipFill>
          <a:blip r:embed="rId2" cstate="print"/>
          <a:srcRect r="18268"/>
          <a:stretch>
            <a:fillRect/>
          </a:stretch>
        </p:blipFill>
        <p:spPr bwMode="auto">
          <a:xfrm>
            <a:off x="209550" y="1089025"/>
            <a:ext cx="3849688" cy="3830638"/>
          </a:xfrm>
          <a:prstGeom prst="rect">
            <a:avLst/>
          </a:prstGeom>
          <a:noFill/>
        </p:spPr>
      </p:pic>
      <p:pic>
        <p:nvPicPr>
          <p:cNvPr id="6" name="Picture 6" descr="NKS2_birdview_all_c"/>
          <p:cNvPicPr>
            <a:picLocks noChangeAspect="1" noChangeArrowheads="1"/>
          </p:cNvPicPr>
          <p:nvPr/>
        </p:nvPicPr>
        <p:blipFill>
          <a:blip r:embed="rId2" cstate="print"/>
          <a:srcRect l="35182" t="36131" r="53403" b="40927"/>
          <a:stretch>
            <a:fillRect/>
          </a:stretch>
        </p:blipFill>
        <p:spPr bwMode="auto">
          <a:xfrm>
            <a:off x="4090996" y="3929086"/>
            <a:ext cx="1695450" cy="2771775"/>
          </a:xfrm>
          <a:prstGeom prst="rect">
            <a:avLst/>
          </a:prstGeom>
          <a:noFill/>
        </p:spPr>
      </p:pic>
      <p:sp>
        <p:nvSpPr>
          <p:cNvPr id="7" name="Rectangle 7"/>
          <p:cNvSpPr txBox="1">
            <a:spLocks noChangeArrowheads="1"/>
          </p:cNvSpPr>
          <p:nvPr/>
        </p:nvSpPr>
        <p:spPr bwMode="auto">
          <a:xfrm>
            <a:off x="4286248" y="1000108"/>
            <a:ext cx="4752975" cy="264320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kumimoji="1" lang="en-US" altLang="ja-JP" sz="1800" b="0" i="0" u="none" strike="noStrike" kern="0" cap="none" spc="0" normalizeH="0" baseline="0" noProof="0" dirty="0" smtClean="0">
                <a:ln>
                  <a:noFill/>
                </a:ln>
                <a:solidFill>
                  <a:srgbClr val="009900"/>
                </a:solidFill>
                <a:effectLst/>
                <a:uLnTx/>
                <a:uFillTx/>
                <a:latin typeface="+mn-lt"/>
                <a:ea typeface="+mn-ea"/>
                <a:cs typeface="+mn-cs"/>
              </a:rPr>
              <a:t>Two Drift Chambers</a:t>
            </a:r>
            <a:r>
              <a:rPr kumimoji="1" lang="ja-JP" altLang="en-US" sz="1800" b="0" i="0" u="none" strike="noStrike" kern="0" cap="none" spc="0" normalizeH="0" baseline="0" noProof="0" dirty="0" smtClean="0">
                <a:ln>
                  <a:noFill/>
                </a:ln>
                <a:solidFill>
                  <a:srgbClr val="009900"/>
                </a:solidFill>
                <a:effectLst/>
                <a:uLnTx/>
                <a:uFillTx/>
                <a:latin typeface="+mn-lt"/>
                <a:ea typeface="+mn-ea"/>
                <a:cs typeface="+mn-cs"/>
              </a:rPr>
              <a:t>（飛跡検出）</a:t>
            </a:r>
            <a:endParaRPr kumimoji="1" lang="en-US" altLang="ja-JP" sz="1800" b="0" i="0" u="none" strike="noStrike" kern="0" cap="none" spc="0" normalizeH="0" baseline="0" noProof="0" dirty="0" smtClean="0">
              <a:ln>
                <a:noFill/>
              </a:ln>
              <a:solidFill>
                <a:srgbClr val="009900"/>
              </a:solidFill>
              <a:effectLst/>
              <a:uLnTx/>
              <a:uFillTx/>
              <a:latin typeface="+mn-lt"/>
              <a:ea typeface="+mn-ea"/>
              <a:cs typeface="+mn-cs"/>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kumimoji="1" lang="en-US" altLang="ja-JP" sz="1400" b="0" i="0" u="none" strike="noStrike" kern="0" cap="none" spc="0" normalizeH="0" baseline="0" noProof="0" dirty="0" smtClean="0">
                <a:ln>
                  <a:noFill/>
                </a:ln>
                <a:solidFill>
                  <a:schemeClr val="accent2"/>
                </a:solidFill>
                <a:effectLst/>
                <a:uLnTx/>
                <a:uFillTx/>
                <a:latin typeface="+mn-lt"/>
                <a:ea typeface="+mn-ea"/>
              </a:rPr>
              <a:t>Cylindrical Drift Chamber (CDC) and Straw Drift Chamber (SDC)</a:t>
            </a:r>
          </a:p>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kumimoji="1" lang="en-US" altLang="ja-JP" sz="1800" b="0" i="0" u="none" strike="noStrike" kern="0" cap="none" spc="0" normalizeH="0" baseline="0" noProof="0" dirty="0" smtClean="0">
                <a:ln>
                  <a:noFill/>
                </a:ln>
                <a:solidFill>
                  <a:srgbClr val="009900"/>
                </a:solidFill>
                <a:effectLst/>
                <a:uLnTx/>
                <a:uFillTx/>
                <a:latin typeface="+mn-lt"/>
                <a:ea typeface="+mn-ea"/>
                <a:cs typeface="+mn-cs"/>
              </a:rPr>
              <a:t>Two Hodoscopes</a:t>
            </a:r>
            <a:r>
              <a:rPr kumimoji="1" lang="ja-JP" altLang="en-US" sz="1800" b="0" i="0" u="none" strike="noStrike" kern="0" cap="none" spc="0" normalizeH="0" baseline="0" noProof="0" dirty="0" smtClean="0">
                <a:ln>
                  <a:noFill/>
                </a:ln>
                <a:solidFill>
                  <a:srgbClr val="009900"/>
                </a:solidFill>
                <a:effectLst/>
                <a:uLnTx/>
                <a:uFillTx/>
                <a:latin typeface="+mn-lt"/>
                <a:ea typeface="+mn-ea"/>
                <a:cs typeface="+mn-cs"/>
              </a:rPr>
              <a:t>（飛行時間検出）</a:t>
            </a:r>
            <a:endParaRPr kumimoji="1" lang="en-US" altLang="ja-JP" sz="1800" b="0" i="0" u="none" strike="noStrike" kern="0" cap="none" spc="0" normalizeH="0" baseline="0" noProof="0" dirty="0" smtClean="0">
              <a:ln>
                <a:noFill/>
              </a:ln>
              <a:solidFill>
                <a:srgbClr val="009900"/>
              </a:solidFill>
              <a:effectLst/>
              <a:uLnTx/>
              <a:uFillTx/>
              <a:latin typeface="+mn-lt"/>
              <a:ea typeface="+mn-ea"/>
              <a:cs typeface="+mn-cs"/>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kumimoji="1" lang="en-US" altLang="ja-JP" sz="1400" b="0" i="0" u="none" strike="noStrike" kern="0" cap="none" spc="0" normalizeH="0" baseline="0" noProof="0" dirty="0" smtClean="0">
                <a:ln>
                  <a:noFill/>
                </a:ln>
                <a:solidFill>
                  <a:schemeClr val="accent2"/>
                </a:solidFill>
                <a:effectLst/>
                <a:uLnTx/>
                <a:uFillTx/>
                <a:latin typeface="+mn-lt"/>
                <a:ea typeface="+mn-ea"/>
              </a:rPr>
              <a:t>Inner and Outer Hodoscope (IH and OH)</a:t>
            </a:r>
          </a:p>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kumimoji="1" lang="en-US" altLang="ja-JP" sz="1800" b="0" i="0" u="none" strike="noStrike" kern="0" cap="none" spc="0" normalizeH="0" baseline="0" noProof="0" dirty="0" smtClean="0">
                <a:ln>
                  <a:noFill/>
                </a:ln>
                <a:solidFill>
                  <a:srgbClr val="009900"/>
                </a:solidFill>
                <a:effectLst/>
                <a:uLnTx/>
                <a:uFillTx/>
                <a:latin typeface="+mn-lt"/>
                <a:ea typeface="+mn-ea"/>
                <a:cs typeface="+mn-cs"/>
              </a:rPr>
              <a:t>Electron Veto</a:t>
            </a:r>
            <a:r>
              <a:rPr kumimoji="1" lang="ja-JP" altLang="en-US" sz="1800" b="0" i="0" u="none" strike="noStrike" kern="0" cap="none" spc="0" normalizeH="0" baseline="0" noProof="0" dirty="0" smtClean="0">
                <a:ln>
                  <a:noFill/>
                </a:ln>
                <a:solidFill>
                  <a:srgbClr val="009900"/>
                </a:solidFill>
                <a:effectLst/>
                <a:uLnTx/>
                <a:uFillTx/>
                <a:latin typeface="+mn-lt"/>
                <a:ea typeface="+mn-ea"/>
                <a:cs typeface="+mn-cs"/>
              </a:rPr>
              <a:t>（バックグランド除去）</a:t>
            </a:r>
            <a:endParaRPr kumimoji="1" lang="en-US" altLang="ja-JP" sz="1800" b="0" i="0" u="none" strike="noStrike" kern="0" cap="none" spc="0" normalizeH="0" baseline="0" noProof="0" dirty="0" smtClean="0">
              <a:ln>
                <a:noFill/>
              </a:ln>
              <a:solidFill>
                <a:srgbClr val="009900"/>
              </a:solidFill>
              <a:effectLst/>
              <a:uLnTx/>
              <a:uFillTx/>
              <a:latin typeface="+mn-lt"/>
              <a:ea typeface="+mn-ea"/>
              <a:cs typeface="+mn-cs"/>
            </a:endParaRPr>
          </a:p>
          <a:p>
            <a:pPr marL="265113" marR="0" lvl="0" indent="-265113" algn="l" defTabSz="914400" rtl="0" eaLnBrk="1" fontAlgn="base" latinLnBrk="0" hangingPunct="1">
              <a:lnSpc>
                <a:spcPct val="100000"/>
              </a:lnSpc>
              <a:spcBef>
                <a:spcPct val="20000"/>
              </a:spcBef>
              <a:spcAft>
                <a:spcPct val="0"/>
              </a:spcAft>
              <a:buClrTx/>
              <a:buSzTx/>
              <a:buFontTx/>
              <a:buChar char="•"/>
              <a:tabLst/>
              <a:defRPr/>
            </a:pPr>
            <a:r>
              <a:rPr lang="ja-JP" altLang="en-US" kern="0" noProof="0" dirty="0" smtClean="0">
                <a:solidFill>
                  <a:srgbClr val="009900"/>
                </a:solidFill>
              </a:rPr>
              <a:t>ターゲットは液体重水素を使用</a:t>
            </a:r>
            <a:endParaRPr lang="en-US" altLang="ja-JP" kern="0" noProof="0" dirty="0" smtClean="0">
              <a:solidFill>
                <a:srgbClr val="009900"/>
              </a:solidFill>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lang="ja-JP" altLang="en-US" sz="1400" kern="0" dirty="0" smtClean="0">
                <a:solidFill>
                  <a:schemeClr val="accent2"/>
                </a:solidFill>
              </a:rPr>
              <a:t>中性子だけ集めることは不可能</a:t>
            </a:r>
            <a:endParaRPr lang="en-US" altLang="ja-JP" sz="1400" kern="0" dirty="0" smtClean="0">
              <a:solidFill>
                <a:schemeClr val="accent2"/>
              </a:solidFill>
            </a:endParaRPr>
          </a:p>
          <a:p>
            <a:pPr marL="828675" marR="0" lvl="1" indent="-285750" algn="l" defTabSz="914400" rtl="0" eaLnBrk="1" fontAlgn="base" latinLnBrk="0" hangingPunct="1">
              <a:lnSpc>
                <a:spcPct val="100000"/>
              </a:lnSpc>
              <a:spcBef>
                <a:spcPct val="20000"/>
              </a:spcBef>
              <a:spcAft>
                <a:spcPct val="0"/>
              </a:spcAft>
              <a:buClrTx/>
              <a:buSzTx/>
              <a:buFontTx/>
              <a:buChar char="–"/>
              <a:tabLst/>
              <a:defRPr/>
            </a:pPr>
            <a:r>
              <a:rPr kumimoji="1" lang="ja-JP" altLang="en-US" sz="1400" b="0" i="0" u="none" strike="noStrike" kern="0" cap="none" spc="0" normalizeH="0" baseline="0" noProof="0" dirty="0" smtClean="0">
                <a:ln>
                  <a:noFill/>
                </a:ln>
                <a:solidFill>
                  <a:schemeClr val="accent2"/>
                </a:solidFill>
                <a:effectLst/>
                <a:uLnTx/>
                <a:uFillTx/>
                <a:latin typeface="+mn-lt"/>
                <a:ea typeface="+mn-ea"/>
              </a:rPr>
              <a:t>上部から中心部に向かっておろす</a:t>
            </a:r>
            <a:endParaRPr kumimoji="1" lang="en-US" altLang="ja-JP" sz="1400" b="0" i="0" u="none" strike="noStrike" kern="0" cap="none" spc="0" normalizeH="0" baseline="0" noProof="0" dirty="0" smtClean="0">
              <a:ln>
                <a:noFill/>
              </a:ln>
              <a:solidFill>
                <a:schemeClr val="accent2"/>
              </a:solidFill>
              <a:effectLst/>
              <a:uLnTx/>
              <a:uFillTx/>
              <a:latin typeface="+mn-lt"/>
              <a:ea typeface="+mn-ea"/>
            </a:endParaRPr>
          </a:p>
        </p:txBody>
      </p:sp>
      <p:sp>
        <p:nvSpPr>
          <p:cNvPr id="8" name="Rectangle 8"/>
          <p:cNvSpPr>
            <a:spLocks noChangeArrowheads="1"/>
          </p:cNvSpPr>
          <p:nvPr/>
        </p:nvSpPr>
        <p:spPr bwMode="auto">
          <a:xfrm>
            <a:off x="1828800" y="2466975"/>
            <a:ext cx="606425" cy="925513"/>
          </a:xfrm>
          <a:prstGeom prst="rect">
            <a:avLst/>
          </a:prstGeom>
          <a:noFill/>
          <a:ln w="38100">
            <a:solidFill>
              <a:srgbClr val="FF3300"/>
            </a:solidFill>
            <a:miter lim="800000"/>
            <a:headEnd/>
            <a:tailEnd/>
          </a:ln>
          <a:effectLst/>
        </p:spPr>
        <p:txBody>
          <a:bodyPr wrap="none" anchor="ctr"/>
          <a:lstStyle/>
          <a:p>
            <a:endParaRPr lang="ja-JP" altLang="en-US" dirty="0"/>
          </a:p>
        </p:txBody>
      </p:sp>
      <p:sp>
        <p:nvSpPr>
          <p:cNvPr id="9" name="AutoShape 9"/>
          <p:cNvSpPr>
            <a:spLocks noChangeArrowheads="1"/>
          </p:cNvSpPr>
          <p:nvPr/>
        </p:nvSpPr>
        <p:spPr bwMode="auto">
          <a:xfrm rot="2026230">
            <a:off x="2247900" y="3587750"/>
            <a:ext cx="1903413" cy="573088"/>
          </a:xfrm>
          <a:prstGeom prst="rightArrow">
            <a:avLst>
              <a:gd name="adj1" fmla="val 50000"/>
              <a:gd name="adj2" fmla="val 83033"/>
            </a:avLst>
          </a:prstGeom>
          <a:gradFill rotWithShape="1">
            <a:gsLst>
              <a:gs pos="0">
                <a:schemeClr val="bg1"/>
              </a:gs>
              <a:gs pos="100000">
                <a:schemeClr val="bg1">
                  <a:gamma/>
                  <a:shade val="46275"/>
                  <a:invGamma/>
                </a:schemeClr>
              </a:gs>
            </a:gsLst>
            <a:lin ang="0" scaled="1"/>
          </a:gradFill>
          <a:ln w="9525">
            <a:solidFill>
              <a:schemeClr val="bg2"/>
            </a:solidFill>
            <a:miter lim="800000"/>
            <a:headEnd/>
            <a:tailEnd/>
          </a:ln>
          <a:effectLst/>
        </p:spPr>
        <p:txBody>
          <a:bodyPr wrap="none" anchor="ctr"/>
          <a:lstStyle/>
          <a:p>
            <a:pPr algn="ctr"/>
            <a:endParaRPr lang="ja-JP" altLang="ja-JP" dirty="0"/>
          </a:p>
        </p:txBody>
      </p:sp>
      <p:sp>
        <p:nvSpPr>
          <p:cNvPr id="10" name="Line 10"/>
          <p:cNvSpPr>
            <a:spLocks noChangeShapeType="1"/>
          </p:cNvSpPr>
          <p:nvPr/>
        </p:nvSpPr>
        <p:spPr bwMode="auto">
          <a:xfrm>
            <a:off x="4213233" y="6653236"/>
            <a:ext cx="1312863" cy="133350"/>
          </a:xfrm>
          <a:prstGeom prst="line">
            <a:avLst/>
          </a:prstGeom>
          <a:noFill/>
          <a:ln w="28575">
            <a:solidFill>
              <a:schemeClr val="tx1"/>
            </a:solidFill>
            <a:round/>
            <a:headEnd type="triangle" w="med" len="med"/>
            <a:tailEnd type="triangle" w="med" len="med"/>
          </a:ln>
          <a:effectLst/>
        </p:spPr>
        <p:txBody>
          <a:bodyPr/>
          <a:lstStyle/>
          <a:p>
            <a:endParaRPr lang="ja-JP" altLang="en-US" dirty="0"/>
          </a:p>
        </p:txBody>
      </p:sp>
      <p:sp>
        <p:nvSpPr>
          <p:cNvPr id="16" name="Text Box 17"/>
          <p:cNvSpPr txBox="1">
            <a:spLocks noChangeArrowheads="1"/>
          </p:cNvSpPr>
          <p:nvPr/>
        </p:nvSpPr>
        <p:spPr bwMode="auto">
          <a:xfrm>
            <a:off x="349250" y="4864100"/>
            <a:ext cx="590550" cy="457200"/>
          </a:xfrm>
          <a:prstGeom prst="rect">
            <a:avLst/>
          </a:prstGeom>
          <a:noFill/>
          <a:ln w="9525">
            <a:noFill/>
            <a:miter lim="800000"/>
            <a:headEnd/>
            <a:tailEnd/>
          </a:ln>
          <a:effectLst/>
        </p:spPr>
        <p:txBody>
          <a:bodyPr wrap="none">
            <a:spAutoFit/>
          </a:bodyPr>
          <a:lstStyle/>
          <a:p>
            <a:r>
              <a:rPr lang="en-US" altLang="ja-JP" dirty="0"/>
              <a:t>EV</a:t>
            </a:r>
          </a:p>
        </p:txBody>
      </p:sp>
      <p:sp>
        <p:nvSpPr>
          <p:cNvPr id="17" name="Text Box 18"/>
          <p:cNvSpPr txBox="1">
            <a:spLocks noChangeArrowheads="1"/>
          </p:cNvSpPr>
          <p:nvPr/>
        </p:nvSpPr>
        <p:spPr bwMode="auto">
          <a:xfrm>
            <a:off x="1909763" y="4972050"/>
            <a:ext cx="811212" cy="457200"/>
          </a:xfrm>
          <a:prstGeom prst="rect">
            <a:avLst/>
          </a:prstGeom>
          <a:noFill/>
          <a:ln w="9525">
            <a:noFill/>
            <a:miter lim="800000"/>
            <a:headEnd/>
            <a:tailEnd/>
          </a:ln>
          <a:effectLst/>
        </p:spPr>
        <p:txBody>
          <a:bodyPr wrap="none">
            <a:spAutoFit/>
          </a:bodyPr>
          <a:lstStyle/>
          <a:p>
            <a:r>
              <a:rPr lang="en-US" altLang="ja-JP" dirty="0"/>
              <a:t>CDC</a:t>
            </a:r>
          </a:p>
        </p:txBody>
      </p:sp>
      <p:sp>
        <p:nvSpPr>
          <p:cNvPr id="18" name="Text Box 19"/>
          <p:cNvSpPr txBox="1">
            <a:spLocks noChangeArrowheads="1"/>
          </p:cNvSpPr>
          <p:nvPr/>
        </p:nvSpPr>
        <p:spPr bwMode="auto">
          <a:xfrm>
            <a:off x="1103313" y="4905375"/>
            <a:ext cx="625475" cy="457200"/>
          </a:xfrm>
          <a:prstGeom prst="rect">
            <a:avLst/>
          </a:prstGeom>
          <a:noFill/>
          <a:ln w="9525">
            <a:noFill/>
            <a:miter lim="800000"/>
            <a:headEnd/>
            <a:tailEnd/>
          </a:ln>
          <a:effectLst/>
        </p:spPr>
        <p:txBody>
          <a:bodyPr wrap="none">
            <a:spAutoFit/>
          </a:bodyPr>
          <a:lstStyle/>
          <a:p>
            <a:r>
              <a:rPr lang="en-US" altLang="ja-JP" dirty="0"/>
              <a:t>OH</a:t>
            </a:r>
          </a:p>
        </p:txBody>
      </p:sp>
      <p:sp>
        <p:nvSpPr>
          <p:cNvPr id="19" name="Line 20"/>
          <p:cNvSpPr>
            <a:spLocks noChangeShapeType="1"/>
          </p:cNvSpPr>
          <p:nvPr/>
        </p:nvSpPr>
        <p:spPr bwMode="auto">
          <a:xfrm flipV="1">
            <a:off x="631825" y="3011488"/>
            <a:ext cx="26988" cy="1843087"/>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0" name="Line 21"/>
          <p:cNvSpPr>
            <a:spLocks noChangeShapeType="1"/>
          </p:cNvSpPr>
          <p:nvPr/>
        </p:nvSpPr>
        <p:spPr bwMode="auto">
          <a:xfrm flipH="1" flipV="1">
            <a:off x="1292225" y="2946400"/>
            <a:ext cx="120650" cy="1895475"/>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1" name="Line 22"/>
          <p:cNvSpPr>
            <a:spLocks noChangeShapeType="1"/>
          </p:cNvSpPr>
          <p:nvPr/>
        </p:nvSpPr>
        <p:spPr bwMode="auto">
          <a:xfrm flipH="1" flipV="1">
            <a:off x="1628775" y="3149600"/>
            <a:ext cx="469900" cy="1814513"/>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2" name="Text Box 23"/>
          <p:cNvSpPr txBox="1">
            <a:spLocks noChangeArrowheads="1"/>
          </p:cNvSpPr>
          <p:nvPr/>
        </p:nvSpPr>
        <p:spPr bwMode="auto">
          <a:xfrm>
            <a:off x="2692408" y="6237311"/>
            <a:ext cx="777875" cy="457200"/>
          </a:xfrm>
          <a:prstGeom prst="rect">
            <a:avLst/>
          </a:prstGeom>
          <a:noFill/>
          <a:ln w="9525">
            <a:noFill/>
            <a:miter lim="800000"/>
            <a:headEnd/>
            <a:tailEnd/>
          </a:ln>
          <a:effectLst/>
        </p:spPr>
        <p:txBody>
          <a:bodyPr wrap="none">
            <a:spAutoFit/>
          </a:bodyPr>
          <a:lstStyle/>
          <a:p>
            <a:r>
              <a:rPr lang="en-US" altLang="ja-JP" dirty="0"/>
              <a:t>SDC</a:t>
            </a:r>
          </a:p>
        </p:txBody>
      </p:sp>
      <p:sp>
        <p:nvSpPr>
          <p:cNvPr id="23" name="Text Box 24"/>
          <p:cNvSpPr txBox="1">
            <a:spLocks noChangeArrowheads="1"/>
          </p:cNvSpPr>
          <p:nvPr/>
        </p:nvSpPr>
        <p:spPr bwMode="auto">
          <a:xfrm>
            <a:off x="2906721" y="5562624"/>
            <a:ext cx="506412" cy="457200"/>
          </a:xfrm>
          <a:prstGeom prst="rect">
            <a:avLst/>
          </a:prstGeom>
          <a:noFill/>
          <a:ln w="9525">
            <a:noFill/>
            <a:miter lim="800000"/>
            <a:headEnd/>
            <a:tailEnd/>
          </a:ln>
          <a:effectLst/>
        </p:spPr>
        <p:txBody>
          <a:bodyPr wrap="none">
            <a:spAutoFit/>
          </a:bodyPr>
          <a:lstStyle/>
          <a:p>
            <a:r>
              <a:rPr lang="en-US" altLang="ja-JP" dirty="0"/>
              <a:t>IH</a:t>
            </a:r>
          </a:p>
        </p:txBody>
      </p:sp>
      <p:sp>
        <p:nvSpPr>
          <p:cNvPr id="24" name="Line 25"/>
          <p:cNvSpPr>
            <a:spLocks noChangeShapeType="1"/>
          </p:cNvSpPr>
          <p:nvPr/>
        </p:nvSpPr>
        <p:spPr bwMode="auto">
          <a:xfrm flipV="1">
            <a:off x="3392496" y="5449911"/>
            <a:ext cx="1412875" cy="333375"/>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5" name="Line 26"/>
          <p:cNvSpPr>
            <a:spLocks noChangeShapeType="1"/>
          </p:cNvSpPr>
          <p:nvPr/>
        </p:nvSpPr>
        <p:spPr bwMode="auto">
          <a:xfrm flipV="1">
            <a:off x="3500446" y="5692799"/>
            <a:ext cx="1009650" cy="709612"/>
          </a:xfrm>
          <a:prstGeom prst="line">
            <a:avLst/>
          </a:prstGeom>
          <a:noFill/>
          <a:ln w="38100">
            <a:solidFill>
              <a:srgbClr val="FF9900"/>
            </a:solidFill>
            <a:round/>
            <a:headEnd/>
            <a:tailEnd type="triangle" w="med" len="med"/>
          </a:ln>
          <a:effectLst/>
        </p:spPr>
        <p:txBody>
          <a:bodyPr/>
          <a:lstStyle/>
          <a:p>
            <a:endParaRPr lang="ja-JP" altLang="en-US" dirty="0"/>
          </a:p>
        </p:txBody>
      </p:sp>
      <p:sp>
        <p:nvSpPr>
          <p:cNvPr id="26" name="フッター プレースホルダ 25"/>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角丸四角形 33"/>
          <p:cNvSpPr/>
          <p:nvPr/>
        </p:nvSpPr>
        <p:spPr bwMode="auto">
          <a:xfrm>
            <a:off x="5172076" y="1140178"/>
            <a:ext cx="3901368" cy="3307644"/>
          </a:xfrm>
          <a:prstGeom prst="roundRect">
            <a:avLst>
              <a:gd name="adj" fmla="val 6428"/>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5" name="円/楕円 4"/>
          <p:cNvSpPr/>
          <p:nvPr/>
        </p:nvSpPr>
        <p:spPr bwMode="auto">
          <a:xfrm>
            <a:off x="5746914" y="2149427"/>
            <a:ext cx="1116106" cy="1116106"/>
          </a:xfrm>
          <a:prstGeom prst="ellipse">
            <a:avLst/>
          </a:prstGeom>
          <a:solidFill>
            <a:srgbClr val="F0F0F0">
              <a:alpha val="89804"/>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 name="タイトル 1"/>
          <p:cNvSpPr>
            <a:spLocks noGrp="1"/>
          </p:cNvSpPr>
          <p:nvPr>
            <p:ph type="title"/>
          </p:nvPr>
        </p:nvSpPr>
        <p:spPr/>
        <p:txBody>
          <a:bodyPr/>
          <a:lstStyle/>
          <a:p>
            <a:r>
              <a:rPr lang="ja-JP" altLang="en-US" dirty="0" smtClean="0"/>
              <a:t>ドリフト・チェンバー</a:t>
            </a:r>
            <a:endParaRPr kumimoji="1" lang="ja-JP" altLang="en-US" dirty="0"/>
          </a:p>
        </p:txBody>
      </p:sp>
      <p:sp>
        <p:nvSpPr>
          <p:cNvPr id="3" name="コンテンツ プレースホルダ 2"/>
          <p:cNvSpPr>
            <a:spLocks noGrp="1"/>
          </p:cNvSpPr>
          <p:nvPr>
            <p:ph idx="1"/>
          </p:nvPr>
        </p:nvSpPr>
        <p:spPr>
          <a:xfrm>
            <a:off x="0" y="1016001"/>
            <a:ext cx="5057775" cy="5841999"/>
          </a:xfrm>
        </p:spPr>
        <p:txBody>
          <a:bodyPr/>
          <a:lstStyle/>
          <a:p>
            <a:r>
              <a:rPr kumimoji="1" lang="ja-JP" altLang="en-US" sz="1800" dirty="0" smtClean="0"/>
              <a:t>電離を利用した位置検出器の一種</a:t>
            </a:r>
            <a:endParaRPr kumimoji="1" lang="en-US" altLang="ja-JP" sz="1800" dirty="0" smtClean="0"/>
          </a:p>
          <a:p>
            <a:r>
              <a:rPr lang="ja-JP" altLang="en-US" sz="1800" dirty="0" smtClean="0"/>
              <a:t>希ガス</a:t>
            </a:r>
            <a:r>
              <a:rPr lang="en-US" altLang="ja-JP" sz="1800" dirty="0" smtClean="0"/>
              <a:t>+</a:t>
            </a:r>
            <a:r>
              <a:rPr lang="ja-JP" altLang="en-US" sz="1800" dirty="0" smtClean="0"/>
              <a:t>多原子分子のガスを使用</a:t>
            </a:r>
            <a:endParaRPr lang="en-US" altLang="ja-JP" sz="1800" dirty="0" smtClean="0"/>
          </a:p>
          <a:p>
            <a:pPr lvl="1"/>
            <a:r>
              <a:rPr kumimoji="1" lang="en-US" altLang="ja-JP" sz="1600" dirty="0" smtClean="0"/>
              <a:t>Ar</a:t>
            </a:r>
            <a:r>
              <a:rPr lang="ja-JP" altLang="en-US" sz="1600" dirty="0" smtClean="0"/>
              <a:t>や</a:t>
            </a:r>
            <a:r>
              <a:rPr lang="en-US" altLang="ja-JP" sz="1600" dirty="0" smtClean="0"/>
              <a:t>He</a:t>
            </a:r>
          </a:p>
          <a:p>
            <a:pPr lvl="2"/>
            <a:r>
              <a:rPr lang="ja-JP" altLang="en-US" sz="1400" dirty="0" smtClean="0"/>
              <a:t>電離により電子・イオン対を作る</a:t>
            </a:r>
            <a:endParaRPr lang="en-US" altLang="ja-JP" sz="1400" dirty="0" smtClean="0"/>
          </a:p>
          <a:p>
            <a:pPr lvl="1"/>
            <a:r>
              <a:rPr lang="ja-JP" altLang="en-US" sz="1600" dirty="0" smtClean="0"/>
              <a:t>メタン、エタン、イソブタン</a:t>
            </a:r>
            <a:endParaRPr lang="en-US" altLang="ja-JP" sz="1600" dirty="0" smtClean="0"/>
          </a:p>
          <a:p>
            <a:pPr lvl="2"/>
            <a:r>
              <a:rPr lang="ja-JP" altLang="en-US" sz="1400" dirty="0" smtClean="0"/>
              <a:t>電子が希ガスとの衝突で軌道電子を励起することで生じる光・</a:t>
            </a:r>
            <a:r>
              <a:rPr lang="en-US" altLang="ja-JP" sz="1400" dirty="0" smtClean="0"/>
              <a:t>X</a:t>
            </a:r>
            <a:r>
              <a:rPr lang="ja-JP" altLang="en-US" sz="1400" dirty="0" smtClean="0"/>
              <a:t>線を級数させる</a:t>
            </a:r>
            <a:endParaRPr lang="en-US" altLang="ja-JP" sz="1400" dirty="0" smtClean="0"/>
          </a:p>
          <a:p>
            <a:r>
              <a:rPr kumimoji="1" lang="ja-JP" altLang="en-US" sz="1800" dirty="0" smtClean="0"/>
              <a:t>測定原理</a:t>
            </a:r>
            <a:endParaRPr kumimoji="1" lang="en-US" altLang="ja-JP" sz="1800" dirty="0" smtClean="0"/>
          </a:p>
          <a:p>
            <a:pPr lvl="1"/>
            <a:r>
              <a:rPr kumimoji="1" lang="ja-JP" altLang="en-US" sz="1400" dirty="0" smtClean="0"/>
              <a:t>荷電粒子が通過するとその軌跡にそって電離が生じる</a:t>
            </a:r>
            <a:endParaRPr kumimoji="1" lang="en-US" altLang="ja-JP" sz="1400" dirty="0" smtClean="0"/>
          </a:p>
          <a:p>
            <a:pPr lvl="1"/>
            <a:r>
              <a:rPr kumimoji="1" lang="ja-JP" altLang="en-US" sz="1400" dirty="0" smtClean="0"/>
              <a:t>電離で生じた電子はワイヤーに移動（ドリフト）していく</a:t>
            </a:r>
            <a:endParaRPr kumimoji="1" lang="en-US" altLang="ja-JP" sz="1400" dirty="0" smtClean="0"/>
          </a:p>
          <a:p>
            <a:pPr lvl="2"/>
            <a:r>
              <a:rPr lang="ja-JP" altLang="en-US" sz="1200" dirty="0" smtClean="0"/>
              <a:t>ドリフトの速さ：</a:t>
            </a:r>
            <a:r>
              <a:rPr lang="en-US" altLang="ja-JP" sz="1200" dirty="0" smtClean="0"/>
              <a:t> </a:t>
            </a:r>
            <a:r>
              <a:rPr kumimoji="1" lang="en-US" altLang="ja-JP" sz="1200" dirty="0" smtClean="0"/>
              <a:t>~5 cm/</a:t>
            </a:r>
            <a:r>
              <a:rPr kumimoji="1" lang="en-US" altLang="ja-JP" sz="1200" dirty="0" smtClean="0">
                <a:latin typeface="Symbol" pitchFamily="18" charset="2"/>
              </a:rPr>
              <a:t>m</a:t>
            </a:r>
            <a:r>
              <a:rPr kumimoji="1" lang="en-US" altLang="ja-JP" sz="1200" dirty="0" smtClean="0"/>
              <a:t>s (</a:t>
            </a:r>
            <a:r>
              <a:rPr kumimoji="1" lang="en-US" altLang="ja-JP" sz="1200" i="1" dirty="0" smtClean="0">
                <a:latin typeface="Times New Roman" pitchFamily="18" charset="0"/>
                <a:cs typeface="Times New Roman" pitchFamily="18" charset="0"/>
              </a:rPr>
              <a:t>c</a:t>
            </a:r>
            <a:r>
              <a:rPr kumimoji="1" lang="en-US" altLang="ja-JP" sz="1200" dirty="0" smtClean="0"/>
              <a:t> </a:t>
            </a:r>
            <a:r>
              <a:rPr kumimoji="1" lang="ja-JP" altLang="en-US" sz="1200" dirty="0" smtClean="0"/>
              <a:t>の</a:t>
            </a:r>
            <a:r>
              <a:rPr kumimoji="1" lang="en-US" altLang="ja-JP" sz="1200" dirty="0" smtClean="0"/>
              <a:t>10</a:t>
            </a:r>
            <a:r>
              <a:rPr kumimoji="1" lang="en-US" altLang="ja-JP" sz="1200" baseline="30000" dirty="0" smtClean="0"/>
              <a:t>-4</a:t>
            </a:r>
            <a:r>
              <a:rPr kumimoji="1" lang="ja-JP" altLang="en-US" sz="1200" dirty="0" smtClean="0"/>
              <a:t>程度</a:t>
            </a:r>
            <a:r>
              <a:rPr kumimoji="1" lang="en-US" altLang="ja-JP" sz="1200" dirty="0" smtClean="0"/>
              <a:t>)</a:t>
            </a:r>
          </a:p>
          <a:p>
            <a:pPr lvl="1"/>
            <a:r>
              <a:rPr lang="ja-JP" altLang="en-US" sz="1400" dirty="0" smtClean="0"/>
              <a:t>ワイヤー近傍は強い電場</a:t>
            </a:r>
            <a:endParaRPr lang="en-US" altLang="ja-JP" sz="1400" dirty="0" smtClean="0"/>
          </a:p>
          <a:p>
            <a:pPr lvl="2"/>
            <a:r>
              <a:rPr lang="ja-JP" altLang="en-US" sz="1200" dirty="0" smtClean="0"/>
              <a:t>急激な加速によりなだれ的に電子が新たな電子・イオン対を作る</a:t>
            </a:r>
            <a:endParaRPr lang="en-US" altLang="ja-JP" sz="1200" dirty="0" smtClean="0"/>
          </a:p>
          <a:p>
            <a:pPr lvl="2"/>
            <a:r>
              <a:rPr lang="en-US" altLang="ja-JP" sz="1200" dirty="0" smtClean="0"/>
              <a:t>10</a:t>
            </a:r>
            <a:r>
              <a:rPr lang="en-US" altLang="ja-JP" sz="1200" baseline="30000" dirty="0" smtClean="0"/>
              <a:t>5</a:t>
            </a:r>
            <a:r>
              <a:rPr lang="ja-JP" altLang="en-US" sz="1200" dirty="0" smtClean="0"/>
              <a:t>～</a:t>
            </a:r>
            <a:r>
              <a:rPr lang="en-US" altLang="ja-JP" sz="1200" dirty="0" smtClean="0"/>
              <a:t>10</a:t>
            </a:r>
            <a:r>
              <a:rPr lang="en-US" altLang="ja-JP" sz="1200" baseline="30000" dirty="0" smtClean="0"/>
              <a:t>6</a:t>
            </a:r>
            <a:r>
              <a:rPr lang="ja-JP" altLang="en-US" sz="1200" dirty="0" smtClean="0"/>
              <a:t>程度まで電子が増加</a:t>
            </a:r>
            <a:endParaRPr lang="en-US" altLang="ja-JP" sz="1200" dirty="0" smtClean="0"/>
          </a:p>
          <a:p>
            <a:pPr lvl="1"/>
            <a:r>
              <a:rPr lang="ja-JP" altLang="en-US" sz="1400" dirty="0" smtClean="0"/>
              <a:t>荷電粒子が通過した時刻からどのくらい遅れてシグナルがワイヤーに到着したかで、荷電粒子とワイヤーの距離が求まる</a:t>
            </a:r>
            <a:endParaRPr lang="en-US" altLang="ja-JP" sz="1400" dirty="0" smtClean="0"/>
          </a:p>
          <a:p>
            <a:pPr lvl="1"/>
            <a:r>
              <a:rPr lang="ja-JP" altLang="en-US" sz="1400" dirty="0" smtClean="0"/>
              <a:t>シグナルはそのままでは弱いので、オペアンプ等を用いたアンプ（増幅器）を通す</a:t>
            </a:r>
            <a:endParaRPr lang="en-US" altLang="ja-JP" sz="1400" dirty="0" smtClean="0"/>
          </a:p>
          <a:p>
            <a:pPr lvl="1"/>
            <a:endParaRPr lang="en-US" altLang="ja-JP" sz="1400" dirty="0" smtClean="0"/>
          </a:p>
          <a:p>
            <a:pPr lvl="1"/>
            <a:endParaRPr kumimoji="1" lang="en-US" altLang="ja-JP" sz="1400" dirty="0" smtClean="0"/>
          </a:p>
          <a:p>
            <a:pPr lvl="1"/>
            <a:endParaRPr kumimoji="1" lang="ja-JP" altLang="en-US" sz="1400" dirty="0"/>
          </a:p>
        </p:txBody>
      </p:sp>
      <p:sp>
        <p:nvSpPr>
          <p:cNvPr id="4" name="スライド番号プレースホルダ 3"/>
          <p:cNvSpPr>
            <a:spLocks noGrp="1"/>
          </p:cNvSpPr>
          <p:nvPr>
            <p:ph type="sldNum" sz="quarter" idx="11"/>
          </p:nvPr>
        </p:nvSpPr>
        <p:spPr/>
        <p:txBody>
          <a:bodyPr/>
          <a:lstStyle/>
          <a:p>
            <a:fld id="{55CFD74C-03E1-485F-870A-CC1588619E65}" type="slidenum">
              <a:rPr kumimoji="1" lang="ja-JP" altLang="en-US" smtClean="0"/>
              <a:pPr/>
              <a:t>99</a:t>
            </a:fld>
            <a:endParaRPr kumimoji="1" lang="ja-JP" altLang="en-US" dirty="0"/>
          </a:p>
        </p:txBody>
      </p:sp>
      <p:sp>
        <p:nvSpPr>
          <p:cNvPr id="6" name="円/楕円 5"/>
          <p:cNvSpPr/>
          <p:nvPr/>
        </p:nvSpPr>
        <p:spPr bwMode="auto">
          <a:xfrm>
            <a:off x="6281420" y="2687201"/>
            <a:ext cx="45719" cy="45719"/>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cxnSp>
        <p:nvCxnSpPr>
          <p:cNvPr id="8" name="直線矢印コネクタ 7"/>
          <p:cNvCxnSpPr/>
          <p:nvPr/>
        </p:nvCxnSpPr>
        <p:spPr bwMode="auto">
          <a:xfrm rot="10800000" flipV="1">
            <a:off x="6870887" y="2232210"/>
            <a:ext cx="564776" cy="255495"/>
          </a:xfrm>
          <a:prstGeom prst="straightConnector1">
            <a:avLst/>
          </a:prstGeom>
          <a:solidFill>
            <a:schemeClr val="accent1"/>
          </a:solidFill>
          <a:ln w="9525" cap="flat" cmpd="sng" algn="ctr">
            <a:solidFill>
              <a:srgbClr val="0070C0"/>
            </a:solidFill>
            <a:prstDash val="solid"/>
            <a:round/>
            <a:headEnd type="none" w="med" len="med"/>
            <a:tailEnd type="arrow"/>
          </a:ln>
          <a:effectLst/>
        </p:spPr>
      </p:cxnSp>
      <p:cxnSp>
        <p:nvCxnSpPr>
          <p:cNvPr id="9" name="直線矢印コネクタ 8"/>
          <p:cNvCxnSpPr/>
          <p:nvPr/>
        </p:nvCxnSpPr>
        <p:spPr bwMode="auto">
          <a:xfrm rot="10800000">
            <a:off x="6404725" y="2788027"/>
            <a:ext cx="627527" cy="506502"/>
          </a:xfrm>
          <a:prstGeom prst="straightConnector1">
            <a:avLst/>
          </a:prstGeom>
          <a:solidFill>
            <a:schemeClr val="accent1"/>
          </a:solidFill>
          <a:ln w="9525" cap="flat" cmpd="sng" algn="ctr">
            <a:solidFill>
              <a:srgbClr val="0070C0"/>
            </a:solidFill>
            <a:prstDash val="solid"/>
            <a:round/>
            <a:headEnd type="none" w="med" len="med"/>
            <a:tailEnd type="arrow"/>
          </a:ln>
          <a:effectLst/>
        </p:spPr>
      </p:cxnSp>
      <p:sp>
        <p:nvSpPr>
          <p:cNvPr id="13" name="テキスト ボックス 12"/>
          <p:cNvSpPr txBox="1"/>
          <p:nvPr/>
        </p:nvSpPr>
        <p:spPr>
          <a:xfrm>
            <a:off x="7462557" y="1909482"/>
            <a:ext cx="1151277" cy="430887"/>
          </a:xfrm>
          <a:prstGeom prst="rect">
            <a:avLst/>
          </a:prstGeom>
          <a:noFill/>
        </p:spPr>
        <p:txBody>
          <a:bodyPr wrap="none" rtlCol="0">
            <a:spAutoFit/>
          </a:bodyPr>
          <a:lstStyle/>
          <a:p>
            <a:r>
              <a:rPr kumimoji="1" lang="ja-JP" altLang="en-US" sz="1100" dirty="0" smtClean="0"/>
              <a:t>外部導体</a:t>
            </a:r>
            <a:endParaRPr kumimoji="1" lang="en-US" altLang="ja-JP" sz="1100" dirty="0" smtClean="0"/>
          </a:p>
          <a:p>
            <a:r>
              <a:rPr lang="ja-JP" altLang="en-US" sz="1100" dirty="0" smtClean="0"/>
              <a:t>（高電圧を印可）</a:t>
            </a:r>
            <a:endParaRPr kumimoji="1" lang="ja-JP" altLang="en-US" sz="1100" dirty="0"/>
          </a:p>
        </p:txBody>
      </p:sp>
      <p:sp>
        <p:nvSpPr>
          <p:cNvPr id="15" name="テキスト ボックス 14"/>
          <p:cNvSpPr txBox="1"/>
          <p:nvPr/>
        </p:nvSpPr>
        <p:spPr>
          <a:xfrm>
            <a:off x="7039259" y="3124199"/>
            <a:ext cx="1539204" cy="430887"/>
          </a:xfrm>
          <a:prstGeom prst="rect">
            <a:avLst/>
          </a:prstGeom>
          <a:noFill/>
        </p:spPr>
        <p:txBody>
          <a:bodyPr wrap="none" rtlCol="0">
            <a:spAutoFit/>
          </a:bodyPr>
          <a:lstStyle/>
          <a:p>
            <a:r>
              <a:rPr lang="ja-JP" altLang="en-US" sz="1100" dirty="0" smtClean="0"/>
              <a:t>ワイヤー</a:t>
            </a:r>
            <a:endParaRPr kumimoji="1" lang="en-US" altLang="ja-JP" sz="1100" dirty="0" smtClean="0"/>
          </a:p>
          <a:p>
            <a:r>
              <a:rPr lang="ja-JP" altLang="en-US" sz="1100" dirty="0" smtClean="0"/>
              <a:t>（シグナルを読み出す）</a:t>
            </a:r>
            <a:endParaRPr kumimoji="1" lang="ja-JP" altLang="en-US" sz="1100" dirty="0"/>
          </a:p>
        </p:txBody>
      </p:sp>
      <p:grpSp>
        <p:nvGrpSpPr>
          <p:cNvPr id="24" name="グループ化 23"/>
          <p:cNvGrpSpPr/>
          <p:nvPr/>
        </p:nvGrpSpPr>
        <p:grpSpPr>
          <a:xfrm>
            <a:off x="5324475" y="1223681"/>
            <a:ext cx="2413865" cy="2111190"/>
            <a:chOff x="5029200" y="1223681"/>
            <a:chExt cx="2413865" cy="2111190"/>
          </a:xfrm>
        </p:grpSpPr>
        <p:cxnSp>
          <p:nvCxnSpPr>
            <p:cNvPr id="18" name="直線矢印コネクタ 17"/>
            <p:cNvCxnSpPr/>
            <p:nvPr/>
          </p:nvCxnSpPr>
          <p:spPr bwMode="auto">
            <a:xfrm rot="5400000" flipH="1" flipV="1">
              <a:off x="4894729" y="1600200"/>
              <a:ext cx="1869142" cy="1600200"/>
            </a:xfrm>
            <a:prstGeom prst="straightConnector1">
              <a:avLst/>
            </a:prstGeom>
            <a:solidFill>
              <a:schemeClr val="accent1"/>
            </a:solidFill>
            <a:ln w="9525" cap="flat" cmpd="sng" algn="ctr">
              <a:solidFill>
                <a:srgbClr val="FF0000"/>
              </a:solidFill>
              <a:prstDash val="solid"/>
              <a:round/>
              <a:headEnd type="none" w="med" len="med"/>
              <a:tailEnd type="triangle" w="med" len="med"/>
            </a:ln>
            <a:effectLst/>
          </p:spPr>
        </p:cxnSp>
        <p:sp>
          <p:nvSpPr>
            <p:cNvPr id="19" name="テキスト ボックス 18"/>
            <p:cNvSpPr txBox="1"/>
            <p:nvPr/>
          </p:nvSpPr>
          <p:spPr>
            <a:xfrm>
              <a:off x="6642846" y="1223681"/>
              <a:ext cx="800219" cy="276999"/>
            </a:xfrm>
            <a:prstGeom prst="rect">
              <a:avLst/>
            </a:prstGeom>
            <a:noFill/>
          </p:spPr>
          <p:txBody>
            <a:bodyPr wrap="none" rtlCol="0">
              <a:spAutoFit/>
            </a:bodyPr>
            <a:lstStyle/>
            <a:p>
              <a:r>
                <a:rPr kumimoji="1" lang="ja-JP" altLang="en-US" sz="1200" dirty="0" smtClean="0"/>
                <a:t>荷電粒子</a:t>
              </a:r>
              <a:endParaRPr kumimoji="1" lang="ja-JP" altLang="en-US" sz="1200" dirty="0"/>
            </a:p>
          </p:txBody>
        </p:sp>
      </p:grpSp>
      <p:cxnSp>
        <p:nvCxnSpPr>
          <p:cNvPr id="21" name="直線矢印コネクタ 20"/>
          <p:cNvCxnSpPr/>
          <p:nvPr/>
        </p:nvCxnSpPr>
        <p:spPr bwMode="auto">
          <a:xfrm rot="5400000" flipH="1" flipV="1">
            <a:off x="5725368" y="3215251"/>
            <a:ext cx="622485" cy="24316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3" name="テキスト ボックス 22"/>
          <p:cNvSpPr txBox="1"/>
          <p:nvPr/>
        </p:nvSpPr>
        <p:spPr>
          <a:xfrm>
            <a:off x="5525904" y="3737161"/>
            <a:ext cx="1502334" cy="261610"/>
          </a:xfrm>
          <a:prstGeom prst="rect">
            <a:avLst/>
          </a:prstGeom>
          <a:noFill/>
        </p:spPr>
        <p:txBody>
          <a:bodyPr wrap="none" rtlCol="0">
            <a:spAutoFit/>
          </a:bodyPr>
          <a:lstStyle/>
          <a:p>
            <a:r>
              <a:rPr lang="ja-JP" altLang="en-US" sz="1100" dirty="0" smtClean="0"/>
              <a:t>電離させるためのガス</a:t>
            </a:r>
            <a:endParaRPr kumimoji="1" lang="en-US" altLang="ja-JP" sz="1100" dirty="0" smtClean="0"/>
          </a:p>
        </p:txBody>
      </p:sp>
      <p:grpSp>
        <p:nvGrpSpPr>
          <p:cNvPr id="32" name="グループ化 31"/>
          <p:cNvGrpSpPr/>
          <p:nvPr/>
        </p:nvGrpSpPr>
        <p:grpSpPr>
          <a:xfrm>
            <a:off x="5817716" y="2167857"/>
            <a:ext cx="511457" cy="590095"/>
            <a:chOff x="5522441" y="2167857"/>
            <a:chExt cx="511457" cy="590095"/>
          </a:xfrm>
        </p:grpSpPr>
        <p:sp>
          <p:nvSpPr>
            <p:cNvPr id="25" name="円/楕円 24"/>
            <p:cNvSpPr/>
            <p:nvPr/>
          </p:nvSpPr>
          <p:spPr bwMode="auto">
            <a:xfrm>
              <a:off x="5522441" y="2708690"/>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6" name="円/楕円 25"/>
            <p:cNvSpPr/>
            <p:nvPr/>
          </p:nvSpPr>
          <p:spPr bwMode="auto">
            <a:xfrm>
              <a:off x="5610193" y="2603931"/>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7" name="円/楕円 26"/>
            <p:cNvSpPr/>
            <p:nvPr/>
          </p:nvSpPr>
          <p:spPr bwMode="auto">
            <a:xfrm>
              <a:off x="5679367" y="2523958"/>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8" name="円/楕円 27"/>
            <p:cNvSpPr/>
            <p:nvPr/>
          </p:nvSpPr>
          <p:spPr bwMode="auto">
            <a:xfrm>
              <a:off x="5731540" y="2462095"/>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29" name="円/楕円 28"/>
            <p:cNvSpPr/>
            <p:nvPr/>
          </p:nvSpPr>
          <p:spPr bwMode="auto">
            <a:xfrm>
              <a:off x="5828347" y="2351942"/>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0" name="円/楕円 29"/>
            <p:cNvSpPr/>
            <p:nvPr/>
          </p:nvSpPr>
          <p:spPr bwMode="auto">
            <a:xfrm>
              <a:off x="5894808" y="2274049"/>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sp>
          <p:nvSpPr>
            <p:cNvPr id="31" name="円/楕円 30"/>
            <p:cNvSpPr/>
            <p:nvPr/>
          </p:nvSpPr>
          <p:spPr bwMode="auto">
            <a:xfrm>
              <a:off x="5984636" y="2167857"/>
              <a:ext cx="49262" cy="49262"/>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2400" b="0" i="0" u="none" strike="noStrike" cap="none" normalizeH="0" baseline="0" dirty="0" smtClean="0">
                <a:ln>
                  <a:noFill/>
                </a:ln>
                <a:solidFill>
                  <a:schemeClr val="tx1"/>
                </a:solidFill>
                <a:effectLst/>
                <a:latin typeface="Times New Roman" pitchFamily="18" charset="0"/>
                <a:ea typeface="ＭＳ Ｐゴシック" charset="-128"/>
              </a:endParaRPr>
            </a:p>
          </p:txBody>
        </p:sp>
      </p:grpSp>
      <p:sp>
        <p:nvSpPr>
          <p:cNvPr id="33" name="テキスト ボックス 32"/>
          <p:cNvSpPr txBox="1"/>
          <p:nvPr/>
        </p:nvSpPr>
        <p:spPr>
          <a:xfrm>
            <a:off x="6494865" y="4582293"/>
            <a:ext cx="2432076" cy="1015663"/>
          </a:xfrm>
          <a:prstGeom prst="rect">
            <a:avLst/>
          </a:prstGeom>
          <a:noFill/>
        </p:spPr>
        <p:txBody>
          <a:bodyPr wrap="none" rtlCol="0">
            <a:spAutoFit/>
          </a:bodyPr>
          <a:lstStyle/>
          <a:p>
            <a:r>
              <a:rPr kumimoji="1" lang="ja-JP" altLang="en-US" sz="1200" dirty="0" smtClean="0"/>
              <a:t>注：外部導体はこの図では面だが</a:t>
            </a:r>
            <a:endParaRPr kumimoji="1" lang="en-US" altLang="ja-JP" sz="1200" dirty="0" smtClean="0"/>
          </a:p>
          <a:p>
            <a:r>
              <a:rPr lang="ja-JP" altLang="en-US" sz="1200" dirty="0" smtClean="0"/>
              <a:t>実際はワイヤーで長方形や六角形</a:t>
            </a:r>
            <a:endParaRPr lang="en-US" altLang="ja-JP" sz="1200" dirty="0" smtClean="0"/>
          </a:p>
          <a:p>
            <a:r>
              <a:rPr kumimoji="1" lang="ja-JP" altLang="en-US" sz="1200" dirty="0" smtClean="0"/>
              <a:t>にすることが多い</a:t>
            </a:r>
            <a:endParaRPr kumimoji="1" lang="en-US" altLang="ja-JP" sz="1200" dirty="0" smtClean="0"/>
          </a:p>
          <a:p>
            <a:pPr defTabSz="444500"/>
            <a:r>
              <a:rPr lang="ja-JP" altLang="en-US" sz="1200" dirty="0" smtClean="0"/>
              <a:t>　←　荷電粒子が余分に反応する</a:t>
            </a:r>
            <a:endParaRPr lang="en-US" altLang="ja-JP" sz="1200" dirty="0" smtClean="0"/>
          </a:p>
          <a:p>
            <a:pPr defTabSz="444500"/>
            <a:r>
              <a:rPr lang="ja-JP" altLang="en-US" sz="1200" dirty="0" smtClean="0"/>
              <a:t>　　　 物質を増やしたくないから</a:t>
            </a:r>
            <a:endParaRPr kumimoji="1" lang="ja-JP" altLang="en-US" sz="1200" dirty="0"/>
          </a:p>
        </p:txBody>
      </p:sp>
      <p:sp>
        <p:nvSpPr>
          <p:cNvPr id="35" name="フッター プレースホルダ 34"/>
          <p:cNvSpPr>
            <a:spLocks noGrp="1"/>
          </p:cNvSpPr>
          <p:nvPr>
            <p:ph type="ftr" sz="quarter" idx="10"/>
          </p:nvPr>
        </p:nvSpPr>
        <p:spPr/>
        <p:txBody>
          <a:bodyPr/>
          <a:lstStyle/>
          <a:p>
            <a:r>
              <a:rPr lang="en-US" altLang="ja-JP" smtClean="0"/>
              <a:t>2011/8/8-9  </a:t>
            </a:r>
            <a:r>
              <a:rPr lang="ja-JP" altLang="en-US" smtClean="0"/>
              <a:t>教員免許更新講習 「放射線計測と素粒子・原子核の実験的研究」</a:t>
            </a:r>
            <a:endParaRPr lang="ja-JP" altLang="en-US" dirty="0" smtClean="0">
              <a:latin typeface="+mj-ea"/>
            </a:endParaRPr>
          </a:p>
        </p:txBody>
      </p:sp>
      <p:sp>
        <p:nvSpPr>
          <p:cNvPr id="37" name="テキスト ボックス 36"/>
          <p:cNvSpPr txBox="1"/>
          <p:nvPr/>
        </p:nvSpPr>
        <p:spPr>
          <a:xfrm>
            <a:off x="6389649" y="4076700"/>
            <a:ext cx="2626040" cy="338554"/>
          </a:xfrm>
          <a:prstGeom prst="rect">
            <a:avLst/>
          </a:prstGeom>
          <a:noFill/>
        </p:spPr>
        <p:txBody>
          <a:bodyPr wrap="none" rtlCol="0">
            <a:spAutoFit/>
          </a:bodyPr>
          <a:lstStyle/>
          <a:p>
            <a:r>
              <a:rPr lang="ja-JP" altLang="en-US" sz="1600" dirty="0" smtClean="0"/>
              <a:t>ドリフト・チェンバーの模式図</a:t>
            </a:r>
            <a:endParaRPr kumimoji="1" lang="ja-JP" alt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default">
  <a:themeElements>
    <a:clrScheme name="1_defaul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a:majorFont>
        <a:latin typeface="Comic Sans MS"/>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ja-JP" altLang="en-US" sz="2400" b="0" i="0" u="none" strike="noStrike" cap="none" normalizeH="0" baseline="0" smtClean="0">
            <a:ln>
              <a:noFill/>
            </a:ln>
            <a:solidFill>
              <a:schemeClr val="tx1"/>
            </a:solidFill>
            <a:effectLst/>
            <a:latin typeface="Times New Roman" pitchFamily="18"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ja-JP" altLang="en-US" sz="2400" b="0" i="0" u="none" strike="noStrike" cap="none" normalizeH="0" baseline="0" smtClean="0">
            <a:ln>
              <a:noFill/>
            </a:ln>
            <a:solidFill>
              <a:schemeClr val="tx1"/>
            </a:solidFill>
            <a:effectLst/>
            <a:latin typeface="Times New Roman" pitchFamily="18" charset="0"/>
            <a:ea typeface="ＭＳ Ｐゴシック" charset="-128"/>
          </a:defRPr>
        </a:defPPr>
      </a:lstStyle>
    </a:lnDef>
  </a:objectDefaults>
  <a:extraClrSchemeLst>
    <a:extraClrScheme>
      <a:clrScheme name="1_defaul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Masashi's</Template>
  <TotalTime>5511</TotalTime>
  <Words>11252</Words>
  <Application>Microsoft Office PowerPoint</Application>
  <PresentationFormat>画面に合わせる (4:3)</PresentationFormat>
  <Paragraphs>1823</Paragraphs>
  <Slides>123</Slides>
  <Notes>15</Notes>
  <HiddenSlides>23</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123</vt:i4>
      </vt:variant>
    </vt:vector>
  </HeadingPairs>
  <TitlesOfParts>
    <vt:vector size="125" baseType="lpstr">
      <vt:lpstr>1_default</vt:lpstr>
      <vt:lpstr>数式</vt:lpstr>
      <vt:lpstr>放射線計測と 素粒子・原子核の実験的研究  教員免許状更新講習</vt:lpstr>
      <vt:lpstr>講習予定</vt:lpstr>
      <vt:lpstr>放射線とは？ 量子力学と原子</vt:lpstr>
      <vt:lpstr>放射線の種類</vt:lpstr>
      <vt:lpstr>原子・原子核・素粒子</vt:lpstr>
      <vt:lpstr>原子・原子核・素粒子</vt:lpstr>
      <vt:lpstr>素粒子</vt:lpstr>
      <vt:lpstr>Quark</vt:lpstr>
      <vt:lpstr>Lepton</vt:lpstr>
      <vt:lpstr>Units</vt:lpstr>
      <vt:lpstr>Natural Units</vt:lpstr>
      <vt:lpstr>原子核</vt:lpstr>
      <vt:lpstr>放射性物質と放射線</vt:lpstr>
      <vt:lpstr>放射性物質</vt:lpstr>
      <vt:lpstr>核分裂</vt:lpstr>
      <vt:lpstr>電離化</vt:lpstr>
      <vt:lpstr>半減期</vt:lpstr>
      <vt:lpstr>半減期</vt:lpstr>
      <vt:lpstr>放射線の種類</vt:lpstr>
      <vt:lpstr>放射線/放射性物質の発見</vt:lpstr>
      <vt:lpstr>放射線と放射能</vt:lpstr>
      <vt:lpstr>線</vt:lpstr>
      <vt:lpstr>線</vt:lpstr>
      <vt:lpstr>線</vt:lpstr>
      <vt:lpstr>線</vt:lpstr>
      <vt:lpstr>線/X線</vt:lpstr>
      <vt:lpstr>線/X線</vt:lpstr>
      <vt:lpstr>中性子</vt:lpstr>
      <vt:lpstr>中性子</vt:lpstr>
      <vt:lpstr>その他の放射線</vt:lpstr>
      <vt:lpstr>放射線の遮り方（遮蔽）</vt:lpstr>
      <vt:lpstr>放射線の測定単位</vt:lpstr>
      <vt:lpstr>放射線の測定単位</vt:lpstr>
      <vt:lpstr>自然放射線</vt:lpstr>
      <vt:lpstr>日本地域別の自然放射線</vt:lpstr>
      <vt:lpstr>放射線量</vt:lpstr>
      <vt:lpstr>放射性同位元素 ( RI ) の安全取扱のための考え方</vt:lpstr>
      <vt:lpstr>ここまでのまとめ</vt:lpstr>
      <vt:lpstr>仙台市青葉区の放射線量  そして  放射線とどうつきあうか</vt:lpstr>
      <vt:lpstr>仙台市青葉区の放射線量率の推移</vt:lpstr>
      <vt:lpstr>青葉山キャンパスの土中の放射性物質</vt:lpstr>
      <vt:lpstr>深さの違いによる放射性物質量の変化</vt:lpstr>
      <vt:lpstr>天然にある放射性物質</vt:lpstr>
      <vt:lpstr>放射線のリスク評価</vt:lpstr>
      <vt:lpstr>放射線のリスク評価</vt:lpstr>
      <vt:lpstr>内部被曝の評価</vt:lpstr>
      <vt:lpstr>内部被曝の評価：仙台の例</vt:lpstr>
      <vt:lpstr>差別を広げない為に</vt:lpstr>
      <vt:lpstr>放射線の 測定原理</vt:lpstr>
      <vt:lpstr>放射線の測定方法</vt:lpstr>
      <vt:lpstr>荷電粒子と物質の相互作用</vt:lpstr>
      <vt:lpstr>荷電粒子と物質の相互作用</vt:lpstr>
      <vt:lpstr>電離損失</vt:lpstr>
      <vt:lpstr>電離損失</vt:lpstr>
      <vt:lpstr>電離損失</vt:lpstr>
      <vt:lpstr>電離損失</vt:lpstr>
      <vt:lpstr>補足： 厚みの単位 [g/cm2]</vt:lpstr>
      <vt:lpstr>電離損失</vt:lpstr>
      <vt:lpstr>制動放射</vt:lpstr>
      <vt:lpstr>シンクロトロン放射</vt:lpstr>
      <vt:lpstr>チェレンコフ放射</vt:lpstr>
      <vt:lpstr>チェレンコフ放射</vt:lpstr>
      <vt:lpstr>チェレンコフ放射</vt:lpstr>
      <vt:lpstr>/X線と物質の相互作用</vt:lpstr>
      <vt:lpstr>/X線と物質の相互作用</vt:lpstr>
      <vt:lpstr>光電効果</vt:lpstr>
      <vt:lpstr>レイリー散乱・コンプトン散乱</vt:lpstr>
      <vt:lpstr>コンプトン散乱</vt:lpstr>
      <vt:lpstr>電子・陽電子対生成</vt:lpstr>
      <vt:lpstr>検出器</vt:lpstr>
      <vt:lpstr>検出器</vt:lpstr>
      <vt:lpstr>電離を利用した検出器</vt:lpstr>
      <vt:lpstr>電離を利用した検出器</vt:lpstr>
      <vt:lpstr>放射線計測に関する参考書</vt:lpstr>
      <vt:lpstr>素粒子・原子核物理関連のWeb</vt:lpstr>
      <vt:lpstr>素粒子・原子核の 実験的研究および 放射線測定方法の 医学・工学分野への応用</vt:lpstr>
      <vt:lpstr>素粒子・原子核の実験的研究</vt:lpstr>
      <vt:lpstr>今日の原子核物理</vt:lpstr>
      <vt:lpstr>今日の原子核物理</vt:lpstr>
      <vt:lpstr>今日の原子核物理</vt:lpstr>
      <vt:lpstr>宇宙と原子核物理の関係</vt:lpstr>
      <vt:lpstr>素粒子物理</vt:lpstr>
      <vt:lpstr>素粒子物理学</vt:lpstr>
      <vt:lpstr>素粒子・原子核物理での測定</vt:lpstr>
      <vt:lpstr>測定方法</vt:lpstr>
      <vt:lpstr>測定方法</vt:lpstr>
      <vt:lpstr>測定方法</vt:lpstr>
      <vt:lpstr>放射線計測との関係</vt:lpstr>
      <vt:lpstr>ガイガー・ミューラー管</vt:lpstr>
      <vt:lpstr>シンチレーション・カウンター</vt:lpstr>
      <vt:lpstr>実験で使われている 検出器の例</vt:lpstr>
      <vt:lpstr>東北大学電子光理学研究センター で行われている、 光子-中性子反応によるストレンジネス生成実験</vt:lpstr>
      <vt:lpstr>光子-中性子反応によるストレンジネス生成実験</vt:lpstr>
      <vt:lpstr>電子加速器、γ線発生装置、スペクトロメータ</vt:lpstr>
      <vt:lpstr>γ線の生成と標識化</vt:lpstr>
      <vt:lpstr>スペクトロメータ</vt:lpstr>
      <vt:lpstr>NKS2</vt:lpstr>
      <vt:lpstr>NKS2</vt:lpstr>
      <vt:lpstr>ドリフト・チェンバー</vt:lpstr>
      <vt:lpstr>ドリフト・チェンバーの例</vt:lpstr>
      <vt:lpstr>シンチレーション・カウンター</vt:lpstr>
      <vt:lpstr>粒子識別</vt:lpstr>
      <vt:lpstr>粒子識別</vt:lpstr>
      <vt:lpstr>いくつかの実験及び検出器</vt:lpstr>
      <vt:lpstr>J-PARC での実験</vt:lpstr>
      <vt:lpstr>RHIC at BNL</vt:lpstr>
      <vt:lpstr>スライド 107</vt:lpstr>
      <vt:lpstr>PHENIX実験</vt:lpstr>
      <vt:lpstr>ALICE 実験</vt:lpstr>
      <vt:lpstr>ATLAS 実験</vt:lpstr>
      <vt:lpstr>検出器のまとめ</vt:lpstr>
      <vt:lpstr>工学・医学分野への応用</vt:lpstr>
      <vt:lpstr>工業利用</vt:lpstr>
      <vt:lpstr>工業利用</vt:lpstr>
      <vt:lpstr>工業利用</vt:lpstr>
      <vt:lpstr>医療への利用</vt:lpstr>
      <vt:lpstr>PET</vt:lpstr>
      <vt:lpstr>医療への利用</vt:lpstr>
      <vt:lpstr>重粒子線治療</vt:lpstr>
      <vt:lpstr>農業利用</vt:lpstr>
      <vt:lpstr>農業利用</vt:lpstr>
      <vt:lpstr>農業利用</vt:lpstr>
      <vt:lpstr>放射線の利用に関するまとめ</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放射線計測と 素粒子・原子核の実験的研究</dc:title>
  <dc:creator>kaneta</dc:creator>
  <cp:lastModifiedBy>Kaneta</cp:lastModifiedBy>
  <cp:revision>339</cp:revision>
  <cp:lastPrinted>2011-08-08T05:41:10Z</cp:lastPrinted>
  <dcterms:created xsi:type="dcterms:W3CDTF">2009-08-03T12:25:34Z</dcterms:created>
  <dcterms:modified xsi:type="dcterms:W3CDTF">2011-08-09T05:39:39Z</dcterms:modified>
</cp:coreProperties>
</file>