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2.xml" ContentType="application/vnd.openxmlformats-officedocument.presentationml.notesSlide+xml"/>
  <Override PartName="/ppt/slides/slide99.xml" ContentType="application/vnd.openxmlformats-officedocument.presentationml.slide+xml"/>
  <Default Extension="xlsx" ContentType="application/vnd.openxmlformats-officedocument.spreadsheetml.sheet"/>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s/slide89.xml" ContentType="application/vnd.openxmlformats-officedocument.presentationml.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8"/>
  </p:notesMasterIdLst>
  <p:sldIdLst>
    <p:sldId id="256" r:id="rId2"/>
    <p:sldId id="274" r:id="rId3"/>
    <p:sldId id="257" r:id="rId4"/>
    <p:sldId id="261" r:id="rId5"/>
    <p:sldId id="317" r:id="rId6"/>
    <p:sldId id="264" r:id="rId7"/>
    <p:sldId id="268" r:id="rId8"/>
    <p:sldId id="269" r:id="rId9"/>
    <p:sldId id="270" r:id="rId10"/>
    <p:sldId id="272" r:id="rId11"/>
    <p:sldId id="273" r:id="rId12"/>
    <p:sldId id="265" r:id="rId13"/>
    <p:sldId id="318" r:id="rId14"/>
    <p:sldId id="266" r:id="rId15"/>
    <p:sldId id="267" r:id="rId16"/>
    <p:sldId id="275" r:id="rId17"/>
    <p:sldId id="263" r:id="rId18"/>
    <p:sldId id="260" r:id="rId19"/>
    <p:sldId id="262" r:id="rId20"/>
    <p:sldId id="276" r:id="rId21"/>
    <p:sldId id="277" r:id="rId22"/>
    <p:sldId id="278" r:id="rId23"/>
    <p:sldId id="279" r:id="rId24"/>
    <p:sldId id="280" r:id="rId25"/>
    <p:sldId id="281" r:id="rId26"/>
    <p:sldId id="282" r:id="rId27"/>
    <p:sldId id="283" r:id="rId28"/>
    <p:sldId id="285" r:id="rId29"/>
    <p:sldId id="289" r:id="rId30"/>
    <p:sldId id="286" r:id="rId31"/>
    <p:sldId id="284" r:id="rId32"/>
    <p:sldId id="288" r:id="rId33"/>
    <p:sldId id="338" r:id="rId34"/>
    <p:sldId id="351" r:id="rId35"/>
    <p:sldId id="258" r:id="rId36"/>
    <p:sldId id="287" r:id="rId37"/>
    <p:sldId id="316" r:id="rId38"/>
    <p:sldId id="309" r:id="rId39"/>
    <p:sldId id="290" r:id="rId40"/>
    <p:sldId id="301" r:id="rId41"/>
    <p:sldId id="291" r:id="rId42"/>
    <p:sldId id="292" r:id="rId43"/>
    <p:sldId id="293" r:id="rId44"/>
    <p:sldId id="294" r:id="rId45"/>
    <p:sldId id="295" r:id="rId46"/>
    <p:sldId id="296" r:id="rId47"/>
    <p:sldId id="298" r:id="rId48"/>
    <p:sldId id="307" r:id="rId49"/>
    <p:sldId id="308" r:id="rId50"/>
    <p:sldId id="315" r:id="rId51"/>
    <p:sldId id="310" r:id="rId52"/>
    <p:sldId id="299" r:id="rId53"/>
    <p:sldId id="300" r:id="rId54"/>
    <p:sldId id="311" r:id="rId55"/>
    <p:sldId id="302" r:id="rId56"/>
    <p:sldId id="314" r:id="rId57"/>
    <p:sldId id="312" r:id="rId58"/>
    <p:sldId id="304" r:id="rId59"/>
    <p:sldId id="313" r:id="rId60"/>
    <p:sldId id="352" r:id="rId61"/>
    <p:sldId id="353" r:id="rId62"/>
    <p:sldId id="259" r:id="rId63"/>
    <p:sldId id="303" r:id="rId64"/>
    <p:sldId id="319" r:id="rId65"/>
    <p:sldId id="321" r:id="rId66"/>
    <p:sldId id="358" r:id="rId67"/>
    <p:sldId id="322" r:id="rId68"/>
    <p:sldId id="320" r:id="rId69"/>
    <p:sldId id="323" r:id="rId70"/>
    <p:sldId id="305" r:id="rId71"/>
    <p:sldId id="326" r:id="rId72"/>
    <p:sldId id="324" r:id="rId73"/>
    <p:sldId id="325" r:id="rId74"/>
    <p:sldId id="327" r:id="rId75"/>
    <p:sldId id="332" r:id="rId76"/>
    <p:sldId id="306" r:id="rId77"/>
    <p:sldId id="330" r:id="rId78"/>
    <p:sldId id="331" r:id="rId79"/>
    <p:sldId id="329" r:id="rId80"/>
    <p:sldId id="334" r:id="rId81"/>
    <p:sldId id="333" r:id="rId82"/>
    <p:sldId id="335" r:id="rId83"/>
    <p:sldId id="337" r:id="rId84"/>
    <p:sldId id="336" r:id="rId85"/>
    <p:sldId id="328" r:id="rId86"/>
    <p:sldId id="341" r:id="rId87"/>
    <p:sldId id="364" r:id="rId88"/>
    <p:sldId id="360" r:id="rId89"/>
    <p:sldId id="361" r:id="rId90"/>
    <p:sldId id="362" r:id="rId91"/>
    <p:sldId id="365" r:id="rId92"/>
    <p:sldId id="363" r:id="rId93"/>
    <p:sldId id="359" r:id="rId94"/>
    <p:sldId id="355" r:id="rId95"/>
    <p:sldId id="339" r:id="rId96"/>
    <p:sldId id="347" r:id="rId97"/>
    <p:sldId id="348" r:id="rId98"/>
    <p:sldId id="349" r:id="rId99"/>
    <p:sldId id="342" r:id="rId100"/>
    <p:sldId id="356" r:id="rId101"/>
    <p:sldId id="343" r:id="rId102"/>
    <p:sldId id="357" r:id="rId103"/>
    <p:sldId id="344" r:id="rId104"/>
    <p:sldId id="345" r:id="rId105"/>
    <p:sldId id="346" r:id="rId106"/>
    <p:sldId id="354" r:id="rId107"/>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B08600"/>
    <a:srgbClr val="FFFFCC"/>
    <a:srgbClr val="F0F0F0"/>
    <a:srgbClr val="D9D9D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520" autoAdjust="0"/>
    <p:restoredTop sz="94660"/>
  </p:normalViewPr>
  <p:slideViewPr>
    <p:cSldViewPr snapToGrid="0">
      <p:cViewPr>
        <p:scale>
          <a:sx n="100" d="100"/>
          <a:sy n="100" d="100"/>
        </p:scale>
        <p:origin x="-312" y="-192"/>
      </p:cViewPr>
      <p:guideLst>
        <p:guide orient="horz" pos="2160"/>
        <p:guide pos="2880"/>
      </p:guideLst>
    </p:cSldViewPr>
  </p:slideViewPr>
  <p:notesTextViewPr>
    <p:cViewPr>
      <p:scale>
        <a:sx n="100" d="100"/>
        <a:sy n="100" d="100"/>
      </p:scale>
      <p:origin x="0" y="0"/>
    </p:cViewPr>
  </p:notesTextViewPr>
  <p:sorterViewPr>
    <p:cViewPr>
      <p:scale>
        <a:sx n="60" d="100"/>
        <a:sy n="60" d="100"/>
      </p:scale>
      <p:origin x="0" y="5988"/>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______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ja-JP"/>
  <c:chart>
    <c:autoTitleDeleted val="1"/>
    <c:plotArea>
      <c:layout/>
      <c:barChart>
        <c:barDir val="col"/>
        <c:grouping val="clustered"/>
        <c:ser>
          <c:idx val="0"/>
          <c:order val="0"/>
          <c:tx>
            <c:strRef>
              <c:f>Sheet1!$B$1</c:f>
              <c:strCache>
                <c:ptCount val="1"/>
                <c:pt idx="0">
                  <c:v>系列 1</c:v>
                </c:pt>
              </c:strCache>
            </c:strRef>
          </c:tx>
          <c:cat>
            <c:numRef>
              <c:f>Sheet1!$A$2:$A$9</c:f>
              <c:numCache>
                <c:formatCode>General</c:formatCode>
                <c:ptCount val="8"/>
                <c:pt idx="0">
                  <c:v>0</c:v>
                </c:pt>
                <c:pt idx="1">
                  <c:v>1</c:v>
                </c:pt>
                <c:pt idx="2">
                  <c:v>2</c:v>
                </c:pt>
                <c:pt idx="3">
                  <c:v>3</c:v>
                </c:pt>
                <c:pt idx="4">
                  <c:v>4</c:v>
                </c:pt>
                <c:pt idx="5">
                  <c:v>5</c:v>
                </c:pt>
                <c:pt idx="6">
                  <c:v>6</c:v>
                </c:pt>
                <c:pt idx="7">
                  <c:v>7</c:v>
                </c:pt>
              </c:numCache>
            </c:numRef>
          </c:cat>
          <c:val>
            <c:numRef>
              <c:f>Sheet1!$B$2:$B$9</c:f>
              <c:numCache>
                <c:formatCode>General</c:formatCode>
                <c:ptCount val="8"/>
                <c:pt idx="0">
                  <c:v>100</c:v>
                </c:pt>
                <c:pt idx="1">
                  <c:v>50</c:v>
                </c:pt>
                <c:pt idx="2">
                  <c:v>25</c:v>
                </c:pt>
                <c:pt idx="3">
                  <c:v>12.5</c:v>
                </c:pt>
                <c:pt idx="4">
                  <c:v>6.25</c:v>
                </c:pt>
                <c:pt idx="5">
                  <c:v>3.125</c:v>
                </c:pt>
                <c:pt idx="6">
                  <c:v>1.5625</c:v>
                </c:pt>
                <c:pt idx="7">
                  <c:v>0.78125</c:v>
                </c:pt>
              </c:numCache>
            </c:numRef>
          </c:val>
        </c:ser>
        <c:axId val="77028736"/>
        <c:axId val="77034624"/>
      </c:barChart>
      <c:catAx>
        <c:axId val="77028736"/>
        <c:scaling>
          <c:orientation val="minMax"/>
        </c:scaling>
        <c:axPos val="b"/>
        <c:numFmt formatCode="General" sourceLinked="1"/>
        <c:tickLblPos val="nextTo"/>
        <c:crossAx val="77034624"/>
        <c:crosses val="autoZero"/>
        <c:auto val="1"/>
        <c:lblAlgn val="ctr"/>
        <c:lblOffset val="100"/>
      </c:catAx>
      <c:valAx>
        <c:axId val="77034624"/>
        <c:scaling>
          <c:orientation val="minMax"/>
        </c:scaling>
        <c:axPos val="l"/>
        <c:majorGridlines/>
        <c:numFmt formatCode="General" sourceLinked="1"/>
        <c:tickLblPos val="nextTo"/>
        <c:crossAx val="77028736"/>
        <c:crosses val="autoZero"/>
        <c:crossBetween val="between"/>
      </c:valAx>
    </c:plotArea>
    <c:plotVisOnly val="1"/>
  </c:chart>
  <c:txPr>
    <a:bodyPr/>
    <a:lstStyle/>
    <a:p>
      <a:pPr>
        <a:defRPr sz="1800"/>
      </a:pPr>
      <a:endParaRPr lang="ja-JP"/>
    </a:p>
  </c:txPr>
  <c:externalData r:id="rId1"/>
</c:chartSpace>
</file>

<file path=ppt/drawings/_rels/vmlDrawing1.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image" Target="../media/image3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dirty="0"/>
          </a:p>
        </p:txBody>
      </p:sp>
      <p:sp>
        <p:nvSpPr>
          <p:cNvPr id="3" name="日付プレースホルダ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0F707806-7586-4D6C-A275-F5BC46CA09DC}" type="datetimeFigureOut">
              <a:rPr kumimoji="1" lang="ja-JP" altLang="en-US" smtClean="0"/>
              <a:pPr/>
              <a:t>2009/8/12</a:t>
            </a:fld>
            <a:endParaRPr kumimoji="1" lang="ja-JP" altLang="en-US" dirty="0"/>
          </a:p>
        </p:txBody>
      </p:sp>
      <p:sp>
        <p:nvSpPr>
          <p:cNvPr id="4" name="スライド イメージ プレースホルダ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ja-JP" altLang="en-US" dirty="0"/>
          </a:p>
        </p:txBody>
      </p:sp>
      <p:sp>
        <p:nvSpPr>
          <p:cNvPr id="5" name="ノート プレースホルダ 4"/>
          <p:cNvSpPr>
            <a:spLocks noGrp="1"/>
          </p:cNvSpPr>
          <p:nvPr>
            <p:ph type="body" sz="quarter" idx="3"/>
          </p:nvPr>
        </p:nvSpPr>
        <p:spPr>
          <a:xfrm>
            <a:off x="673577" y="4686499"/>
            <a:ext cx="5388610" cy="4439841"/>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dirty="0"/>
          </a:p>
        </p:txBody>
      </p:sp>
      <p:sp>
        <p:nvSpPr>
          <p:cNvPr id="7" name="スライド番号プレースホルダ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87C94169-F964-4D69-8CCC-0D95314D1EC9}" type="slidenum">
              <a:rPr kumimoji="1" lang="ja-JP" altLang="en-US" smtClean="0"/>
              <a:pPr/>
              <a:t>&lt;#&gt;</a:t>
            </a:fld>
            <a:endParaRPr kumimoji="1" lang="ja-JP"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FA3BFDAB-8118-4583-AD43-8774452DE8A2}" type="slidenum">
              <a:rPr kumimoji="1" lang="ja-JP" altLang="en-US" smtClean="0"/>
              <a:pPr/>
              <a:t>11</a:t>
            </a:fld>
            <a:endParaRPr kumimoji="1" lang="ja-JP"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07ACE0-7904-4285-9ED4-EDE5C2A12147}" type="slidenum">
              <a:rPr lang="en-US" altLang="ja-JP"/>
              <a:pPr/>
              <a:t>98</a:t>
            </a:fld>
            <a:endParaRPr lang="en-US" altLang="ja-JP" dirty="0"/>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p:txBody>
          <a:bodyPr/>
          <a:lstStyle/>
          <a:p>
            <a:endParaRPr lang="ja-JP" altLang="ja-JP"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793661-19A2-45B7-AB87-6B14B9736EAB}" type="slidenum">
              <a:rPr lang="en-US" altLang="ja-JP"/>
              <a:pPr/>
              <a:t>99</a:t>
            </a:fld>
            <a:endParaRPr lang="en-US" altLang="ja-JP" dirty="0"/>
          </a:p>
        </p:txBody>
      </p:sp>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p:txBody>
          <a:bodyPr/>
          <a:lstStyle/>
          <a:p>
            <a:endParaRPr lang="ja-JP" altLang="ja-JP"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F56B75-05CF-480F-92F7-614FCD11F7E3}" type="slidenum">
              <a:rPr lang="en-US" altLang="ja-JP"/>
              <a:pPr/>
              <a:t>101</a:t>
            </a:fld>
            <a:endParaRPr lang="en-US" altLang="ja-JP" dirty="0"/>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ja-JP" altLang="ja-JP"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D3EE3C-C661-4416-B710-BAE950DC4579}" type="slidenum">
              <a:rPr lang="en-US" altLang="ja-JP"/>
              <a:pPr/>
              <a:t>103</a:t>
            </a:fld>
            <a:endParaRPr lang="en-US" altLang="ja-JP" dirty="0"/>
          </a:p>
        </p:txBody>
      </p:sp>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p:txBody>
          <a:bodyPr/>
          <a:lstStyle/>
          <a:p>
            <a:endParaRPr lang="ja-JP" altLang="ja-JP"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0BBD118-7C2C-483D-AD1F-9C7AC8F0637D}" type="slidenum">
              <a:rPr lang="en-US" altLang="ja-JP"/>
              <a:pPr/>
              <a:t>104</a:t>
            </a:fld>
            <a:endParaRPr lang="en-US" altLang="ja-JP" dirty="0"/>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ja-JP" altLang="ja-JP"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0A381D6-4780-484F-A4D4-889F8F70A3D5}" type="slidenum">
              <a:rPr lang="en-US" altLang="ja-JP"/>
              <a:pPr/>
              <a:t>105</a:t>
            </a:fld>
            <a:endParaRPr lang="en-US" altLang="ja-JP" dirty="0"/>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p:txBody>
          <a:bodyPr/>
          <a:lstStyle/>
          <a:p>
            <a:endParaRPr lang="ja-JP" altLang="ja-JP"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87C94169-F964-4D69-8CCC-0D95314D1EC9}" type="slidenum">
              <a:rPr kumimoji="1" lang="ja-JP" altLang="en-US" smtClean="0"/>
              <a:pPr/>
              <a:t>20</a:t>
            </a:fld>
            <a:endParaRPr kumimoji="1" lang="ja-JP"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D55512-BC04-470B-9C4F-AA81B8C78ECA}" type="slidenum">
              <a:rPr lang="en-US" altLang="ja-JP"/>
              <a:pPr/>
              <a:t>33</a:t>
            </a:fld>
            <a:endParaRPr lang="en-US" altLang="ja-JP" dirty="0"/>
          </a:p>
        </p:txBody>
      </p:sp>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p:txBody>
          <a:bodyPr/>
          <a:lstStyle/>
          <a:p>
            <a:endParaRPr lang="ja-JP" altLang="ja-JP"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9BD7FB-5330-4B73-895C-0933826CA99A}" type="slidenum">
              <a:rPr lang="en-US" altLang="ja-JP"/>
              <a:pPr/>
              <a:t>77</a:t>
            </a:fld>
            <a:endParaRPr lang="en-US" altLang="ja-JP" dirty="0"/>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endParaRPr lang="ja-JP" altLang="ja-JP"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6B437A-0779-42E3-BBDC-926878AC7CB0}" type="slidenum">
              <a:rPr lang="en-US" altLang="ja-JP"/>
              <a:pPr/>
              <a:t>78</a:t>
            </a:fld>
            <a:endParaRPr lang="en-US" altLang="ja-JP" dirty="0"/>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ja-JP" altLang="ja-JP"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9E561B-2D1D-4D68-B91D-4442E693D6D0}" type="slidenum">
              <a:rPr lang="en-US" altLang="ja-JP"/>
              <a:pPr/>
              <a:t>80</a:t>
            </a:fld>
            <a:endParaRPr lang="en-US" altLang="ja-JP" dirty="0"/>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ja-JP" altLang="ja-JP"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663030-E020-440C-BBFA-0B68368A6226}" type="slidenum">
              <a:rPr lang="en-US" altLang="ja-JP"/>
              <a:pPr/>
              <a:t>91</a:t>
            </a:fld>
            <a:endParaRPr lang="en-US" altLang="ja-JP"/>
          </a:p>
        </p:txBody>
      </p:sp>
      <p:sp>
        <p:nvSpPr>
          <p:cNvPr id="30722" name="Rectangle 2"/>
          <p:cNvSpPr>
            <a:spLocks noGrp="1" noRot="1" noChangeAspect="1" noChangeArrowheads="1" noTextEdit="1"/>
          </p:cNvSpPr>
          <p:nvPr>
            <p:ph type="sldImg"/>
          </p:nvPr>
        </p:nvSpPr>
        <p:spPr bwMode="auto">
          <a:xfrm>
            <a:off x="863600" y="704850"/>
            <a:ext cx="5018088" cy="3763963"/>
          </a:xfrm>
          <a:prstGeom prst="rect">
            <a:avLst/>
          </a:prstGeom>
          <a:solidFill>
            <a:srgbClr val="FFFFFF"/>
          </a:solidFill>
          <a:ln>
            <a:solidFill>
              <a:srgbClr val="000000"/>
            </a:solidFill>
            <a:miter lim="800000"/>
            <a:headEnd/>
            <a:tailEnd/>
          </a:ln>
        </p:spPr>
      </p:sp>
      <p:sp>
        <p:nvSpPr>
          <p:cNvPr id="30723" name="Rectangle 3"/>
          <p:cNvSpPr>
            <a:spLocks noGrp="1" noChangeArrowheads="1"/>
          </p:cNvSpPr>
          <p:nvPr>
            <p:ph type="body" idx="1"/>
          </p:nvPr>
        </p:nvSpPr>
        <p:spPr bwMode="auto">
          <a:xfrm>
            <a:off x="913271" y="4703708"/>
            <a:ext cx="4918572" cy="4392067"/>
          </a:xfrm>
          <a:prstGeom prst="rect">
            <a:avLst/>
          </a:prstGeom>
          <a:solidFill>
            <a:srgbClr val="FFFFFF"/>
          </a:solidFill>
          <a:ln>
            <a:solidFill>
              <a:srgbClr val="000000"/>
            </a:solidFill>
            <a:miter lim="800000"/>
            <a:headEnd/>
            <a:tailEnd/>
          </a:ln>
        </p:spPr>
        <p:txBody>
          <a:bodyPr lIns="89760" tIns="44880" rIns="89760" bIns="44880"/>
          <a:lstStyle/>
          <a:p>
            <a:r>
              <a:rPr lang="en-US" altLang="ja-JP"/>
              <a:t>00:01:35 (75s)</a:t>
            </a:r>
          </a:p>
          <a:p>
            <a:r>
              <a:rPr lang="en-US" altLang="ja-JP"/>
              <a:t>This is PHENIX.</a:t>
            </a:r>
          </a:p>
          <a:p>
            <a:r>
              <a:rPr lang="en-US" altLang="ja-JP"/>
              <a:t>The picture is taken in the last collaboration meeting.</a:t>
            </a:r>
          </a:p>
          <a:p>
            <a:r>
              <a:rPr lang="en-US" altLang="ja-JP"/>
              <a:t>The detail description of detectors is as the following.</a:t>
            </a:r>
          </a:p>
          <a:p>
            <a:r>
              <a:rPr lang="en-US" altLang="ja-JP"/>
              <a:t>Collision vertex and centrality are defined by Beam-Beam counter and Zero Degree Calorimeters in forward direction.</a:t>
            </a:r>
          </a:p>
          <a:p>
            <a:r>
              <a:rPr lang="en-US" altLang="ja-JP"/>
              <a:t>The tracks are found as a straight line from drift chambers and pad chambers that are out of magnetic field.</a:t>
            </a:r>
          </a:p>
          <a:p>
            <a:r>
              <a:rPr lang="en-US" altLang="ja-JP"/>
              <a:t>Hadron PID is done with Time-of-Flight with high resolution TOF detector and EMCal.</a:t>
            </a:r>
          </a:p>
          <a:p>
            <a:r>
              <a:rPr lang="en-US" altLang="ja-JP"/>
              <a:t>The Cherenkov light and Energy over momentum information are used for electron identification.</a:t>
            </a:r>
          </a:p>
          <a:p>
            <a:r>
              <a:rPr lang="en-US" altLang="ja-JP"/>
              <a:t>The photon is identified in two type of EMCal, Lead scintillator and lead glass.</a:t>
            </a:r>
          </a:p>
          <a:p>
            <a:r>
              <a:rPr lang="en-US" altLang="ja-JP"/>
              <a:t>And the forward muon is recorded in the two kind of muon  detector, Tracker and ID.</a:t>
            </a:r>
          </a:p>
          <a:p>
            <a:r>
              <a:rPr lang="en-US" altLang="ja-JP"/>
              <a: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CF2746-F119-4572-8D3E-522495F3D686}" type="slidenum">
              <a:rPr lang="en-US" altLang="ja-JP"/>
              <a:pPr/>
              <a:t>96</a:t>
            </a:fld>
            <a:endParaRPr lang="en-US" altLang="ja-JP" dirty="0"/>
          </a:p>
        </p:txBody>
      </p:sp>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p:txBody>
          <a:bodyPr/>
          <a:lstStyle/>
          <a:p>
            <a:endParaRPr lang="ja-JP" altLang="ja-JP"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9796C5C-32DC-4A59-815A-B74308A95B1A}" type="slidenum">
              <a:rPr lang="en-US" altLang="ja-JP"/>
              <a:pPr/>
              <a:t>97</a:t>
            </a:fld>
            <a:endParaRPr lang="en-US" altLang="ja-JP" dirty="0"/>
          </a:p>
        </p:txBody>
      </p:sp>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p:txBody>
          <a:bodyPr/>
          <a:lstStyle/>
          <a:p>
            <a:endParaRPr lang="ja-JP" altLang="ja-JP"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20835" name="Rectangle 3"/>
          <p:cNvSpPr>
            <a:spLocks noGrp="1" noChangeArrowheads="1"/>
          </p:cNvSpPr>
          <p:nvPr>
            <p:ph type="ctrTitle"/>
          </p:nvPr>
        </p:nvSpPr>
        <p:spPr>
          <a:xfrm>
            <a:off x="762000" y="2159000"/>
            <a:ext cx="7772400" cy="1470025"/>
          </a:xfrm>
        </p:spPr>
        <p:txBody>
          <a:bodyPr/>
          <a:lstStyle>
            <a:lvl1pPr>
              <a:defRPr>
                <a:latin typeface="HG丸ｺﾞｼｯｸM-PRO" pitchFamily="50" charset="-128"/>
                <a:ea typeface="HG丸ｺﾞｼｯｸM-PRO" pitchFamily="50" charset="-128"/>
              </a:defRPr>
            </a:lvl1pPr>
          </a:lstStyle>
          <a:p>
            <a:r>
              <a:rPr lang="ja-JP" altLang="en-US" dirty="0" smtClean="0"/>
              <a:t>マスタ タイトルの書式設定</a:t>
            </a:r>
            <a:endParaRPr lang="ja-JP" altLang="en-US" dirty="0"/>
          </a:p>
        </p:txBody>
      </p:sp>
      <p:sp>
        <p:nvSpPr>
          <p:cNvPr id="120836" name="Rectangle 4"/>
          <p:cNvSpPr>
            <a:spLocks noGrp="1" noChangeArrowheads="1"/>
          </p:cNvSpPr>
          <p:nvPr>
            <p:ph type="subTitle" idx="1"/>
          </p:nvPr>
        </p:nvSpPr>
        <p:spPr>
          <a:xfrm>
            <a:off x="1397000" y="4419600"/>
            <a:ext cx="6400800" cy="1752600"/>
          </a:xfrm>
        </p:spPr>
        <p:txBody>
          <a:bodyPr/>
          <a:lstStyle>
            <a:lvl1pPr marL="0" indent="0" algn="ctr">
              <a:buFontTx/>
              <a:buNone/>
              <a:defRPr>
                <a:latin typeface="HG丸ｺﾞｼｯｸM-PRO" pitchFamily="50" charset="-128"/>
                <a:ea typeface="HG丸ｺﾞｼｯｸM-PRO" pitchFamily="50" charset="-128"/>
              </a:defRPr>
            </a:lvl1pPr>
          </a:lstStyle>
          <a:p>
            <a:r>
              <a:rPr lang="ja-JP" altLang="en-US" dirty="0" smtClean="0"/>
              <a:t>マスタ サブタイトルの書式設定</a:t>
            </a:r>
            <a:endParaRPr lang="ja-JP" alt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フッター プレースホルダ 3"/>
          <p:cNvSpPr>
            <a:spLocks noGrp="1"/>
          </p:cNvSpPr>
          <p:nvPr>
            <p:ph type="ftr" sz="quarter" idx="10"/>
          </p:nvPr>
        </p:nvSpPr>
        <p:spPr/>
        <p:txBody>
          <a:bodyPr/>
          <a:lstStyle>
            <a:lvl1pPr>
              <a:defRPr/>
            </a:lvl1p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
        <p:nvSpPr>
          <p:cNvPr id="5" name="スライド番号プレースホルダ 4"/>
          <p:cNvSpPr>
            <a:spLocks noGrp="1"/>
          </p:cNvSpPr>
          <p:nvPr>
            <p:ph type="sldNum" sz="quarter" idx="11"/>
          </p:nvPr>
        </p:nvSpPr>
        <p:spPr/>
        <p:txBody>
          <a:bodyPr/>
          <a:lstStyle>
            <a:lvl1pPr>
              <a:defRPr/>
            </a:lvl1pPr>
          </a:lstStyle>
          <a:p>
            <a:fld id="{55CFD74C-03E1-485F-870A-CC1588619E65}" type="slidenum">
              <a:rPr kumimoji="1" lang="ja-JP" altLang="en-US" smtClean="0"/>
              <a:pPr/>
              <a:t>&lt;#&gt;</a:t>
            </a:fld>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858000" y="0"/>
            <a:ext cx="2286000" cy="5410200"/>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0" y="0"/>
            <a:ext cx="6705600" cy="5410200"/>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フッター プレースホルダ 3"/>
          <p:cNvSpPr>
            <a:spLocks noGrp="1"/>
          </p:cNvSpPr>
          <p:nvPr>
            <p:ph type="ftr" sz="quarter" idx="10"/>
          </p:nvPr>
        </p:nvSpPr>
        <p:spPr/>
        <p:txBody>
          <a:bodyPr/>
          <a:lstStyle>
            <a:lvl1pPr>
              <a:defRPr/>
            </a:lvl1p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
        <p:nvSpPr>
          <p:cNvPr id="5" name="スライド番号プレースホルダ 4"/>
          <p:cNvSpPr>
            <a:spLocks noGrp="1"/>
          </p:cNvSpPr>
          <p:nvPr>
            <p:ph type="sldNum" sz="quarter" idx="11"/>
          </p:nvPr>
        </p:nvSpPr>
        <p:spPr/>
        <p:txBody>
          <a:bodyPr/>
          <a:lstStyle>
            <a:lvl1pPr>
              <a:defRPr/>
            </a:lvl1pPr>
          </a:lstStyle>
          <a:p>
            <a:fld id="{55CFD74C-03E1-485F-870A-CC1588619E65}" type="slidenum">
              <a:rPr kumimoji="1" lang="ja-JP" altLang="en-US" smtClean="0"/>
              <a:pPr/>
              <a:t>&lt;#&gt;</a:t>
            </a:fld>
            <a:endParaRPr kumimoji="1" lang="ja-JP"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158" y="1000108"/>
            <a:ext cx="8429684" cy="5357850"/>
          </a:xfrm>
        </p:spPr>
        <p:txBody>
          <a:bodyPr/>
          <a:lstStyle>
            <a:lvl1pPr>
              <a:defRPr sz="2400"/>
            </a:lvl1pPr>
            <a:lvl2pPr>
              <a:defRPr sz="2000"/>
            </a:lvl2pPr>
            <a:lvl3pPr>
              <a:defRPr sz="1800"/>
            </a:lvl3pPr>
            <a:lvl4pPr>
              <a:defRPr sz="1600"/>
            </a:lvl4pPr>
            <a:lvl5pPr>
              <a:defRPr sz="1600"/>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endParaRPr lang="ja-JP" altLang="en-US" dirty="0"/>
          </a:p>
        </p:txBody>
      </p:sp>
      <p:sp>
        <p:nvSpPr>
          <p:cNvPr id="4" name="フッター プレースホルダ 3"/>
          <p:cNvSpPr>
            <a:spLocks noGrp="1"/>
          </p:cNvSpPr>
          <p:nvPr>
            <p:ph type="ftr" sz="quarter" idx="10"/>
          </p:nvPr>
        </p:nvSpPr>
        <p:spPr>
          <a:xfrm>
            <a:off x="285720" y="6629400"/>
            <a:ext cx="4714908" cy="228600"/>
          </a:xfrm>
        </p:spPr>
        <p:txBody>
          <a:bodyPr/>
          <a:lstStyle>
            <a:lvl1pPr>
              <a:defRPr sz="1000"/>
            </a:lvl1p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
        <p:nvSpPr>
          <p:cNvPr id="5" name="スライド番号プレースホルダ 4"/>
          <p:cNvSpPr>
            <a:spLocks noGrp="1"/>
          </p:cNvSpPr>
          <p:nvPr>
            <p:ph type="sldNum" sz="quarter" idx="11"/>
          </p:nvPr>
        </p:nvSpPr>
        <p:spPr/>
        <p:txBody>
          <a:bodyPr/>
          <a:lstStyle>
            <a:lvl1pPr>
              <a:defRPr/>
            </a:lvl1pPr>
          </a:lstStyle>
          <a:p>
            <a:fld id="{55CFD74C-03E1-485F-870A-CC1588619E65}" type="slidenum">
              <a:rPr kumimoji="1" lang="ja-JP" altLang="en-US" smtClean="0"/>
              <a:pPr/>
              <a:t>&lt;#&gt;</a:t>
            </a:fld>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2714620"/>
            <a:ext cx="7772400" cy="3643338"/>
          </a:xfrm>
        </p:spPr>
        <p:txBody>
          <a:bodyPr anchor="t"/>
          <a:lstStyle>
            <a:lvl1pPr algn="l">
              <a:defRPr sz="4800" b="1" cap="all">
                <a:latin typeface="HG丸ｺﾞｼｯｸM-PRO" pitchFamily="50" charset="-128"/>
                <a:ea typeface="HG丸ｺﾞｼｯｸM-PRO" pitchFamily="50" charset="-128"/>
              </a:defRPr>
            </a:lvl1pPr>
          </a:lstStyle>
          <a:p>
            <a:r>
              <a:rPr lang="ja-JP" altLang="en-US" dirty="0" smtClean="0"/>
              <a:t>マスタ タイトルの書式設定</a:t>
            </a:r>
            <a:endParaRPr lang="ja-JP" altLang="en-US" dirty="0"/>
          </a:p>
        </p:txBody>
      </p:sp>
      <p:sp>
        <p:nvSpPr>
          <p:cNvPr id="3" name="テキスト プレースホルダ 2"/>
          <p:cNvSpPr>
            <a:spLocks noGrp="1"/>
          </p:cNvSpPr>
          <p:nvPr>
            <p:ph type="body" idx="1"/>
          </p:nvPr>
        </p:nvSpPr>
        <p:spPr>
          <a:xfrm>
            <a:off x="722313" y="1214422"/>
            <a:ext cx="7772400" cy="1500187"/>
          </a:xfrm>
        </p:spPr>
        <p:txBody>
          <a:bodyPr anchor="b"/>
          <a:lstStyle>
            <a:lvl1pPr marL="0" indent="0">
              <a:buNone/>
              <a:defRPr sz="16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 テキストの書式設定</a:t>
            </a:r>
          </a:p>
        </p:txBody>
      </p:sp>
      <p:sp>
        <p:nvSpPr>
          <p:cNvPr id="4" name="フッター プレースホルダ 3"/>
          <p:cNvSpPr>
            <a:spLocks noGrp="1"/>
          </p:cNvSpPr>
          <p:nvPr>
            <p:ph type="ftr" sz="quarter" idx="10"/>
          </p:nvPr>
        </p:nvSpPr>
        <p:spPr>
          <a:xfrm>
            <a:off x="285720" y="6629400"/>
            <a:ext cx="5857916" cy="228600"/>
          </a:xfrm>
        </p:spPr>
        <p:txBody>
          <a:bodyPr/>
          <a:lstStyle>
            <a:lvl1pPr>
              <a:defRPr sz="1000"/>
            </a:lvl1pPr>
          </a:lstStyle>
          <a:p>
            <a:r>
              <a:rPr lang="en-US" altLang="ja-JP" dirty="0" smtClean="0"/>
              <a:t>2009/8/11-12  </a:t>
            </a:r>
            <a:r>
              <a:rPr lang="ja-JP" altLang="en-US" dirty="0" smtClean="0"/>
              <a:t>教員免許更新講習 「放射線計測と素粒子・原子核の実験的研究」</a:t>
            </a:r>
            <a:endParaRPr lang="ja-JP" altLang="en-US" dirty="0"/>
          </a:p>
        </p:txBody>
      </p:sp>
      <p:sp>
        <p:nvSpPr>
          <p:cNvPr id="5" name="スライド番号プレースホルダ 4"/>
          <p:cNvSpPr>
            <a:spLocks noGrp="1"/>
          </p:cNvSpPr>
          <p:nvPr>
            <p:ph type="sldNum" sz="quarter" idx="11"/>
          </p:nvPr>
        </p:nvSpPr>
        <p:spPr/>
        <p:txBody>
          <a:bodyPr/>
          <a:lstStyle>
            <a:lvl1pPr>
              <a:defRPr/>
            </a:lvl1pPr>
          </a:lstStyle>
          <a:p>
            <a:fld id="{55CFD74C-03E1-485F-870A-CC1588619E65}" type="slidenum">
              <a:rPr kumimoji="1" lang="ja-JP" altLang="en-US" smtClean="0"/>
              <a:pPr/>
              <a:t>&lt;#&gt;</a:t>
            </a:fld>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762000" y="1295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724400" y="1295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フッター プレースホルダ 4"/>
          <p:cNvSpPr>
            <a:spLocks noGrp="1"/>
          </p:cNvSpPr>
          <p:nvPr>
            <p:ph type="ftr" sz="quarter" idx="10"/>
          </p:nvPr>
        </p:nvSpPr>
        <p:spPr>
          <a:xfrm>
            <a:off x="285719" y="6629400"/>
            <a:ext cx="5610255" cy="228600"/>
          </a:xfrm>
        </p:spPr>
        <p:txBody>
          <a:bodyPr/>
          <a:lstStyle>
            <a:lvl1pPr>
              <a:defRPr/>
            </a:lvl1p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
        <p:nvSpPr>
          <p:cNvPr id="6" name="スライド番号プレースホルダ 5"/>
          <p:cNvSpPr>
            <a:spLocks noGrp="1"/>
          </p:cNvSpPr>
          <p:nvPr>
            <p:ph type="sldNum" sz="quarter" idx="11"/>
          </p:nvPr>
        </p:nvSpPr>
        <p:spPr/>
        <p:txBody>
          <a:bodyPr/>
          <a:lstStyle>
            <a:lvl1pPr>
              <a:defRPr/>
            </a:lvl1pPr>
          </a:lstStyle>
          <a:p>
            <a:fld id="{55CFD74C-03E1-485F-870A-CC1588619E65}" type="slidenum">
              <a:rPr kumimoji="1" lang="ja-JP" altLang="en-US" smtClean="0"/>
              <a:pPr/>
              <a:t>&lt;#&gt;</a:t>
            </a:fld>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フッター プレースホルダ 6"/>
          <p:cNvSpPr>
            <a:spLocks noGrp="1"/>
          </p:cNvSpPr>
          <p:nvPr>
            <p:ph type="ftr" sz="quarter" idx="10"/>
          </p:nvPr>
        </p:nvSpPr>
        <p:spPr/>
        <p:txBody>
          <a:bodyPr/>
          <a:lstStyle>
            <a:lvl1pPr>
              <a:defRPr/>
            </a:lvl1p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
        <p:nvSpPr>
          <p:cNvPr id="8" name="スライド番号プレースホルダ 7"/>
          <p:cNvSpPr>
            <a:spLocks noGrp="1"/>
          </p:cNvSpPr>
          <p:nvPr>
            <p:ph type="sldNum" sz="quarter" idx="11"/>
          </p:nvPr>
        </p:nvSpPr>
        <p:spPr/>
        <p:txBody>
          <a:bodyPr/>
          <a:lstStyle>
            <a:lvl1pPr>
              <a:defRPr/>
            </a:lvl1pPr>
          </a:lstStyle>
          <a:p>
            <a:fld id="{55CFD74C-03E1-485F-870A-CC1588619E65}" type="slidenum">
              <a:rPr kumimoji="1" lang="ja-JP" altLang="en-US" smtClean="0"/>
              <a:pPr/>
              <a:t>&lt;#&gt;</a:t>
            </a:fld>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フッター プレースホルダ 2"/>
          <p:cNvSpPr>
            <a:spLocks noGrp="1"/>
          </p:cNvSpPr>
          <p:nvPr>
            <p:ph type="ftr" sz="quarter" idx="10"/>
          </p:nvPr>
        </p:nvSpPr>
        <p:spPr>
          <a:xfrm>
            <a:off x="285720" y="6629400"/>
            <a:ext cx="5000660" cy="228600"/>
          </a:xfrm>
        </p:spPr>
        <p:txBody>
          <a:bodyPr/>
          <a:lstStyle>
            <a:lvl1pPr>
              <a:defRPr sz="1000"/>
            </a:lvl1pPr>
          </a:lstStyle>
          <a:p>
            <a:r>
              <a:rPr lang="en-US" altLang="ja-JP" dirty="0" smtClean="0"/>
              <a:t>2009/8/11-12  </a:t>
            </a:r>
            <a:r>
              <a:rPr lang="ja-JP" altLang="en-US" dirty="0" smtClean="0"/>
              <a:t>教員免許更新講習 「放射線計測と素粒子・原子核の実験的研究」</a:t>
            </a:r>
            <a:endParaRPr lang="ja-JP" altLang="en-US" dirty="0"/>
          </a:p>
        </p:txBody>
      </p:sp>
      <p:sp>
        <p:nvSpPr>
          <p:cNvPr id="4" name="スライド番号プレースホルダ 3"/>
          <p:cNvSpPr>
            <a:spLocks noGrp="1"/>
          </p:cNvSpPr>
          <p:nvPr>
            <p:ph type="sldNum" sz="quarter" idx="11"/>
          </p:nvPr>
        </p:nvSpPr>
        <p:spPr/>
        <p:txBody>
          <a:bodyPr/>
          <a:lstStyle>
            <a:lvl1pPr>
              <a:defRPr/>
            </a:lvl1pPr>
          </a:lstStyle>
          <a:p>
            <a:fld id="{55CFD74C-03E1-485F-870A-CC1588619E65}" type="slidenum">
              <a:rPr kumimoji="1" lang="ja-JP" altLang="en-US" smtClean="0"/>
              <a:pPr/>
              <a:t>&lt;#&gt;</a:t>
            </a:fld>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フッター プレースホルダ 1"/>
          <p:cNvSpPr>
            <a:spLocks noGrp="1"/>
          </p:cNvSpPr>
          <p:nvPr>
            <p:ph type="ftr" sz="quarter" idx="10"/>
          </p:nvPr>
        </p:nvSpPr>
        <p:spPr/>
        <p:txBody>
          <a:bodyPr/>
          <a:lstStyle>
            <a:lvl1pPr>
              <a:defRPr/>
            </a:lvl1p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
        <p:nvSpPr>
          <p:cNvPr id="3" name="スライド番号プレースホルダ 2"/>
          <p:cNvSpPr>
            <a:spLocks noGrp="1"/>
          </p:cNvSpPr>
          <p:nvPr>
            <p:ph type="sldNum" sz="quarter" idx="11"/>
          </p:nvPr>
        </p:nvSpPr>
        <p:spPr/>
        <p:txBody>
          <a:bodyPr/>
          <a:lstStyle>
            <a:lvl1pPr>
              <a:defRPr/>
            </a:lvl1pPr>
          </a:lstStyle>
          <a:p>
            <a:fld id="{55CFD74C-03E1-485F-870A-CC1588619E65}" type="slidenum">
              <a:rPr kumimoji="1" lang="ja-JP" altLang="en-US" smtClean="0"/>
              <a:pPr/>
              <a:t>&lt;#&gt;</a:t>
            </a:fld>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フッター プレースホルダ 4"/>
          <p:cNvSpPr>
            <a:spLocks noGrp="1"/>
          </p:cNvSpPr>
          <p:nvPr>
            <p:ph type="ftr" sz="quarter" idx="10"/>
          </p:nvPr>
        </p:nvSpPr>
        <p:spPr/>
        <p:txBody>
          <a:bodyPr/>
          <a:lstStyle>
            <a:lvl1pPr>
              <a:defRPr/>
            </a:lvl1p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
        <p:nvSpPr>
          <p:cNvPr id="6" name="スライド番号プレースホルダ 5"/>
          <p:cNvSpPr>
            <a:spLocks noGrp="1"/>
          </p:cNvSpPr>
          <p:nvPr>
            <p:ph type="sldNum" sz="quarter" idx="11"/>
          </p:nvPr>
        </p:nvSpPr>
        <p:spPr/>
        <p:txBody>
          <a:bodyPr/>
          <a:lstStyle>
            <a:lvl1pPr>
              <a:defRPr/>
            </a:lvl1pPr>
          </a:lstStyle>
          <a:p>
            <a:fld id="{55CFD74C-03E1-485F-870A-CC1588619E65}" type="slidenum">
              <a:rPr kumimoji="1" lang="ja-JP" altLang="en-US" smtClean="0"/>
              <a:pPr/>
              <a:t>&lt;#&gt;</a:t>
            </a:fld>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dirty="0" smtClean="0"/>
              <a:t>アイコンをクリックして図を追加</a:t>
            </a:r>
            <a:endParaRPr lang="ja-JP" altLang="en-US" dirty="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フッター プレースホルダ 4"/>
          <p:cNvSpPr>
            <a:spLocks noGrp="1"/>
          </p:cNvSpPr>
          <p:nvPr>
            <p:ph type="ftr" sz="quarter" idx="10"/>
          </p:nvPr>
        </p:nvSpPr>
        <p:spPr/>
        <p:txBody>
          <a:bodyPr/>
          <a:lstStyle>
            <a:lvl1pPr>
              <a:defRPr/>
            </a:lvl1p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
        <p:nvSpPr>
          <p:cNvPr id="6" name="スライド番号プレースホルダ 5"/>
          <p:cNvSpPr>
            <a:spLocks noGrp="1"/>
          </p:cNvSpPr>
          <p:nvPr>
            <p:ph type="sldNum" sz="quarter" idx="11"/>
          </p:nvPr>
        </p:nvSpPr>
        <p:spPr/>
        <p:txBody>
          <a:bodyPr/>
          <a:lstStyle>
            <a:lvl1pPr>
              <a:defRPr/>
            </a:lvl1pPr>
          </a:lstStyle>
          <a:p>
            <a:fld id="{55CFD74C-03E1-485F-870A-CC1588619E65}" type="slidenum">
              <a:rPr kumimoji="1" lang="ja-JP" altLang="en-US" smtClean="0"/>
              <a:pPr/>
              <a:t>&lt;#&gt;</a:t>
            </a:fld>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bwMode="auto">
          <a:xfrm>
            <a:off x="0" y="0"/>
            <a:ext cx="9144000" cy="609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19811" name="Rectangle 3"/>
          <p:cNvSpPr>
            <a:spLocks noGrp="1" noChangeArrowheads="1"/>
          </p:cNvSpPr>
          <p:nvPr>
            <p:ph type="body" idx="1"/>
          </p:nvPr>
        </p:nvSpPr>
        <p:spPr bwMode="auto">
          <a:xfrm>
            <a:off x="762000" y="12954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19812" name="Rectangle 4"/>
          <p:cNvSpPr>
            <a:spLocks noGrp="1" noChangeArrowheads="1"/>
          </p:cNvSpPr>
          <p:nvPr>
            <p:ph type="ftr" sz="quarter" idx="3"/>
          </p:nvPr>
        </p:nvSpPr>
        <p:spPr bwMode="auto">
          <a:xfrm>
            <a:off x="285720" y="6629400"/>
            <a:ext cx="2667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rgbClr val="0066CC"/>
                </a:solidFill>
                <a:latin typeface="Berlin Sans FB" pitchFamily="34" charset="0"/>
              </a:defRPr>
            </a:lvl1p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
        <p:nvSpPr>
          <p:cNvPr id="119813" name="Rectangle 5"/>
          <p:cNvSpPr>
            <a:spLocks noGrp="1" noChangeArrowheads="1"/>
          </p:cNvSpPr>
          <p:nvPr>
            <p:ph type="sldNum" sz="quarter" idx="4"/>
          </p:nvPr>
        </p:nvSpPr>
        <p:spPr bwMode="auto">
          <a:xfrm>
            <a:off x="8575675" y="6519863"/>
            <a:ext cx="568325" cy="3381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800">
                <a:latin typeface="Arial" charset="0"/>
              </a:defRPr>
            </a:lvl1pPr>
          </a:lstStyle>
          <a:p>
            <a:fld id="{55CFD74C-03E1-485F-870A-CC1588619E65}" type="slidenum">
              <a:rPr kumimoji="1" lang="ja-JP" altLang="en-US" smtClean="0"/>
              <a:pPr/>
              <a:t>&lt;#&gt;</a:t>
            </a:fld>
            <a:endParaRPr kumimoji="1" lang="ja-JP" altLang="en-US" dirty="0"/>
          </a:p>
        </p:txBody>
      </p:sp>
      <p:pic>
        <p:nvPicPr>
          <p:cNvPr id="119814" name="Picture 6" descr="yokikotowokiku"/>
          <p:cNvPicPr>
            <a:picLocks noChangeAspect="1" noChangeArrowheads="1"/>
          </p:cNvPicPr>
          <p:nvPr/>
        </p:nvPicPr>
        <p:blipFill>
          <a:blip r:embed="rId13" cstate="print"/>
          <a:srcRect/>
          <a:stretch>
            <a:fillRect/>
          </a:stretch>
        </p:blipFill>
        <p:spPr bwMode="auto">
          <a:xfrm>
            <a:off x="228600" y="703263"/>
            <a:ext cx="7189788" cy="179387"/>
          </a:xfrm>
          <a:prstGeom prst="rect">
            <a:avLst/>
          </a:prstGeom>
          <a:noFill/>
          <a:ln w="9525">
            <a:noFill/>
            <a:miter lim="800000"/>
            <a:headEnd/>
            <a:tailEnd/>
          </a:ln>
        </p:spPr>
      </p:pic>
      <p:pic>
        <p:nvPicPr>
          <p:cNvPr id="119815" name="Picture 7" descr="yokikotowokiku"/>
          <p:cNvPicPr>
            <a:picLocks noChangeAspect="1" noChangeArrowheads="1"/>
          </p:cNvPicPr>
          <p:nvPr/>
        </p:nvPicPr>
        <p:blipFill>
          <a:blip r:embed="rId13" cstate="print"/>
          <a:srcRect r="9418"/>
          <a:stretch>
            <a:fillRect/>
          </a:stretch>
        </p:blipFill>
        <p:spPr bwMode="auto">
          <a:xfrm>
            <a:off x="4257675" y="792163"/>
            <a:ext cx="4886325" cy="134937"/>
          </a:xfrm>
          <a:prstGeom prst="rect">
            <a:avLst/>
          </a:prstGeom>
          <a:noFill/>
          <a:ln w="9525">
            <a:noFill/>
            <a:miter lim="800000"/>
            <a:headEnd/>
            <a:tailEnd/>
          </a:ln>
        </p:spPr>
      </p:pic>
      <p:grpSp>
        <p:nvGrpSpPr>
          <p:cNvPr id="2" name="Group 8"/>
          <p:cNvGrpSpPr>
            <a:grpSpLocks noChangeAspect="1"/>
          </p:cNvGrpSpPr>
          <p:nvPr/>
        </p:nvGrpSpPr>
        <p:grpSpPr bwMode="auto">
          <a:xfrm>
            <a:off x="28575" y="6238875"/>
            <a:ext cx="173038" cy="619125"/>
            <a:chOff x="18" y="2496"/>
            <a:chExt cx="438" cy="1566"/>
          </a:xfrm>
        </p:grpSpPr>
        <p:pic>
          <p:nvPicPr>
            <p:cNvPr id="119817" name="Picture 9" descr="footnote"/>
            <p:cNvPicPr>
              <a:picLocks noChangeAspect="1" noChangeArrowheads="1"/>
            </p:cNvPicPr>
            <p:nvPr userDrawn="1"/>
          </p:nvPicPr>
          <p:blipFill>
            <a:blip r:embed="rId14" cstate="print"/>
            <a:srcRect l="14253" t="10527" r="81566"/>
            <a:stretch>
              <a:fillRect/>
            </a:stretch>
          </p:blipFill>
          <p:spPr bwMode="auto">
            <a:xfrm>
              <a:off x="72" y="3654"/>
              <a:ext cx="366" cy="408"/>
            </a:xfrm>
            <a:prstGeom prst="rect">
              <a:avLst/>
            </a:prstGeom>
            <a:noFill/>
            <a:ln w="9525">
              <a:noFill/>
              <a:miter lim="800000"/>
              <a:headEnd/>
              <a:tailEnd/>
            </a:ln>
          </p:spPr>
        </p:pic>
        <p:pic>
          <p:nvPicPr>
            <p:cNvPr id="119818" name="Picture 10" descr="footnote"/>
            <p:cNvPicPr>
              <a:picLocks noChangeAspect="1" noChangeArrowheads="1"/>
            </p:cNvPicPr>
            <p:nvPr userDrawn="1"/>
          </p:nvPicPr>
          <p:blipFill>
            <a:blip r:embed="rId14" cstate="print"/>
            <a:srcRect l="9320" t="10527" r="85747"/>
            <a:stretch>
              <a:fillRect/>
            </a:stretch>
          </p:blipFill>
          <p:spPr bwMode="auto">
            <a:xfrm>
              <a:off x="24" y="3240"/>
              <a:ext cx="432" cy="408"/>
            </a:xfrm>
            <a:prstGeom prst="rect">
              <a:avLst/>
            </a:prstGeom>
            <a:noFill/>
            <a:ln w="9525">
              <a:noFill/>
              <a:miter lim="800000"/>
              <a:headEnd/>
              <a:tailEnd/>
            </a:ln>
          </p:spPr>
        </p:pic>
        <p:pic>
          <p:nvPicPr>
            <p:cNvPr id="119819" name="Picture 11" descr="footnote"/>
            <p:cNvPicPr>
              <a:picLocks noChangeAspect="1" noChangeArrowheads="1"/>
            </p:cNvPicPr>
            <p:nvPr userDrawn="1"/>
          </p:nvPicPr>
          <p:blipFill>
            <a:blip r:embed="rId14" cstate="print"/>
            <a:srcRect l="4935" t="21053" r="90680"/>
            <a:stretch>
              <a:fillRect/>
            </a:stretch>
          </p:blipFill>
          <p:spPr bwMode="auto">
            <a:xfrm>
              <a:off x="42" y="2898"/>
              <a:ext cx="384" cy="360"/>
            </a:xfrm>
            <a:prstGeom prst="rect">
              <a:avLst/>
            </a:prstGeom>
            <a:noFill/>
            <a:ln w="9525">
              <a:noFill/>
              <a:miter lim="800000"/>
              <a:headEnd/>
              <a:tailEnd/>
            </a:ln>
          </p:spPr>
        </p:pic>
        <p:pic>
          <p:nvPicPr>
            <p:cNvPr id="119820" name="Picture 12" descr="footnote"/>
            <p:cNvPicPr>
              <a:picLocks noChangeAspect="1" noChangeArrowheads="1"/>
            </p:cNvPicPr>
            <p:nvPr/>
          </p:nvPicPr>
          <p:blipFill>
            <a:blip r:embed="rId14" cstate="print"/>
            <a:srcRect r="95065"/>
            <a:stretch>
              <a:fillRect/>
            </a:stretch>
          </p:blipFill>
          <p:spPr bwMode="auto">
            <a:xfrm>
              <a:off x="18" y="2496"/>
              <a:ext cx="432" cy="456"/>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dt="0"/>
  <p:txStyles>
    <p:titleStyle>
      <a:lvl1pPr algn="ctr" rtl="0" eaLnBrk="1" fontAlgn="base" hangingPunct="1">
        <a:spcBef>
          <a:spcPct val="0"/>
        </a:spcBef>
        <a:spcAft>
          <a:spcPct val="0"/>
        </a:spcAft>
        <a:defRPr kumimoji="1" sz="4400">
          <a:solidFill>
            <a:srgbClr val="FF9933"/>
          </a:solidFill>
          <a:effectLst>
            <a:outerShdw blurRad="38100" dist="38100" dir="2700000" algn="tl">
              <a:srgbClr val="C0C0C0"/>
            </a:outerShdw>
          </a:effectLst>
          <a:latin typeface="+mj-lt"/>
          <a:ea typeface="+mj-ea"/>
          <a:cs typeface="+mj-cs"/>
        </a:defRPr>
      </a:lvl1pPr>
      <a:lvl2pPr algn="ctr" rtl="0" eaLnBrk="1" fontAlgn="base" hangingPunct="1">
        <a:spcBef>
          <a:spcPct val="0"/>
        </a:spcBef>
        <a:spcAft>
          <a:spcPct val="0"/>
        </a:spcAft>
        <a:defRPr kumimoji="1" sz="4400">
          <a:solidFill>
            <a:srgbClr val="FF9933"/>
          </a:solidFill>
          <a:effectLst>
            <a:outerShdw blurRad="38100" dist="38100" dir="2700000" algn="tl">
              <a:srgbClr val="C0C0C0"/>
            </a:outerShdw>
          </a:effectLst>
          <a:latin typeface="Comic Sans MS" pitchFamily="66" charset="0"/>
          <a:ea typeface="ＭＳ Ｐゴシック" charset="-128"/>
        </a:defRPr>
      </a:lvl2pPr>
      <a:lvl3pPr algn="ctr" rtl="0" eaLnBrk="1" fontAlgn="base" hangingPunct="1">
        <a:spcBef>
          <a:spcPct val="0"/>
        </a:spcBef>
        <a:spcAft>
          <a:spcPct val="0"/>
        </a:spcAft>
        <a:defRPr kumimoji="1" sz="4400">
          <a:solidFill>
            <a:srgbClr val="FF9933"/>
          </a:solidFill>
          <a:effectLst>
            <a:outerShdw blurRad="38100" dist="38100" dir="2700000" algn="tl">
              <a:srgbClr val="C0C0C0"/>
            </a:outerShdw>
          </a:effectLst>
          <a:latin typeface="Comic Sans MS" pitchFamily="66" charset="0"/>
          <a:ea typeface="ＭＳ Ｐゴシック" charset="-128"/>
        </a:defRPr>
      </a:lvl3pPr>
      <a:lvl4pPr algn="ctr" rtl="0" eaLnBrk="1" fontAlgn="base" hangingPunct="1">
        <a:spcBef>
          <a:spcPct val="0"/>
        </a:spcBef>
        <a:spcAft>
          <a:spcPct val="0"/>
        </a:spcAft>
        <a:defRPr kumimoji="1" sz="4400">
          <a:solidFill>
            <a:srgbClr val="FF9933"/>
          </a:solidFill>
          <a:effectLst>
            <a:outerShdw blurRad="38100" dist="38100" dir="2700000" algn="tl">
              <a:srgbClr val="C0C0C0"/>
            </a:outerShdw>
          </a:effectLst>
          <a:latin typeface="Comic Sans MS" pitchFamily="66" charset="0"/>
          <a:ea typeface="ＭＳ Ｐゴシック" charset="-128"/>
        </a:defRPr>
      </a:lvl4pPr>
      <a:lvl5pPr algn="ctr" rtl="0" eaLnBrk="1" fontAlgn="base" hangingPunct="1">
        <a:spcBef>
          <a:spcPct val="0"/>
        </a:spcBef>
        <a:spcAft>
          <a:spcPct val="0"/>
        </a:spcAft>
        <a:defRPr kumimoji="1" sz="4400">
          <a:solidFill>
            <a:srgbClr val="FF9933"/>
          </a:solidFill>
          <a:effectLst>
            <a:outerShdw blurRad="38100" dist="38100" dir="2700000" algn="tl">
              <a:srgbClr val="C0C0C0"/>
            </a:outerShdw>
          </a:effectLst>
          <a:latin typeface="Comic Sans MS" pitchFamily="66" charset="0"/>
          <a:ea typeface="ＭＳ Ｐゴシック" charset="-128"/>
        </a:defRPr>
      </a:lvl5pPr>
      <a:lvl6pPr marL="457200" algn="ctr" rtl="0" eaLnBrk="1" fontAlgn="base" hangingPunct="1">
        <a:spcBef>
          <a:spcPct val="0"/>
        </a:spcBef>
        <a:spcAft>
          <a:spcPct val="0"/>
        </a:spcAft>
        <a:defRPr kumimoji="1" sz="4400">
          <a:solidFill>
            <a:srgbClr val="FF9933"/>
          </a:solidFill>
          <a:effectLst>
            <a:outerShdw blurRad="38100" dist="38100" dir="2700000" algn="tl">
              <a:srgbClr val="C0C0C0"/>
            </a:outerShdw>
          </a:effectLst>
          <a:latin typeface="Comic Sans MS" pitchFamily="66" charset="0"/>
          <a:ea typeface="ＭＳ Ｐゴシック" charset="-128"/>
        </a:defRPr>
      </a:lvl6pPr>
      <a:lvl7pPr marL="914400" algn="ctr" rtl="0" eaLnBrk="1" fontAlgn="base" hangingPunct="1">
        <a:spcBef>
          <a:spcPct val="0"/>
        </a:spcBef>
        <a:spcAft>
          <a:spcPct val="0"/>
        </a:spcAft>
        <a:defRPr kumimoji="1" sz="4400">
          <a:solidFill>
            <a:srgbClr val="FF9933"/>
          </a:solidFill>
          <a:effectLst>
            <a:outerShdw blurRad="38100" dist="38100" dir="2700000" algn="tl">
              <a:srgbClr val="C0C0C0"/>
            </a:outerShdw>
          </a:effectLst>
          <a:latin typeface="Comic Sans MS" pitchFamily="66" charset="0"/>
          <a:ea typeface="ＭＳ Ｐゴシック" charset="-128"/>
        </a:defRPr>
      </a:lvl7pPr>
      <a:lvl8pPr marL="1371600" algn="ctr" rtl="0" eaLnBrk="1" fontAlgn="base" hangingPunct="1">
        <a:spcBef>
          <a:spcPct val="0"/>
        </a:spcBef>
        <a:spcAft>
          <a:spcPct val="0"/>
        </a:spcAft>
        <a:defRPr kumimoji="1" sz="4400">
          <a:solidFill>
            <a:srgbClr val="FF9933"/>
          </a:solidFill>
          <a:effectLst>
            <a:outerShdw blurRad="38100" dist="38100" dir="2700000" algn="tl">
              <a:srgbClr val="C0C0C0"/>
            </a:outerShdw>
          </a:effectLst>
          <a:latin typeface="Comic Sans MS" pitchFamily="66" charset="0"/>
          <a:ea typeface="ＭＳ Ｐゴシック" charset="-128"/>
        </a:defRPr>
      </a:lvl8pPr>
      <a:lvl9pPr marL="1828800" algn="ctr" rtl="0" eaLnBrk="1" fontAlgn="base" hangingPunct="1">
        <a:spcBef>
          <a:spcPct val="0"/>
        </a:spcBef>
        <a:spcAft>
          <a:spcPct val="0"/>
        </a:spcAft>
        <a:defRPr kumimoji="1" sz="4400">
          <a:solidFill>
            <a:srgbClr val="FF9933"/>
          </a:solidFill>
          <a:effectLst>
            <a:outerShdw blurRad="38100" dist="38100" dir="2700000" algn="tl">
              <a:srgbClr val="C0C0C0"/>
            </a:outerShdw>
          </a:effectLst>
          <a:latin typeface="Comic Sans MS" pitchFamily="66" charset="0"/>
          <a:ea typeface="ＭＳ Ｐゴシック" charset="-128"/>
        </a:defRPr>
      </a:lvl9pPr>
    </p:titleStyle>
    <p:bodyStyle>
      <a:lvl1pPr marL="342900" indent="-342900" algn="l" rtl="0" eaLnBrk="1" fontAlgn="base" hangingPunct="1">
        <a:spcBef>
          <a:spcPct val="20000"/>
        </a:spcBef>
        <a:spcAft>
          <a:spcPct val="0"/>
        </a:spcAft>
        <a:buChar char="•"/>
        <a:defRPr kumimoji="1" sz="3200">
          <a:solidFill>
            <a:srgbClr val="009900"/>
          </a:solidFill>
          <a:latin typeface="+mn-lt"/>
          <a:ea typeface="+mn-ea"/>
          <a:cs typeface="+mn-cs"/>
        </a:defRPr>
      </a:lvl1pPr>
      <a:lvl2pPr marL="742950" indent="-285750" algn="l" rtl="0" eaLnBrk="1" fontAlgn="base" hangingPunct="1">
        <a:spcBef>
          <a:spcPct val="20000"/>
        </a:spcBef>
        <a:spcAft>
          <a:spcPct val="0"/>
        </a:spcAft>
        <a:buChar char="–"/>
        <a:defRPr kumimoji="1" sz="2400">
          <a:solidFill>
            <a:schemeClr val="accent2"/>
          </a:solidFill>
          <a:latin typeface="+mn-lt"/>
          <a:ea typeface="+mn-ea"/>
        </a:defRPr>
      </a:lvl2pPr>
      <a:lvl3pPr marL="1143000" indent="-228600" algn="l" rtl="0" eaLnBrk="1" fontAlgn="base" hangingPunct="1">
        <a:spcBef>
          <a:spcPct val="20000"/>
        </a:spcBef>
        <a:spcAft>
          <a:spcPct val="0"/>
        </a:spcAft>
        <a:buChar char="•"/>
        <a:defRPr kumimoji="1" sz="2000">
          <a:solidFill>
            <a:schemeClr val="tx1"/>
          </a:solidFill>
          <a:latin typeface="+mn-lt"/>
          <a:ea typeface="+mn-ea"/>
        </a:defRPr>
      </a:lvl3pPr>
      <a:lvl4pPr marL="1600200" indent="-228600" algn="l" rtl="0" eaLnBrk="1" fontAlgn="base" hangingPunct="1">
        <a:spcBef>
          <a:spcPct val="20000"/>
        </a:spcBef>
        <a:spcAft>
          <a:spcPct val="0"/>
        </a:spcAft>
        <a:buChar char="–"/>
        <a:defRPr kumimoji="1">
          <a:solidFill>
            <a:schemeClr val="tx1"/>
          </a:solidFill>
          <a:latin typeface="+mn-lt"/>
          <a:ea typeface="+mn-ea"/>
        </a:defRPr>
      </a:lvl4pPr>
      <a:lvl5pPr marL="2057400" indent="-228600" algn="l" rtl="0" eaLnBrk="1" fontAlgn="base" hangingPunct="1">
        <a:spcBef>
          <a:spcPct val="20000"/>
        </a:spcBef>
        <a:spcAft>
          <a:spcPct val="0"/>
        </a:spcAft>
        <a:buChar char="»"/>
        <a:defRPr kumimoji="1">
          <a:solidFill>
            <a:schemeClr val="tx1"/>
          </a:solidFill>
          <a:latin typeface="+mn-lt"/>
          <a:ea typeface="+mn-ea"/>
        </a:defRPr>
      </a:lvl5pPr>
      <a:lvl6pPr marL="2514600" indent="-228600" algn="l" rtl="0" eaLnBrk="1" fontAlgn="base" hangingPunct="1">
        <a:spcBef>
          <a:spcPct val="20000"/>
        </a:spcBef>
        <a:spcAft>
          <a:spcPct val="0"/>
        </a:spcAft>
        <a:buChar char="»"/>
        <a:defRPr kumimoji="1">
          <a:solidFill>
            <a:schemeClr val="tx1"/>
          </a:solidFill>
          <a:latin typeface="+mn-lt"/>
          <a:ea typeface="+mn-ea"/>
        </a:defRPr>
      </a:lvl6pPr>
      <a:lvl7pPr marL="2971800" indent="-228600" algn="l" rtl="0" eaLnBrk="1" fontAlgn="base" hangingPunct="1">
        <a:spcBef>
          <a:spcPct val="20000"/>
        </a:spcBef>
        <a:spcAft>
          <a:spcPct val="0"/>
        </a:spcAft>
        <a:buChar char="»"/>
        <a:defRPr kumimoji="1">
          <a:solidFill>
            <a:schemeClr val="tx1"/>
          </a:solidFill>
          <a:latin typeface="+mn-lt"/>
          <a:ea typeface="+mn-ea"/>
        </a:defRPr>
      </a:lvl7pPr>
      <a:lvl8pPr marL="3429000" indent="-228600" algn="l" rtl="0" eaLnBrk="1" fontAlgn="base" hangingPunct="1">
        <a:spcBef>
          <a:spcPct val="20000"/>
        </a:spcBef>
        <a:spcAft>
          <a:spcPct val="0"/>
        </a:spcAft>
        <a:buChar char="»"/>
        <a:defRPr kumimoji="1">
          <a:solidFill>
            <a:schemeClr val="tx1"/>
          </a:solidFill>
          <a:latin typeface="+mn-lt"/>
          <a:ea typeface="+mn-ea"/>
        </a:defRPr>
      </a:lvl8pPr>
      <a:lvl9pPr marL="3886200" indent="-228600" algn="l" rtl="0" eaLnBrk="1" fontAlgn="base" hangingPunct="1">
        <a:spcBef>
          <a:spcPct val="20000"/>
        </a:spcBef>
        <a:spcAft>
          <a:spcPct val="0"/>
        </a:spcAft>
        <a:buChar char="»"/>
        <a:defRPr kumimoji="1">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100.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87.jpeg"/></Relationships>
</file>

<file path=ppt/slides/_rels/slide102.xml.rels><?xml version="1.0" encoding="UTF-8" standalone="yes"?>
<Relationships xmlns="http://schemas.openxmlformats.org/package/2006/relationships"><Relationship Id="rId3" Type="http://schemas.openxmlformats.org/officeDocument/2006/relationships/image" Target="../media/image91.gif"/><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94.png"/><Relationship Id="rId4" Type="http://schemas.openxmlformats.org/officeDocument/2006/relationships/image" Target="../media/image93.png"/></Relationships>
</file>

<file path=ppt/slides/_rels/slide10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97.png"/><Relationship Id="rId4" Type="http://schemas.openxmlformats.org/officeDocument/2006/relationships/image" Target="../media/image96.png"/></Relationships>
</file>

<file path=ppt/slides/_rels/slide10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00.png"/><Relationship Id="rId4" Type="http://schemas.openxmlformats.org/officeDocument/2006/relationships/image" Target="../media/image99.jpe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6.bin"/><Relationship Id="rId5" Type="http://schemas.openxmlformats.org/officeDocument/2006/relationships/oleObject" Target="../embeddings/oleObject5.bin"/><Relationship Id="rId4" Type="http://schemas.openxmlformats.org/officeDocument/2006/relationships/oleObject" Target="../embeddings/oleObject4.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oleObject" Target="../embeddings/oleObject11.bin"/><Relationship Id="rId4" Type="http://schemas.openxmlformats.org/officeDocument/2006/relationships/oleObject" Target="../embeddings/oleObject10.bin"/></Relationships>
</file>

<file path=ppt/slides/_rels/slide5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7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8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8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6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s/_rels/slide9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 Id="rId5" Type="http://schemas.openxmlformats.org/officeDocument/2006/relationships/image" Target="../media/image71.jpeg"/><Relationship Id="rId4" Type="http://schemas.openxmlformats.org/officeDocument/2006/relationships/image" Target="../media/image70.gif"/></Relationships>
</file>

<file path=ppt/slides/_rels/slide9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75.jpeg"/><Relationship Id="rId4" Type="http://schemas.openxmlformats.org/officeDocument/2006/relationships/image" Target="../media/image74.jpeg"/></Relationships>
</file>

<file path=ppt/slides/_rels/slide9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78.png"/><Relationship Id="rId4" Type="http://schemas.openxmlformats.org/officeDocument/2006/relationships/image" Target="../media/image77.png"/></Relationships>
</file>

<file path=ppt/slides/_rels/slide9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9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jpeg"/><Relationship Id="rId4" Type="http://schemas.openxmlformats.org/officeDocument/2006/relationships/image" Target="../media/image8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285728"/>
            <a:ext cx="9144000" cy="4429156"/>
          </a:xfrm>
        </p:spPr>
        <p:txBody>
          <a:bodyPr>
            <a:noAutofit/>
          </a:bodyPr>
          <a:lstStyle/>
          <a:p>
            <a:r>
              <a:rPr kumimoji="1" lang="ja-JP" altLang="en-US" sz="5400" dirty="0" smtClean="0">
                <a:latin typeface="+mj-ea"/>
                <a:ea typeface="+mj-ea"/>
              </a:rPr>
              <a:t>放射線計測と</a:t>
            </a:r>
            <a:r>
              <a:rPr kumimoji="1" lang="en-US" altLang="ja-JP" sz="5400" dirty="0" smtClean="0">
                <a:latin typeface="+mj-ea"/>
                <a:ea typeface="+mj-ea"/>
              </a:rPr>
              <a:t/>
            </a:r>
            <a:br>
              <a:rPr kumimoji="1" lang="en-US" altLang="ja-JP" sz="5400" dirty="0" smtClean="0">
                <a:latin typeface="+mj-ea"/>
                <a:ea typeface="+mj-ea"/>
              </a:rPr>
            </a:br>
            <a:r>
              <a:rPr lang="ja-JP" altLang="en-US" sz="5400" dirty="0" smtClean="0">
                <a:latin typeface="+mj-ea"/>
                <a:ea typeface="+mj-ea"/>
              </a:rPr>
              <a:t>素粒子・原子核の実験的研究</a:t>
            </a:r>
            <a:r>
              <a:rPr lang="en-US" altLang="ja-JP" dirty="0" smtClean="0">
                <a:latin typeface="+mj-ea"/>
                <a:ea typeface="+mj-ea"/>
              </a:rPr>
              <a:t/>
            </a:r>
            <a:br>
              <a:rPr lang="en-US" altLang="ja-JP" dirty="0" smtClean="0">
                <a:latin typeface="+mj-ea"/>
                <a:ea typeface="+mj-ea"/>
              </a:rPr>
            </a:br>
            <a:r>
              <a:rPr lang="en-US" altLang="ja-JP" dirty="0" smtClean="0">
                <a:latin typeface="+mj-ea"/>
                <a:ea typeface="+mj-ea"/>
              </a:rPr>
              <a:t/>
            </a:r>
            <a:br>
              <a:rPr lang="en-US" altLang="ja-JP" dirty="0" smtClean="0">
                <a:latin typeface="+mj-ea"/>
                <a:ea typeface="+mj-ea"/>
              </a:rPr>
            </a:br>
            <a:r>
              <a:rPr lang="ja-JP" altLang="en-US" sz="3200" dirty="0" smtClean="0">
                <a:latin typeface="+mj-ea"/>
                <a:ea typeface="+mj-ea"/>
              </a:rPr>
              <a:t>教員免許状更新講習</a:t>
            </a:r>
            <a:endParaRPr kumimoji="1" lang="ja-JP" altLang="en-US" dirty="0">
              <a:latin typeface="+mj-ea"/>
              <a:ea typeface="+mj-ea"/>
            </a:endParaRPr>
          </a:p>
        </p:txBody>
      </p:sp>
      <p:sp>
        <p:nvSpPr>
          <p:cNvPr id="3" name="サブタイトル 2"/>
          <p:cNvSpPr>
            <a:spLocks noGrp="1"/>
          </p:cNvSpPr>
          <p:nvPr>
            <p:ph type="subTitle" idx="1"/>
          </p:nvPr>
        </p:nvSpPr>
        <p:spPr>
          <a:xfrm>
            <a:off x="1397000" y="4714884"/>
            <a:ext cx="6400800" cy="1785950"/>
          </a:xfrm>
        </p:spPr>
        <p:txBody>
          <a:bodyPr/>
          <a:lstStyle/>
          <a:p>
            <a:r>
              <a:rPr kumimoji="1" lang="ja-JP" altLang="en-US" sz="5400" dirty="0" smtClean="0"/>
              <a:t>金田 雅司</a:t>
            </a:r>
            <a:endParaRPr kumimoji="1" lang="en-US" altLang="ja-JP" sz="5400" dirty="0" smtClean="0"/>
          </a:p>
          <a:p>
            <a:r>
              <a:rPr kumimoji="1" lang="ja-JP" altLang="en-US" sz="2800" dirty="0" smtClean="0"/>
              <a:t>東北大学大学院理学研究科物理学専攻</a:t>
            </a:r>
            <a:endParaRPr kumimoji="1" lang="ja-JP" altLang="en-US"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Units</a:t>
            </a:r>
            <a:endParaRPr kumimoji="1" lang="ja-JP" altLang="en-US" dirty="0"/>
          </a:p>
        </p:txBody>
      </p:sp>
      <p:sp>
        <p:nvSpPr>
          <p:cNvPr id="3" name="コンテンツ プレースホルダ 2"/>
          <p:cNvSpPr>
            <a:spLocks noGrp="1"/>
          </p:cNvSpPr>
          <p:nvPr>
            <p:ph idx="1"/>
          </p:nvPr>
        </p:nvSpPr>
        <p:spPr>
          <a:xfrm>
            <a:off x="500034" y="1071546"/>
            <a:ext cx="7772400" cy="3929090"/>
          </a:xfrm>
        </p:spPr>
        <p:txBody>
          <a:bodyPr/>
          <a:lstStyle/>
          <a:p>
            <a:r>
              <a:rPr kumimoji="1" lang="ja-JP" altLang="en-US" sz="2400" dirty="0" smtClean="0"/>
              <a:t>素粒子・原子核物理でよく用いられる単位</a:t>
            </a:r>
            <a:endParaRPr kumimoji="1" lang="en-US" altLang="ja-JP" sz="2400" dirty="0" smtClean="0"/>
          </a:p>
          <a:p>
            <a:pPr lvl="1"/>
            <a:r>
              <a:rPr lang="ja-JP" altLang="en-US" sz="1800" dirty="0" smtClean="0"/>
              <a:t>エネルギー</a:t>
            </a:r>
            <a:r>
              <a:rPr lang="en-US" altLang="ja-JP" sz="1800" dirty="0" smtClean="0"/>
              <a:t>: MeV, GeV</a:t>
            </a:r>
          </a:p>
          <a:p>
            <a:pPr lvl="2"/>
            <a:r>
              <a:rPr kumimoji="1" lang="en-US" altLang="ja-JP" sz="1600" dirty="0" smtClean="0"/>
              <a:t>1 [GeV] =1.6×10</a:t>
            </a:r>
            <a:r>
              <a:rPr kumimoji="1" lang="en-US" altLang="ja-JP" sz="1600" baseline="30000" dirty="0" smtClean="0"/>
              <a:t>-10</a:t>
            </a:r>
            <a:r>
              <a:rPr kumimoji="1" lang="en-US" altLang="ja-JP" sz="1600" dirty="0" smtClean="0"/>
              <a:t> [J]</a:t>
            </a:r>
          </a:p>
          <a:p>
            <a:pPr lvl="1"/>
            <a:r>
              <a:rPr lang="ja-JP" altLang="en-US" sz="1800" dirty="0" smtClean="0"/>
              <a:t>長さ</a:t>
            </a:r>
            <a:r>
              <a:rPr lang="en-US" altLang="ja-JP" sz="1800" dirty="0" smtClean="0"/>
              <a:t>: fm</a:t>
            </a:r>
          </a:p>
          <a:p>
            <a:pPr lvl="2"/>
            <a:r>
              <a:rPr kumimoji="1" lang="en-US" altLang="ja-JP" sz="1600" dirty="0" smtClean="0"/>
              <a:t>1 [fm] = 10</a:t>
            </a:r>
            <a:r>
              <a:rPr kumimoji="1" lang="en-US" altLang="ja-JP" sz="1600" baseline="30000" dirty="0" smtClean="0"/>
              <a:t>-13</a:t>
            </a:r>
            <a:r>
              <a:rPr kumimoji="1" lang="en-US" altLang="ja-JP" sz="1600" dirty="0" smtClean="0"/>
              <a:t> [cm]</a:t>
            </a:r>
          </a:p>
          <a:p>
            <a:pPr lvl="1"/>
            <a:r>
              <a:rPr kumimoji="1" lang="ja-JP" altLang="en-US" sz="1800" dirty="0" smtClean="0"/>
              <a:t>断面積</a:t>
            </a:r>
            <a:r>
              <a:rPr kumimoji="1" lang="en-US" altLang="ja-JP" sz="1800" dirty="0" smtClean="0"/>
              <a:t>: barn</a:t>
            </a:r>
          </a:p>
          <a:p>
            <a:pPr lvl="2"/>
            <a:r>
              <a:rPr lang="en-US" altLang="ja-JP" sz="1600" dirty="0" smtClean="0"/>
              <a:t>1[barn] = 10</a:t>
            </a:r>
            <a:r>
              <a:rPr lang="en-US" altLang="ja-JP" sz="1600" baseline="30000" dirty="0" smtClean="0"/>
              <a:t>-24</a:t>
            </a:r>
            <a:r>
              <a:rPr lang="en-US" altLang="ja-JP" sz="1600" dirty="0" smtClean="0"/>
              <a:t> [cm</a:t>
            </a:r>
            <a:r>
              <a:rPr lang="en-US" altLang="ja-JP" sz="1600" baseline="30000" dirty="0" smtClean="0"/>
              <a:t>2</a:t>
            </a:r>
            <a:r>
              <a:rPr lang="en-US" altLang="ja-JP" sz="1600" dirty="0" smtClean="0"/>
              <a:t>]=100</a:t>
            </a:r>
            <a:r>
              <a:rPr lang="ja-JP" altLang="en-US" sz="1600" dirty="0"/>
              <a:t> </a:t>
            </a:r>
            <a:r>
              <a:rPr lang="en-US" altLang="ja-JP" sz="1600" dirty="0" smtClean="0"/>
              <a:t>[fm</a:t>
            </a:r>
            <a:r>
              <a:rPr lang="en-US" altLang="ja-JP" sz="1600" baseline="30000" dirty="0" smtClean="0"/>
              <a:t>2</a:t>
            </a:r>
            <a:r>
              <a:rPr lang="en-US" altLang="ja-JP" sz="1600" dirty="0" smtClean="0"/>
              <a:t>]</a:t>
            </a:r>
            <a:endParaRPr kumimoji="1" lang="en-US" altLang="ja-JP" sz="1600" dirty="0" smtClean="0"/>
          </a:p>
          <a:p>
            <a:r>
              <a:rPr lang="ja-JP" altLang="en-US" sz="2400" dirty="0" smtClean="0"/>
              <a:t>使用</a:t>
            </a:r>
            <a:r>
              <a:rPr lang="ja-JP" altLang="en-US" sz="2400" dirty="0"/>
              <a:t>例</a:t>
            </a:r>
            <a:endParaRPr kumimoji="1" lang="en-US" altLang="ja-JP" sz="2400" dirty="0" smtClean="0"/>
          </a:p>
          <a:p>
            <a:pPr lvl="2"/>
            <a:r>
              <a:rPr lang="ja-JP" altLang="en-US" sz="1600" dirty="0" smtClean="0"/>
              <a:t>陽子</a:t>
            </a:r>
            <a:endParaRPr lang="en-US" altLang="ja-JP" sz="1600" dirty="0" smtClean="0"/>
          </a:p>
          <a:p>
            <a:pPr lvl="3"/>
            <a:r>
              <a:rPr lang="ja-JP" altLang="en-US" sz="1400" dirty="0" smtClean="0"/>
              <a:t>質量 </a:t>
            </a:r>
            <a:r>
              <a:rPr lang="en-US" altLang="ja-JP" sz="1400" dirty="0" smtClean="0"/>
              <a:t>0.938 GeV/</a:t>
            </a:r>
            <a:r>
              <a:rPr lang="en-US" altLang="ja-JP" sz="1400" i="1" dirty="0" smtClean="0"/>
              <a:t>c</a:t>
            </a:r>
            <a:r>
              <a:rPr lang="en-US" altLang="ja-JP" sz="1400" baseline="30000" dirty="0" smtClean="0"/>
              <a:t>2</a:t>
            </a:r>
            <a:r>
              <a:rPr lang="en-US" altLang="ja-JP" sz="1400" dirty="0" smtClean="0"/>
              <a:t>, </a:t>
            </a:r>
            <a:r>
              <a:rPr lang="ja-JP" altLang="en-US" sz="1400" dirty="0" smtClean="0"/>
              <a:t>電荷半径 約</a:t>
            </a:r>
            <a:r>
              <a:rPr lang="en-US" altLang="ja-JP" sz="1400" dirty="0" smtClean="0"/>
              <a:t>0.9 fm</a:t>
            </a:r>
          </a:p>
          <a:p>
            <a:pPr lvl="2"/>
            <a:r>
              <a:rPr kumimoji="1" lang="ja-JP" altLang="en-US" sz="1600" dirty="0" smtClean="0"/>
              <a:t>不確定性</a:t>
            </a:r>
            <a:r>
              <a:rPr kumimoji="1" lang="ja-JP" altLang="en-US" sz="1600" dirty="0"/>
              <a:t>関係</a:t>
            </a:r>
            <a:endParaRPr kumimoji="1" lang="en-US" altLang="ja-JP" sz="1600" dirty="0" smtClean="0"/>
          </a:p>
        </p:txBody>
      </p:sp>
      <p:sp>
        <p:nvSpPr>
          <p:cNvPr id="4" name="スライド番号プレースホルダ 3"/>
          <p:cNvSpPr>
            <a:spLocks noGrp="1"/>
          </p:cNvSpPr>
          <p:nvPr>
            <p:ph type="sldNum" sz="quarter" idx="11"/>
          </p:nvPr>
        </p:nvSpPr>
        <p:spPr/>
        <p:txBody>
          <a:bodyPr/>
          <a:lstStyle/>
          <a:p>
            <a:fld id="{76DD8038-9E69-4AB8-9DC1-6808DA11E662}" type="slidenum">
              <a:rPr kumimoji="1" lang="ja-JP" altLang="en-US" smtClean="0"/>
              <a:pPr/>
              <a:t>10</a:t>
            </a:fld>
            <a:endParaRPr kumimoji="1" lang="ja-JP" altLang="en-US" dirty="0"/>
          </a:p>
        </p:txBody>
      </p:sp>
      <p:graphicFrame>
        <p:nvGraphicFramePr>
          <p:cNvPr id="7" name="オブジェクト 6"/>
          <p:cNvGraphicFramePr>
            <a:graphicFrameLocks noChangeAspect="1"/>
          </p:cNvGraphicFramePr>
          <p:nvPr/>
        </p:nvGraphicFramePr>
        <p:xfrm>
          <a:off x="2130422" y="4714884"/>
          <a:ext cx="3071812" cy="1074737"/>
        </p:xfrm>
        <a:graphic>
          <a:graphicData uri="http://schemas.openxmlformats.org/presentationml/2006/ole">
            <p:oleObj spid="_x0000_s3074" name="数式" r:id="rId3" imgW="1815840" imgH="634680" progId="Equation.3">
              <p:embed/>
            </p:oleObj>
          </a:graphicData>
        </a:graphic>
      </p:graphicFrame>
      <p:graphicFrame>
        <p:nvGraphicFramePr>
          <p:cNvPr id="48131" name="Object 3"/>
          <p:cNvGraphicFramePr>
            <a:graphicFrameLocks noChangeAspect="1"/>
          </p:cNvGraphicFramePr>
          <p:nvPr/>
        </p:nvGraphicFramePr>
        <p:xfrm>
          <a:off x="5559446" y="5214950"/>
          <a:ext cx="2084388" cy="344488"/>
        </p:xfrm>
        <a:graphic>
          <a:graphicData uri="http://schemas.openxmlformats.org/presentationml/2006/ole">
            <p:oleObj spid="_x0000_s3075" name="数式" r:id="rId4" imgW="1231560" imgH="203040" progId="Equation.3">
              <p:embed/>
            </p:oleObj>
          </a:graphicData>
        </a:graphic>
      </p:graphicFrame>
      <p:graphicFrame>
        <p:nvGraphicFramePr>
          <p:cNvPr id="48132" name="Object 4"/>
          <p:cNvGraphicFramePr>
            <a:graphicFrameLocks noChangeAspect="1"/>
          </p:cNvGraphicFramePr>
          <p:nvPr/>
        </p:nvGraphicFramePr>
        <p:xfrm>
          <a:off x="2317784" y="6000768"/>
          <a:ext cx="5027612" cy="344488"/>
        </p:xfrm>
        <a:graphic>
          <a:graphicData uri="http://schemas.openxmlformats.org/presentationml/2006/ole">
            <p:oleObj spid="_x0000_s3076" name="数式" r:id="rId5" imgW="2971800" imgH="203040" progId="Equation.3">
              <p:embed/>
            </p:oleObj>
          </a:graphicData>
        </a:graphic>
      </p:graphicFrame>
      <p:sp>
        <p:nvSpPr>
          <p:cNvPr id="8" name="フッター プレースホルダ 7"/>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PET</a:t>
            </a:r>
            <a:endParaRPr kumimoji="1" lang="ja-JP" altLang="en-US" dirty="0"/>
          </a:p>
        </p:txBody>
      </p:sp>
      <p:sp>
        <p:nvSpPr>
          <p:cNvPr id="3" name="コンテンツ プレースホルダ 2"/>
          <p:cNvSpPr>
            <a:spLocks noGrp="1"/>
          </p:cNvSpPr>
          <p:nvPr>
            <p:ph idx="1"/>
          </p:nvPr>
        </p:nvSpPr>
        <p:spPr>
          <a:xfrm>
            <a:off x="250152" y="980653"/>
            <a:ext cx="7181779" cy="5357850"/>
          </a:xfrm>
        </p:spPr>
        <p:txBody>
          <a:bodyPr/>
          <a:lstStyle/>
          <a:p>
            <a:r>
              <a:rPr lang="en-US" altLang="ja-JP" dirty="0" smtClean="0"/>
              <a:t>Positron emission tomography</a:t>
            </a:r>
          </a:p>
          <a:p>
            <a:pPr lvl="1"/>
            <a:r>
              <a:rPr lang="ja-JP" altLang="en-US" dirty="0" smtClean="0"/>
              <a:t>原理</a:t>
            </a:r>
            <a:endParaRPr lang="en-US" altLang="ja-JP" dirty="0" smtClean="0"/>
          </a:p>
          <a:p>
            <a:pPr lvl="2"/>
            <a:r>
              <a:rPr kumimoji="1" lang="ja-JP" altLang="en-US" dirty="0" smtClean="0"/>
              <a:t>不安定原子核が</a:t>
            </a:r>
            <a:r>
              <a:rPr kumimoji="1" lang="en-US" altLang="ja-JP" dirty="0" smtClean="0">
                <a:latin typeface="Symbol" pitchFamily="18" charset="2"/>
              </a:rPr>
              <a:t>b</a:t>
            </a:r>
            <a:r>
              <a:rPr kumimoji="1" lang="en-US" altLang="ja-JP" baseline="30000" dirty="0" smtClean="0"/>
              <a:t>+</a:t>
            </a:r>
            <a:r>
              <a:rPr kumimoji="1" lang="ja-JP" altLang="en-US" dirty="0" smtClean="0"/>
              <a:t>崩壊を起こした際に陽電子が放出される</a:t>
            </a:r>
            <a:endParaRPr kumimoji="1" lang="en-US" altLang="ja-JP" dirty="0" smtClean="0"/>
          </a:p>
          <a:p>
            <a:pPr lvl="2"/>
            <a:r>
              <a:rPr lang="ja-JP" altLang="en-US" dirty="0" smtClean="0"/>
              <a:t>陽電子と電子が対消滅をし、</a:t>
            </a:r>
            <a:r>
              <a:rPr lang="en-US" altLang="ja-JP" dirty="0" smtClean="0">
                <a:sym typeface="Symbol"/>
              </a:rPr>
              <a:t></a:t>
            </a:r>
            <a:r>
              <a:rPr lang="ja-JP" altLang="en-US" dirty="0" smtClean="0"/>
              <a:t>線が二本逆方向にでる</a:t>
            </a:r>
            <a:endParaRPr lang="en-US" altLang="ja-JP" dirty="0" smtClean="0"/>
          </a:p>
          <a:p>
            <a:pPr lvl="2"/>
            <a:r>
              <a:rPr kumimoji="1" lang="ja-JP" altLang="en-US" dirty="0" smtClean="0"/>
              <a:t>この</a:t>
            </a:r>
            <a:r>
              <a:rPr kumimoji="1" lang="en-US" altLang="ja-JP" dirty="0" smtClean="0"/>
              <a:t>γ</a:t>
            </a:r>
            <a:r>
              <a:rPr kumimoji="1" lang="ja-JP" altLang="en-US" dirty="0" smtClean="0"/>
              <a:t>線を同時にとらえることで、どこから陽電子が出たか線が引ける</a:t>
            </a:r>
            <a:endParaRPr kumimoji="1" lang="en-US" altLang="ja-JP" dirty="0" smtClean="0"/>
          </a:p>
          <a:p>
            <a:pPr lvl="2"/>
            <a:r>
              <a:rPr lang="ja-JP" altLang="en-US" dirty="0" smtClean="0"/>
              <a:t>多数の線を重ねあわせることで立体的に画像を作成</a:t>
            </a:r>
            <a:endParaRPr lang="en-US" altLang="ja-JP" dirty="0" smtClean="0"/>
          </a:p>
          <a:p>
            <a:pPr lvl="1"/>
            <a:r>
              <a:rPr kumimoji="1" lang="ja-JP" altLang="en-US" dirty="0" smtClean="0"/>
              <a:t>ガン細胞はどん欲</a:t>
            </a:r>
            <a:endParaRPr kumimoji="1" lang="en-US" altLang="ja-JP" dirty="0" smtClean="0"/>
          </a:p>
          <a:p>
            <a:pPr lvl="2"/>
            <a:r>
              <a:rPr lang="ja-JP" altLang="en-US" dirty="0" smtClean="0"/>
              <a:t>栄養や酸素を他の細胞よりもよく吸収する</a:t>
            </a:r>
            <a:endParaRPr lang="en-US" altLang="ja-JP" dirty="0" smtClean="0"/>
          </a:p>
          <a:p>
            <a:pPr lvl="2"/>
            <a:r>
              <a:rPr kumimoji="1" lang="ja-JP" altLang="en-US" dirty="0" smtClean="0"/>
              <a:t>不安定</a:t>
            </a:r>
            <a:r>
              <a:rPr lang="ja-JP" altLang="en-US" dirty="0" smtClean="0"/>
              <a:t>核を含む酸素や糖類を作成し、ガン細胞に吸収させる</a:t>
            </a:r>
            <a:endParaRPr kumimoji="1" lang="en-US" altLang="ja-JP" dirty="0" smtClean="0"/>
          </a:p>
          <a:p>
            <a:r>
              <a:rPr kumimoji="1" lang="ja-JP" altLang="en-US" dirty="0" smtClean="0"/>
              <a:t>東北大学ではサイクロトロン</a:t>
            </a:r>
            <a:r>
              <a:rPr kumimoji="1" lang="en-US" altLang="ja-JP" dirty="0" smtClean="0"/>
              <a:t>RI</a:t>
            </a:r>
            <a:r>
              <a:rPr kumimoji="1" lang="ja-JP" altLang="en-US" dirty="0" smtClean="0"/>
              <a:t>センターで</a:t>
            </a:r>
            <a:endParaRPr kumimoji="1" lang="en-US" altLang="ja-JP" dirty="0" smtClean="0"/>
          </a:p>
          <a:p>
            <a:pPr>
              <a:buNone/>
            </a:pPr>
            <a:r>
              <a:rPr lang="en-US" altLang="ja-JP" dirty="0" smtClean="0"/>
              <a:t>	</a:t>
            </a:r>
            <a:r>
              <a:rPr kumimoji="1" lang="en-US" altLang="ja-JP" dirty="0" smtClean="0"/>
              <a:t>PET</a:t>
            </a:r>
            <a:r>
              <a:rPr kumimoji="1" lang="ja-JP" altLang="en-US" dirty="0" smtClean="0"/>
              <a:t>を用いた研究が行われている</a:t>
            </a:r>
          </a:p>
        </p:txBody>
      </p:sp>
      <p:sp>
        <p:nvSpPr>
          <p:cNvPr id="4" name="フッター プレースホルダ 3"/>
          <p:cNvSpPr>
            <a:spLocks noGrp="1"/>
          </p:cNvSpPr>
          <p:nvPr>
            <p:ph type="ftr" sz="quarter" idx="10"/>
          </p:nvPr>
        </p:nvSpPr>
        <p:spPr/>
        <p:txBody>
          <a:bodyPr/>
          <a:lstStyle/>
          <a:p>
            <a:r>
              <a:rPr lang="en-US" altLang="ja-JP" smtClean="0"/>
              <a:t>2009/8/11-12  教員免許更新講習 「放射</a:t>
            </a:r>
            <a:r>
              <a:rPr lang="ja-JP" altLang="en-US" smtClean="0"/>
              <a:t>線計測と素粒子・原子</a:t>
            </a:r>
            <a:r>
              <a:rPr lang="ja-JP" altLang="en-US" smtClean="0">
                <a:latin typeface="+mj-ea"/>
              </a:rPr>
              <a:t>核の実験的研究」</a:t>
            </a:r>
            <a:endParaRPr lang="ja-JP" altLang="en-US" dirty="0" smtClean="0">
              <a:latin typeface="+mj-ea"/>
            </a:endParaRPr>
          </a:p>
        </p:txBody>
      </p:sp>
      <p:sp>
        <p:nvSpPr>
          <p:cNvPr id="5" name="スライド番号プレースホルダ 4"/>
          <p:cNvSpPr>
            <a:spLocks noGrp="1"/>
          </p:cNvSpPr>
          <p:nvPr>
            <p:ph type="sldNum" sz="quarter" idx="11"/>
          </p:nvPr>
        </p:nvSpPr>
        <p:spPr/>
        <p:txBody>
          <a:bodyPr/>
          <a:lstStyle/>
          <a:p>
            <a:fld id="{55CFD74C-03E1-485F-870A-CC1588619E65}" type="slidenum">
              <a:rPr kumimoji="1" lang="ja-JP" altLang="en-US" smtClean="0"/>
              <a:pPr/>
              <a:t>100</a:t>
            </a:fld>
            <a:endParaRPr kumimoji="1" lang="ja-JP" altLang="en-US" dirty="0"/>
          </a:p>
        </p:txBody>
      </p:sp>
      <p:pic>
        <p:nvPicPr>
          <p:cNvPr id="137218" name="Picture 2" descr="http://kakuigaku.cyric.tohoku.ac.jp/wholebody12.jpg"/>
          <p:cNvPicPr>
            <a:picLocks noChangeAspect="1" noChangeArrowheads="1"/>
          </p:cNvPicPr>
          <p:nvPr/>
        </p:nvPicPr>
        <p:blipFill>
          <a:blip r:embed="rId2" cstate="print"/>
          <a:srcRect/>
          <a:stretch>
            <a:fillRect/>
          </a:stretch>
        </p:blipFill>
        <p:spPr bwMode="auto">
          <a:xfrm>
            <a:off x="7691403" y="3018005"/>
            <a:ext cx="1452597" cy="2400301"/>
          </a:xfrm>
          <a:prstGeom prst="rect">
            <a:avLst/>
          </a:prstGeom>
          <a:noFill/>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ja-JP" altLang="en-US" sz="4000" dirty="0"/>
              <a:t>医療への利用</a:t>
            </a:r>
          </a:p>
        </p:txBody>
      </p:sp>
      <p:sp>
        <p:nvSpPr>
          <p:cNvPr id="51203" name="Rectangle 3"/>
          <p:cNvSpPr>
            <a:spLocks noGrp="1" noChangeArrowheads="1"/>
          </p:cNvSpPr>
          <p:nvPr>
            <p:ph sz="half" idx="1"/>
          </p:nvPr>
        </p:nvSpPr>
        <p:spPr/>
        <p:txBody>
          <a:bodyPr/>
          <a:lstStyle/>
          <a:p>
            <a:r>
              <a:rPr lang="ja-JP" altLang="en-US" sz="2000" dirty="0"/>
              <a:t>治療</a:t>
            </a:r>
          </a:p>
          <a:p>
            <a:pPr lvl="1"/>
            <a:r>
              <a:rPr lang="ja-JP" altLang="en-US" sz="2000" dirty="0"/>
              <a:t>ガンマナイフ</a:t>
            </a:r>
          </a:p>
          <a:p>
            <a:pPr lvl="1"/>
            <a:endParaRPr lang="ja-JP" altLang="en-US" sz="2000" dirty="0"/>
          </a:p>
          <a:p>
            <a:pPr lvl="1"/>
            <a:endParaRPr lang="ja-JP" altLang="en-US" sz="2000" dirty="0"/>
          </a:p>
          <a:p>
            <a:pPr lvl="1"/>
            <a:endParaRPr lang="ja-JP" altLang="en-US" sz="2000" dirty="0"/>
          </a:p>
          <a:p>
            <a:pPr lvl="1"/>
            <a:endParaRPr lang="ja-JP" altLang="en-US" sz="2000" dirty="0"/>
          </a:p>
          <a:p>
            <a:pPr lvl="1">
              <a:lnSpc>
                <a:spcPct val="120000"/>
              </a:lnSpc>
            </a:pPr>
            <a:endParaRPr lang="ja-JP" altLang="en-US" sz="2000" dirty="0"/>
          </a:p>
          <a:p>
            <a:pPr lvl="1"/>
            <a:r>
              <a:rPr lang="ja-JP" altLang="en-US" sz="2000" dirty="0"/>
              <a:t>ライナック治療</a:t>
            </a:r>
          </a:p>
          <a:p>
            <a:pPr lvl="1"/>
            <a:endParaRPr lang="ja-JP" altLang="en-US" sz="2000" dirty="0"/>
          </a:p>
          <a:p>
            <a:pPr lvl="1"/>
            <a:endParaRPr lang="ja-JP" altLang="en-US" sz="2000" dirty="0"/>
          </a:p>
          <a:p>
            <a:pPr lvl="1"/>
            <a:endParaRPr lang="ja-JP" altLang="en-US" sz="2000" dirty="0"/>
          </a:p>
          <a:p>
            <a:pPr lvl="1"/>
            <a:endParaRPr lang="ja-JP" altLang="en-US" sz="2000" dirty="0"/>
          </a:p>
          <a:p>
            <a:pPr lvl="1">
              <a:lnSpc>
                <a:spcPct val="110000"/>
              </a:lnSpc>
            </a:pPr>
            <a:endParaRPr lang="ja-JP" altLang="en-US" sz="2000" dirty="0"/>
          </a:p>
          <a:p>
            <a:pPr lvl="1">
              <a:buFont typeface="Wingdings" pitchFamily="2" charset="2"/>
              <a:buNone/>
            </a:pPr>
            <a:endParaRPr lang="en-US" altLang="ja-JP" sz="2000" dirty="0"/>
          </a:p>
        </p:txBody>
      </p:sp>
      <p:sp>
        <p:nvSpPr>
          <p:cNvPr id="51204" name="Rectangle 4"/>
          <p:cNvSpPr>
            <a:spLocks noGrp="1" noChangeArrowheads="1"/>
          </p:cNvSpPr>
          <p:nvPr>
            <p:ph sz="half" idx="2"/>
          </p:nvPr>
        </p:nvSpPr>
        <p:spPr/>
        <p:txBody>
          <a:bodyPr/>
          <a:lstStyle/>
          <a:p>
            <a:pPr lvl="1"/>
            <a:r>
              <a:rPr lang="ja-JP" altLang="en-US" sz="1800" dirty="0"/>
              <a:t>重粒子線治療</a:t>
            </a:r>
          </a:p>
          <a:p>
            <a:endParaRPr lang="ja-JP" altLang="en-US" sz="2000" dirty="0"/>
          </a:p>
          <a:p>
            <a:endParaRPr lang="ja-JP" altLang="en-US" sz="2000" dirty="0"/>
          </a:p>
          <a:p>
            <a:endParaRPr lang="ja-JP" altLang="en-US" sz="2000" dirty="0"/>
          </a:p>
          <a:p>
            <a:endParaRPr lang="ja-JP" altLang="en-US" sz="2000" dirty="0"/>
          </a:p>
          <a:p>
            <a:endParaRPr lang="ja-JP" altLang="en-US" sz="2000" dirty="0"/>
          </a:p>
          <a:p>
            <a:pPr>
              <a:lnSpc>
                <a:spcPct val="160000"/>
              </a:lnSpc>
            </a:pPr>
            <a:endParaRPr lang="ja-JP" altLang="en-US" sz="2000" dirty="0"/>
          </a:p>
          <a:p>
            <a:r>
              <a:rPr lang="ja-JP" altLang="en-US" sz="2000" dirty="0"/>
              <a:t>医療器具の殺菌</a:t>
            </a:r>
          </a:p>
          <a:p>
            <a:pPr lvl="1"/>
            <a:r>
              <a:rPr lang="ja-JP" altLang="en-US" sz="1800" dirty="0"/>
              <a:t>放射線殺菌：殺菌剤等の残留のないクリーンな減菌医療器具</a:t>
            </a:r>
          </a:p>
          <a:p>
            <a:pPr lvl="1"/>
            <a:r>
              <a:rPr lang="ja-JP" altLang="en-US" sz="1800" dirty="0"/>
              <a:t>メス、手袋、注射器など</a:t>
            </a:r>
          </a:p>
        </p:txBody>
      </p:sp>
      <p:pic>
        <p:nvPicPr>
          <p:cNvPr id="51206" name="Picture 6" descr="ガンマナイフの説明図（大）"/>
          <p:cNvPicPr>
            <a:picLocks noChangeAspect="1" noChangeArrowheads="1"/>
          </p:cNvPicPr>
          <p:nvPr/>
        </p:nvPicPr>
        <p:blipFill>
          <a:blip r:embed="rId3" cstate="print"/>
          <a:srcRect/>
          <a:stretch>
            <a:fillRect/>
          </a:stretch>
        </p:blipFill>
        <p:spPr bwMode="auto">
          <a:xfrm>
            <a:off x="971550" y="1989138"/>
            <a:ext cx="3240088" cy="1981200"/>
          </a:xfrm>
          <a:prstGeom prst="rect">
            <a:avLst/>
          </a:prstGeom>
          <a:noFill/>
        </p:spPr>
      </p:pic>
      <p:pic>
        <p:nvPicPr>
          <p:cNvPr id="51208" name="Picture 8" descr="定位多軌道照射の説明図（大）"/>
          <p:cNvPicPr>
            <a:picLocks noChangeAspect="1" noChangeArrowheads="1"/>
          </p:cNvPicPr>
          <p:nvPr/>
        </p:nvPicPr>
        <p:blipFill>
          <a:blip r:embed="rId4" cstate="print"/>
          <a:srcRect/>
          <a:stretch>
            <a:fillRect/>
          </a:stretch>
        </p:blipFill>
        <p:spPr bwMode="auto">
          <a:xfrm>
            <a:off x="1042988" y="4292600"/>
            <a:ext cx="3168650" cy="1936750"/>
          </a:xfrm>
          <a:prstGeom prst="rect">
            <a:avLst/>
          </a:prstGeom>
          <a:noFill/>
        </p:spPr>
      </p:pic>
      <p:pic>
        <p:nvPicPr>
          <p:cNvPr id="51219" name="Picture 19" descr="use_medical"/>
          <p:cNvPicPr>
            <a:picLocks noChangeAspect="1" noChangeArrowheads="1"/>
          </p:cNvPicPr>
          <p:nvPr/>
        </p:nvPicPr>
        <p:blipFill>
          <a:blip r:embed="rId5" cstate="print"/>
          <a:srcRect/>
          <a:stretch>
            <a:fillRect/>
          </a:stretch>
        </p:blipFill>
        <p:spPr bwMode="auto">
          <a:xfrm>
            <a:off x="5580063" y="5084763"/>
            <a:ext cx="2381250" cy="1504950"/>
          </a:xfrm>
          <a:prstGeom prst="rect">
            <a:avLst/>
          </a:prstGeom>
          <a:noFill/>
        </p:spPr>
      </p:pic>
      <p:pic>
        <p:nvPicPr>
          <p:cNvPr id="51221" name="Picture 21" descr="shoshazu"/>
          <p:cNvPicPr>
            <a:picLocks noChangeAspect="1" noChangeArrowheads="1"/>
          </p:cNvPicPr>
          <p:nvPr/>
        </p:nvPicPr>
        <p:blipFill>
          <a:blip r:embed="rId6" cstate="print"/>
          <a:srcRect b="49579"/>
          <a:stretch>
            <a:fillRect/>
          </a:stretch>
        </p:blipFill>
        <p:spPr bwMode="auto">
          <a:xfrm>
            <a:off x="5003800" y="1268413"/>
            <a:ext cx="3181350" cy="2376487"/>
          </a:xfrm>
          <a:prstGeom prst="rect">
            <a:avLst/>
          </a:prstGeom>
          <a:noFill/>
        </p:spPr>
      </p:pic>
      <p:sp>
        <p:nvSpPr>
          <p:cNvPr id="9" name="スライド番号プレースホルダ 8"/>
          <p:cNvSpPr>
            <a:spLocks noGrp="1"/>
          </p:cNvSpPr>
          <p:nvPr>
            <p:ph type="sldNum" sz="quarter" idx="11"/>
          </p:nvPr>
        </p:nvSpPr>
        <p:spPr/>
        <p:txBody>
          <a:bodyPr/>
          <a:lstStyle/>
          <a:p>
            <a:fld id="{55CFD74C-03E1-485F-870A-CC1588619E65}" type="slidenum">
              <a:rPr kumimoji="1" lang="ja-JP" altLang="en-US" smtClean="0"/>
              <a:pPr/>
              <a:t>101</a:t>
            </a:fld>
            <a:endParaRPr kumimoji="1" lang="ja-JP" altLang="en-US" dirty="0"/>
          </a:p>
        </p:txBody>
      </p:sp>
      <p:sp>
        <p:nvSpPr>
          <p:cNvPr id="10" name="フッター プレースホルダ 9"/>
          <p:cNvSpPr>
            <a:spLocks noGrp="1"/>
          </p:cNvSpPr>
          <p:nvPr>
            <p:ph type="ftr" sz="quarter" idx="10"/>
          </p:nvPr>
        </p:nvSpPr>
        <p:spPr/>
        <p:txBody>
          <a:body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kumimoji="1" lang="ja-JP" altLang="en-US" dirty="0" smtClean="0"/>
              <a:t>重粒子線治療</a:t>
            </a:r>
            <a:endParaRPr kumimoji="1" lang="ja-JP" altLang="en-US" dirty="0"/>
          </a:p>
        </p:txBody>
      </p:sp>
      <p:sp>
        <p:nvSpPr>
          <p:cNvPr id="8" name="コンテンツ プレースホルダ 7"/>
          <p:cNvSpPr>
            <a:spLocks noGrp="1"/>
          </p:cNvSpPr>
          <p:nvPr>
            <p:ph idx="1"/>
          </p:nvPr>
        </p:nvSpPr>
        <p:spPr/>
        <p:txBody>
          <a:bodyPr/>
          <a:lstStyle/>
          <a:p>
            <a:r>
              <a:rPr lang="ja-JP" altLang="en-US" dirty="0" smtClean="0"/>
              <a:t>質量数の大きな重イオンは、物質と相互作用をして静止する直前に多くのエネルギーを落とす</a:t>
            </a:r>
            <a:endParaRPr lang="en-US" altLang="ja-JP" dirty="0" smtClean="0"/>
          </a:p>
          <a:p>
            <a:pPr lvl="1"/>
            <a:r>
              <a:rPr kumimoji="1" lang="ja-JP" altLang="en-US" dirty="0" smtClean="0"/>
              <a:t>途中まではあまり相互作用をしない</a:t>
            </a:r>
            <a:endParaRPr kumimoji="1" lang="en-US" altLang="ja-JP" dirty="0" smtClean="0"/>
          </a:p>
          <a:p>
            <a:pPr lvl="2"/>
            <a:r>
              <a:rPr kumimoji="1" lang="ja-JP" altLang="en-US" dirty="0" smtClean="0"/>
              <a:t>生体への影響がすくない</a:t>
            </a:r>
            <a:endParaRPr lang="en-US" altLang="ja-JP" dirty="0" smtClean="0"/>
          </a:p>
          <a:p>
            <a:pPr lvl="1"/>
            <a:r>
              <a:rPr lang="ja-JP" altLang="en-US" dirty="0" smtClean="0"/>
              <a:t>粒子のエネルギーを調整することでどのくらいまで深く届くか調整可</a:t>
            </a:r>
            <a:endParaRPr lang="en-US" altLang="ja-JP" dirty="0" smtClean="0"/>
          </a:p>
          <a:p>
            <a:pPr lvl="2"/>
            <a:r>
              <a:rPr kumimoji="1" lang="ja-JP" altLang="en-US" dirty="0" smtClean="0"/>
              <a:t>狙ったガン細胞だけたたくことが出来る</a:t>
            </a:r>
            <a:endParaRPr kumimoji="1" lang="ja-JP" altLang="en-US" dirty="0"/>
          </a:p>
        </p:txBody>
      </p:sp>
      <p:sp>
        <p:nvSpPr>
          <p:cNvPr id="5" name="フッター プレースホルダ 4"/>
          <p:cNvSpPr>
            <a:spLocks noGrp="1"/>
          </p:cNvSpPr>
          <p:nvPr>
            <p:ph type="ftr" sz="quarter" idx="10"/>
          </p:nvPr>
        </p:nvSpPr>
        <p:spPr/>
        <p:txBody>
          <a:bodyPr/>
          <a:lstStyle/>
          <a:p>
            <a:r>
              <a:rPr kumimoji="1" lang="en-US" altLang="ja-JP" smtClean="0"/>
              <a:t>2009/8/11-12  </a:t>
            </a:r>
            <a:r>
              <a:rPr kumimoji="1" lang="ja-JP" altLang="en-US" smtClean="0"/>
              <a:t>教員免許更新講習 「放射線計測と素粒子・原子核の実験的研究」</a:t>
            </a:r>
            <a:endParaRPr kumimoji="1" lang="ja-JP" altLang="en-US" dirty="0"/>
          </a:p>
        </p:txBody>
      </p:sp>
      <p:sp>
        <p:nvSpPr>
          <p:cNvPr id="6" name="スライド番号プレースホルダ 5"/>
          <p:cNvSpPr>
            <a:spLocks noGrp="1"/>
          </p:cNvSpPr>
          <p:nvPr>
            <p:ph type="sldNum" sz="quarter" idx="11"/>
          </p:nvPr>
        </p:nvSpPr>
        <p:spPr/>
        <p:txBody>
          <a:bodyPr/>
          <a:lstStyle/>
          <a:p>
            <a:fld id="{55CFD74C-03E1-485F-870A-CC1588619E65}" type="slidenum">
              <a:rPr kumimoji="1" lang="ja-JP" altLang="en-US" smtClean="0"/>
              <a:pPr/>
              <a:t>102</a:t>
            </a:fld>
            <a:endParaRPr kumimoji="1" lang="ja-JP" altLang="en-US" dirty="0"/>
          </a:p>
        </p:txBody>
      </p:sp>
      <p:sp>
        <p:nvSpPr>
          <p:cNvPr id="10" name="テキスト ボックス 9"/>
          <p:cNvSpPr txBox="1"/>
          <p:nvPr/>
        </p:nvSpPr>
        <p:spPr>
          <a:xfrm>
            <a:off x="1624520" y="6079787"/>
            <a:ext cx="3533340" cy="415498"/>
          </a:xfrm>
          <a:prstGeom prst="rect">
            <a:avLst/>
          </a:prstGeom>
          <a:noFill/>
        </p:spPr>
        <p:txBody>
          <a:bodyPr wrap="none" rtlCol="0">
            <a:spAutoFit/>
          </a:bodyPr>
          <a:lstStyle/>
          <a:p>
            <a:r>
              <a:rPr kumimoji="1" lang="ja-JP" altLang="en-US" sz="1050" dirty="0" smtClean="0"/>
              <a:t>独立行政法人 放射線医学総合研究所</a:t>
            </a:r>
            <a:r>
              <a:rPr lang="ja-JP" altLang="en-US" sz="1050" dirty="0" smtClean="0"/>
              <a:t>制作のウエブページ</a:t>
            </a:r>
            <a:endParaRPr lang="en-US" altLang="ja-JP" sz="1050" dirty="0" smtClean="0"/>
          </a:p>
          <a:p>
            <a:r>
              <a:rPr lang="ja-JP" altLang="en-US" sz="1050" dirty="0" smtClean="0"/>
              <a:t>「重粒子線がん治療について知りたい方のために」より</a:t>
            </a:r>
            <a:endParaRPr kumimoji="1" lang="ja-JP" altLang="en-US" sz="1050" dirty="0"/>
          </a:p>
        </p:txBody>
      </p:sp>
      <p:pic>
        <p:nvPicPr>
          <p:cNvPr id="136194" name="Picture 2"/>
          <p:cNvPicPr>
            <a:picLocks noChangeAspect="1" noChangeArrowheads="1"/>
          </p:cNvPicPr>
          <p:nvPr/>
        </p:nvPicPr>
        <p:blipFill>
          <a:blip r:embed="rId2" cstate="print"/>
          <a:srcRect/>
          <a:stretch>
            <a:fillRect/>
          </a:stretch>
        </p:blipFill>
        <p:spPr bwMode="auto">
          <a:xfrm>
            <a:off x="5593404" y="3236112"/>
            <a:ext cx="2732375" cy="3621888"/>
          </a:xfrm>
          <a:prstGeom prst="rect">
            <a:avLst/>
          </a:prstGeom>
          <a:noFill/>
          <a:ln w="9525">
            <a:noFill/>
            <a:miter lim="800000"/>
            <a:headEnd/>
            <a:tailEnd/>
          </a:ln>
        </p:spPr>
      </p:pic>
      <p:pic>
        <p:nvPicPr>
          <p:cNvPr id="136196" name="Picture 4" descr="http://www.nirs.go.jp/hospital/radiant01/img/himac02_3.gif"/>
          <p:cNvPicPr>
            <a:picLocks noChangeAspect="1" noChangeArrowheads="1"/>
          </p:cNvPicPr>
          <p:nvPr/>
        </p:nvPicPr>
        <p:blipFill>
          <a:blip r:embed="rId3" cstate="print"/>
          <a:srcRect/>
          <a:stretch>
            <a:fillRect/>
          </a:stretch>
        </p:blipFill>
        <p:spPr bwMode="auto">
          <a:xfrm>
            <a:off x="1546631" y="3501248"/>
            <a:ext cx="3735488" cy="2546924"/>
          </a:xfrm>
          <a:prstGeom prst="rect">
            <a:avLst/>
          </a:prstGeom>
          <a:noFill/>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428596" y="0"/>
            <a:ext cx="8229600" cy="523875"/>
          </a:xfrm>
        </p:spPr>
        <p:txBody>
          <a:bodyPr/>
          <a:lstStyle/>
          <a:p>
            <a:r>
              <a:rPr lang="ja-JP" altLang="en-US" sz="4000" dirty="0"/>
              <a:t>農業利用</a:t>
            </a:r>
          </a:p>
        </p:txBody>
      </p:sp>
      <p:pic>
        <p:nvPicPr>
          <p:cNvPr id="78853" name="Picture 5" descr="04"/>
          <p:cNvPicPr>
            <a:picLocks noChangeAspect="1" noChangeArrowheads="1"/>
          </p:cNvPicPr>
          <p:nvPr/>
        </p:nvPicPr>
        <p:blipFill>
          <a:blip r:embed="rId3" cstate="print"/>
          <a:srcRect/>
          <a:stretch>
            <a:fillRect/>
          </a:stretch>
        </p:blipFill>
        <p:spPr bwMode="auto">
          <a:xfrm>
            <a:off x="285720" y="2071678"/>
            <a:ext cx="4464050" cy="3348038"/>
          </a:xfrm>
          <a:prstGeom prst="rect">
            <a:avLst/>
          </a:prstGeom>
          <a:noFill/>
        </p:spPr>
      </p:pic>
      <p:pic>
        <p:nvPicPr>
          <p:cNvPr id="78857" name="Picture 9" descr="05"/>
          <p:cNvPicPr>
            <a:picLocks noChangeAspect="1" noChangeArrowheads="1"/>
          </p:cNvPicPr>
          <p:nvPr/>
        </p:nvPicPr>
        <p:blipFill>
          <a:blip r:embed="rId4" cstate="print"/>
          <a:srcRect/>
          <a:stretch>
            <a:fillRect/>
          </a:stretch>
        </p:blipFill>
        <p:spPr bwMode="auto">
          <a:xfrm>
            <a:off x="4857752" y="998540"/>
            <a:ext cx="4056062" cy="2787650"/>
          </a:xfrm>
          <a:prstGeom prst="rect">
            <a:avLst/>
          </a:prstGeom>
          <a:noFill/>
        </p:spPr>
      </p:pic>
      <p:sp>
        <p:nvSpPr>
          <p:cNvPr id="78858" name="Text Box 10"/>
          <p:cNvSpPr txBox="1">
            <a:spLocks noChangeArrowheads="1"/>
          </p:cNvSpPr>
          <p:nvPr/>
        </p:nvSpPr>
        <p:spPr bwMode="auto">
          <a:xfrm>
            <a:off x="500034" y="1071546"/>
            <a:ext cx="3384550" cy="523220"/>
          </a:xfrm>
          <a:prstGeom prst="rect">
            <a:avLst/>
          </a:prstGeom>
          <a:noFill/>
          <a:ln w="9525">
            <a:noFill/>
            <a:miter lim="800000"/>
            <a:headEnd/>
            <a:tailEnd/>
          </a:ln>
          <a:effectLst/>
        </p:spPr>
        <p:txBody>
          <a:bodyPr>
            <a:spAutoFit/>
          </a:bodyPr>
          <a:lstStyle/>
          <a:p>
            <a:pPr>
              <a:spcBef>
                <a:spcPct val="50000"/>
              </a:spcBef>
            </a:pPr>
            <a:r>
              <a:rPr lang="ja-JP" altLang="en-US" sz="2800" dirty="0"/>
              <a:t>品種改良</a:t>
            </a:r>
          </a:p>
        </p:txBody>
      </p:sp>
      <p:pic>
        <p:nvPicPr>
          <p:cNvPr id="78859" name="Picture 11"/>
          <p:cNvPicPr>
            <a:picLocks noChangeAspect="1" noChangeArrowheads="1"/>
          </p:cNvPicPr>
          <p:nvPr/>
        </p:nvPicPr>
        <p:blipFill>
          <a:blip r:embed="rId5" cstate="print"/>
          <a:srcRect/>
          <a:stretch>
            <a:fillRect/>
          </a:stretch>
        </p:blipFill>
        <p:spPr bwMode="auto">
          <a:xfrm>
            <a:off x="5510244" y="3821136"/>
            <a:ext cx="3024188" cy="2392363"/>
          </a:xfrm>
          <a:prstGeom prst="rect">
            <a:avLst/>
          </a:prstGeom>
          <a:noFill/>
          <a:ln w="9525">
            <a:noFill/>
            <a:miter lim="800000"/>
            <a:headEnd/>
            <a:tailEnd/>
          </a:ln>
          <a:effectLst/>
        </p:spPr>
      </p:pic>
      <p:sp>
        <p:nvSpPr>
          <p:cNvPr id="78860" name="Text Box 12"/>
          <p:cNvSpPr txBox="1">
            <a:spLocks noChangeArrowheads="1"/>
          </p:cNvSpPr>
          <p:nvPr/>
        </p:nvSpPr>
        <p:spPr bwMode="auto">
          <a:xfrm>
            <a:off x="5005419" y="6269061"/>
            <a:ext cx="4067175" cy="517525"/>
          </a:xfrm>
          <a:prstGeom prst="rect">
            <a:avLst/>
          </a:prstGeom>
          <a:noFill/>
          <a:ln w="9525">
            <a:noFill/>
            <a:miter lim="800000"/>
            <a:headEnd/>
            <a:tailEnd/>
          </a:ln>
          <a:effectLst/>
        </p:spPr>
        <p:txBody>
          <a:bodyPr>
            <a:spAutoFit/>
          </a:bodyPr>
          <a:lstStyle/>
          <a:p>
            <a:pPr>
              <a:spcBef>
                <a:spcPct val="50000"/>
              </a:spcBef>
            </a:pPr>
            <a:r>
              <a:rPr lang="ja-JP" altLang="en-US" sz="1400" dirty="0"/>
              <a:t>放射線育種によって作られたいろいろな花色の菊</a:t>
            </a:r>
            <a:r>
              <a:rPr lang="en-US" altLang="ja-JP" sz="1400" dirty="0"/>
              <a:t>(</a:t>
            </a:r>
            <a:r>
              <a:rPr lang="ja-JP" altLang="en-US" sz="1400" dirty="0"/>
              <a:t>真中の菊から生まれた兄弟</a:t>
            </a:r>
            <a:r>
              <a:rPr lang="en-US" altLang="ja-JP" sz="1400" dirty="0"/>
              <a:t>)</a:t>
            </a:r>
          </a:p>
        </p:txBody>
      </p:sp>
      <p:sp>
        <p:nvSpPr>
          <p:cNvPr id="8" name="スライド番号プレースホルダ 7"/>
          <p:cNvSpPr>
            <a:spLocks noGrp="1"/>
          </p:cNvSpPr>
          <p:nvPr>
            <p:ph type="sldNum" sz="quarter" idx="11"/>
          </p:nvPr>
        </p:nvSpPr>
        <p:spPr/>
        <p:txBody>
          <a:bodyPr/>
          <a:lstStyle/>
          <a:p>
            <a:fld id="{55CFD74C-03E1-485F-870A-CC1588619E65}" type="slidenum">
              <a:rPr kumimoji="1" lang="ja-JP" altLang="en-US" smtClean="0"/>
              <a:pPr/>
              <a:t>103</a:t>
            </a:fld>
            <a:endParaRPr kumimoji="1" lang="ja-JP" altLang="en-US" dirty="0"/>
          </a:p>
        </p:txBody>
      </p:sp>
      <p:sp>
        <p:nvSpPr>
          <p:cNvPr id="9" name="フッター プレースホルダ 8"/>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ja-JP" altLang="en-US" sz="4000" dirty="0"/>
              <a:t>農業利用</a:t>
            </a:r>
          </a:p>
        </p:txBody>
      </p:sp>
      <p:pic>
        <p:nvPicPr>
          <p:cNvPr id="79877" name="Picture 5" descr="04"/>
          <p:cNvPicPr>
            <a:picLocks noChangeAspect="1" noChangeArrowheads="1"/>
          </p:cNvPicPr>
          <p:nvPr/>
        </p:nvPicPr>
        <p:blipFill>
          <a:blip r:embed="rId3" cstate="print"/>
          <a:srcRect/>
          <a:stretch>
            <a:fillRect/>
          </a:stretch>
        </p:blipFill>
        <p:spPr bwMode="auto">
          <a:xfrm>
            <a:off x="5072066" y="1142984"/>
            <a:ext cx="3571900" cy="2888786"/>
          </a:xfrm>
          <a:prstGeom prst="rect">
            <a:avLst/>
          </a:prstGeom>
          <a:noFill/>
        </p:spPr>
      </p:pic>
      <p:pic>
        <p:nvPicPr>
          <p:cNvPr id="79879" name="Picture 7" descr="06"/>
          <p:cNvPicPr>
            <a:picLocks noChangeAspect="1" noChangeArrowheads="1"/>
          </p:cNvPicPr>
          <p:nvPr/>
        </p:nvPicPr>
        <p:blipFill>
          <a:blip r:embed="rId4" cstate="print"/>
          <a:srcRect/>
          <a:stretch>
            <a:fillRect/>
          </a:stretch>
        </p:blipFill>
        <p:spPr bwMode="auto">
          <a:xfrm>
            <a:off x="250825" y="1989138"/>
            <a:ext cx="4105275" cy="3284537"/>
          </a:xfrm>
          <a:prstGeom prst="rect">
            <a:avLst/>
          </a:prstGeom>
          <a:noFill/>
        </p:spPr>
      </p:pic>
      <p:sp>
        <p:nvSpPr>
          <p:cNvPr id="79880" name="Text Box 8"/>
          <p:cNvSpPr txBox="1">
            <a:spLocks noChangeArrowheads="1"/>
          </p:cNvSpPr>
          <p:nvPr/>
        </p:nvSpPr>
        <p:spPr bwMode="auto">
          <a:xfrm>
            <a:off x="611188" y="1484313"/>
            <a:ext cx="3024187" cy="366712"/>
          </a:xfrm>
          <a:prstGeom prst="rect">
            <a:avLst/>
          </a:prstGeom>
          <a:noFill/>
          <a:ln w="9525">
            <a:noFill/>
            <a:miter lim="800000"/>
            <a:headEnd/>
            <a:tailEnd/>
          </a:ln>
          <a:effectLst/>
        </p:spPr>
        <p:txBody>
          <a:bodyPr>
            <a:spAutoFit/>
          </a:bodyPr>
          <a:lstStyle/>
          <a:p>
            <a:pPr>
              <a:spcBef>
                <a:spcPct val="50000"/>
              </a:spcBef>
            </a:pPr>
            <a:r>
              <a:rPr lang="ja-JP" altLang="en-US" dirty="0"/>
              <a:t>発芽防止</a:t>
            </a:r>
          </a:p>
        </p:txBody>
      </p:sp>
      <p:pic>
        <p:nvPicPr>
          <p:cNvPr id="79882" name="Picture 10" descr="07"/>
          <p:cNvPicPr>
            <a:picLocks noChangeAspect="1" noChangeArrowheads="1"/>
          </p:cNvPicPr>
          <p:nvPr/>
        </p:nvPicPr>
        <p:blipFill>
          <a:blip r:embed="rId5" cstate="print"/>
          <a:srcRect/>
          <a:stretch>
            <a:fillRect/>
          </a:stretch>
        </p:blipFill>
        <p:spPr bwMode="auto">
          <a:xfrm>
            <a:off x="5000628" y="4357694"/>
            <a:ext cx="3714775" cy="2272328"/>
          </a:xfrm>
          <a:prstGeom prst="rect">
            <a:avLst/>
          </a:prstGeom>
          <a:noFill/>
        </p:spPr>
      </p:pic>
      <p:sp>
        <p:nvSpPr>
          <p:cNvPr id="7" name="スライド番号プレースホルダ 6"/>
          <p:cNvSpPr>
            <a:spLocks noGrp="1"/>
          </p:cNvSpPr>
          <p:nvPr>
            <p:ph type="sldNum" sz="quarter" idx="11"/>
          </p:nvPr>
        </p:nvSpPr>
        <p:spPr/>
        <p:txBody>
          <a:bodyPr/>
          <a:lstStyle/>
          <a:p>
            <a:fld id="{55CFD74C-03E1-485F-870A-CC1588619E65}" type="slidenum">
              <a:rPr kumimoji="1" lang="ja-JP" altLang="en-US" smtClean="0"/>
              <a:pPr/>
              <a:t>104</a:t>
            </a:fld>
            <a:endParaRPr kumimoji="1" lang="ja-JP" altLang="en-US" dirty="0"/>
          </a:p>
        </p:txBody>
      </p:sp>
      <p:sp>
        <p:nvSpPr>
          <p:cNvPr id="8" name="フッター プレースホルダ 7"/>
          <p:cNvSpPr>
            <a:spLocks noGrp="1"/>
          </p:cNvSpPr>
          <p:nvPr>
            <p:ph type="ftr" sz="quarter" idx="10"/>
          </p:nvPr>
        </p:nvSpPr>
        <p:spPr/>
        <p:txBody>
          <a:body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ja-JP" altLang="en-US" sz="4000" dirty="0"/>
              <a:t>農業利用</a:t>
            </a:r>
          </a:p>
        </p:txBody>
      </p:sp>
      <p:sp>
        <p:nvSpPr>
          <p:cNvPr id="81923" name="Rectangle 3"/>
          <p:cNvSpPr>
            <a:spLocks noGrp="1" noChangeArrowheads="1"/>
          </p:cNvSpPr>
          <p:nvPr>
            <p:ph idx="1"/>
          </p:nvPr>
        </p:nvSpPr>
        <p:spPr>
          <a:xfrm>
            <a:off x="142844" y="1071546"/>
            <a:ext cx="5572164" cy="1428760"/>
          </a:xfrm>
        </p:spPr>
        <p:txBody>
          <a:bodyPr/>
          <a:lstStyle/>
          <a:p>
            <a:r>
              <a:rPr lang="ja-JP" altLang="en-US" sz="2000" dirty="0"/>
              <a:t>害虫</a:t>
            </a:r>
            <a:r>
              <a:rPr lang="ja-JP" altLang="en-US" sz="2000" dirty="0" smtClean="0"/>
              <a:t>駆除</a:t>
            </a:r>
            <a:endParaRPr lang="en-US" altLang="ja-JP" sz="2000" dirty="0" smtClean="0"/>
          </a:p>
          <a:p>
            <a:pPr lvl="1"/>
            <a:r>
              <a:rPr lang="ja-JP" altLang="en-US" sz="1600" dirty="0" smtClean="0"/>
              <a:t>農薬</a:t>
            </a:r>
            <a:r>
              <a:rPr lang="ja-JP" altLang="en-US" sz="1600" dirty="0"/>
              <a:t>散布：環境に悪</a:t>
            </a:r>
            <a:r>
              <a:rPr lang="ja-JP" altLang="en-US" sz="1600" dirty="0" smtClean="0"/>
              <a:t>影響</a:t>
            </a:r>
            <a:endParaRPr lang="en-US" altLang="ja-JP" sz="1600" dirty="0" smtClean="0"/>
          </a:p>
          <a:p>
            <a:pPr lvl="1"/>
            <a:r>
              <a:rPr lang="ja-JP" altLang="en-US" sz="1600" dirty="0" smtClean="0"/>
              <a:t>放</a:t>
            </a:r>
            <a:r>
              <a:rPr lang="ja-JP" altLang="en-US" sz="1600" dirty="0"/>
              <a:t>射線で害虫の不妊化→散布</a:t>
            </a:r>
            <a:r>
              <a:rPr lang="en-US" altLang="ja-JP" sz="1600" dirty="0"/>
              <a:t>:</a:t>
            </a:r>
            <a:r>
              <a:rPr lang="ja-JP" altLang="en-US" sz="1600" dirty="0"/>
              <a:t>根絶、予防的</a:t>
            </a:r>
            <a:r>
              <a:rPr lang="ja-JP" altLang="en-US" sz="1600" dirty="0" smtClean="0"/>
              <a:t>防除</a:t>
            </a:r>
            <a:endParaRPr lang="en-US" altLang="ja-JP" sz="1600" dirty="0" smtClean="0"/>
          </a:p>
          <a:p>
            <a:pPr lvl="2"/>
            <a:r>
              <a:rPr lang="en-US" altLang="ja-JP" sz="1400" dirty="0" smtClean="0"/>
              <a:t>ex</a:t>
            </a:r>
            <a:r>
              <a:rPr lang="en-US" altLang="ja-JP" sz="1400" dirty="0"/>
              <a:t>. </a:t>
            </a:r>
            <a:r>
              <a:rPr lang="ja-JP" altLang="en-US" sz="1400" dirty="0"/>
              <a:t>ウリミバエ</a:t>
            </a:r>
            <a:r>
              <a:rPr lang="en-US" altLang="ja-JP" sz="1400" dirty="0"/>
              <a:t>, </a:t>
            </a:r>
            <a:r>
              <a:rPr lang="ja-JP" altLang="en-US" sz="1400" dirty="0"/>
              <a:t>ラセンウジバエ</a:t>
            </a:r>
            <a:r>
              <a:rPr lang="en-US" altLang="ja-JP" sz="1400" dirty="0"/>
              <a:t>, </a:t>
            </a:r>
            <a:r>
              <a:rPr lang="ja-JP" altLang="en-US" sz="1400" dirty="0"/>
              <a:t>ツエツエバエ</a:t>
            </a:r>
          </a:p>
          <a:p>
            <a:pPr>
              <a:buFont typeface="Wingdings" pitchFamily="2" charset="2"/>
              <a:buNone/>
            </a:pPr>
            <a:endParaRPr lang="en-US" altLang="ja-JP" sz="2000" dirty="0"/>
          </a:p>
        </p:txBody>
      </p:sp>
      <p:sp>
        <p:nvSpPr>
          <p:cNvPr id="9" name="スライド番号プレースホルダ 8"/>
          <p:cNvSpPr>
            <a:spLocks noGrp="1"/>
          </p:cNvSpPr>
          <p:nvPr>
            <p:ph type="sldNum" sz="quarter" idx="11"/>
          </p:nvPr>
        </p:nvSpPr>
        <p:spPr/>
        <p:txBody>
          <a:bodyPr/>
          <a:lstStyle/>
          <a:p>
            <a:fld id="{55CFD74C-03E1-485F-870A-CC1588619E65}" type="slidenum">
              <a:rPr kumimoji="1" lang="ja-JP" altLang="en-US" smtClean="0"/>
              <a:pPr/>
              <a:t>105</a:t>
            </a:fld>
            <a:endParaRPr kumimoji="1" lang="ja-JP" altLang="en-US" dirty="0"/>
          </a:p>
        </p:txBody>
      </p:sp>
      <p:pic>
        <p:nvPicPr>
          <p:cNvPr id="81925" name="Picture 5" descr="03"/>
          <p:cNvPicPr>
            <a:picLocks noChangeAspect="1" noChangeArrowheads="1"/>
          </p:cNvPicPr>
          <p:nvPr/>
        </p:nvPicPr>
        <p:blipFill>
          <a:blip r:embed="rId3" cstate="print"/>
          <a:srcRect/>
          <a:stretch>
            <a:fillRect/>
          </a:stretch>
        </p:blipFill>
        <p:spPr bwMode="auto">
          <a:xfrm>
            <a:off x="4376738" y="3357562"/>
            <a:ext cx="4767262" cy="3178175"/>
          </a:xfrm>
          <a:prstGeom prst="rect">
            <a:avLst/>
          </a:prstGeom>
          <a:noFill/>
        </p:spPr>
      </p:pic>
      <p:pic>
        <p:nvPicPr>
          <p:cNvPr id="81927" name="Picture 7" descr="hae"/>
          <p:cNvPicPr>
            <a:picLocks noChangeAspect="1" noChangeArrowheads="1"/>
          </p:cNvPicPr>
          <p:nvPr/>
        </p:nvPicPr>
        <p:blipFill>
          <a:blip r:embed="rId4" cstate="print"/>
          <a:srcRect/>
          <a:stretch>
            <a:fillRect/>
          </a:stretch>
        </p:blipFill>
        <p:spPr bwMode="auto">
          <a:xfrm>
            <a:off x="6286512" y="1000108"/>
            <a:ext cx="2441575" cy="2590800"/>
          </a:xfrm>
          <a:prstGeom prst="rect">
            <a:avLst/>
          </a:prstGeom>
          <a:noFill/>
        </p:spPr>
      </p:pic>
      <p:pic>
        <p:nvPicPr>
          <p:cNvPr id="81929" name="Picture 9" descr="4-7-j"/>
          <p:cNvPicPr>
            <a:picLocks noChangeAspect="1" noChangeArrowheads="1"/>
          </p:cNvPicPr>
          <p:nvPr/>
        </p:nvPicPr>
        <p:blipFill>
          <a:blip r:embed="rId5" cstate="print"/>
          <a:srcRect/>
          <a:stretch>
            <a:fillRect/>
          </a:stretch>
        </p:blipFill>
        <p:spPr bwMode="auto">
          <a:xfrm>
            <a:off x="785786" y="2786058"/>
            <a:ext cx="3416300" cy="3889375"/>
          </a:xfrm>
          <a:prstGeom prst="rect">
            <a:avLst/>
          </a:prstGeom>
          <a:noFill/>
        </p:spPr>
      </p:pic>
      <p:sp>
        <p:nvSpPr>
          <p:cNvPr id="81930" name="Text Box 10"/>
          <p:cNvSpPr txBox="1">
            <a:spLocks noChangeArrowheads="1"/>
          </p:cNvSpPr>
          <p:nvPr/>
        </p:nvSpPr>
        <p:spPr bwMode="auto">
          <a:xfrm>
            <a:off x="7164388" y="2565400"/>
            <a:ext cx="2160587" cy="366713"/>
          </a:xfrm>
          <a:prstGeom prst="rect">
            <a:avLst/>
          </a:prstGeom>
          <a:noFill/>
          <a:ln w="9525">
            <a:noFill/>
            <a:miter lim="800000"/>
            <a:headEnd/>
            <a:tailEnd/>
          </a:ln>
          <a:effectLst/>
        </p:spPr>
        <p:txBody>
          <a:bodyPr>
            <a:spAutoFit/>
          </a:bodyPr>
          <a:lstStyle/>
          <a:p>
            <a:pPr>
              <a:spcBef>
                <a:spcPct val="50000"/>
              </a:spcBef>
            </a:pPr>
            <a:r>
              <a:rPr lang="ja-JP" altLang="en-US" dirty="0"/>
              <a:t>ウリミバエ</a:t>
            </a:r>
          </a:p>
        </p:txBody>
      </p:sp>
      <p:sp>
        <p:nvSpPr>
          <p:cNvPr id="10" name="フッター プレースホルダ 9"/>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放射線の利用に関するまとめ</a:t>
            </a:r>
            <a:endParaRPr kumimoji="1" lang="ja-JP" altLang="en-US" dirty="0"/>
          </a:p>
        </p:txBody>
      </p:sp>
      <p:sp>
        <p:nvSpPr>
          <p:cNvPr id="3" name="コンテンツ プレースホルダ 2"/>
          <p:cNvSpPr>
            <a:spLocks noGrp="1"/>
          </p:cNvSpPr>
          <p:nvPr>
            <p:ph idx="1"/>
          </p:nvPr>
        </p:nvSpPr>
        <p:spPr>
          <a:xfrm>
            <a:off x="571472" y="1285860"/>
            <a:ext cx="8215370" cy="4714908"/>
          </a:xfrm>
        </p:spPr>
        <p:txBody>
          <a:bodyPr/>
          <a:lstStyle/>
          <a:p>
            <a:r>
              <a:rPr kumimoji="1" lang="ja-JP" altLang="en-US" dirty="0" smtClean="0"/>
              <a:t>物質との相互作用を利用</a:t>
            </a:r>
            <a:endParaRPr kumimoji="1" lang="en-US" altLang="ja-JP" dirty="0" smtClean="0"/>
          </a:p>
          <a:p>
            <a:pPr lvl="1"/>
            <a:r>
              <a:rPr kumimoji="1" lang="ja-JP" altLang="en-US" dirty="0" smtClean="0"/>
              <a:t>画像診断・構造検査</a:t>
            </a:r>
            <a:endParaRPr kumimoji="1" lang="en-US" altLang="ja-JP" dirty="0" smtClean="0"/>
          </a:p>
          <a:p>
            <a:pPr lvl="1"/>
            <a:r>
              <a:rPr lang="ja-JP" altLang="en-US" dirty="0" smtClean="0"/>
              <a:t>ガン治療</a:t>
            </a:r>
            <a:endParaRPr kumimoji="1" lang="en-US" altLang="ja-JP" dirty="0" smtClean="0"/>
          </a:p>
          <a:p>
            <a:pPr lvl="1"/>
            <a:r>
              <a:rPr kumimoji="1" lang="ja-JP" altLang="en-US" dirty="0" smtClean="0"/>
              <a:t>遺伝子へ影響を利用した品種改良</a:t>
            </a:r>
            <a:endParaRPr kumimoji="1" lang="en-US" altLang="ja-JP" dirty="0" smtClean="0"/>
          </a:p>
          <a:p>
            <a:r>
              <a:rPr kumimoji="1" lang="ja-JP" altLang="en-US" dirty="0" smtClean="0"/>
              <a:t>利用にあたっては物理現象をきちんと理解する必要がある</a:t>
            </a:r>
            <a:endParaRPr kumimoji="1" lang="en-US" altLang="ja-JP" dirty="0" smtClean="0"/>
          </a:p>
          <a:p>
            <a:pPr lvl="1"/>
            <a:r>
              <a:rPr lang="ja-JP" altLang="en-US" dirty="0" smtClean="0"/>
              <a:t>リスク管理</a:t>
            </a:r>
            <a:endParaRPr lang="en-US" altLang="ja-JP" dirty="0" smtClean="0"/>
          </a:p>
          <a:p>
            <a:pPr lvl="2"/>
            <a:r>
              <a:rPr lang="ja-JP" altLang="en-US" dirty="0" smtClean="0"/>
              <a:t>放射線は測定可能な物理現象</a:t>
            </a:r>
            <a:endParaRPr lang="en-US" altLang="ja-JP" dirty="0" smtClean="0"/>
          </a:p>
          <a:p>
            <a:pPr lvl="2"/>
            <a:r>
              <a:rPr lang="ja-JP" altLang="en-US" dirty="0" smtClean="0"/>
              <a:t>不必要に恐れる必要はない</a:t>
            </a:r>
            <a:endParaRPr lang="en-US" altLang="ja-JP" dirty="0" smtClean="0"/>
          </a:p>
          <a:p>
            <a:pPr lvl="1"/>
            <a:r>
              <a:rPr kumimoji="1" lang="ja-JP" altLang="en-US" dirty="0" smtClean="0"/>
              <a:t>確率的事象の理解</a:t>
            </a:r>
            <a:endParaRPr kumimoji="1" lang="en-US" altLang="ja-JP" dirty="0" smtClean="0"/>
          </a:p>
          <a:p>
            <a:pPr lvl="1"/>
            <a:r>
              <a:rPr lang="ja-JP" altLang="en-US" dirty="0" smtClean="0"/>
              <a:t>素粒子・原子核分野の基礎知識が必要</a:t>
            </a:r>
            <a:endParaRPr lang="en-US" altLang="ja-JP" dirty="0" smtClean="0"/>
          </a:p>
          <a:p>
            <a:pPr lvl="2"/>
            <a:r>
              <a:rPr lang="ja-JP" altLang="en-US" dirty="0" smtClean="0"/>
              <a:t>医学分野での放射線の利用に関して、物理の専門教育を受けた人材の活用が必要とされて</a:t>
            </a:r>
            <a:r>
              <a:rPr lang="ja-JP" altLang="en-US" dirty="0" smtClean="0"/>
              <a:t>いる</a:t>
            </a:r>
            <a:endParaRPr lang="en-US" altLang="ja-JP"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106</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Natural Units</a:t>
            </a:r>
            <a:endParaRPr kumimoji="1" lang="ja-JP" altLang="en-US" dirty="0"/>
          </a:p>
        </p:txBody>
      </p:sp>
      <p:sp>
        <p:nvSpPr>
          <p:cNvPr id="3" name="コンテンツ プレースホルダ 2"/>
          <p:cNvSpPr>
            <a:spLocks noGrp="1"/>
          </p:cNvSpPr>
          <p:nvPr>
            <p:ph idx="1"/>
          </p:nvPr>
        </p:nvSpPr>
        <p:spPr>
          <a:xfrm>
            <a:off x="514376" y="928670"/>
            <a:ext cx="8129590" cy="5715040"/>
          </a:xfrm>
        </p:spPr>
        <p:txBody>
          <a:bodyPr/>
          <a:lstStyle/>
          <a:p>
            <a:r>
              <a:rPr lang="ja-JP" altLang="en-US" dirty="0"/>
              <a:t>自然単位</a:t>
            </a:r>
            <a:r>
              <a:rPr lang="ja-JP" altLang="en-US" dirty="0" smtClean="0"/>
              <a:t>系</a:t>
            </a:r>
            <a:endParaRPr lang="en-US" altLang="ja-JP" dirty="0" smtClean="0"/>
          </a:p>
          <a:p>
            <a:pPr lvl="1"/>
            <a:r>
              <a:rPr kumimoji="1" lang="en-US" altLang="ja-JP" i="1" dirty="0" smtClean="0"/>
              <a:t>h</a:t>
            </a:r>
            <a:r>
              <a:rPr kumimoji="1" lang="en-US" altLang="ja-JP" dirty="0" smtClean="0"/>
              <a:t>=</a:t>
            </a:r>
            <a:r>
              <a:rPr kumimoji="1" lang="en-US" altLang="ja-JP" i="1" dirty="0" smtClean="0"/>
              <a:t>c</a:t>
            </a:r>
            <a:r>
              <a:rPr kumimoji="1" lang="en-US" altLang="ja-JP" dirty="0" smtClean="0"/>
              <a:t>=</a:t>
            </a:r>
            <a:r>
              <a:rPr kumimoji="1" lang="en-US" altLang="ja-JP" i="1" dirty="0" smtClean="0"/>
              <a:t>k</a:t>
            </a:r>
            <a:r>
              <a:rPr kumimoji="1" lang="en-US" altLang="ja-JP" dirty="0" smtClean="0"/>
              <a:t>=1 </a:t>
            </a:r>
            <a:r>
              <a:rPr kumimoji="1" lang="ja-JP" altLang="en-US" dirty="0" smtClean="0"/>
              <a:t>とすることで表記が煩雑でなくなる</a:t>
            </a:r>
            <a:endParaRPr kumimoji="1" lang="en-US" altLang="ja-JP" dirty="0" smtClean="0"/>
          </a:p>
          <a:p>
            <a:pPr lvl="1"/>
            <a:r>
              <a:rPr lang="ja-JP" altLang="en-US" dirty="0" smtClean="0"/>
              <a:t>運動量、質量、長さ、時間、温度： すべてエネルギーの単位で記述</a:t>
            </a:r>
            <a:endParaRPr lang="en-US" altLang="ja-JP" dirty="0" smtClean="0"/>
          </a:p>
          <a:p>
            <a:pPr lvl="2"/>
            <a:r>
              <a:rPr lang="ja-JP" altLang="en-US" dirty="0" smtClean="0"/>
              <a:t>エネルギーの単位を </a:t>
            </a:r>
            <a:r>
              <a:rPr lang="en-US" altLang="ja-JP" dirty="0" smtClean="0"/>
              <a:t>GeV </a:t>
            </a:r>
            <a:r>
              <a:rPr lang="ja-JP" altLang="en-US" dirty="0" smtClean="0"/>
              <a:t>で表すと</a:t>
            </a:r>
            <a:endParaRPr lang="en-US" altLang="ja-JP" dirty="0" smtClean="0"/>
          </a:p>
          <a:p>
            <a:pPr lvl="2"/>
            <a:endParaRPr lang="en-US" altLang="ja-JP" dirty="0"/>
          </a:p>
          <a:p>
            <a:pPr lvl="2"/>
            <a:endParaRPr lang="en-US" altLang="ja-JP" dirty="0" smtClean="0"/>
          </a:p>
          <a:p>
            <a:pPr lvl="2"/>
            <a:endParaRPr lang="en-US" altLang="ja-JP" dirty="0"/>
          </a:p>
          <a:p>
            <a:pPr lvl="2"/>
            <a:endParaRPr lang="en-US" altLang="ja-JP" dirty="0" smtClean="0"/>
          </a:p>
          <a:p>
            <a:pPr lvl="2"/>
            <a:endParaRPr lang="en-US" altLang="ja-JP" dirty="0"/>
          </a:p>
          <a:p>
            <a:pPr lvl="2"/>
            <a:endParaRPr lang="en-US" altLang="ja-JP" dirty="0" smtClean="0"/>
          </a:p>
          <a:p>
            <a:pPr lvl="2"/>
            <a:endParaRPr lang="en-US" altLang="ja-JP" dirty="0"/>
          </a:p>
          <a:p>
            <a:pPr lvl="1"/>
            <a:endParaRPr lang="en-US" altLang="ja-JP" dirty="0" smtClean="0"/>
          </a:p>
          <a:p>
            <a:pPr lvl="1"/>
            <a:endParaRPr lang="en-US" altLang="ja-JP" dirty="0"/>
          </a:p>
          <a:p>
            <a:pPr lvl="2"/>
            <a:r>
              <a:rPr lang="ja-JP" altLang="en-US" dirty="0" smtClean="0"/>
              <a:t>例</a:t>
            </a:r>
            <a:r>
              <a:rPr lang="en-US" altLang="ja-JP" dirty="0" smtClean="0"/>
              <a:t>: </a:t>
            </a:r>
            <a:r>
              <a:rPr lang="ja-JP" altLang="en-US" dirty="0" smtClean="0"/>
              <a:t>温度 </a:t>
            </a:r>
            <a:r>
              <a:rPr lang="en-US" altLang="ja-JP" dirty="0" smtClean="0"/>
              <a:t>300 [K] </a:t>
            </a:r>
            <a:r>
              <a:rPr lang="en-US" altLang="ja-JP" dirty="0" smtClean="0">
                <a:sym typeface="Symbol"/>
              </a:rPr>
              <a:t></a:t>
            </a:r>
            <a:r>
              <a:rPr lang="en-US" altLang="ja-JP" dirty="0" smtClean="0"/>
              <a:t> 1/38.7 [eV]</a:t>
            </a:r>
          </a:p>
          <a:p>
            <a:pPr lvl="2"/>
            <a:endParaRPr lang="en-US" altLang="ja-JP" sz="1000" dirty="0" smtClean="0"/>
          </a:p>
          <a:p>
            <a:pPr lvl="1"/>
            <a:r>
              <a:rPr lang="ja-JP" altLang="en-US" dirty="0" smtClean="0"/>
              <a:t>値を求める時には、</a:t>
            </a:r>
            <a:r>
              <a:rPr lang="ja-JP" altLang="en-US" dirty="0"/>
              <a:t>　</a:t>
            </a:r>
            <a:r>
              <a:rPr lang="ja-JP" altLang="en-US" dirty="0" smtClean="0"/>
              <a:t> 、</a:t>
            </a:r>
            <a:r>
              <a:rPr lang="en-US" altLang="ja-JP" i="1" dirty="0" smtClean="0">
                <a:solidFill>
                  <a:srgbClr val="000000"/>
                </a:solidFill>
              </a:rPr>
              <a:t>c</a:t>
            </a:r>
            <a:r>
              <a:rPr lang="ja-JP" altLang="en-US" dirty="0" smtClean="0"/>
              <a:t> 、</a:t>
            </a:r>
            <a:r>
              <a:rPr lang="en-US" altLang="ja-JP" i="1" dirty="0" smtClean="0">
                <a:solidFill>
                  <a:schemeClr val="tx1"/>
                </a:solidFill>
              </a:rPr>
              <a:t>k</a:t>
            </a:r>
            <a:r>
              <a:rPr lang="en-US" altLang="ja-JP" dirty="0" smtClean="0"/>
              <a:t> </a:t>
            </a:r>
            <a:r>
              <a:rPr lang="ja-JP" altLang="en-US" dirty="0" smtClean="0"/>
              <a:t>を補う必要がある</a:t>
            </a:r>
            <a:endParaRPr lang="en-US" altLang="ja-JP" dirty="0" smtClean="0"/>
          </a:p>
        </p:txBody>
      </p:sp>
      <p:sp>
        <p:nvSpPr>
          <p:cNvPr id="5" name="スライド番号プレースホルダ 4"/>
          <p:cNvSpPr>
            <a:spLocks noGrp="1"/>
          </p:cNvSpPr>
          <p:nvPr>
            <p:ph type="sldNum" sz="quarter" idx="11"/>
          </p:nvPr>
        </p:nvSpPr>
        <p:spPr/>
        <p:txBody>
          <a:bodyPr/>
          <a:lstStyle/>
          <a:p>
            <a:fld id="{76DD8038-9E69-4AB8-9DC1-6808DA11E662}" type="slidenum">
              <a:rPr kumimoji="1" lang="ja-JP" altLang="en-US" smtClean="0"/>
              <a:pPr/>
              <a:t>11</a:t>
            </a:fld>
            <a:endParaRPr kumimoji="1" lang="ja-JP" altLang="en-US" dirty="0"/>
          </a:p>
        </p:txBody>
      </p:sp>
      <p:cxnSp>
        <p:nvCxnSpPr>
          <p:cNvPr id="7" name="直線コネクタ 6"/>
          <p:cNvCxnSpPr/>
          <p:nvPr/>
        </p:nvCxnSpPr>
        <p:spPr bwMode="auto">
          <a:xfrm>
            <a:off x="1357290" y="1494464"/>
            <a:ext cx="101039" cy="0"/>
          </a:xfrm>
          <a:prstGeom prst="line">
            <a:avLst/>
          </a:prstGeom>
          <a:solidFill>
            <a:schemeClr val="accent1"/>
          </a:solidFill>
          <a:ln w="19050" cap="flat" cmpd="sng" algn="ctr">
            <a:solidFill>
              <a:schemeClr val="accent2"/>
            </a:solidFill>
            <a:prstDash val="solid"/>
            <a:round/>
            <a:headEnd type="none" w="med" len="med"/>
            <a:tailEnd type="none" w="med" len="med"/>
          </a:ln>
          <a:effectLst/>
        </p:spPr>
      </p:cxnSp>
      <p:graphicFrame>
        <p:nvGraphicFramePr>
          <p:cNvPr id="13" name="表 12"/>
          <p:cNvGraphicFramePr>
            <a:graphicFrameLocks noGrp="1"/>
          </p:cNvGraphicFramePr>
          <p:nvPr/>
        </p:nvGraphicFramePr>
        <p:xfrm>
          <a:off x="1371632" y="2500306"/>
          <a:ext cx="6096000" cy="2857519"/>
        </p:xfrm>
        <a:graphic>
          <a:graphicData uri="http://schemas.openxmlformats.org/drawingml/2006/table">
            <a:tbl>
              <a:tblPr firstRow="1" bandRow="1">
                <a:tableStyleId>{5C22544A-7EE6-4342-B048-85BDC9FD1C3A}</a:tableStyleId>
              </a:tblPr>
              <a:tblGrid>
                <a:gridCol w="2032000"/>
                <a:gridCol w="2032000"/>
                <a:gridCol w="2032000"/>
              </a:tblGrid>
              <a:tr h="408217">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dirty="0" smtClean="0"/>
                        <a:t>実際の次元</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dirty="0" smtClean="0"/>
                        <a:t>自然単位系</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08217">
                <a:tc>
                  <a:txBody>
                    <a:bodyPr/>
                    <a:lstStyle/>
                    <a:p>
                      <a:r>
                        <a:rPr kumimoji="1" lang="ja-JP" altLang="en-US" dirty="0" smtClean="0"/>
                        <a:t>運動量</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dirty="0" smtClean="0"/>
                        <a:t>GeV/</a:t>
                      </a:r>
                      <a:r>
                        <a:rPr kumimoji="1" lang="en-US" altLang="ja-JP" i="1" dirty="0" smtClean="0"/>
                        <a:t>c</a:t>
                      </a:r>
                      <a:endParaRPr kumimoji="1" lang="ja-JP" altLang="en-US"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dirty="0" smtClean="0"/>
                        <a:t>GeV</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08217">
                <a:tc>
                  <a:txBody>
                    <a:bodyPr/>
                    <a:lstStyle/>
                    <a:p>
                      <a:r>
                        <a:rPr kumimoji="1" lang="ja-JP" altLang="en-US" dirty="0" smtClean="0"/>
                        <a:t>質量</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dirty="0" smtClean="0"/>
                        <a:t>GeV/</a:t>
                      </a:r>
                      <a:r>
                        <a:rPr kumimoji="1" lang="en-US" altLang="ja-JP" i="1" dirty="0" smtClean="0"/>
                        <a:t>c</a:t>
                      </a:r>
                      <a:r>
                        <a:rPr kumimoji="1" lang="en-US" altLang="ja-JP" baseline="30000" dirty="0" smtClean="0"/>
                        <a:t>2</a:t>
                      </a:r>
                      <a:endParaRPr kumimoji="1" lang="ja-JP" altLang="en-US" baseline="30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dirty="0" smtClean="0"/>
                        <a:t>GeV</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08217">
                <a:tc>
                  <a:txBody>
                    <a:bodyPr/>
                    <a:lstStyle/>
                    <a:p>
                      <a:r>
                        <a:rPr kumimoji="1" lang="ja-JP" altLang="en-US" dirty="0" smtClean="0"/>
                        <a:t>長さ</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i="1" baseline="0" dirty="0" smtClean="0"/>
                        <a:t>  </a:t>
                      </a:r>
                      <a:r>
                        <a:rPr kumimoji="1" lang="en-US" altLang="ja-JP" dirty="0" smtClean="0"/>
                        <a:t>c/GeV</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dirty="0" smtClean="0"/>
                        <a:t>GeV</a:t>
                      </a:r>
                      <a:r>
                        <a:rPr kumimoji="1" lang="en-US" altLang="ja-JP" baseline="30000" dirty="0" smtClean="0"/>
                        <a:t>-1</a:t>
                      </a:r>
                      <a:endParaRPr kumimoji="1" lang="ja-JP" altLang="en-US" baseline="30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08217">
                <a:tc>
                  <a:txBody>
                    <a:bodyPr/>
                    <a:lstStyle/>
                    <a:p>
                      <a:r>
                        <a:rPr kumimoji="1" lang="ja-JP" altLang="en-US" dirty="0" smtClean="0"/>
                        <a:t>時間</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dirty="0" smtClean="0"/>
                        <a:t>  /GeV</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dirty="0" smtClean="0"/>
                        <a:t>GeV</a:t>
                      </a:r>
                      <a:r>
                        <a:rPr kumimoji="1" lang="en-US" altLang="ja-JP" baseline="30000" dirty="0" smtClean="0"/>
                        <a:t>-1</a:t>
                      </a:r>
                      <a:endParaRPr kumimoji="1" lang="ja-JP" altLang="en-US" baseline="30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08217">
                <a:tc>
                  <a:txBody>
                    <a:bodyPr/>
                    <a:lstStyle/>
                    <a:p>
                      <a:r>
                        <a:rPr kumimoji="1" lang="ja-JP" altLang="en-US" dirty="0" smtClean="0"/>
                        <a:t>断面積</a:t>
                      </a:r>
                      <a:endParaRPr kumimoji="1" lang="en-US" altLang="ja-JP"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dirty="0" smtClean="0"/>
                        <a:t>(  c)</a:t>
                      </a:r>
                      <a:r>
                        <a:rPr kumimoji="1" lang="en-US" altLang="ja-JP" baseline="30000" dirty="0" smtClean="0"/>
                        <a:t>2</a:t>
                      </a:r>
                      <a:r>
                        <a:rPr kumimoji="1" lang="en-US" altLang="ja-JP" dirty="0" smtClean="0"/>
                        <a:t>/GeV</a:t>
                      </a:r>
                      <a:r>
                        <a:rPr kumimoji="1" lang="en-US" altLang="ja-JP" baseline="30000" dirty="0" smtClean="0"/>
                        <a:t>2</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baseline="0" dirty="0" smtClean="0"/>
                        <a:t>GeV</a:t>
                      </a:r>
                      <a:r>
                        <a:rPr kumimoji="1" lang="en-US" altLang="ja-JP" baseline="30000" dirty="0" smtClean="0"/>
                        <a:t>-2</a:t>
                      </a:r>
                      <a:endParaRPr kumimoji="1" lang="ja-JP" altLang="en-US" baseline="30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08217">
                <a:tc>
                  <a:txBody>
                    <a:bodyPr/>
                    <a:lstStyle/>
                    <a:p>
                      <a:r>
                        <a:rPr kumimoji="1" lang="ja-JP" altLang="en-US" dirty="0" smtClean="0"/>
                        <a:t>温度</a:t>
                      </a:r>
                      <a:endParaRPr kumimoji="1" lang="en-US" altLang="ja-JP"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dirty="0" smtClean="0"/>
                        <a:t>GeV/</a:t>
                      </a:r>
                      <a:r>
                        <a:rPr kumimoji="1" lang="en-US" altLang="ja-JP" i="1" dirty="0" smtClean="0">
                          <a:latin typeface="Times New Roman" pitchFamily="18" charset="0"/>
                          <a:cs typeface="Times New Roman" pitchFamily="18" charset="0"/>
                        </a:rPr>
                        <a:t>k</a:t>
                      </a:r>
                      <a:endParaRPr kumimoji="1" lang="ja-JP" altLang="en-US" i="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baseline="0" dirty="0" smtClean="0"/>
                        <a:t>GeV</a:t>
                      </a:r>
                      <a:endParaRPr kumimoji="1" lang="ja-JP" altLang="en-US" baseline="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49155" name="Object 3"/>
          <p:cNvGraphicFramePr>
            <a:graphicFrameLocks noChangeAspect="1"/>
          </p:cNvGraphicFramePr>
          <p:nvPr/>
        </p:nvGraphicFramePr>
        <p:xfrm>
          <a:off x="3432692" y="3691699"/>
          <a:ext cx="357189" cy="357190"/>
        </p:xfrm>
        <a:graphic>
          <a:graphicData uri="http://schemas.openxmlformats.org/presentationml/2006/ole">
            <p:oleObj spid="_x0000_s4098" name="数式" r:id="rId4" imgW="126720" imgH="164880" progId="Equation.3">
              <p:embed/>
            </p:oleObj>
          </a:graphicData>
        </a:graphic>
      </p:graphicFrame>
      <p:graphicFrame>
        <p:nvGraphicFramePr>
          <p:cNvPr id="49156" name="Object 4"/>
          <p:cNvGraphicFramePr>
            <a:graphicFrameLocks noChangeAspect="1"/>
          </p:cNvGraphicFramePr>
          <p:nvPr/>
        </p:nvGraphicFramePr>
        <p:xfrm>
          <a:off x="3428992" y="4092680"/>
          <a:ext cx="357187" cy="357187"/>
        </p:xfrm>
        <a:graphic>
          <a:graphicData uri="http://schemas.openxmlformats.org/presentationml/2006/ole">
            <p:oleObj spid="_x0000_s4099" name="数式" r:id="rId5" imgW="126720" imgH="164880" progId="Equation.3">
              <p:embed/>
            </p:oleObj>
          </a:graphicData>
        </a:graphic>
      </p:graphicFrame>
      <p:graphicFrame>
        <p:nvGraphicFramePr>
          <p:cNvPr id="49157" name="Object 5"/>
          <p:cNvGraphicFramePr>
            <a:graphicFrameLocks noChangeAspect="1"/>
          </p:cNvGraphicFramePr>
          <p:nvPr/>
        </p:nvGraphicFramePr>
        <p:xfrm>
          <a:off x="3460325" y="5943619"/>
          <a:ext cx="357187" cy="357187"/>
        </p:xfrm>
        <a:graphic>
          <a:graphicData uri="http://schemas.openxmlformats.org/presentationml/2006/ole">
            <p:oleObj spid="_x0000_s4100" name="数式" r:id="rId6" imgW="126720" imgH="164880" progId="Equation.3">
              <p:embed/>
            </p:oleObj>
          </a:graphicData>
        </a:graphic>
      </p:graphicFrame>
      <p:graphicFrame>
        <p:nvGraphicFramePr>
          <p:cNvPr id="49159" name="Object 7"/>
          <p:cNvGraphicFramePr>
            <a:graphicFrameLocks noChangeAspect="1"/>
          </p:cNvGraphicFramePr>
          <p:nvPr/>
        </p:nvGraphicFramePr>
        <p:xfrm>
          <a:off x="3539797" y="4509199"/>
          <a:ext cx="357187" cy="357187"/>
        </p:xfrm>
        <a:graphic>
          <a:graphicData uri="http://schemas.openxmlformats.org/presentationml/2006/ole">
            <p:oleObj spid="_x0000_s4102" name="数式" r:id="rId7" imgW="126720" imgH="164880" progId="Equation.3">
              <p:embed/>
            </p:oleObj>
          </a:graphicData>
        </a:graphic>
      </p:graphicFrame>
      <p:sp>
        <p:nvSpPr>
          <p:cNvPr id="11" name="フッター プレースホルダ 10"/>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原子核</a:t>
            </a:r>
            <a:endParaRPr kumimoji="1" lang="ja-JP" altLang="en-US" dirty="0"/>
          </a:p>
        </p:txBody>
      </p:sp>
      <p:sp>
        <p:nvSpPr>
          <p:cNvPr id="3" name="コンテンツ プレースホルダ 2"/>
          <p:cNvSpPr>
            <a:spLocks noGrp="1"/>
          </p:cNvSpPr>
          <p:nvPr>
            <p:ph idx="1"/>
          </p:nvPr>
        </p:nvSpPr>
        <p:spPr>
          <a:xfrm>
            <a:off x="500034" y="1214422"/>
            <a:ext cx="8072494" cy="5214974"/>
          </a:xfrm>
        </p:spPr>
        <p:txBody>
          <a:bodyPr/>
          <a:lstStyle/>
          <a:p>
            <a:r>
              <a:rPr lang="ja-JP" altLang="en-US" dirty="0" smtClean="0"/>
              <a:t>陽子と中性子からなる</a:t>
            </a:r>
            <a:endParaRPr lang="en-US" altLang="ja-JP" dirty="0" smtClean="0"/>
          </a:p>
          <a:p>
            <a:pPr lvl="1"/>
            <a:r>
              <a:rPr kumimoji="1" lang="ja-JP" altLang="en-US" dirty="0" smtClean="0"/>
              <a:t>陽子と中性子をまとめて核子と呼ぶ</a:t>
            </a:r>
            <a:endParaRPr kumimoji="1" lang="en-US" altLang="ja-JP" dirty="0" smtClean="0"/>
          </a:p>
          <a:p>
            <a:r>
              <a:rPr kumimoji="1" lang="ja-JP" altLang="en-US" dirty="0" smtClean="0"/>
              <a:t>元素の種類</a:t>
            </a:r>
            <a:endParaRPr kumimoji="1" lang="en-US" altLang="ja-JP" dirty="0" smtClean="0"/>
          </a:p>
          <a:p>
            <a:pPr lvl="1"/>
            <a:r>
              <a:rPr lang="ja-JP" altLang="en-US" dirty="0" smtClean="0"/>
              <a:t>電子の数＝原子核中の</a:t>
            </a:r>
            <a:r>
              <a:rPr kumimoji="1" lang="ja-JP" altLang="en-US" dirty="0" smtClean="0"/>
              <a:t>陽子の数</a:t>
            </a:r>
            <a:endParaRPr kumimoji="1" lang="en-US" altLang="ja-JP" dirty="0" smtClean="0"/>
          </a:p>
          <a:p>
            <a:pPr lvl="1"/>
            <a:r>
              <a:rPr lang="ja-JP" altLang="en-US" dirty="0" smtClean="0"/>
              <a:t>物質の性質は、電子軌道がどのような状態であるかで決まる</a:t>
            </a:r>
            <a:endParaRPr kumimoji="1" lang="en-US" altLang="ja-JP" dirty="0" smtClean="0"/>
          </a:p>
          <a:p>
            <a:r>
              <a:rPr kumimoji="1" lang="ja-JP" altLang="en-US" dirty="0" smtClean="0"/>
              <a:t>同位体</a:t>
            </a:r>
            <a:endParaRPr kumimoji="1" lang="en-US" altLang="ja-JP" dirty="0" smtClean="0"/>
          </a:p>
          <a:p>
            <a:pPr lvl="1"/>
            <a:r>
              <a:rPr lang="ja-JP" altLang="en-US" dirty="0" smtClean="0"/>
              <a:t>陽子の数が同じで中性子の数が異なる</a:t>
            </a:r>
            <a:endParaRPr lang="en-US" altLang="ja-JP" dirty="0" smtClean="0"/>
          </a:p>
          <a:p>
            <a:pPr lvl="1"/>
            <a:r>
              <a:rPr kumimoji="1" lang="ja-JP" altLang="en-US" dirty="0" smtClean="0"/>
              <a:t>安定な原子核と不安定な原子核の存在</a:t>
            </a:r>
            <a:endParaRPr kumimoji="1" lang="en-US" altLang="ja-JP" dirty="0" smtClean="0"/>
          </a:p>
          <a:p>
            <a:r>
              <a:rPr kumimoji="1" lang="ja-JP" altLang="en-US" dirty="0" smtClean="0"/>
              <a:t>原子核の構造</a:t>
            </a:r>
            <a:endParaRPr kumimoji="1" lang="en-US" altLang="ja-JP" dirty="0" smtClean="0"/>
          </a:p>
          <a:p>
            <a:pPr lvl="1"/>
            <a:r>
              <a:rPr lang="ja-JP" altLang="en-US" dirty="0" smtClean="0"/>
              <a:t>陽子や中性子は、原子中の電子のように、とることの出来る</a:t>
            </a:r>
            <a:endParaRPr lang="en-US" altLang="ja-JP" dirty="0" smtClean="0"/>
          </a:p>
          <a:p>
            <a:pPr lvl="1">
              <a:buNone/>
            </a:pPr>
            <a:r>
              <a:rPr lang="en-US" altLang="ja-JP" dirty="0" smtClean="0"/>
              <a:t>	</a:t>
            </a:r>
            <a:r>
              <a:rPr lang="ja-JP" altLang="en-US" dirty="0" smtClean="0"/>
              <a:t>エネルギーや軌道が決まっている</a:t>
            </a:r>
            <a:endParaRPr lang="en-US" altLang="ja-JP" dirty="0" smtClean="0"/>
          </a:p>
          <a:p>
            <a:pPr lvl="1"/>
            <a:r>
              <a:rPr lang="ja-JP" altLang="en-US" dirty="0" smtClean="0"/>
              <a:t>量子力学の世界なので、そのエネルギーは飛び飛びの値しか</a:t>
            </a:r>
            <a:endParaRPr lang="en-US" altLang="ja-JP" dirty="0" smtClean="0"/>
          </a:p>
          <a:p>
            <a:pPr lvl="1">
              <a:buNone/>
            </a:pPr>
            <a:r>
              <a:rPr lang="en-US" altLang="ja-JP" dirty="0" smtClean="0"/>
              <a:t>	</a:t>
            </a:r>
            <a:r>
              <a:rPr lang="ja-JP" altLang="en-US" dirty="0" smtClean="0"/>
              <a:t>持てない</a:t>
            </a:r>
            <a:endParaRPr kumimoji="1" lang="en-US" altLang="ja-JP" dirty="0" smtClean="0"/>
          </a:p>
          <a:p>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12</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lang="ja-JP" altLang="en-US" dirty="0" smtClean="0"/>
              <a:t>放射性物質と放射線</a:t>
            </a:r>
            <a:endParaRPr kumimoji="1" lang="ja-JP" altLang="en-US" dirty="0"/>
          </a:p>
        </p:txBody>
      </p:sp>
      <p:sp>
        <p:nvSpPr>
          <p:cNvPr id="6" name="テキスト プレースホルダ 5"/>
          <p:cNvSpPr>
            <a:spLocks noGrp="1"/>
          </p:cNvSpPr>
          <p:nvPr>
            <p:ph type="body" idx="1"/>
          </p:nvPr>
        </p:nvSpPr>
        <p:spPr/>
        <p:txBody>
          <a:bodyPr/>
          <a:lstStyle/>
          <a:p>
            <a:r>
              <a:rPr kumimoji="1" lang="en-US" altLang="ja-JP" dirty="0" smtClean="0"/>
              <a:t>Radioactive Material and Radiation</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13</a:t>
            </a:fld>
            <a:endParaRPr kumimoji="1" lang="ja-JP" altLang="en-US" dirty="0"/>
          </a:p>
        </p:txBody>
      </p:sp>
      <p:sp>
        <p:nvSpPr>
          <p:cNvPr id="7" name="フッター プレースホルダ 6"/>
          <p:cNvSpPr>
            <a:spLocks noGrp="1"/>
          </p:cNvSpPr>
          <p:nvPr>
            <p:ph type="ftr" sz="quarter" idx="10"/>
          </p:nvPr>
        </p:nvSpPr>
        <p:spPr/>
        <p:txBody>
          <a:body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放射性物質と電離化</a:t>
            </a:r>
            <a:endParaRPr kumimoji="1" lang="ja-JP" altLang="en-US" dirty="0"/>
          </a:p>
        </p:txBody>
      </p:sp>
      <p:sp>
        <p:nvSpPr>
          <p:cNvPr id="3" name="コンテンツ プレースホルダ 2"/>
          <p:cNvSpPr>
            <a:spLocks noGrp="1"/>
          </p:cNvSpPr>
          <p:nvPr>
            <p:ph idx="1"/>
          </p:nvPr>
        </p:nvSpPr>
        <p:spPr>
          <a:xfrm>
            <a:off x="571472" y="1285860"/>
            <a:ext cx="7772400" cy="5214974"/>
          </a:xfrm>
        </p:spPr>
        <p:txBody>
          <a:bodyPr/>
          <a:lstStyle/>
          <a:p>
            <a:r>
              <a:rPr kumimoji="1" lang="ja-JP" altLang="en-US" dirty="0" smtClean="0"/>
              <a:t>不安定原子核</a:t>
            </a:r>
            <a:endParaRPr kumimoji="1" lang="en-US" altLang="ja-JP" dirty="0" smtClean="0"/>
          </a:p>
          <a:p>
            <a:pPr lvl="1"/>
            <a:r>
              <a:rPr kumimoji="1" lang="ja-JP" altLang="en-US" dirty="0" smtClean="0"/>
              <a:t>余分なエネルギーを外に出して安定な原子核になる</a:t>
            </a:r>
            <a:endParaRPr kumimoji="1" lang="en-US" altLang="ja-JP" dirty="0" smtClean="0"/>
          </a:p>
          <a:p>
            <a:pPr lvl="2"/>
            <a:r>
              <a:rPr kumimoji="1" lang="ja-JP" altLang="en-US" dirty="0" smtClean="0"/>
              <a:t>原子核が崩壊して別種類の原子核になる</a:t>
            </a:r>
            <a:endParaRPr kumimoji="1" lang="en-US" altLang="ja-JP" dirty="0" smtClean="0"/>
          </a:p>
          <a:p>
            <a:pPr lvl="2"/>
            <a:r>
              <a:rPr lang="ja-JP" altLang="en-US" dirty="0" smtClean="0"/>
              <a:t>原子核内部の構造（陽子や中性子）の変化</a:t>
            </a:r>
            <a:endParaRPr lang="en-US" altLang="ja-JP" dirty="0" smtClean="0"/>
          </a:p>
          <a:p>
            <a:pPr lvl="3"/>
            <a:r>
              <a:rPr lang="ja-JP" altLang="en-US" dirty="0" smtClean="0"/>
              <a:t>励起状態から基底状態へ</a:t>
            </a:r>
            <a:endParaRPr lang="en-US" altLang="ja-JP" dirty="0" smtClean="0"/>
          </a:p>
          <a:p>
            <a:pPr lvl="1"/>
            <a:r>
              <a:rPr lang="ja-JP" altLang="en-US" dirty="0" smtClean="0"/>
              <a:t>放射される物＝放射線</a:t>
            </a:r>
            <a:endParaRPr lang="en-US" altLang="ja-JP" dirty="0" smtClean="0"/>
          </a:p>
          <a:p>
            <a:pPr lvl="1"/>
            <a:r>
              <a:rPr lang="ja-JP" altLang="en-US" dirty="0" smtClean="0"/>
              <a:t>不安定原子核を持つ物質＝放射性物質</a:t>
            </a:r>
            <a:endParaRPr lang="en-US" altLang="ja-JP" dirty="0" smtClean="0"/>
          </a:p>
          <a:p>
            <a:r>
              <a:rPr kumimoji="1" lang="ja-JP" altLang="en-US" dirty="0" smtClean="0"/>
              <a:t>電離化</a:t>
            </a:r>
            <a:r>
              <a:rPr kumimoji="1" lang="en-US" altLang="ja-JP" dirty="0" smtClean="0"/>
              <a:t>(Ionization)</a:t>
            </a:r>
          </a:p>
          <a:p>
            <a:pPr lvl="1"/>
            <a:r>
              <a:rPr kumimoji="1" lang="ja-JP" altLang="en-US" dirty="0" smtClean="0"/>
              <a:t>原子中の電子がはがされてイオンになる</a:t>
            </a:r>
            <a:endParaRPr kumimoji="1" lang="en-US" altLang="ja-JP" dirty="0" smtClean="0"/>
          </a:p>
          <a:p>
            <a:pPr lvl="1"/>
            <a:r>
              <a:rPr lang="ja-JP" altLang="en-US" dirty="0" smtClean="0"/>
              <a:t>イオン可させるのに十分なエネルギーを持っている放射線</a:t>
            </a:r>
            <a:endParaRPr lang="en-US" altLang="ja-JP" dirty="0" smtClean="0"/>
          </a:p>
          <a:p>
            <a:pPr lvl="1">
              <a:buNone/>
            </a:pPr>
            <a:r>
              <a:rPr kumimoji="1" lang="en-US" altLang="ja-JP" dirty="0" smtClean="0"/>
              <a:t>	</a:t>
            </a:r>
            <a:r>
              <a:rPr kumimoji="1" lang="ja-JP" altLang="en-US" dirty="0" smtClean="0"/>
              <a:t>＝　電離性放射線</a:t>
            </a:r>
            <a:endParaRPr kumimoji="1" lang="en-US" altLang="ja-JP" dirty="0" smtClean="0"/>
          </a:p>
          <a:p>
            <a:pPr lvl="1"/>
            <a:r>
              <a:rPr lang="ja-JP" altLang="en-US" dirty="0" smtClean="0"/>
              <a:t>電離をさせない放射線もある</a:t>
            </a:r>
            <a:endParaRPr lang="en-US" altLang="ja-JP" dirty="0" smtClean="0"/>
          </a:p>
          <a:p>
            <a:pPr lvl="2"/>
            <a:r>
              <a:rPr kumimoji="1" lang="ja-JP" altLang="en-US" dirty="0" smtClean="0"/>
              <a:t>一般</a:t>
            </a:r>
            <a:r>
              <a:rPr lang="ja-JP" altLang="en-US" dirty="0" smtClean="0"/>
              <a:t>に言う</a:t>
            </a:r>
            <a:r>
              <a:rPr kumimoji="1" lang="ja-JP" altLang="en-US" dirty="0" smtClean="0"/>
              <a:t>放射線は、電離放射線</a:t>
            </a:r>
            <a:r>
              <a:rPr lang="ja-JP" altLang="en-US" dirty="0" smtClean="0"/>
              <a:t>を指す</a:t>
            </a:r>
            <a:endParaRPr kumimoji="1" lang="en-US" altLang="ja-JP" dirty="0" smtClean="0"/>
          </a:p>
          <a:p>
            <a:pPr lvl="1">
              <a:buNone/>
            </a:pP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14</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半減期</a:t>
            </a:r>
            <a:endParaRPr kumimoji="1" lang="ja-JP" altLang="en-US" dirty="0"/>
          </a:p>
        </p:txBody>
      </p:sp>
      <p:sp>
        <p:nvSpPr>
          <p:cNvPr id="3" name="コンテンツ プレースホルダ 2"/>
          <p:cNvSpPr>
            <a:spLocks noGrp="1"/>
          </p:cNvSpPr>
          <p:nvPr>
            <p:ph idx="1"/>
          </p:nvPr>
        </p:nvSpPr>
        <p:spPr>
          <a:xfrm>
            <a:off x="714348" y="1071546"/>
            <a:ext cx="7772400" cy="1928826"/>
          </a:xfrm>
        </p:spPr>
        <p:txBody>
          <a:bodyPr/>
          <a:lstStyle/>
          <a:p>
            <a:r>
              <a:rPr kumimoji="1" lang="ja-JP" altLang="en-US" dirty="0" smtClean="0"/>
              <a:t>放射性物質は崩壊と共に減っていく</a:t>
            </a:r>
            <a:endParaRPr kumimoji="1" lang="en-US" altLang="ja-JP" dirty="0" smtClean="0"/>
          </a:p>
          <a:p>
            <a:r>
              <a:rPr lang="ja-JP" altLang="en-US" dirty="0" smtClean="0"/>
              <a:t>元々あった量が半分になる時間＝半減期</a:t>
            </a:r>
            <a:endParaRPr lang="en-US" altLang="ja-JP" dirty="0" smtClean="0"/>
          </a:p>
          <a:p>
            <a:pPr lvl="1"/>
            <a:r>
              <a:rPr lang="ja-JP" altLang="en-US" dirty="0" smtClean="0"/>
              <a:t>原子核によって半減期は異なる</a:t>
            </a:r>
            <a:endParaRPr lang="en-US" altLang="ja-JP" dirty="0" smtClean="0"/>
          </a:p>
          <a:p>
            <a:pPr lvl="1"/>
            <a:r>
              <a:rPr lang="ja-JP" altLang="en-US" dirty="0" smtClean="0"/>
              <a:t>マイクロ秒のオーダーから</a:t>
            </a:r>
            <a:r>
              <a:rPr lang="en-US" altLang="ja-JP" baseline="30000" dirty="0" smtClean="0"/>
              <a:t>238</a:t>
            </a:r>
            <a:r>
              <a:rPr lang="en-US" altLang="ja-JP" dirty="0" smtClean="0"/>
              <a:t>U</a:t>
            </a:r>
            <a:r>
              <a:rPr lang="ja-JP" altLang="en-US" dirty="0" smtClean="0"/>
              <a:t>の</a:t>
            </a:r>
            <a:r>
              <a:rPr lang="en-US" altLang="ja-JP" dirty="0" smtClean="0"/>
              <a:t>45</a:t>
            </a:r>
            <a:r>
              <a:rPr lang="ja-JP" altLang="en-US" dirty="0" smtClean="0"/>
              <a:t>億年までいろいろ</a:t>
            </a:r>
            <a:endParaRPr lang="en-US" altLang="ja-JP" dirty="0" smtClean="0"/>
          </a:p>
          <a:p>
            <a:pPr lvl="1">
              <a:buNone/>
            </a:pPr>
            <a:endParaRPr kumimoji="1" lang="ja-JP" altLang="en-US" dirty="0"/>
          </a:p>
        </p:txBody>
      </p:sp>
      <p:graphicFrame>
        <p:nvGraphicFramePr>
          <p:cNvPr id="4" name="グラフ 3"/>
          <p:cNvGraphicFramePr/>
          <p:nvPr/>
        </p:nvGraphicFramePr>
        <p:xfrm>
          <a:off x="2285984" y="3000396"/>
          <a:ext cx="4500594" cy="3631196"/>
        </p:xfrm>
        <a:graphic>
          <a:graphicData uri="http://schemas.openxmlformats.org/drawingml/2006/chart">
            <c:chart xmlns:c="http://schemas.openxmlformats.org/drawingml/2006/chart" xmlns:r="http://schemas.openxmlformats.org/officeDocument/2006/relationships" r:id="rId2"/>
          </a:graphicData>
        </a:graphic>
      </p:graphicFrame>
      <p:sp>
        <p:nvSpPr>
          <p:cNvPr id="5" name="テキスト ボックス 4"/>
          <p:cNvSpPr txBox="1"/>
          <p:nvPr/>
        </p:nvSpPr>
        <p:spPr>
          <a:xfrm rot="16200000">
            <a:off x="1213214" y="4632528"/>
            <a:ext cx="1800493" cy="369332"/>
          </a:xfrm>
          <a:prstGeom prst="rect">
            <a:avLst/>
          </a:prstGeom>
          <a:noFill/>
        </p:spPr>
        <p:txBody>
          <a:bodyPr wrap="none" rtlCol="0">
            <a:spAutoFit/>
          </a:bodyPr>
          <a:lstStyle/>
          <a:p>
            <a:r>
              <a:rPr kumimoji="1" lang="ja-JP" altLang="en-US" dirty="0" smtClean="0"/>
              <a:t>放射性物質の量</a:t>
            </a:r>
            <a:endParaRPr kumimoji="1" lang="ja-JP" altLang="en-US" dirty="0"/>
          </a:p>
        </p:txBody>
      </p:sp>
      <p:sp>
        <p:nvSpPr>
          <p:cNvPr id="6" name="テキスト ボックス 5"/>
          <p:cNvSpPr txBox="1"/>
          <p:nvPr/>
        </p:nvSpPr>
        <p:spPr>
          <a:xfrm>
            <a:off x="5429256" y="6488692"/>
            <a:ext cx="1628972" cy="369332"/>
          </a:xfrm>
          <a:prstGeom prst="rect">
            <a:avLst/>
          </a:prstGeom>
          <a:noFill/>
        </p:spPr>
        <p:txBody>
          <a:bodyPr wrap="none" rtlCol="0">
            <a:spAutoFit/>
          </a:bodyPr>
          <a:lstStyle/>
          <a:p>
            <a:r>
              <a:rPr kumimoji="1" lang="ja-JP" altLang="en-US" dirty="0" smtClean="0"/>
              <a:t>時間 </a:t>
            </a:r>
            <a:r>
              <a:rPr kumimoji="1" lang="en-US" altLang="ja-JP" dirty="0" smtClean="0"/>
              <a:t>[</a:t>
            </a:r>
            <a:r>
              <a:rPr kumimoji="1" lang="ja-JP" altLang="en-US" dirty="0" smtClean="0"/>
              <a:t>半減期</a:t>
            </a:r>
            <a:r>
              <a:rPr kumimoji="1" lang="en-US" altLang="ja-JP" dirty="0" smtClean="0"/>
              <a:t>]</a:t>
            </a:r>
            <a:endParaRPr kumimoji="1" lang="ja-JP" altLang="en-US" dirty="0"/>
          </a:p>
        </p:txBody>
      </p:sp>
      <p:sp>
        <p:nvSpPr>
          <p:cNvPr id="7" name="テキスト ボックス 6"/>
          <p:cNvSpPr txBox="1"/>
          <p:nvPr/>
        </p:nvSpPr>
        <p:spPr>
          <a:xfrm>
            <a:off x="5072066" y="4131262"/>
            <a:ext cx="811441" cy="369332"/>
          </a:xfrm>
          <a:prstGeom prst="rect">
            <a:avLst/>
          </a:prstGeom>
          <a:noFill/>
        </p:spPr>
        <p:txBody>
          <a:bodyPr wrap="none" rtlCol="0">
            <a:spAutoFit/>
          </a:bodyPr>
          <a:lstStyle/>
          <a:p>
            <a:r>
              <a:rPr kumimoji="1" lang="en-US" altLang="ja-JP" dirty="0" smtClean="0"/>
              <a:t>6.3%</a:t>
            </a:r>
            <a:endParaRPr kumimoji="1" lang="ja-JP" altLang="en-US" dirty="0"/>
          </a:p>
        </p:txBody>
      </p:sp>
      <p:sp>
        <p:nvSpPr>
          <p:cNvPr id="8" name="テキスト ボックス 7"/>
          <p:cNvSpPr txBox="1"/>
          <p:nvPr/>
        </p:nvSpPr>
        <p:spPr>
          <a:xfrm>
            <a:off x="5429256" y="4631328"/>
            <a:ext cx="811441" cy="369332"/>
          </a:xfrm>
          <a:prstGeom prst="rect">
            <a:avLst/>
          </a:prstGeom>
          <a:noFill/>
        </p:spPr>
        <p:txBody>
          <a:bodyPr wrap="none" rtlCol="0">
            <a:spAutoFit/>
          </a:bodyPr>
          <a:lstStyle/>
          <a:p>
            <a:r>
              <a:rPr lang="en-US" altLang="ja-JP" dirty="0" smtClean="0"/>
              <a:t>3</a:t>
            </a:r>
            <a:r>
              <a:rPr kumimoji="1" lang="en-US" altLang="ja-JP" dirty="0" smtClean="0"/>
              <a:t>.1%</a:t>
            </a:r>
            <a:endParaRPr kumimoji="1" lang="ja-JP" altLang="en-US" dirty="0"/>
          </a:p>
        </p:txBody>
      </p:sp>
      <p:sp>
        <p:nvSpPr>
          <p:cNvPr id="9" name="テキスト ボックス 8"/>
          <p:cNvSpPr txBox="1"/>
          <p:nvPr/>
        </p:nvSpPr>
        <p:spPr>
          <a:xfrm>
            <a:off x="5929322" y="5059956"/>
            <a:ext cx="811441" cy="369332"/>
          </a:xfrm>
          <a:prstGeom prst="rect">
            <a:avLst/>
          </a:prstGeom>
          <a:noFill/>
        </p:spPr>
        <p:txBody>
          <a:bodyPr wrap="none" rtlCol="0">
            <a:spAutoFit/>
          </a:bodyPr>
          <a:lstStyle/>
          <a:p>
            <a:r>
              <a:rPr lang="en-US" altLang="ja-JP" dirty="0" smtClean="0"/>
              <a:t>1</a:t>
            </a:r>
            <a:r>
              <a:rPr kumimoji="1" lang="en-US" altLang="ja-JP" dirty="0" smtClean="0"/>
              <a:t>.6%</a:t>
            </a:r>
            <a:endParaRPr kumimoji="1" lang="ja-JP" altLang="en-US" dirty="0"/>
          </a:p>
        </p:txBody>
      </p:sp>
      <p:sp>
        <p:nvSpPr>
          <p:cNvPr id="10" name="テキスト ボックス 9"/>
          <p:cNvSpPr txBox="1"/>
          <p:nvPr/>
        </p:nvSpPr>
        <p:spPr>
          <a:xfrm>
            <a:off x="6429388" y="5547880"/>
            <a:ext cx="958917" cy="369332"/>
          </a:xfrm>
          <a:prstGeom prst="rect">
            <a:avLst/>
          </a:prstGeom>
          <a:noFill/>
        </p:spPr>
        <p:txBody>
          <a:bodyPr wrap="none" rtlCol="0">
            <a:spAutoFit/>
          </a:bodyPr>
          <a:lstStyle/>
          <a:p>
            <a:r>
              <a:rPr lang="en-US" altLang="ja-JP" dirty="0" smtClean="0"/>
              <a:t>0</a:t>
            </a:r>
            <a:r>
              <a:rPr kumimoji="1" lang="en-US" altLang="ja-JP" dirty="0" smtClean="0"/>
              <a:t>.78%</a:t>
            </a:r>
            <a:endParaRPr kumimoji="1" lang="ja-JP" altLang="en-US" dirty="0"/>
          </a:p>
        </p:txBody>
      </p:sp>
      <p:cxnSp>
        <p:nvCxnSpPr>
          <p:cNvPr id="12" name="直線矢印コネクタ 11"/>
          <p:cNvCxnSpPr/>
          <p:nvPr/>
        </p:nvCxnSpPr>
        <p:spPr bwMode="auto">
          <a:xfrm rot="5400000">
            <a:off x="4536281" y="5024237"/>
            <a:ext cx="1285884" cy="214314"/>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3" name="直線矢印コネクタ 12"/>
          <p:cNvCxnSpPr/>
          <p:nvPr/>
        </p:nvCxnSpPr>
        <p:spPr bwMode="auto">
          <a:xfrm rot="5400000">
            <a:off x="5143504" y="5345708"/>
            <a:ext cx="857256" cy="142876"/>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7" name="直線矢印コネクタ 16"/>
          <p:cNvCxnSpPr/>
          <p:nvPr/>
        </p:nvCxnSpPr>
        <p:spPr bwMode="auto">
          <a:xfrm rot="5400000">
            <a:off x="5822165" y="5595741"/>
            <a:ext cx="500066" cy="142876"/>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21" name="直線矢印コネクタ 20"/>
          <p:cNvCxnSpPr>
            <a:stCxn id="10" idx="1"/>
          </p:cNvCxnSpPr>
          <p:nvPr/>
        </p:nvCxnSpPr>
        <p:spPr bwMode="auto">
          <a:xfrm rot="10800000" flipV="1">
            <a:off x="6357950" y="5732546"/>
            <a:ext cx="71438" cy="172524"/>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5" name="テキスト ボックス 14"/>
          <p:cNvSpPr txBox="1"/>
          <p:nvPr/>
        </p:nvSpPr>
        <p:spPr>
          <a:xfrm>
            <a:off x="7215206" y="3429000"/>
            <a:ext cx="1643074" cy="1200329"/>
          </a:xfrm>
          <a:prstGeom prst="rect">
            <a:avLst/>
          </a:prstGeom>
          <a:noFill/>
        </p:spPr>
        <p:txBody>
          <a:bodyPr wrap="square" rtlCol="0">
            <a:spAutoFit/>
          </a:bodyPr>
          <a:lstStyle/>
          <a:p>
            <a:r>
              <a:rPr lang="en-US" altLang="ja-JP" dirty="0" smtClean="0"/>
              <a:t>1/100</a:t>
            </a:r>
            <a:r>
              <a:rPr lang="ja-JP" altLang="en-US" dirty="0" smtClean="0"/>
              <a:t>の量になるには半減期の約７倍の時間がかかる</a:t>
            </a:r>
            <a:endParaRPr kumimoji="1" lang="ja-JP" altLang="en-US" dirty="0"/>
          </a:p>
        </p:txBody>
      </p:sp>
      <p:sp>
        <p:nvSpPr>
          <p:cNvPr id="16" name="スライド番号プレースホルダ 15"/>
          <p:cNvSpPr>
            <a:spLocks noGrp="1"/>
          </p:cNvSpPr>
          <p:nvPr>
            <p:ph type="sldNum" sz="quarter" idx="11"/>
          </p:nvPr>
        </p:nvSpPr>
        <p:spPr/>
        <p:txBody>
          <a:bodyPr/>
          <a:lstStyle/>
          <a:p>
            <a:fld id="{55CFD74C-03E1-485F-870A-CC1588619E65}" type="slidenum">
              <a:rPr kumimoji="1" lang="ja-JP" altLang="en-US" smtClean="0"/>
              <a:pPr/>
              <a:t>15</a:t>
            </a:fld>
            <a:endParaRPr kumimoji="1" lang="ja-JP" altLang="en-US" dirty="0"/>
          </a:p>
        </p:txBody>
      </p:sp>
      <p:sp>
        <p:nvSpPr>
          <p:cNvPr id="18" name="フッター プレースホルダ 17"/>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半減期</a:t>
            </a:r>
            <a:endParaRPr kumimoji="1" lang="ja-JP" altLang="en-US" dirty="0"/>
          </a:p>
        </p:txBody>
      </p:sp>
      <p:sp>
        <p:nvSpPr>
          <p:cNvPr id="3" name="コンテンツ プレースホルダ 2"/>
          <p:cNvSpPr>
            <a:spLocks noGrp="1"/>
          </p:cNvSpPr>
          <p:nvPr>
            <p:ph idx="1"/>
          </p:nvPr>
        </p:nvSpPr>
        <p:spPr>
          <a:xfrm>
            <a:off x="571472" y="1071546"/>
            <a:ext cx="7772400" cy="5214974"/>
          </a:xfrm>
        </p:spPr>
        <p:txBody>
          <a:bodyPr/>
          <a:lstStyle/>
          <a:p>
            <a:endParaRPr kumimoji="1" lang="en-US" altLang="ja-JP" dirty="0" smtClean="0"/>
          </a:p>
          <a:p>
            <a:r>
              <a:rPr kumimoji="1" lang="ja-JP" altLang="en-US" dirty="0" smtClean="0"/>
              <a:t>よく使われる</a:t>
            </a:r>
            <a:r>
              <a:rPr kumimoji="1" lang="en-US" altLang="ja-JP" dirty="0" smtClean="0"/>
              <a:t>*</a:t>
            </a:r>
            <a:r>
              <a:rPr kumimoji="1" lang="ja-JP" altLang="en-US" dirty="0" smtClean="0"/>
              <a:t>放射線源の半減期</a:t>
            </a:r>
            <a:endParaRPr kumimoji="1" lang="en-US" altLang="ja-JP" dirty="0" smtClean="0"/>
          </a:p>
          <a:p>
            <a:pPr lvl="1"/>
            <a:r>
              <a:rPr lang="en-US" altLang="ja-JP" baseline="30000" dirty="0" smtClean="0"/>
              <a:t>60</a:t>
            </a:r>
            <a:r>
              <a:rPr lang="en-US" altLang="ja-JP" dirty="0" smtClean="0"/>
              <a:t>Co</a:t>
            </a:r>
          </a:p>
          <a:p>
            <a:pPr lvl="2"/>
            <a:r>
              <a:rPr lang="en-US" altLang="ja-JP" dirty="0" smtClean="0">
                <a:sym typeface="Symbol"/>
              </a:rPr>
              <a:t></a:t>
            </a:r>
            <a:r>
              <a:rPr lang="ja-JP" altLang="en-US" dirty="0" smtClean="0"/>
              <a:t>線源</a:t>
            </a:r>
            <a:endParaRPr lang="en-US" altLang="ja-JP" dirty="0" smtClean="0"/>
          </a:p>
          <a:p>
            <a:pPr lvl="2"/>
            <a:r>
              <a:rPr kumimoji="1" lang="en-US" altLang="ja-JP" dirty="0" smtClean="0"/>
              <a:t>5.3</a:t>
            </a:r>
            <a:r>
              <a:rPr kumimoji="1" lang="ja-JP" altLang="en-US" dirty="0" smtClean="0"/>
              <a:t>年</a:t>
            </a:r>
            <a:endParaRPr kumimoji="1" lang="en-US" altLang="ja-JP" dirty="0" smtClean="0"/>
          </a:p>
          <a:p>
            <a:pPr lvl="1"/>
            <a:r>
              <a:rPr lang="en-US" altLang="ja-JP" baseline="30000" dirty="0" smtClean="0"/>
              <a:t>137</a:t>
            </a:r>
            <a:r>
              <a:rPr lang="en-US" altLang="ja-JP" dirty="0" smtClean="0"/>
              <a:t>Cs</a:t>
            </a:r>
          </a:p>
          <a:p>
            <a:pPr lvl="2"/>
            <a:r>
              <a:rPr lang="en-US" altLang="ja-JP" dirty="0" smtClean="0">
                <a:sym typeface="Symbol"/>
              </a:rPr>
              <a:t></a:t>
            </a:r>
            <a:r>
              <a:rPr lang="ja-JP" altLang="en-US" dirty="0" smtClean="0"/>
              <a:t>線、</a:t>
            </a:r>
            <a:r>
              <a:rPr lang="en-US" altLang="ja-JP" dirty="0" smtClean="0"/>
              <a:t>X</a:t>
            </a:r>
            <a:r>
              <a:rPr lang="ja-JP" altLang="en-US" dirty="0" smtClean="0"/>
              <a:t>線源</a:t>
            </a:r>
            <a:endParaRPr lang="en-US" altLang="ja-JP" dirty="0" smtClean="0"/>
          </a:p>
          <a:p>
            <a:pPr lvl="2"/>
            <a:r>
              <a:rPr lang="en-US" altLang="ja-JP" dirty="0" smtClean="0"/>
              <a:t>30.17</a:t>
            </a:r>
            <a:r>
              <a:rPr lang="ja-JP" altLang="en-US" dirty="0" smtClean="0"/>
              <a:t>年</a:t>
            </a:r>
            <a:endParaRPr lang="en-US" altLang="ja-JP" dirty="0" smtClean="0"/>
          </a:p>
          <a:p>
            <a:pPr lvl="1"/>
            <a:r>
              <a:rPr kumimoji="1" lang="en-US" altLang="ja-JP" baseline="30000" dirty="0" smtClean="0"/>
              <a:t>90</a:t>
            </a:r>
            <a:r>
              <a:rPr kumimoji="1" lang="en-US" altLang="ja-JP" dirty="0" smtClean="0"/>
              <a:t>Sr</a:t>
            </a:r>
          </a:p>
          <a:p>
            <a:pPr lvl="2"/>
            <a:r>
              <a:rPr lang="ja-JP" altLang="en-US" dirty="0" smtClean="0">
                <a:sym typeface="Symbol"/>
              </a:rPr>
              <a:t></a:t>
            </a:r>
            <a:r>
              <a:rPr lang="ja-JP" altLang="en-US" dirty="0" smtClean="0"/>
              <a:t>線源</a:t>
            </a:r>
            <a:endParaRPr lang="en-US" altLang="ja-JP" dirty="0" smtClean="0"/>
          </a:p>
          <a:p>
            <a:pPr lvl="2"/>
            <a:r>
              <a:rPr kumimoji="1" lang="en-US" altLang="ja-JP" dirty="0" smtClean="0"/>
              <a:t>28.9</a:t>
            </a:r>
            <a:r>
              <a:rPr kumimoji="1" lang="ja-JP" altLang="en-US" dirty="0" smtClean="0"/>
              <a:t>年</a:t>
            </a:r>
          </a:p>
          <a:p>
            <a:endParaRPr kumimoji="1" lang="en-US" altLang="ja-JP" dirty="0" smtClean="0"/>
          </a:p>
          <a:p>
            <a:pPr>
              <a:buNone/>
            </a:pPr>
            <a:r>
              <a:rPr kumimoji="1" lang="en-US" altLang="ja-JP" sz="1800" dirty="0" smtClean="0"/>
              <a:t>*   </a:t>
            </a:r>
            <a:r>
              <a:rPr kumimoji="1" lang="ja-JP" altLang="en-US" sz="1800" dirty="0" smtClean="0"/>
              <a:t>素粒子・原子核の実験で用いる検出器の性能試験を行うのに</a:t>
            </a:r>
            <a:r>
              <a:rPr lang="ja-JP" altLang="en-US" sz="1800" dirty="0" smtClean="0"/>
              <a:t>、</a:t>
            </a:r>
            <a:r>
              <a:rPr kumimoji="1" lang="ja-JP" altLang="en-US" sz="1800" dirty="0" smtClean="0"/>
              <a:t>放射線源を用いることが多い</a:t>
            </a:r>
            <a:endParaRPr kumimoji="1" lang="en-US" altLang="ja-JP" sz="18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16</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放射線の種類</a:t>
            </a:r>
            <a:endParaRPr kumimoji="1" lang="ja-JP" altLang="en-US" dirty="0"/>
          </a:p>
        </p:txBody>
      </p:sp>
      <p:sp>
        <p:nvSpPr>
          <p:cNvPr id="3" name="コンテンツ プレースホルダ 2"/>
          <p:cNvSpPr>
            <a:spLocks noGrp="1"/>
          </p:cNvSpPr>
          <p:nvPr>
            <p:ph idx="1"/>
          </p:nvPr>
        </p:nvSpPr>
        <p:spPr>
          <a:xfrm>
            <a:off x="357158" y="1285860"/>
            <a:ext cx="8215370" cy="4929222"/>
          </a:xfrm>
        </p:spPr>
        <p:txBody>
          <a:bodyPr/>
          <a:lstStyle/>
          <a:p>
            <a:r>
              <a:rPr lang="ja-JP" altLang="en-US" dirty="0" smtClean="0"/>
              <a:t>原子の中から発生する物</a:t>
            </a:r>
            <a:endParaRPr lang="en-US" altLang="ja-JP" dirty="0" smtClean="0"/>
          </a:p>
          <a:p>
            <a:pPr lvl="1"/>
            <a:r>
              <a:rPr kumimoji="1" lang="ja-JP" altLang="en-US" dirty="0" smtClean="0"/>
              <a:t>電子軌道から</a:t>
            </a:r>
            <a:endParaRPr kumimoji="1" lang="en-US" altLang="ja-JP" dirty="0" smtClean="0">
              <a:sym typeface="Symbol"/>
            </a:endParaRPr>
          </a:p>
          <a:p>
            <a:pPr lvl="2"/>
            <a:r>
              <a:rPr lang="en-US" altLang="ja-JP" dirty="0" smtClean="0">
                <a:sym typeface="Symbol"/>
              </a:rPr>
              <a:t>X</a:t>
            </a:r>
            <a:r>
              <a:rPr lang="ja-JP" altLang="en-US" dirty="0" smtClean="0">
                <a:sym typeface="Symbol"/>
              </a:rPr>
              <a:t>線</a:t>
            </a:r>
            <a:endParaRPr kumimoji="1" lang="en-US" altLang="ja-JP" dirty="0" smtClean="0"/>
          </a:p>
          <a:p>
            <a:pPr lvl="1"/>
            <a:r>
              <a:rPr lang="ja-JP" altLang="en-US" dirty="0" smtClean="0"/>
              <a:t>原子核から</a:t>
            </a:r>
            <a:endParaRPr lang="en-US" altLang="ja-JP" dirty="0" smtClean="0"/>
          </a:p>
          <a:p>
            <a:pPr lvl="2"/>
            <a:r>
              <a:rPr lang="en-US" altLang="ja-JP" dirty="0" smtClean="0">
                <a:sym typeface="Symbol"/>
              </a:rPr>
              <a:t></a:t>
            </a:r>
            <a:r>
              <a:rPr lang="ja-JP" altLang="en-US" dirty="0" smtClean="0">
                <a:sym typeface="Symbol"/>
              </a:rPr>
              <a:t>線</a:t>
            </a:r>
            <a:endParaRPr lang="en-US" altLang="ja-JP" dirty="0" smtClean="0"/>
          </a:p>
          <a:p>
            <a:pPr lvl="2"/>
            <a:r>
              <a:rPr kumimoji="1" lang="ja-JP" altLang="en-US" dirty="0" smtClean="0">
                <a:sym typeface="Symbol"/>
              </a:rPr>
              <a:t></a:t>
            </a:r>
            <a:r>
              <a:rPr kumimoji="1" lang="ja-JP" altLang="en-US" dirty="0" smtClean="0"/>
              <a:t>線</a:t>
            </a:r>
            <a:endParaRPr kumimoji="1" lang="en-US" altLang="ja-JP" dirty="0" smtClean="0"/>
          </a:p>
          <a:p>
            <a:pPr lvl="2"/>
            <a:r>
              <a:rPr lang="ja-JP" altLang="en-US" dirty="0" smtClean="0"/>
              <a:t>中性子</a:t>
            </a:r>
            <a:endParaRPr kumimoji="1" lang="en-US" altLang="ja-JP" dirty="0" smtClean="0"/>
          </a:p>
          <a:p>
            <a:r>
              <a:rPr lang="ja-JP" altLang="en-US" dirty="0" smtClean="0"/>
              <a:t>人工放射線</a:t>
            </a:r>
            <a:endParaRPr lang="en-US" altLang="ja-JP" dirty="0" smtClean="0"/>
          </a:p>
          <a:p>
            <a:pPr lvl="1"/>
            <a:r>
              <a:rPr lang="ja-JP" altLang="en-US" dirty="0" smtClean="0"/>
              <a:t>加速器を使用</a:t>
            </a:r>
            <a:endParaRPr lang="en-US" altLang="ja-JP" dirty="0" smtClean="0"/>
          </a:p>
          <a:p>
            <a:pPr lvl="2"/>
            <a:r>
              <a:rPr kumimoji="1" lang="ja-JP" altLang="en-US" dirty="0" smtClean="0"/>
              <a:t>電子、陽子、イオン自身を加速し取り出す</a:t>
            </a:r>
            <a:endParaRPr kumimoji="1" lang="en-US" altLang="ja-JP" dirty="0" smtClean="0"/>
          </a:p>
          <a:p>
            <a:pPr lvl="2"/>
            <a:r>
              <a:rPr lang="ja-JP" altLang="en-US" dirty="0" smtClean="0"/>
              <a:t>シンクロトロン放射・制動放射を利用し電磁波（紫外光、</a:t>
            </a:r>
            <a:r>
              <a:rPr lang="en-US" altLang="ja-JP" dirty="0" smtClean="0"/>
              <a:t>X</a:t>
            </a:r>
            <a:r>
              <a:rPr lang="ja-JP" altLang="en-US" dirty="0" smtClean="0"/>
              <a:t>線、</a:t>
            </a:r>
            <a:r>
              <a:rPr lang="ja-JP" altLang="en-US" dirty="0" smtClean="0">
                <a:sym typeface="Symbol"/>
              </a:rPr>
              <a:t>線）を生成させる</a:t>
            </a:r>
            <a:endParaRPr kumimoji="1" lang="en-US" altLang="ja-JP" dirty="0" smtClean="0"/>
          </a:p>
          <a:p>
            <a:pPr lvl="1"/>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17</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smtClean="0"/>
              <a:t>放射線</a:t>
            </a:r>
            <a:r>
              <a:rPr lang="en-US" altLang="ja-JP" dirty="0" smtClean="0"/>
              <a:t>/</a:t>
            </a:r>
            <a:r>
              <a:rPr lang="ja-JP" altLang="en-US" dirty="0" smtClean="0"/>
              <a:t>放射性物質の発見</a:t>
            </a:r>
            <a:endParaRPr kumimoji="1" lang="ja-JP" altLang="en-US" dirty="0"/>
          </a:p>
        </p:txBody>
      </p:sp>
      <p:sp>
        <p:nvSpPr>
          <p:cNvPr id="5" name="コンテンツ プレースホルダ 4"/>
          <p:cNvSpPr>
            <a:spLocks noGrp="1"/>
          </p:cNvSpPr>
          <p:nvPr>
            <p:ph idx="1"/>
          </p:nvPr>
        </p:nvSpPr>
        <p:spPr>
          <a:xfrm>
            <a:off x="357158" y="1142984"/>
            <a:ext cx="6429420" cy="5357850"/>
          </a:xfrm>
        </p:spPr>
        <p:txBody>
          <a:bodyPr/>
          <a:lstStyle/>
          <a:p>
            <a:r>
              <a:rPr lang="ja-JP" altLang="en-US" sz="1800" dirty="0" smtClean="0"/>
              <a:t>ヴィルヘルム・</a:t>
            </a:r>
            <a:r>
              <a:rPr lang="en-US" altLang="ja-JP" sz="1800" dirty="0" smtClean="0"/>
              <a:t>C</a:t>
            </a:r>
            <a:r>
              <a:rPr lang="ja-JP" altLang="en-US" sz="1800" dirty="0" smtClean="0"/>
              <a:t>・レントゲン </a:t>
            </a:r>
            <a:r>
              <a:rPr lang="en-US" altLang="ja-JP" sz="1800" dirty="0" smtClean="0"/>
              <a:t>(Wilhelm C. Röntgen)</a:t>
            </a:r>
          </a:p>
          <a:p>
            <a:pPr lvl="1"/>
            <a:r>
              <a:rPr kumimoji="1" lang="en-US" altLang="ja-JP" sz="1600" dirty="0" smtClean="0"/>
              <a:t>1895</a:t>
            </a:r>
            <a:r>
              <a:rPr kumimoji="1" lang="ja-JP" altLang="en-US" sz="1600" dirty="0" smtClean="0"/>
              <a:t>年、クルックス管（真空放電管）からの実験で</a:t>
            </a:r>
            <a:endParaRPr kumimoji="1" lang="en-US" altLang="ja-JP" sz="1600" dirty="0" smtClean="0"/>
          </a:p>
          <a:p>
            <a:pPr lvl="1">
              <a:buNone/>
            </a:pPr>
            <a:r>
              <a:rPr lang="en-US" altLang="ja-JP" sz="1600" dirty="0" smtClean="0"/>
              <a:t>	</a:t>
            </a:r>
            <a:r>
              <a:rPr kumimoji="1" lang="ja-JP" altLang="en-US" sz="1600" dirty="0" smtClean="0"/>
              <a:t>「目には見えないが光のような物」が出ていることを発見</a:t>
            </a:r>
            <a:endParaRPr kumimoji="1" lang="en-US" altLang="ja-JP" sz="1600" dirty="0" smtClean="0"/>
          </a:p>
          <a:p>
            <a:pPr lvl="2"/>
            <a:r>
              <a:rPr lang="ja-JP" altLang="en-US" sz="1400" dirty="0" smtClean="0"/>
              <a:t>陰極線（電子）の用に磁場では曲がらない</a:t>
            </a:r>
            <a:endParaRPr lang="en-US" altLang="ja-JP" sz="1400" dirty="0" smtClean="0"/>
          </a:p>
          <a:p>
            <a:pPr lvl="2"/>
            <a:r>
              <a:rPr kumimoji="1" lang="en-US" altLang="ja-JP" sz="1400" dirty="0" smtClean="0"/>
              <a:t>X</a:t>
            </a:r>
            <a:r>
              <a:rPr kumimoji="1" lang="ja-JP" altLang="en-US" sz="1400" dirty="0" smtClean="0"/>
              <a:t>線と名付けた</a:t>
            </a:r>
            <a:endParaRPr kumimoji="1" lang="en-US" altLang="ja-JP" sz="1400" dirty="0" smtClean="0"/>
          </a:p>
          <a:p>
            <a:pPr lvl="1"/>
            <a:r>
              <a:rPr kumimoji="1" lang="en-US" altLang="ja-JP" sz="1600" dirty="0" smtClean="0"/>
              <a:t>1901</a:t>
            </a:r>
            <a:r>
              <a:rPr kumimoji="1" lang="ja-JP" altLang="en-US" sz="1600" dirty="0" smtClean="0"/>
              <a:t>年、第一回ノーベル物理学賞（</a:t>
            </a:r>
            <a:r>
              <a:rPr kumimoji="1" lang="en-US" altLang="ja-JP" sz="1600" dirty="0" smtClean="0"/>
              <a:t>X</a:t>
            </a:r>
            <a:r>
              <a:rPr kumimoji="1" lang="ja-JP" altLang="en-US" sz="1600" dirty="0" smtClean="0"/>
              <a:t>線の発見）</a:t>
            </a:r>
            <a:endParaRPr kumimoji="1" lang="en-US" altLang="ja-JP" sz="1600" dirty="0" smtClean="0"/>
          </a:p>
          <a:p>
            <a:pPr lvl="1"/>
            <a:endParaRPr kumimoji="1" lang="en-US" altLang="ja-JP" sz="1600" dirty="0" smtClean="0"/>
          </a:p>
          <a:p>
            <a:r>
              <a:rPr lang="ja-JP" altLang="en-US" sz="1800" dirty="0" smtClean="0"/>
              <a:t>アントワーヌ・アンリ・ベクレル </a:t>
            </a:r>
            <a:r>
              <a:rPr lang="en-US" altLang="ja-JP" sz="1800" dirty="0" smtClean="0"/>
              <a:t>(Antoine Henri Becquerel)</a:t>
            </a:r>
            <a:endParaRPr kumimoji="1" lang="en-US" altLang="ja-JP" sz="1800" dirty="0" smtClean="0"/>
          </a:p>
          <a:p>
            <a:pPr lvl="1"/>
            <a:r>
              <a:rPr lang="en-US" altLang="ja-JP" sz="1600" dirty="0" smtClean="0"/>
              <a:t>1896</a:t>
            </a:r>
            <a:r>
              <a:rPr lang="ja-JP" altLang="en-US" sz="1600" dirty="0" smtClean="0"/>
              <a:t>年、ウラン塩が写真乾板を露光させることを発見</a:t>
            </a:r>
            <a:endParaRPr lang="en-US" altLang="ja-JP" sz="1600" dirty="0" smtClean="0"/>
          </a:p>
          <a:p>
            <a:pPr lvl="2"/>
            <a:r>
              <a:rPr lang="ja-JP" altLang="en-US" sz="1400" dirty="0" smtClean="0"/>
              <a:t>ウラン塩から出ているものが空気を電離されることから、</a:t>
            </a:r>
            <a:endParaRPr lang="en-US" altLang="ja-JP" sz="1400" dirty="0" smtClean="0"/>
          </a:p>
          <a:p>
            <a:pPr lvl="2">
              <a:buNone/>
            </a:pPr>
            <a:r>
              <a:rPr lang="en-US" altLang="ja-JP" sz="1400" dirty="0" smtClean="0"/>
              <a:t>	</a:t>
            </a:r>
            <a:r>
              <a:rPr lang="ja-JP" altLang="en-US" sz="1200" dirty="0" smtClean="0"/>
              <a:t>放射線が出ているを確認</a:t>
            </a:r>
            <a:endParaRPr lang="en-US" altLang="ja-JP" sz="1200" dirty="0" smtClean="0"/>
          </a:p>
          <a:p>
            <a:r>
              <a:rPr lang="ja-JP" altLang="en-US" sz="2000" dirty="0" smtClean="0"/>
              <a:t>マリー・キュリー（</a:t>
            </a:r>
            <a:r>
              <a:rPr lang="en-US" altLang="ja-JP" sz="2000" dirty="0" smtClean="0"/>
              <a:t>Maria Skłodowska-Curie </a:t>
            </a:r>
            <a:r>
              <a:rPr lang="ja-JP" altLang="en-US" sz="2000" dirty="0" smtClean="0"/>
              <a:t>）</a:t>
            </a:r>
            <a:endParaRPr lang="en-US" altLang="ja-JP" sz="2000" dirty="0" smtClean="0"/>
          </a:p>
          <a:p>
            <a:pPr>
              <a:buNone/>
            </a:pPr>
            <a:r>
              <a:rPr lang="en-US" altLang="ja-JP" sz="2000" dirty="0" smtClean="0"/>
              <a:t>	</a:t>
            </a:r>
            <a:r>
              <a:rPr lang="ja-JP" altLang="en-US" sz="2000" dirty="0" smtClean="0"/>
              <a:t>ピエール・キュリー（</a:t>
            </a:r>
            <a:r>
              <a:rPr lang="en-US" altLang="ja-JP" sz="2000" dirty="0" smtClean="0"/>
              <a:t>Pierre Curie</a:t>
            </a:r>
            <a:r>
              <a:rPr lang="ja-JP" altLang="en-US" sz="2000" dirty="0" smtClean="0"/>
              <a:t>）</a:t>
            </a:r>
            <a:endParaRPr lang="en-US" altLang="ja-JP" sz="2000" dirty="0" smtClean="0"/>
          </a:p>
          <a:p>
            <a:pPr lvl="1"/>
            <a:r>
              <a:rPr lang="ja-JP" altLang="en-US" sz="1600" dirty="0" smtClean="0"/>
              <a:t>ラジウムとポロニウムの発見</a:t>
            </a:r>
            <a:endParaRPr lang="en-US" altLang="ja-JP" sz="1600" dirty="0" smtClean="0"/>
          </a:p>
          <a:p>
            <a:pPr lvl="1"/>
            <a:r>
              <a:rPr lang="ja-JP" altLang="en-US" sz="1600" dirty="0" smtClean="0"/>
              <a:t>ベクレルと共に、自然放射線の発見に対し、</a:t>
            </a:r>
            <a:endParaRPr lang="en-US" altLang="ja-JP" sz="1600" dirty="0" smtClean="0"/>
          </a:p>
          <a:p>
            <a:pPr lvl="1">
              <a:buNone/>
            </a:pPr>
            <a:r>
              <a:rPr lang="en-US" altLang="ja-JP" sz="1600" dirty="0" smtClean="0"/>
              <a:t>	1903</a:t>
            </a:r>
            <a:r>
              <a:rPr lang="ja-JP" altLang="en-US" sz="1600" dirty="0" smtClean="0"/>
              <a:t>年ノーベル物理学賞</a:t>
            </a:r>
            <a:endParaRPr lang="en-US" altLang="ja-JP" sz="1600" dirty="0" smtClean="0"/>
          </a:p>
          <a:p>
            <a:pPr>
              <a:buNone/>
            </a:pPr>
            <a:endParaRPr lang="en-US" altLang="ja-JP" sz="2000" dirty="0" smtClean="0"/>
          </a:p>
        </p:txBody>
      </p:sp>
      <p:sp>
        <p:nvSpPr>
          <p:cNvPr id="6" name="スライド番号プレースホルダ 5"/>
          <p:cNvSpPr>
            <a:spLocks noGrp="1"/>
          </p:cNvSpPr>
          <p:nvPr>
            <p:ph type="sldNum" sz="quarter" idx="11"/>
          </p:nvPr>
        </p:nvSpPr>
        <p:spPr/>
        <p:txBody>
          <a:bodyPr/>
          <a:lstStyle/>
          <a:p>
            <a:fld id="{55CFD74C-03E1-485F-870A-CC1588619E65}" type="slidenum">
              <a:rPr kumimoji="1" lang="ja-JP" altLang="en-US" smtClean="0"/>
              <a:pPr/>
              <a:t>18</a:t>
            </a:fld>
            <a:endParaRPr kumimoji="1" lang="ja-JP" altLang="en-US" dirty="0"/>
          </a:p>
        </p:txBody>
      </p:sp>
      <p:sp>
        <p:nvSpPr>
          <p:cNvPr id="7" name="フッター プレースホルダ 6"/>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pic>
        <p:nvPicPr>
          <p:cNvPr id="66562" name="Picture 2" descr="http://upload.wikimedia.org/wikipedia/commons/3/30/Wilhelm_Roentgen.jpg"/>
          <p:cNvPicPr>
            <a:picLocks noChangeAspect="1" noChangeArrowheads="1"/>
          </p:cNvPicPr>
          <p:nvPr/>
        </p:nvPicPr>
        <p:blipFill>
          <a:blip r:embed="rId2" cstate="print"/>
          <a:srcRect/>
          <a:stretch>
            <a:fillRect/>
          </a:stretch>
        </p:blipFill>
        <p:spPr bwMode="auto">
          <a:xfrm>
            <a:off x="7286644" y="1000108"/>
            <a:ext cx="1444164" cy="1785950"/>
          </a:xfrm>
          <a:prstGeom prst="rect">
            <a:avLst/>
          </a:prstGeom>
          <a:noFill/>
        </p:spPr>
      </p:pic>
      <p:pic>
        <p:nvPicPr>
          <p:cNvPr id="66563" name="Picture 3"/>
          <p:cNvPicPr>
            <a:picLocks noChangeAspect="1" noChangeArrowheads="1"/>
          </p:cNvPicPr>
          <p:nvPr/>
        </p:nvPicPr>
        <p:blipFill>
          <a:blip r:embed="rId3" cstate="print"/>
          <a:srcRect/>
          <a:stretch>
            <a:fillRect/>
          </a:stretch>
        </p:blipFill>
        <p:spPr bwMode="auto">
          <a:xfrm>
            <a:off x="6019807" y="4857759"/>
            <a:ext cx="1285884" cy="1818607"/>
          </a:xfrm>
          <a:prstGeom prst="rect">
            <a:avLst/>
          </a:prstGeom>
          <a:noFill/>
          <a:ln w="9525">
            <a:noFill/>
            <a:miter lim="800000"/>
            <a:headEnd/>
            <a:tailEnd/>
          </a:ln>
        </p:spPr>
      </p:pic>
      <p:pic>
        <p:nvPicPr>
          <p:cNvPr id="66565" name="Picture 5" descr="http://upload.wikimedia.org/wikipedia/commons/e/ee/Pierrecurie.jpg"/>
          <p:cNvPicPr>
            <a:picLocks noChangeAspect="1" noChangeArrowheads="1"/>
          </p:cNvPicPr>
          <p:nvPr/>
        </p:nvPicPr>
        <p:blipFill>
          <a:blip r:embed="rId4" cstate="print"/>
          <a:srcRect/>
          <a:stretch>
            <a:fillRect/>
          </a:stretch>
        </p:blipFill>
        <p:spPr bwMode="auto">
          <a:xfrm>
            <a:off x="7381891" y="4857760"/>
            <a:ext cx="1324295" cy="1828790"/>
          </a:xfrm>
          <a:prstGeom prst="rect">
            <a:avLst/>
          </a:prstGeom>
          <a:noFill/>
        </p:spPr>
      </p:pic>
      <p:pic>
        <p:nvPicPr>
          <p:cNvPr id="66567" name="Picture 7" descr="http://upload.wikimedia.org/wikipedia/commons/a/a3/Henri_Becquerel.jpg"/>
          <p:cNvPicPr>
            <a:picLocks noChangeAspect="1" noChangeArrowheads="1"/>
          </p:cNvPicPr>
          <p:nvPr/>
        </p:nvPicPr>
        <p:blipFill>
          <a:blip r:embed="rId5" cstate="print"/>
          <a:srcRect/>
          <a:stretch>
            <a:fillRect/>
          </a:stretch>
        </p:blipFill>
        <p:spPr bwMode="auto">
          <a:xfrm>
            <a:off x="7337425" y="3157326"/>
            <a:ext cx="1406525" cy="1594062"/>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放射線と</a:t>
            </a:r>
            <a:r>
              <a:rPr lang="ja-JP" altLang="en-US" dirty="0" smtClean="0"/>
              <a:t>放射能</a:t>
            </a:r>
            <a:endParaRPr kumimoji="1" lang="ja-JP" altLang="en-US" dirty="0"/>
          </a:p>
        </p:txBody>
      </p:sp>
      <p:sp>
        <p:nvSpPr>
          <p:cNvPr id="3" name="コンテンツ プレースホルダ 2"/>
          <p:cNvSpPr>
            <a:spLocks noGrp="1"/>
          </p:cNvSpPr>
          <p:nvPr>
            <p:ph idx="1"/>
          </p:nvPr>
        </p:nvSpPr>
        <p:spPr>
          <a:xfrm>
            <a:off x="657197" y="1190625"/>
            <a:ext cx="7391428" cy="5414983"/>
          </a:xfrm>
        </p:spPr>
        <p:txBody>
          <a:bodyPr/>
          <a:lstStyle/>
          <a:p>
            <a:r>
              <a:rPr lang="ja-JP" altLang="en-US" sz="2800" dirty="0" smtClean="0"/>
              <a:t>放射線</a:t>
            </a:r>
            <a:endParaRPr lang="en-US" altLang="ja-JP" sz="2800" dirty="0" smtClean="0"/>
          </a:p>
          <a:p>
            <a:pPr lvl="1"/>
            <a:r>
              <a:rPr lang="ja-JP" altLang="en-US" sz="2400" dirty="0" smtClean="0"/>
              <a:t>これまでに述べているように、放射性物質から</a:t>
            </a:r>
            <a:endParaRPr lang="en-US" altLang="ja-JP" sz="2400" dirty="0" smtClean="0"/>
          </a:p>
          <a:p>
            <a:pPr lvl="1">
              <a:buNone/>
            </a:pPr>
            <a:r>
              <a:rPr lang="en-US" altLang="ja-JP" sz="2400" dirty="0" smtClean="0"/>
              <a:t>	</a:t>
            </a:r>
            <a:r>
              <a:rPr lang="ja-JP" altLang="en-US" sz="2400" dirty="0" smtClean="0"/>
              <a:t>放出されるものの総称</a:t>
            </a:r>
            <a:endParaRPr lang="en-US" altLang="ja-JP" sz="2400" dirty="0" smtClean="0"/>
          </a:p>
          <a:p>
            <a:r>
              <a:rPr kumimoji="1" lang="ja-JP" altLang="en-US" sz="2800" dirty="0" smtClean="0"/>
              <a:t>放射能</a:t>
            </a:r>
            <a:endParaRPr kumimoji="1" lang="en-US" altLang="ja-JP" sz="2800" dirty="0" smtClean="0"/>
          </a:p>
          <a:p>
            <a:pPr lvl="1"/>
            <a:r>
              <a:rPr lang="ja-JP" altLang="en-US" sz="2400" dirty="0" smtClean="0"/>
              <a:t>放射線を出す能力</a:t>
            </a:r>
            <a:endParaRPr kumimoji="1" lang="en-US" altLang="ja-JP" sz="2400" dirty="0" smtClean="0"/>
          </a:p>
          <a:p>
            <a:pPr lvl="1"/>
            <a:r>
              <a:rPr lang="ja-JP" altLang="ja-JP" sz="2400" dirty="0" smtClean="0">
                <a:sym typeface="Symbol"/>
              </a:rPr>
              <a:t></a:t>
            </a:r>
            <a:r>
              <a:rPr lang="ja-JP" altLang="en-US" sz="2400" dirty="0" smtClean="0">
                <a:sym typeface="Symbol"/>
              </a:rPr>
              <a:t>　放射線</a:t>
            </a:r>
            <a:endParaRPr lang="en-US" altLang="ja-JP" sz="2400" dirty="0" smtClean="0">
              <a:sym typeface="Symbol"/>
            </a:endParaRPr>
          </a:p>
          <a:p>
            <a:pPr lvl="2"/>
            <a:r>
              <a:rPr lang="ja-JP" altLang="en-US" sz="2000" dirty="0" smtClean="0">
                <a:sym typeface="Symbol"/>
              </a:rPr>
              <a:t>マスコミ報道では</a:t>
            </a:r>
            <a:endParaRPr lang="en-US" altLang="ja-JP" sz="2000" dirty="0" smtClean="0">
              <a:sym typeface="Symbol"/>
            </a:endParaRPr>
          </a:p>
          <a:p>
            <a:pPr lvl="2">
              <a:buNone/>
            </a:pPr>
            <a:r>
              <a:rPr lang="en-US" altLang="ja-JP" sz="2000" dirty="0" smtClean="0">
                <a:sym typeface="Symbol"/>
              </a:rPr>
              <a:t>	</a:t>
            </a:r>
            <a:r>
              <a:rPr lang="ja-JP" altLang="en-US" sz="2000" dirty="0" smtClean="0">
                <a:sym typeface="Symbol"/>
              </a:rPr>
              <a:t>　　放射線・放射能・放射性物質</a:t>
            </a:r>
            <a:endParaRPr lang="en-US" altLang="ja-JP" sz="2000" dirty="0" smtClean="0">
              <a:sym typeface="Symbol"/>
            </a:endParaRPr>
          </a:p>
          <a:p>
            <a:pPr lvl="2">
              <a:buNone/>
            </a:pPr>
            <a:r>
              <a:rPr lang="en-US" altLang="ja-JP" sz="2000" dirty="0" smtClean="0">
                <a:sym typeface="Symbol"/>
              </a:rPr>
              <a:t>	</a:t>
            </a:r>
            <a:r>
              <a:rPr lang="ja-JP" altLang="en-US" sz="2000" dirty="0" smtClean="0">
                <a:sym typeface="Symbol"/>
              </a:rPr>
              <a:t>の区別が付いていない場合があるので要注意</a:t>
            </a:r>
            <a:endParaRPr lang="en-US" altLang="ja-JP" sz="2000" dirty="0" smtClean="0">
              <a:sym typeface="Symbol"/>
            </a:endParaRPr>
          </a:p>
          <a:p>
            <a:pPr lvl="3"/>
            <a:r>
              <a:rPr lang="ja-JP" altLang="en-US" sz="1800" dirty="0" smtClean="0">
                <a:sym typeface="Symbol"/>
              </a:rPr>
              <a:t>例えば、放射能漏れ</a:t>
            </a:r>
            <a:endParaRPr lang="en-US" altLang="ja-JP" sz="1800" dirty="0" smtClean="0">
              <a:sym typeface="Symbol"/>
            </a:endParaRPr>
          </a:p>
          <a:p>
            <a:pPr lvl="4"/>
            <a:r>
              <a:rPr lang="ja-JP" altLang="en-US" sz="1800" dirty="0" smtClean="0">
                <a:sym typeface="Symbol"/>
              </a:rPr>
              <a:t>正確には放射性物質漏れ</a:t>
            </a:r>
            <a:endParaRPr lang="en-US" altLang="ja-JP" sz="1800" dirty="0" smtClean="0">
              <a:sym typeface="Symbol"/>
            </a:endParaRPr>
          </a:p>
          <a:p>
            <a:pPr lvl="4"/>
            <a:r>
              <a:rPr lang="ja-JP" altLang="en-US" sz="1800" dirty="0" smtClean="0">
                <a:sym typeface="Symbol"/>
              </a:rPr>
              <a:t>インターネットを利用して</a:t>
            </a:r>
            <a:r>
              <a:rPr lang="en-US" altLang="ja-JP" sz="1800" dirty="0" smtClean="0">
                <a:sym typeface="Symbol"/>
              </a:rPr>
              <a:t>Web</a:t>
            </a:r>
            <a:r>
              <a:rPr lang="ja-JP" altLang="en-US" sz="1800" dirty="0" smtClean="0">
                <a:sym typeface="Symbol"/>
              </a:rPr>
              <a:t>や</a:t>
            </a:r>
            <a:r>
              <a:rPr lang="en-US" altLang="ja-JP" sz="1800" dirty="0" smtClean="0">
                <a:sym typeface="Symbol"/>
              </a:rPr>
              <a:t>e-mail </a:t>
            </a:r>
            <a:r>
              <a:rPr lang="ja-JP" altLang="en-US" sz="1800" dirty="0" smtClean="0">
                <a:sym typeface="Symbol"/>
              </a:rPr>
              <a:t>を使うことを「インターネットする」と言っているのと同じ</a:t>
            </a:r>
            <a:endParaRPr lang="en-US" altLang="ja-JP" sz="1800" dirty="0" smtClean="0">
              <a:sym typeface="Symbol"/>
            </a:endParaRPr>
          </a:p>
          <a:p>
            <a:pPr lvl="2"/>
            <a:endParaRPr kumimoji="1" lang="ja-JP" altLang="en-US" sz="20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19</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講習予定</a:t>
            </a:r>
            <a:endParaRPr kumimoji="1" lang="ja-JP" altLang="en-US" dirty="0"/>
          </a:p>
        </p:txBody>
      </p:sp>
      <p:sp>
        <p:nvSpPr>
          <p:cNvPr id="3" name="コンテンツ プレースホルダ 2"/>
          <p:cNvSpPr>
            <a:spLocks noGrp="1"/>
          </p:cNvSpPr>
          <p:nvPr>
            <p:ph idx="1"/>
          </p:nvPr>
        </p:nvSpPr>
        <p:spPr>
          <a:xfrm>
            <a:off x="0" y="1000108"/>
            <a:ext cx="8929718" cy="5000660"/>
          </a:xfrm>
        </p:spPr>
        <p:txBody>
          <a:bodyPr/>
          <a:lstStyle/>
          <a:p>
            <a:r>
              <a:rPr lang="ja-JP" altLang="en-US" sz="2400" dirty="0" smtClean="0"/>
              <a:t>８</a:t>
            </a:r>
            <a:r>
              <a:rPr kumimoji="1" lang="ja-JP" altLang="en-US" sz="2400" dirty="0" smtClean="0"/>
              <a:t>月１１日</a:t>
            </a:r>
            <a:endParaRPr kumimoji="1" lang="en-US" altLang="ja-JP" sz="2400" dirty="0" smtClean="0"/>
          </a:p>
          <a:p>
            <a:pPr lvl="1"/>
            <a:r>
              <a:rPr kumimoji="1" lang="en-US" altLang="ja-JP" sz="1800" dirty="0" smtClean="0"/>
              <a:t>13:00</a:t>
            </a:r>
          </a:p>
          <a:p>
            <a:pPr lvl="2"/>
            <a:r>
              <a:rPr lang="ja-JP" altLang="en-US" sz="1600" dirty="0" smtClean="0"/>
              <a:t>受付開始</a:t>
            </a:r>
            <a:endParaRPr kumimoji="1" lang="en-US" altLang="ja-JP" sz="1600" dirty="0" smtClean="0"/>
          </a:p>
          <a:p>
            <a:pPr lvl="1"/>
            <a:r>
              <a:rPr kumimoji="1" lang="en-US" altLang="ja-JP" sz="1800" dirty="0" smtClean="0"/>
              <a:t>13:30-15:00</a:t>
            </a:r>
          </a:p>
          <a:p>
            <a:pPr lvl="2"/>
            <a:r>
              <a:rPr lang="ja-JP" altLang="en-US" sz="1600" dirty="0" smtClean="0"/>
              <a:t>オリエンテーション</a:t>
            </a:r>
            <a:endParaRPr lang="en-US" altLang="ja-JP" sz="1600" dirty="0" smtClean="0"/>
          </a:p>
          <a:p>
            <a:pPr lvl="2"/>
            <a:r>
              <a:rPr lang="ja-JP" altLang="en-US" sz="1600" dirty="0" smtClean="0"/>
              <a:t>講義</a:t>
            </a:r>
            <a:r>
              <a:rPr lang="en-US" altLang="ja-JP" sz="1600" dirty="0" smtClean="0"/>
              <a:t>: </a:t>
            </a:r>
            <a:r>
              <a:rPr kumimoji="1" lang="ja-JP" altLang="en-US" sz="1600" dirty="0" smtClean="0"/>
              <a:t>放射線とは？量子力学</a:t>
            </a:r>
            <a:r>
              <a:rPr lang="ja-JP" altLang="en-US" sz="1600" dirty="0" smtClean="0"/>
              <a:t>と原子</a:t>
            </a:r>
            <a:endParaRPr lang="en-US" altLang="ja-JP" sz="1600" dirty="0" smtClean="0"/>
          </a:p>
          <a:p>
            <a:pPr lvl="1"/>
            <a:r>
              <a:rPr kumimoji="1" lang="en-US" altLang="ja-JP" sz="1800" dirty="0" smtClean="0"/>
              <a:t>15:30-16:50</a:t>
            </a:r>
          </a:p>
          <a:p>
            <a:pPr lvl="2"/>
            <a:r>
              <a:rPr lang="ja-JP" altLang="en-US" sz="1600" dirty="0" smtClean="0"/>
              <a:t>講義：放射線の測定原理</a:t>
            </a:r>
            <a:endParaRPr kumimoji="1" lang="en-US" altLang="ja-JP" sz="1600" dirty="0" smtClean="0"/>
          </a:p>
          <a:p>
            <a:r>
              <a:rPr lang="ja-JP" altLang="en-US" sz="2400" dirty="0" smtClean="0"/>
              <a:t>８月１２日</a:t>
            </a:r>
            <a:endParaRPr kumimoji="1" lang="en-US" altLang="ja-JP" sz="2400" dirty="0" smtClean="0"/>
          </a:p>
          <a:p>
            <a:pPr lvl="1"/>
            <a:r>
              <a:rPr kumimoji="1" lang="en-US" altLang="ja-JP" sz="1800" dirty="0" smtClean="0"/>
              <a:t>9:30</a:t>
            </a:r>
          </a:p>
          <a:p>
            <a:pPr lvl="2"/>
            <a:r>
              <a:rPr lang="ja-JP" altLang="en-US" sz="1600" dirty="0" smtClean="0"/>
              <a:t>受付開始</a:t>
            </a:r>
            <a:endParaRPr lang="en-US" altLang="ja-JP" sz="1600" dirty="0" smtClean="0"/>
          </a:p>
          <a:p>
            <a:pPr lvl="1"/>
            <a:r>
              <a:rPr kumimoji="1" lang="en-US" altLang="ja-JP" sz="1800" dirty="0" smtClean="0"/>
              <a:t>10:00-12:00</a:t>
            </a:r>
          </a:p>
          <a:p>
            <a:pPr lvl="2"/>
            <a:r>
              <a:rPr lang="ja-JP" altLang="en-US" sz="1600" dirty="0" smtClean="0"/>
              <a:t>講義：</a:t>
            </a:r>
            <a:r>
              <a:rPr lang="ja-JP" altLang="ja-JP" sz="1600" dirty="0" smtClean="0"/>
              <a:t>素粒子・原子核の実験的研究および放射線測定方法の医学・工学分野への応用</a:t>
            </a:r>
            <a:endParaRPr lang="ja-JP" altLang="ja-JP" sz="2000" dirty="0" smtClean="0"/>
          </a:p>
          <a:p>
            <a:pPr lvl="1"/>
            <a:r>
              <a:rPr lang="en-US" altLang="ja-JP" sz="1800" dirty="0" smtClean="0"/>
              <a:t>13:30-14:30</a:t>
            </a:r>
          </a:p>
          <a:p>
            <a:pPr lvl="2"/>
            <a:r>
              <a:rPr lang="ja-JP" altLang="ja-JP" sz="1600" dirty="0" smtClean="0"/>
              <a:t>筆記試験：放射線の基礎知識について</a:t>
            </a:r>
            <a:endParaRPr kumimoji="1" lang="ja-JP" altLang="en-US" sz="1600" dirty="0"/>
          </a:p>
        </p:txBody>
      </p:sp>
      <p:sp>
        <p:nvSpPr>
          <p:cNvPr id="5" name="テキスト ボックス 4"/>
          <p:cNvSpPr txBox="1"/>
          <p:nvPr/>
        </p:nvSpPr>
        <p:spPr>
          <a:xfrm>
            <a:off x="4714876" y="6049052"/>
            <a:ext cx="4429156" cy="523220"/>
          </a:xfrm>
          <a:prstGeom prst="rect">
            <a:avLst/>
          </a:prstGeom>
          <a:noFill/>
        </p:spPr>
        <p:txBody>
          <a:bodyPr wrap="square" rtlCol="0">
            <a:spAutoFit/>
          </a:bodyPr>
          <a:lstStyle/>
          <a:p>
            <a:r>
              <a:rPr lang="ja-JP" altLang="en-US" sz="1400" dirty="0" smtClean="0">
                <a:solidFill>
                  <a:schemeClr val="accent1">
                    <a:lumMod val="50000"/>
                  </a:schemeClr>
                </a:solidFill>
                <a:latin typeface="HG丸ｺﾞｼｯｸM-PRO" pitchFamily="50" charset="-128"/>
                <a:ea typeface="HG丸ｺﾞｼｯｸM-PRO" pitchFamily="50" charset="-128"/>
              </a:rPr>
              <a:t>希望があれば、講習会終了後</a:t>
            </a:r>
            <a:endParaRPr lang="en-US" altLang="ja-JP" sz="1400" dirty="0" smtClean="0">
              <a:solidFill>
                <a:schemeClr val="accent1">
                  <a:lumMod val="50000"/>
                </a:schemeClr>
              </a:solidFill>
              <a:latin typeface="HG丸ｺﾞｼｯｸM-PRO" pitchFamily="50" charset="-128"/>
              <a:ea typeface="HG丸ｺﾞｼｯｸM-PRO" pitchFamily="50" charset="-128"/>
            </a:endParaRPr>
          </a:p>
          <a:p>
            <a:r>
              <a:rPr lang="ja-JP" altLang="en-US" sz="1400" dirty="0" smtClean="0">
                <a:solidFill>
                  <a:schemeClr val="accent1">
                    <a:lumMod val="50000"/>
                  </a:schemeClr>
                </a:solidFill>
                <a:latin typeface="HG丸ｺﾞｼｯｸM-PRO" pitchFamily="50" charset="-128"/>
                <a:ea typeface="HG丸ｺﾞｼｯｸM-PRO" pitchFamily="50" charset="-128"/>
              </a:rPr>
              <a:t>研究室に案内して詳しい研究紹介も行います</a:t>
            </a:r>
            <a:endParaRPr kumimoji="1" lang="ja-JP" altLang="en-US" sz="1400" dirty="0">
              <a:solidFill>
                <a:schemeClr val="accent1">
                  <a:lumMod val="50000"/>
                </a:schemeClr>
              </a:solidFill>
              <a:latin typeface="HG丸ｺﾞｼｯｸM-PRO" pitchFamily="50" charset="-128"/>
              <a:ea typeface="HG丸ｺﾞｼｯｸM-PRO" pitchFamily="50" charset="-128"/>
            </a:endParaRPr>
          </a:p>
        </p:txBody>
      </p:sp>
      <p:sp>
        <p:nvSpPr>
          <p:cNvPr id="6" name="スライド番号プレースホルダ 5"/>
          <p:cNvSpPr>
            <a:spLocks noGrp="1"/>
          </p:cNvSpPr>
          <p:nvPr>
            <p:ph type="sldNum" sz="quarter" idx="11"/>
          </p:nvPr>
        </p:nvSpPr>
        <p:spPr/>
        <p:txBody>
          <a:bodyPr/>
          <a:lstStyle/>
          <a:p>
            <a:fld id="{55CFD74C-03E1-485F-870A-CC1588619E65}" type="slidenum">
              <a:rPr kumimoji="1" lang="ja-JP" altLang="en-US" smtClean="0"/>
              <a:pPr/>
              <a:t>2</a:t>
            </a:fld>
            <a:endParaRPr kumimoji="1" lang="ja-JP" altLang="en-US" dirty="0"/>
          </a:p>
        </p:txBody>
      </p:sp>
      <p:sp>
        <p:nvSpPr>
          <p:cNvPr id="7" name="フッター プレースホルダ 6"/>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1" name="グループ化 370"/>
          <p:cNvGrpSpPr/>
          <p:nvPr/>
        </p:nvGrpSpPr>
        <p:grpSpPr>
          <a:xfrm>
            <a:off x="5294873" y="3840504"/>
            <a:ext cx="2039878" cy="2158953"/>
            <a:chOff x="5294873" y="3840504"/>
            <a:chExt cx="2039878" cy="2158953"/>
          </a:xfrm>
        </p:grpSpPr>
        <p:pic>
          <p:nvPicPr>
            <p:cNvPr id="353" name="Picture 19" descr="atom"/>
            <p:cNvPicPr>
              <a:picLocks noChangeAspect="1" noChangeArrowheads="1"/>
            </p:cNvPicPr>
            <p:nvPr/>
          </p:nvPicPr>
          <p:blipFill>
            <a:blip r:embed="rId3" cstate="print">
              <a:lum bright="12000"/>
            </a:blip>
            <a:srcRect/>
            <a:stretch>
              <a:fillRect/>
            </a:stretch>
          </p:blipFill>
          <p:spPr bwMode="auto">
            <a:xfrm rot="16200000">
              <a:off x="5259109" y="3876268"/>
              <a:ext cx="2111405" cy="2039878"/>
            </a:xfrm>
            <a:prstGeom prst="rect">
              <a:avLst/>
            </a:prstGeom>
            <a:noFill/>
          </p:spPr>
        </p:pic>
        <p:sp>
          <p:nvSpPr>
            <p:cNvPr id="368" name="円/楕円 367"/>
            <p:cNvSpPr/>
            <p:nvPr/>
          </p:nvSpPr>
          <p:spPr bwMode="auto">
            <a:xfrm>
              <a:off x="6299300" y="5856979"/>
              <a:ext cx="102019" cy="142478"/>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grpSp>
      <p:sp>
        <p:nvSpPr>
          <p:cNvPr id="2" name="タイトル 1"/>
          <p:cNvSpPr>
            <a:spLocks noGrp="1"/>
          </p:cNvSpPr>
          <p:nvPr>
            <p:ph type="title"/>
          </p:nvPr>
        </p:nvSpPr>
        <p:spPr/>
        <p:txBody>
          <a:bodyPr/>
          <a:lstStyle/>
          <a:p>
            <a:r>
              <a:rPr kumimoji="1" lang="en-US" altLang="ja-JP" dirty="0" smtClean="0">
                <a:sym typeface="Symbol"/>
              </a:rPr>
              <a:t></a:t>
            </a:r>
            <a:r>
              <a:rPr kumimoji="1" lang="ja-JP" altLang="en-US" dirty="0" smtClean="0"/>
              <a:t>線</a:t>
            </a:r>
            <a:endParaRPr kumimoji="1" lang="ja-JP" altLang="en-US" dirty="0"/>
          </a:p>
        </p:txBody>
      </p:sp>
      <p:sp>
        <p:nvSpPr>
          <p:cNvPr id="3" name="コンテンツ プレースホルダ 2"/>
          <p:cNvSpPr>
            <a:spLocks noGrp="1"/>
          </p:cNvSpPr>
          <p:nvPr>
            <p:ph idx="1"/>
          </p:nvPr>
        </p:nvSpPr>
        <p:spPr>
          <a:xfrm>
            <a:off x="285720" y="1285860"/>
            <a:ext cx="4500594" cy="5286412"/>
          </a:xfrm>
        </p:spPr>
        <p:txBody>
          <a:bodyPr/>
          <a:lstStyle/>
          <a:p>
            <a:r>
              <a:rPr kumimoji="1" lang="ja-JP" altLang="en-US" dirty="0" smtClean="0"/>
              <a:t>物理的性質</a:t>
            </a:r>
            <a:endParaRPr kumimoji="1" lang="en-US" altLang="ja-JP" dirty="0" smtClean="0"/>
          </a:p>
          <a:p>
            <a:pPr lvl="1"/>
            <a:r>
              <a:rPr kumimoji="1" lang="ja-JP" altLang="en-US" dirty="0" smtClean="0"/>
              <a:t>主に質量数の大きい不安定原子核から放出される</a:t>
            </a:r>
            <a:endParaRPr kumimoji="1" lang="en-US" altLang="ja-JP" dirty="0" smtClean="0"/>
          </a:p>
          <a:p>
            <a:pPr lvl="2"/>
            <a:r>
              <a:rPr lang="ja-JP" altLang="en-US" dirty="0" smtClean="0"/>
              <a:t>トンネル効果</a:t>
            </a:r>
            <a:endParaRPr kumimoji="1" lang="en-US" altLang="ja-JP" dirty="0" smtClean="0"/>
          </a:p>
          <a:p>
            <a:pPr lvl="1"/>
            <a:r>
              <a:rPr lang="ja-JP" altLang="en-US" dirty="0" smtClean="0"/>
              <a:t>電荷 </a:t>
            </a:r>
            <a:r>
              <a:rPr lang="en-US" altLang="ja-JP" dirty="0" smtClean="0"/>
              <a:t>+2</a:t>
            </a:r>
          </a:p>
          <a:p>
            <a:pPr lvl="1"/>
            <a:r>
              <a:rPr kumimoji="1" lang="ja-JP" altLang="en-US" dirty="0" smtClean="0"/>
              <a:t>陽子２個と中性子２個から成る（</a:t>
            </a:r>
            <a:r>
              <a:rPr kumimoji="1" lang="en-US" altLang="ja-JP" baseline="30000" dirty="0" smtClean="0"/>
              <a:t>4</a:t>
            </a:r>
            <a:r>
              <a:rPr kumimoji="1" lang="en-US" altLang="ja-JP" dirty="0" smtClean="0"/>
              <a:t>He</a:t>
            </a:r>
            <a:r>
              <a:rPr kumimoji="1" lang="ja-JP" altLang="en-US" dirty="0" smtClean="0"/>
              <a:t>の原子核）</a:t>
            </a:r>
            <a:endParaRPr lang="en-US" altLang="ja-JP" dirty="0" smtClean="0"/>
          </a:p>
          <a:p>
            <a:pPr lvl="1"/>
            <a:r>
              <a:rPr kumimoji="1" lang="ja-JP" altLang="en-US" dirty="0" smtClean="0"/>
              <a:t>電子の</a:t>
            </a:r>
            <a:r>
              <a:rPr lang="ja-JP" altLang="en-US" dirty="0" smtClean="0"/>
              <a:t>側を通過するとき電子をはがす</a:t>
            </a:r>
            <a:endParaRPr lang="en-US" altLang="ja-JP" dirty="0" smtClean="0"/>
          </a:p>
          <a:p>
            <a:pPr lvl="2"/>
            <a:r>
              <a:rPr kumimoji="1" lang="ja-JP" altLang="en-US" dirty="0" smtClean="0"/>
              <a:t>電離</a:t>
            </a:r>
            <a:endParaRPr kumimoji="1" lang="en-US" altLang="ja-JP"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20</a:t>
            </a:fld>
            <a:endParaRPr kumimoji="1" lang="ja-JP" altLang="en-US" dirty="0"/>
          </a:p>
        </p:txBody>
      </p:sp>
      <p:grpSp>
        <p:nvGrpSpPr>
          <p:cNvPr id="119" name="グループ化 118"/>
          <p:cNvGrpSpPr/>
          <p:nvPr/>
        </p:nvGrpSpPr>
        <p:grpSpPr>
          <a:xfrm>
            <a:off x="5648278" y="1388133"/>
            <a:ext cx="764928" cy="1256937"/>
            <a:chOff x="27468513" y="25896888"/>
            <a:chExt cx="3225800" cy="5300662"/>
          </a:xfrm>
        </p:grpSpPr>
        <p:grpSp>
          <p:nvGrpSpPr>
            <p:cNvPr id="5" name="Group 426"/>
            <p:cNvGrpSpPr>
              <a:grpSpLocks/>
            </p:cNvGrpSpPr>
            <p:nvPr/>
          </p:nvGrpSpPr>
          <p:grpSpPr bwMode="auto">
            <a:xfrm>
              <a:off x="29657675" y="25896888"/>
              <a:ext cx="806450" cy="806450"/>
              <a:chOff x="5500" y="14798"/>
              <a:chExt cx="635" cy="635"/>
            </a:xfrm>
          </p:grpSpPr>
          <p:sp>
            <p:nvSpPr>
              <p:cNvPr id="6" name="Oval 427"/>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7" name="Oval 428"/>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8" name="Group 522"/>
            <p:cNvGrpSpPr>
              <a:grpSpLocks/>
            </p:cNvGrpSpPr>
            <p:nvPr/>
          </p:nvGrpSpPr>
          <p:grpSpPr bwMode="auto">
            <a:xfrm>
              <a:off x="28965525" y="25954038"/>
              <a:ext cx="806450" cy="806450"/>
              <a:chOff x="5500" y="14798"/>
              <a:chExt cx="635" cy="635"/>
            </a:xfrm>
          </p:grpSpPr>
          <p:sp>
            <p:nvSpPr>
              <p:cNvPr id="9" name="Oval 52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0" name="Oval 52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1" name="Group 471"/>
            <p:cNvGrpSpPr>
              <a:grpSpLocks/>
            </p:cNvGrpSpPr>
            <p:nvPr/>
          </p:nvGrpSpPr>
          <p:grpSpPr bwMode="auto">
            <a:xfrm>
              <a:off x="29197300" y="26012775"/>
              <a:ext cx="806450" cy="806450"/>
              <a:chOff x="4411" y="14753"/>
              <a:chExt cx="635" cy="635"/>
            </a:xfrm>
          </p:grpSpPr>
          <p:sp>
            <p:nvSpPr>
              <p:cNvPr id="12" name="Oval 472"/>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13" name="Oval 473"/>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 name="Group 516"/>
            <p:cNvGrpSpPr>
              <a:grpSpLocks/>
            </p:cNvGrpSpPr>
            <p:nvPr/>
          </p:nvGrpSpPr>
          <p:grpSpPr bwMode="auto">
            <a:xfrm>
              <a:off x="27468513" y="27914600"/>
              <a:ext cx="806450" cy="806450"/>
              <a:chOff x="5500" y="14798"/>
              <a:chExt cx="635" cy="635"/>
            </a:xfrm>
          </p:grpSpPr>
          <p:sp>
            <p:nvSpPr>
              <p:cNvPr id="15" name="Oval 517"/>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6" name="Oval 518"/>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7" name="Group 519"/>
            <p:cNvGrpSpPr>
              <a:grpSpLocks/>
            </p:cNvGrpSpPr>
            <p:nvPr/>
          </p:nvGrpSpPr>
          <p:grpSpPr bwMode="auto">
            <a:xfrm>
              <a:off x="27755850" y="29354463"/>
              <a:ext cx="808038" cy="806450"/>
              <a:chOff x="5500" y="14798"/>
              <a:chExt cx="635" cy="635"/>
            </a:xfrm>
          </p:grpSpPr>
          <p:sp>
            <p:nvSpPr>
              <p:cNvPr id="18" name="Oval 52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9" name="Oval 52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0" name="Group 525"/>
            <p:cNvGrpSpPr>
              <a:grpSpLocks/>
            </p:cNvGrpSpPr>
            <p:nvPr/>
          </p:nvGrpSpPr>
          <p:grpSpPr bwMode="auto">
            <a:xfrm>
              <a:off x="28505150" y="26242963"/>
              <a:ext cx="806450" cy="806450"/>
              <a:chOff x="4411" y="14753"/>
              <a:chExt cx="635" cy="635"/>
            </a:xfrm>
          </p:grpSpPr>
          <p:sp>
            <p:nvSpPr>
              <p:cNvPr id="21" name="Oval 526"/>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2" name="Oval 527"/>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3" name="Group 528"/>
            <p:cNvGrpSpPr>
              <a:grpSpLocks/>
            </p:cNvGrpSpPr>
            <p:nvPr/>
          </p:nvGrpSpPr>
          <p:grpSpPr bwMode="auto">
            <a:xfrm>
              <a:off x="27584400" y="28778200"/>
              <a:ext cx="806450" cy="806450"/>
              <a:chOff x="5500" y="14798"/>
              <a:chExt cx="635" cy="635"/>
            </a:xfrm>
          </p:grpSpPr>
          <p:sp>
            <p:nvSpPr>
              <p:cNvPr id="24" name="Oval 52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5" name="Oval 53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6" name="Group 534"/>
            <p:cNvGrpSpPr>
              <a:grpSpLocks/>
            </p:cNvGrpSpPr>
            <p:nvPr/>
          </p:nvGrpSpPr>
          <p:grpSpPr bwMode="auto">
            <a:xfrm>
              <a:off x="28043188" y="29179838"/>
              <a:ext cx="806450" cy="806450"/>
              <a:chOff x="4411" y="14753"/>
              <a:chExt cx="635" cy="635"/>
            </a:xfrm>
          </p:grpSpPr>
          <p:sp>
            <p:nvSpPr>
              <p:cNvPr id="27" name="Oval 535"/>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8" name="Oval 536"/>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9" name="Group 537"/>
            <p:cNvGrpSpPr>
              <a:grpSpLocks/>
            </p:cNvGrpSpPr>
            <p:nvPr/>
          </p:nvGrpSpPr>
          <p:grpSpPr bwMode="auto">
            <a:xfrm>
              <a:off x="27813000" y="26992263"/>
              <a:ext cx="808038" cy="806450"/>
              <a:chOff x="5500" y="14798"/>
              <a:chExt cx="635" cy="635"/>
            </a:xfrm>
          </p:grpSpPr>
          <p:sp>
            <p:nvSpPr>
              <p:cNvPr id="30" name="Oval 538"/>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1" name="Oval 539"/>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32" name="Group 540"/>
            <p:cNvGrpSpPr>
              <a:grpSpLocks/>
            </p:cNvGrpSpPr>
            <p:nvPr/>
          </p:nvGrpSpPr>
          <p:grpSpPr bwMode="auto">
            <a:xfrm>
              <a:off x="28159075" y="26473150"/>
              <a:ext cx="806450" cy="806450"/>
              <a:chOff x="4411" y="14753"/>
              <a:chExt cx="635" cy="635"/>
            </a:xfrm>
          </p:grpSpPr>
          <p:sp>
            <p:nvSpPr>
              <p:cNvPr id="33" name="Oval 541"/>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34" name="Oval 542"/>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35" name="Group 543"/>
            <p:cNvGrpSpPr>
              <a:grpSpLocks/>
            </p:cNvGrpSpPr>
            <p:nvPr/>
          </p:nvGrpSpPr>
          <p:grpSpPr bwMode="auto">
            <a:xfrm>
              <a:off x="27525663" y="28316238"/>
              <a:ext cx="806450" cy="806450"/>
              <a:chOff x="4411" y="14753"/>
              <a:chExt cx="635" cy="635"/>
            </a:xfrm>
          </p:grpSpPr>
          <p:sp>
            <p:nvSpPr>
              <p:cNvPr id="36" name="Oval 54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37" name="Oval 54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38" name="Group 498"/>
            <p:cNvGrpSpPr>
              <a:grpSpLocks/>
            </p:cNvGrpSpPr>
            <p:nvPr/>
          </p:nvGrpSpPr>
          <p:grpSpPr bwMode="auto">
            <a:xfrm>
              <a:off x="27986038" y="27971750"/>
              <a:ext cx="806450" cy="806450"/>
              <a:chOff x="5500" y="14798"/>
              <a:chExt cx="635" cy="635"/>
            </a:xfrm>
          </p:grpSpPr>
          <p:sp>
            <p:nvSpPr>
              <p:cNvPr id="39" name="Oval 49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40" name="Oval 50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1" name="Group 549"/>
            <p:cNvGrpSpPr>
              <a:grpSpLocks/>
            </p:cNvGrpSpPr>
            <p:nvPr/>
          </p:nvGrpSpPr>
          <p:grpSpPr bwMode="auto">
            <a:xfrm>
              <a:off x="29657675" y="30391100"/>
              <a:ext cx="806450" cy="806450"/>
              <a:chOff x="4411" y="14753"/>
              <a:chExt cx="635" cy="635"/>
            </a:xfrm>
          </p:grpSpPr>
          <p:sp>
            <p:nvSpPr>
              <p:cNvPr id="42" name="Oval 550"/>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43" name="Oval 551"/>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4" name="Group 552"/>
            <p:cNvGrpSpPr>
              <a:grpSpLocks/>
            </p:cNvGrpSpPr>
            <p:nvPr/>
          </p:nvGrpSpPr>
          <p:grpSpPr bwMode="auto">
            <a:xfrm>
              <a:off x="28563888" y="30160913"/>
              <a:ext cx="806450" cy="806450"/>
              <a:chOff x="5500" y="14798"/>
              <a:chExt cx="635" cy="635"/>
            </a:xfrm>
          </p:grpSpPr>
          <p:sp>
            <p:nvSpPr>
              <p:cNvPr id="45" name="Oval 55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46" name="Oval 55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7" name="Group 555"/>
            <p:cNvGrpSpPr>
              <a:grpSpLocks/>
            </p:cNvGrpSpPr>
            <p:nvPr/>
          </p:nvGrpSpPr>
          <p:grpSpPr bwMode="auto">
            <a:xfrm>
              <a:off x="28159075" y="28548013"/>
              <a:ext cx="806450" cy="806450"/>
              <a:chOff x="4411" y="14753"/>
              <a:chExt cx="635" cy="635"/>
            </a:xfrm>
          </p:grpSpPr>
          <p:sp>
            <p:nvSpPr>
              <p:cNvPr id="48" name="Oval 556"/>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49" name="Oval 557"/>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0" name="Group 558"/>
            <p:cNvGrpSpPr>
              <a:grpSpLocks/>
            </p:cNvGrpSpPr>
            <p:nvPr/>
          </p:nvGrpSpPr>
          <p:grpSpPr bwMode="auto">
            <a:xfrm>
              <a:off x="28101925" y="29756100"/>
              <a:ext cx="806450" cy="806450"/>
              <a:chOff x="5500" y="14798"/>
              <a:chExt cx="635" cy="635"/>
            </a:xfrm>
          </p:grpSpPr>
          <p:sp>
            <p:nvSpPr>
              <p:cNvPr id="51" name="Oval 55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2" name="Oval 56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3" name="Group 561"/>
            <p:cNvGrpSpPr>
              <a:grpSpLocks/>
            </p:cNvGrpSpPr>
            <p:nvPr/>
          </p:nvGrpSpPr>
          <p:grpSpPr bwMode="auto">
            <a:xfrm>
              <a:off x="28621038" y="29584650"/>
              <a:ext cx="806450" cy="806450"/>
              <a:chOff x="4411" y="14753"/>
              <a:chExt cx="635" cy="635"/>
            </a:xfrm>
          </p:grpSpPr>
          <p:sp>
            <p:nvSpPr>
              <p:cNvPr id="54" name="Oval 562"/>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55" name="Oval 563"/>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6" name="Group 564"/>
            <p:cNvGrpSpPr>
              <a:grpSpLocks/>
            </p:cNvGrpSpPr>
            <p:nvPr/>
          </p:nvGrpSpPr>
          <p:grpSpPr bwMode="auto">
            <a:xfrm>
              <a:off x="28621038" y="28949650"/>
              <a:ext cx="806450" cy="806450"/>
              <a:chOff x="5500" y="14798"/>
              <a:chExt cx="635" cy="635"/>
            </a:xfrm>
          </p:grpSpPr>
          <p:sp>
            <p:nvSpPr>
              <p:cNvPr id="57" name="Oval 565"/>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8" name="Oval 566"/>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9" name="Group 567"/>
            <p:cNvGrpSpPr>
              <a:grpSpLocks/>
            </p:cNvGrpSpPr>
            <p:nvPr/>
          </p:nvGrpSpPr>
          <p:grpSpPr bwMode="auto">
            <a:xfrm>
              <a:off x="29254450" y="30391100"/>
              <a:ext cx="806450" cy="806450"/>
              <a:chOff x="5500" y="14798"/>
              <a:chExt cx="635" cy="635"/>
            </a:xfrm>
          </p:grpSpPr>
          <p:sp>
            <p:nvSpPr>
              <p:cNvPr id="60" name="Oval 568"/>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61" name="Oval 569"/>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62" name="Group 573"/>
            <p:cNvGrpSpPr>
              <a:grpSpLocks/>
            </p:cNvGrpSpPr>
            <p:nvPr/>
          </p:nvGrpSpPr>
          <p:grpSpPr bwMode="auto">
            <a:xfrm>
              <a:off x="29168725" y="29791025"/>
              <a:ext cx="806450" cy="806450"/>
              <a:chOff x="5500" y="14798"/>
              <a:chExt cx="635" cy="635"/>
            </a:xfrm>
          </p:grpSpPr>
          <p:sp>
            <p:nvSpPr>
              <p:cNvPr id="63" name="Oval 574"/>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64" name="Oval 575"/>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65" name="Group 576"/>
            <p:cNvGrpSpPr>
              <a:grpSpLocks/>
            </p:cNvGrpSpPr>
            <p:nvPr/>
          </p:nvGrpSpPr>
          <p:grpSpPr bwMode="auto">
            <a:xfrm>
              <a:off x="29830713" y="30045025"/>
              <a:ext cx="806450" cy="806450"/>
              <a:chOff x="5500" y="14798"/>
              <a:chExt cx="635" cy="635"/>
            </a:xfrm>
          </p:grpSpPr>
          <p:sp>
            <p:nvSpPr>
              <p:cNvPr id="66" name="Oval 577"/>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67" name="Oval 578"/>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68" name="Group 579"/>
            <p:cNvGrpSpPr>
              <a:grpSpLocks/>
            </p:cNvGrpSpPr>
            <p:nvPr/>
          </p:nvGrpSpPr>
          <p:grpSpPr bwMode="auto">
            <a:xfrm>
              <a:off x="28390850" y="26992263"/>
              <a:ext cx="806450" cy="806450"/>
              <a:chOff x="5500" y="14798"/>
              <a:chExt cx="635" cy="635"/>
            </a:xfrm>
          </p:grpSpPr>
          <p:sp>
            <p:nvSpPr>
              <p:cNvPr id="69" name="Oval 58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70" name="Oval 58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71" name="Group 582"/>
            <p:cNvGrpSpPr>
              <a:grpSpLocks/>
            </p:cNvGrpSpPr>
            <p:nvPr/>
          </p:nvGrpSpPr>
          <p:grpSpPr bwMode="auto">
            <a:xfrm>
              <a:off x="28908375" y="26587450"/>
              <a:ext cx="806450" cy="806450"/>
              <a:chOff x="5500" y="14798"/>
              <a:chExt cx="635" cy="635"/>
            </a:xfrm>
          </p:grpSpPr>
          <p:sp>
            <p:nvSpPr>
              <p:cNvPr id="72" name="Oval 58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73" name="Oval 58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74" name="Group 429"/>
            <p:cNvGrpSpPr>
              <a:grpSpLocks/>
            </p:cNvGrpSpPr>
            <p:nvPr/>
          </p:nvGrpSpPr>
          <p:grpSpPr bwMode="auto">
            <a:xfrm>
              <a:off x="27525663" y="27509788"/>
              <a:ext cx="806450" cy="806450"/>
              <a:chOff x="4411" y="14753"/>
              <a:chExt cx="635" cy="635"/>
            </a:xfrm>
          </p:grpSpPr>
          <p:sp>
            <p:nvSpPr>
              <p:cNvPr id="75" name="Oval 430"/>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76" name="Oval 431"/>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77" name="Group 588"/>
            <p:cNvGrpSpPr>
              <a:grpSpLocks/>
            </p:cNvGrpSpPr>
            <p:nvPr/>
          </p:nvGrpSpPr>
          <p:grpSpPr bwMode="auto">
            <a:xfrm>
              <a:off x="28132088" y="27528838"/>
              <a:ext cx="806450" cy="806450"/>
              <a:chOff x="5500" y="14798"/>
              <a:chExt cx="635" cy="635"/>
            </a:xfrm>
          </p:grpSpPr>
          <p:sp>
            <p:nvSpPr>
              <p:cNvPr id="78" name="Oval 58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79" name="Oval 59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80" name="Group 513"/>
            <p:cNvGrpSpPr>
              <a:grpSpLocks/>
            </p:cNvGrpSpPr>
            <p:nvPr/>
          </p:nvGrpSpPr>
          <p:grpSpPr bwMode="auto">
            <a:xfrm>
              <a:off x="29667200" y="29438600"/>
              <a:ext cx="806450" cy="806450"/>
              <a:chOff x="4411" y="14753"/>
              <a:chExt cx="635" cy="635"/>
            </a:xfrm>
          </p:grpSpPr>
          <p:sp>
            <p:nvSpPr>
              <p:cNvPr id="81" name="Oval 51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82" name="Oval 51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83" name="Group 591"/>
            <p:cNvGrpSpPr>
              <a:grpSpLocks/>
            </p:cNvGrpSpPr>
            <p:nvPr/>
          </p:nvGrpSpPr>
          <p:grpSpPr bwMode="auto">
            <a:xfrm>
              <a:off x="29197300" y="29122688"/>
              <a:ext cx="806450" cy="806450"/>
              <a:chOff x="5500" y="14798"/>
              <a:chExt cx="635" cy="635"/>
            </a:xfrm>
          </p:grpSpPr>
          <p:sp>
            <p:nvSpPr>
              <p:cNvPr id="84" name="Oval 592"/>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85" name="Oval 593"/>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86" name="Group 546"/>
            <p:cNvGrpSpPr>
              <a:grpSpLocks/>
            </p:cNvGrpSpPr>
            <p:nvPr/>
          </p:nvGrpSpPr>
          <p:grpSpPr bwMode="auto">
            <a:xfrm>
              <a:off x="28908375" y="27222450"/>
              <a:ext cx="806450" cy="806450"/>
              <a:chOff x="4411" y="14753"/>
              <a:chExt cx="635" cy="635"/>
            </a:xfrm>
          </p:grpSpPr>
          <p:sp>
            <p:nvSpPr>
              <p:cNvPr id="87" name="Oval 547"/>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88" name="Oval 548"/>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89" name="Group 597"/>
            <p:cNvGrpSpPr>
              <a:grpSpLocks/>
            </p:cNvGrpSpPr>
            <p:nvPr/>
          </p:nvGrpSpPr>
          <p:grpSpPr bwMode="auto">
            <a:xfrm>
              <a:off x="28544838" y="28328938"/>
              <a:ext cx="806450" cy="806450"/>
              <a:chOff x="5500" y="14798"/>
              <a:chExt cx="635" cy="635"/>
            </a:xfrm>
          </p:grpSpPr>
          <p:sp>
            <p:nvSpPr>
              <p:cNvPr id="90" name="Oval 598"/>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91" name="Oval 599"/>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92" name="Group 600"/>
            <p:cNvGrpSpPr>
              <a:grpSpLocks/>
            </p:cNvGrpSpPr>
            <p:nvPr/>
          </p:nvGrpSpPr>
          <p:grpSpPr bwMode="auto">
            <a:xfrm>
              <a:off x="29197300" y="28605163"/>
              <a:ext cx="806450" cy="806450"/>
              <a:chOff x="5500" y="14798"/>
              <a:chExt cx="635" cy="635"/>
            </a:xfrm>
          </p:grpSpPr>
          <p:sp>
            <p:nvSpPr>
              <p:cNvPr id="93" name="Oval 601"/>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94" name="Oval 602"/>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95" name="Group 603"/>
            <p:cNvGrpSpPr>
              <a:grpSpLocks/>
            </p:cNvGrpSpPr>
            <p:nvPr/>
          </p:nvGrpSpPr>
          <p:grpSpPr bwMode="auto">
            <a:xfrm>
              <a:off x="29856113" y="28862338"/>
              <a:ext cx="806450" cy="806450"/>
              <a:chOff x="4411" y="14753"/>
              <a:chExt cx="635" cy="635"/>
            </a:xfrm>
          </p:grpSpPr>
          <p:sp>
            <p:nvSpPr>
              <p:cNvPr id="96" name="Oval 60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97" name="Oval 60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98" name="Group 606"/>
            <p:cNvGrpSpPr>
              <a:grpSpLocks/>
            </p:cNvGrpSpPr>
            <p:nvPr/>
          </p:nvGrpSpPr>
          <p:grpSpPr bwMode="auto">
            <a:xfrm>
              <a:off x="29138563" y="28143200"/>
              <a:ext cx="806450" cy="806450"/>
              <a:chOff x="4411" y="14753"/>
              <a:chExt cx="635" cy="635"/>
            </a:xfrm>
          </p:grpSpPr>
          <p:sp>
            <p:nvSpPr>
              <p:cNvPr id="99" name="Oval 607"/>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100" name="Oval 608"/>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01" name="Group 615"/>
            <p:cNvGrpSpPr>
              <a:grpSpLocks/>
            </p:cNvGrpSpPr>
            <p:nvPr/>
          </p:nvGrpSpPr>
          <p:grpSpPr bwMode="auto">
            <a:xfrm>
              <a:off x="28636913" y="27720925"/>
              <a:ext cx="806450" cy="806450"/>
              <a:chOff x="5500" y="14798"/>
              <a:chExt cx="635" cy="635"/>
            </a:xfrm>
          </p:grpSpPr>
          <p:sp>
            <p:nvSpPr>
              <p:cNvPr id="102" name="Oval 616"/>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03" name="Oval 617"/>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04" name="Group 618"/>
            <p:cNvGrpSpPr>
              <a:grpSpLocks/>
            </p:cNvGrpSpPr>
            <p:nvPr/>
          </p:nvGrpSpPr>
          <p:grpSpPr bwMode="auto">
            <a:xfrm>
              <a:off x="29887863" y="27566938"/>
              <a:ext cx="806450" cy="806450"/>
              <a:chOff x="5500" y="14798"/>
              <a:chExt cx="635" cy="635"/>
            </a:xfrm>
          </p:grpSpPr>
          <p:sp>
            <p:nvSpPr>
              <p:cNvPr id="105" name="Oval 61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06" name="Oval 62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07" name="Group 570"/>
            <p:cNvGrpSpPr>
              <a:grpSpLocks/>
            </p:cNvGrpSpPr>
            <p:nvPr/>
          </p:nvGrpSpPr>
          <p:grpSpPr bwMode="auto">
            <a:xfrm>
              <a:off x="29657675" y="26473150"/>
              <a:ext cx="806450" cy="806450"/>
              <a:chOff x="4411" y="14753"/>
              <a:chExt cx="635" cy="635"/>
            </a:xfrm>
          </p:grpSpPr>
          <p:sp>
            <p:nvSpPr>
              <p:cNvPr id="108" name="Oval 571"/>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109" name="Oval 572"/>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10" name="Group 594"/>
            <p:cNvGrpSpPr>
              <a:grpSpLocks/>
            </p:cNvGrpSpPr>
            <p:nvPr/>
          </p:nvGrpSpPr>
          <p:grpSpPr bwMode="auto">
            <a:xfrm>
              <a:off x="29541788" y="26992263"/>
              <a:ext cx="806450" cy="806450"/>
              <a:chOff x="5500" y="14798"/>
              <a:chExt cx="635" cy="635"/>
            </a:xfrm>
          </p:grpSpPr>
          <p:sp>
            <p:nvSpPr>
              <p:cNvPr id="111" name="Oval 595"/>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12" name="Oval 596"/>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13" name="Group 1062"/>
            <p:cNvGrpSpPr>
              <a:grpSpLocks/>
            </p:cNvGrpSpPr>
            <p:nvPr/>
          </p:nvGrpSpPr>
          <p:grpSpPr bwMode="auto">
            <a:xfrm>
              <a:off x="29329063" y="27627263"/>
              <a:ext cx="806450" cy="806450"/>
              <a:chOff x="5500" y="14798"/>
              <a:chExt cx="635" cy="635"/>
            </a:xfrm>
          </p:grpSpPr>
          <p:sp>
            <p:nvSpPr>
              <p:cNvPr id="114" name="Oval 106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15" name="Oval 106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16" name="Group 609"/>
            <p:cNvGrpSpPr>
              <a:grpSpLocks/>
            </p:cNvGrpSpPr>
            <p:nvPr/>
          </p:nvGrpSpPr>
          <p:grpSpPr bwMode="auto">
            <a:xfrm>
              <a:off x="29741813" y="28209875"/>
              <a:ext cx="806450" cy="806450"/>
              <a:chOff x="5500" y="14798"/>
              <a:chExt cx="635" cy="635"/>
            </a:xfrm>
          </p:grpSpPr>
          <p:sp>
            <p:nvSpPr>
              <p:cNvPr id="117" name="Oval 61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18" name="Oval 61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grpSp>
        <p:nvGrpSpPr>
          <p:cNvPr id="120" name="グループ化 119"/>
          <p:cNvGrpSpPr/>
          <p:nvPr/>
        </p:nvGrpSpPr>
        <p:grpSpPr>
          <a:xfrm rot="10800000">
            <a:off x="6119116" y="1409303"/>
            <a:ext cx="764928" cy="1256937"/>
            <a:chOff x="27468513" y="25896888"/>
            <a:chExt cx="3225800" cy="5300662"/>
          </a:xfrm>
        </p:grpSpPr>
        <p:grpSp>
          <p:nvGrpSpPr>
            <p:cNvPr id="121" name="Group 426"/>
            <p:cNvGrpSpPr>
              <a:grpSpLocks/>
            </p:cNvGrpSpPr>
            <p:nvPr/>
          </p:nvGrpSpPr>
          <p:grpSpPr bwMode="auto">
            <a:xfrm>
              <a:off x="29657675" y="25896888"/>
              <a:ext cx="806450" cy="806450"/>
              <a:chOff x="5500" y="14798"/>
              <a:chExt cx="635" cy="635"/>
            </a:xfrm>
          </p:grpSpPr>
          <p:sp>
            <p:nvSpPr>
              <p:cNvPr id="233" name="Oval 427"/>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34" name="Oval 428"/>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22" name="Group 522"/>
            <p:cNvGrpSpPr>
              <a:grpSpLocks/>
            </p:cNvGrpSpPr>
            <p:nvPr/>
          </p:nvGrpSpPr>
          <p:grpSpPr bwMode="auto">
            <a:xfrm>
              <a:off x="28965525" y="25954038"/>
              <a:ext cx="806450" cy="806450"/>
              <a:chOff x="5500" y="14798"/>
              <a:chExt cx="635" cy="635"/>
            </a:xfrm>
          </p:grpSpPr>
          <p:sp>
            <p:nvSpPr>
              <p:cNvPr id="231" name="Oval 52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32" name="Oval 52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23" name="Group 471"/>
            <p:cNvGrpSpPr>
              <a:grpSpLocks/>
            </p:cNvGrpSpPr>
            <p:nvPr/>
          </p:nvGrpSpPr>
          <p:grpSpPr bwMode="auto">
            <a:xfrm>
              <a:off x="29197300" y="26012775"/>
              <a:ext cx="806450" cy="806450"/>
              <a:chOff x="4411" y="14753"/>
              <a:chExt cx="635" cy="635"/>
            </a:xfrm>
          </p:grpSpPr>
          <p:sp>
            <p:nvSpPr>
              <p:cNvPr id="229" name="Oval 472"/>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30" name="Oval 473"/>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24" name="Group 516"/>
            <p:cNvGrpSpPr>
              <a:grpSpLocks/>
            </p:cNvGrpSpPr>
            <p:nvPr/>
          </p:nvGrpSpPr>
          <p:grpSpPr bwMode="auto">
            <a:xfrm>
              <a:off x="27468513" y="27914600"/>
              <a:ext cx="806450" cy="806450"/>
              <a:chOff x="5500" y="14798"/>
              <a:chExt cx="635" cy="635"/>
            </a:xfrm>
          </p:grpSpPr>
          <p:sp>
            <p:nvSpPr>
              <p:cNvPr id="227" name="Oval 517"/>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28" name="Oval 518"/>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25" name="Group 519"/>
            <p:cNvGrpSpPr>
              <a:grpSpLocks/>
            </p:cNvGrpSpPr>
            <p:nvPr/>
          </p:nvGrpSpPr>
          <p:grpSpPr bwMode="auto">
            <a:xfrm>
              <a:off x="27755850" y="29354463"/>
              <a:ext cx="808038" cy="806450"/>
              <a:chOff x="5500" y="14798"/>
              <a:chExt cx="635" cy="635"/>
            </a:xfrm>
          </p:grpSpPr>
          <p:sp>
            <p:nvSpPr>
              <p:cNvPr id="225" name="Oval 52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26" name="Oval 52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26" name="Group 525"/>
            <p:cNvGrpSpPr>
              <a:grpSpLocks/>
            </p:cNvGrpSpPr>
            <p:nvPr/>
          </p:nvGrpSpPr>
          <p:grpSpPr bwMode="auto">
            <a:xfrm>
              <a:off x="28505150" y="26242963"/>
              <a:ext cx="806450" cy="806450"/>
              <a:chOff x="4411" y="14753"/>
              <a:chExt cx="635" cy="635"/>
            </a:xfrm>
          </p:grpSpPr>
          <p:sp>
            <p:nvSpPr>
              <p:cNvPr id="223" name="Oval 526"/>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24" name="Oval 527"/>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27" name="Group 528"/>
            <p:cNvGrpSpPr>
              <a:grpSpLocks/>
            </p:cNvGrpSpPr>
            <p:nvPr/>
          </p:nvGrpSpPr>
          <p:grpSpPr bwMode="auto">
            <a:xfrm>
              <a:off x="27584400" y="28778200"/>
              <a:ext cx="806450" cy="806450"/>
              <a:chOff x="5500" y="14798"/>
              <a:chExt cx="635" cy="635"/>
            </a:xfrm>
          </p:grpSpPr>
          <p:sp>
            <p:nvSpPr>
              <p:cNvPr id="221" name="Oval 52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22" name="Oval 53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28" name="Group 534"/>
            <p:cNvGrpSpPr>
              <a:grpSpLocks/>
            </p:cNvGrpSpPr>
            <p:nvPr/>
          </p:nvGrpSpPr>
          <p:grpSpPr bwMode="auto">
            <a:xfrm>
              <a:off x="28043188" y="29179838"/>
              <a:ext cx="806450" cy="806450"/>
              <a:chOff x="4411" y="14753"/>
              <a:chExt cx="635" cy="635"/>
            </a:xfrm>
          </p:grpSpPr>
          <p:sp>
            <p:nvSpPr>
              <p:cNvPr id="219" name="Oval 535"/>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20" name="Oval 536"/>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29" name="Group 537"/>
            <p:cNvGrpSpPr>
              <a:grpSpLocks/>
            </p:cNvGrpSpPr>
            <p:nvPr/>
          </p:nvGrpSpPr>
          <p:grpSpPr bwMode="auto">
            <a:xfrm>
              <a:off x="27813000" y="26992263"/>
              <a:ext cx="808038" cy="806450"/>
              <a:chOff x="5500" y="14798"/>
              <a:chExt cx="635" cy="635"/>
            </a:xfrm>
          </p:grpSpPr>
          <p:sp>
            <p:nvSpPr>
              <p:cNvPr id="217" name="Oval 538"/>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18" name="Oval 539"/>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30" name="Group 540"/>
            <p:cNvGrpSpPr>
              <a:grpSpLocks/>
            </p:cNvGrpSpPr>
            <p:nvPr/>
          </p:nvGrpSpPr>
          <p:grpSpPr bwMode="auto">
            <a:xfrm>
              <a:off x="28159075" y="26473150"/>
              <a:ext cx="806450" cy="806450"/>
              <a:chOff x="4411" y="14753"/>
              <a:chExt cx="635" cy="635"/>
            </a:xfrm>
          </p:grpSpPr>
          <p:sp>
            <p:nvSpPr>
              <p:cNvPr id="215" name="Oval 541"/>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16" name="Oval 542"/>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31" name="Group 543"/>
            <p:cNvGrpSpPr>
              <a:grpSpLocks/>
            </p:cNvGrpSpPr>
            <p:nvPr/>
          </p:nvGrpSpPr>
          <p:grpSpPr bwMode="auto">
            <a:xfrm>
              <a:off x="27525663" y="28316238"/>
              <a:ext cx="806450" cy="806450"/>
              <a:chOff x="4411" y="14753"/>
              <a:chExt cx="635" cy="635"/>
            </a:xfrm>
          </p:grpSpPr>
          <p:sp>
            <p:nvSpPr>
              <p:cNvPr id="213" name="Oval 54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14" name="Oval 54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32" name="Group 498"/>
            <p:cNvGrpSpPr>
              <a:grpSpLocks/>
            </p:cNvGrpSpPr>
            <p:nvPr/>
          </p:nvGrpSpPr>
          <p:grpSpPr bwMode="auto">
            <a:xfrm>
              <a:off x="27986038" y="27971750"/>
              <a:ext cx="806450" cy="806450"/>
              <a:chOff x="5500" y="14798"/>
              <a:chExt cx="635" cy="635"/>
            </a:xfrm>
          </p:grpSpPr>
          <p:sp>
            <p:nvSpPr>
              <p:cNvPr id="211" name="Oval 49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12" name="Oval 50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33" name="Group 549"/>
            <p:cNvGrpSpPr>
              <a:grpSpLocks/>
            </p:cNvGrpSpPr>
            <p:nvPr/>
          </p:nvGrpSpPr>
          <p:grpSpPr bwMode="auto">
            <a:xfrm>
              <a:off x="29657675" y="30391100"/>
              <a:ext cx="806450" cy="806450"/>
              <a:chOff x="4411" y="14753"/>
              <a:chExt cx="635" cy="635"/>
            </a:xfrm>
          </p:grpSpPr>
          <p:sp>
            <p:nvSpPr>
              <p:cNvPr id="209" name="Oval 550"/>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10" name="Oval 551"/>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34" name="Group 552"/>
            <p:cNvGrpSpPr>
              <a:grpSpLocks/>
            </p:cNvGrpSpPr>
            <p:nvPr/>
          </p:nvGrpSpPr>
          <p:grpSpPr bwMode="auto">
            <a:xfrm>
              <a:off x="28563888" y="30160913"/>
              <a:ext cx="806450" cy="806450"/>
              <a:chOff x="5500" y="14798"/>
              <a:chExt cx="635" cy="635"/>
            </a:xfrm>
          </p:grpSpPr>
          <p:sp>
            <p:nvSpPr>
              <p:cNvPr id="207" name="Oval 55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08" name="Oval 55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35" name="Group 555"/>
            <p:cNvGrpSpPr>
              <a:grpSpLocks/>
            </p:cNvGrpSpPr>
            <p:nvPr/>
          </p:nvGrpSpPr>
          <p:grpSpPr bwMode="auto">
            <a:xfrm>
              <a:off x="28159075" y="28548013"/>
              <a:ext cx="806450" cy="806450"/>
              <a:chOff x="4411" y="14753"/>
              <a:chExt cx="635" cy="635"/>
            </a:xfrm>
          </p:grpSpPr>
          <p:sp>
            <p:nvSpPr>
              <p:cNvPr id="205" name="Oval 556"/>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06" name="Oval 557"/>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36" name="Group 558"/>
            <p:cNvGrpSpPr>
              <a:grpSpLocks/>
            </p:cNvGrpSpPr>
            <p:nvPr/>
          </p:nvGrpSpPr>
          <p:grpSpPr bwMode="auto">
            <a:xfrm>
              <a:off x="28101925" y="29756100"/>
              <a:ext cx="806450" cy="806450"/>
              <a:chOff x="5500" y="14798"/>
              <a:chExt cx="635" cy="635"/>
            </a:xfrm>
          </p:grpSpPr>
          <p:sp>
            <p:nvSpPr>
              <p:cNvPr id="203" name="Oval 55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04" name="Oval 56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37" name="Group 561"/>
            <p:cNvGrpSpPr>
              <a:grpSpLocks/>
            </p:cNvGrpSpPr>
            <p:nvPr/>
          </p:nvGrpSpPr>
          <p:grpSpPr bwMode="auto">
            <a:xfrm>
              <a:off x="28621038" y="29584650"/>
              <a:ext cx="806450" cy="806450"/>
              <a:chOff x="4411" y="14753"/>
              <a:chExt cx="635" cy="635"/>
            </a:xfrm>
          </p:grpSpPr>
          <p:sp>
            <p:nvSpPr>
              <p:cNvPr id="201" name="Oval 562"/>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02" name="Oval 563"/>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38" name="Group 564"/>
            <p:cNvGrpSpPr>
              <a:grpSpLocks/>
            </p:cNvGrpSpPr>
            <p:nvPr/>
          </p:nvGrpSpPr>
          <p:grpSpPr bwMode="auto">
            <a:xfrm>
              <a:off x="28621038" y="28949650"/>
              <a:ext cx="806450" cy="806450"/>
              <a:chOff x="5500" y="14798"/>
              <a:chExt cx="635" cy="635"/>
            </a:xfrm>
          </p:grpSpPr>
          <p:sp>
            <p:nvSpPr>
              <p:cNvPr id="199" name="Oval 565"/>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00" name="Oval 566"/>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39" name="Group 567"/>
            <p:cNvGrpSpPr>
              <a:grpSpLocks/>
            </p:cNvGrpSpPr>
            <p:nvPr/>
          </p:nvGrpSpPr>
          <p:grpSpPr bwMode="auto">
            <a:xfrm>
              <a:off x="29254450" y="30391100"/>
              <a:ext cx="806450" cy="806450"/>
              <a:chOff x="5500" y="14798"/>
              <a:chExt cx="635" cy="635"/>
            </a:xfrm>
          </p:grpSpPr>
          <p:sp>
            <p:nvSpPr>
              <p:cNvPr id="197" name="Oval 568"/>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98" name="Oval 569"/>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0" name="Group 573"/>
            <p:cNvGrpSpPr>
              <a:grpSpLocks/>
            </p:cNvGrpSpPr>
            <p:nvPr/>
          </p:nvGrpSpPr>
          <p:grpSpPr bwMode="auto">
            <a:xfrm>
              <a:off x="29168725" y="29791025"/>
              <a:ext cx="806450" cy="806450"/>
              <a:chOff x="5500" y="14798"/>
              <a:chExt cx="635" cy="635"/>
            </a:xfrm>
          </p:grpSpPr>
          <p:sp>
            <p:nvSpPr>
              <p:cNvPr id="195" name="Oval 574"/>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96" name="Oval 575"/>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1" name="Group 576"/>
            <p:cNvGrpSpPr>
              <a:grpSpLocks/>
            </p:cNvGrpSpPr>
            <p:nvPr/>
          </p:nvGrpSpPr>
          <p:grpSpPr bwMode="auto">
            <a:xfrm>
              <a:off x="29830713" y="30045025"/>
              <a:ext cx="806450" cy="806450"/>
              <a:chOff x="5500" y="14798"/>
              <a:chExt cx="635" cy="635"/>
            </a:xfrm>
          </p:grpSpPr>
          <p:sp>
            <p:nvSpPr>
              <p:cNvPr id="193" name="Oval 577"/>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94" name="Oval 578"/>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2" name="Group 579"/>
            <p:cNvGrpSpPr>
              <a:grpSpLocks/>
            </p:cNvGrpSpPr>
            <p:nvPr/>
          </p:nvGrpSpPr>
          <p:grpSpPr bwMode="auto">
            <a:xfrm>
              <a:off x="28390850" y="26992263"/>
              <a:ext cx="806450" cy="806450"/>
              <a:chOff x="5500" y="14798"/>
              <a:chExt cx="635" cy="635"/>
            </a:xfrm>
          </p:grpSpPr>
          <p:sp>
            <p:nvSpPr>
              <p:cNvPr id="191" name="Oval 58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92" name="Oval 58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3" name="Group 582"/>
            <p:cNvGrpSpPr>
              <a:grpSpLocks/>
            </p:cNvGrpSpPr>
            <p:nvPr/>
          </p:nvGrpSpPr>
          <p:grpSpPr bwMode="auto">
            <a:xfrm>
              <a:off x="28908375" y="26587450"/>
              <a:ext cx="806450" cy="806450"/>
              <a:chOff x="5500" y="14798"/>
              <a:chExt cx="635" cy="635"/>
            </a:xfrm>
          </p:grpSpPr>
          <p:sp>
            <p:nvSpPr>
              <p:cNvPr id="189" name="Oval 58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90" name="Oval 58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4" name="Group 429"/>
            <p:cNvGrpSpPr>
              <a:grpSpLocks/>
            </p:cNvGrpSpPr>
            <p:nvPr/>
          </p:nvGrpSpPr>
          <p:grpSpPr bwMode="auto">
            <a:xfrm>
              <a:off x="27525663" y="27509788"/>
              <a:ext cx="806450" cy="806450"/>
              <a:chOff x="4411" y="14753"/>
              <a:chExt cx="635" cy="635"/>
            </a:xfrm>
          </p:grpSpPr>
          <p:sp>
            <p:nvSpPr>
              <p:cNvPr id="187" name="Oval 430"/>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188" name="Oval 431"/>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5" name="Group 588"/>
            <p:cNvGrpSpPr>
              <a:grpSpLocks/>
            </p:cNvGrpSpPr>
            <p:nvPr/>
          </p:nvGrpSpPr>
          <p:grpSpPr bwMode="auto">
            <a:xfrm>
              <a:off x="28132088" y="27528838"/>
              <a:ext cx="806450" cy="806450"/>
              <a:chOff x="5500" y="14798"/>
              <a:chExt cx="635" cy="635"/>
            </a:xfrm>
          </p:grpSpPr>
          <p:sp>
            <p:nvSpPr>
              <p:cNvPr id="185" name="Oval 58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86" name="Oval 59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6" name="Group 513"/>
            <p:cNvGrpSpPr>
              <a:grpSpLocks/>
            </p:cNvGrpSpPr>
            <p:nvPr/>
          </p:nvGrpSpPr>
          <p:grpSpPr bwMode="auto">
            <a:xfrm>
              <a:off x="29667200" y="29438600"/>
              <a:ext cx="806450" cy="806450"/>
              <a:chOff x="4411" y="14753"/>
              <a:chExt cx="635" cy="635"/>
            </a:xfrm>
          </p:grpSpPr>
          <p:sp>
            <p:nvSpPr>
              <p:cNvPr id="183" name="Oval 51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184" name="Oval 51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7" name="Group 591"/>
            <p:cNvGrpSpPr>
              <a:grpSpLocks/>
            </p:cNvGrpSpPr>
            <p:nvPr/>
          </p:nvGrpSpPr>
          <p:grpSpPr bwMode="auto">
            <a:xfrm>
              <a:off x="29197300" y="29122688"/>
              <a:ext cx="806450" cy="806450"/>
              <a:chOff x="5500" y="14798"/>
              <a:chExt cx="635" cy="635"/>
            </a:xfrm>
          </p:grpSpPr>
          <p:sp>
            <p:nvSpPr>
              <p:cNvPr id="181" name="Oval 592"/>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82" name="Oval 593"/>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8" name="Group 546"/>
            <p:cNvGrpSpPr>
              <a:grpSpLocks/>
            </p:cNvGrpSpPr>
            <p:nvPr/>
          </p:nvGrpSpPr>
          <p:grpSpPr bwMode="auto">
            <a:xfrm>
              <a:off x="28908375" y="27222450"/>
              <a:ext cx="806450" cy="806450"/>
              <a:chOff x="4411" y="14753"/>
              <a:chExt cx="635" cy="635"/>
            </a:xfrm>
          </p:grpSpPr>
          <p:sp>
            <p:nvSpPr>
              <p:cNvPr id="179" name="Oval 547"/>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180" name="Oval 548"/>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9" name="Group 597"/>
            <p:cNvGrpSpPr>
              <a:grpSpLocks/>
            </p:cNvGrpSpPr>
            <p:nvPr/>
          </p:nvGrpSpPr>
          <p:grpSpPr bwMode="auto">
            <a:xfrm>
              <a:off x="28544838" y="28328938"/>
              <a:ext cx="806450" cy="806450"/>
              <a:chOff x="5500" y="14798"/>
              <a:chExt cx="635" cy="635"/>
            </a:xfrm>
          </p:grpSpPr>
          <p:sp>
            <p:nvSpPr>
              <p:cNvPr id="177" name="Oval 598"/>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78" name="Oval 599"/>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50" name="Group 600"/>
            <p:cNvGrpSpPr>
              <a:grpSpLocks/>
            </p:cNvGrpSpPr>
            <p:nvPr/>
          </p:nvGrpSpPr>
          <p:grpSpPr bwMode="auto">
            <a:xfrm>
              <a:off x="29197300" y="28605163"/>
              <a:ext cx="806450" cy="806450"/>
              <a:chOff x="5500" y="14798"/>
              <a:chExt cx="635" cy="635"/>
            </a:xfrm>
          </p:grpSpPr>
          <p:sp>
            <p:nvSpPr>
              <p:cNvPr id="175" name="Oval 601"/>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76" name="Oval 602"/>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51" name="Group 603"/>
            <p:cNvGrpSpPr>
              <a:grpSpLocks/>
            </p:cNvGrpSpPr>
            <p:nvPr/>
          </p:nvGrpSpPr>
          <p:grpSpPr bwMode="auto">
            <a:xfrm>
              <a:off x="29856113" y="28862338"/>
              <a:ext cx="806450" cy="806450"/>
              <a:chOff x="4411" y="14753"/>
              <a:chExt cx="635" cy="635"/>
            </a:xfrm>
          </p:grpSpPr>
          <p:sp>
            <p:nvSpPr>
              <p:cNvPr id="173" name="Oval 60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174" name="Oval 60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52" name="Group 606"/>
            <p:cNvGrpSpPr>
              <a:grpSpLocks/>
            </p:cNvGrpSpPr>
            <p:nvPr/>
          </p:nvGrpSpPr>
          <p:grpSpPr bwMode="auto">
            <a:xfrm>
              <a:off x="29138563" y="28143200"/>
              <a:ext cx="806450" cy="806450"/>
              <a:chOff x="4411" y="14753"/>
              <a:chExt cx="635" cy="635"/>
            </a:xfrm>
          </p:grpSpPr>
          <p:sp>
            <p:nvSpPr>
              <p:cNvPr id="171" name="Oval 607"/>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172" name="Oval 608"/>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53" name="Group 615"/>
            <p:cNvGrpSpPr>
              <a:grpSpLocks/>
            </p:cNvGrpSpPr>
            <p:nvPr/>
          </p:nvGrpSpPr>
          <p:grpSpPr bwMode="auto">
            <a:xfrm>
              <a:off x="28636913" y="27720925"/>
              <a:ext cx="806450" cy="806450"/>
              <a:chOff x="5500" y="14798"/>
              <a:chExt cx="635" cy="635"/>
            </a:xfrm>
          </p:grpSpPr>
          <p:sp>
            <p:nvSpPr>
              <p:cNvPr id="169" name="Oval 616"/>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70" name="Oval 617"/>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54" name="Group 618"/>
            <p:cNvGrpSpPr>
              <a:grpSpLocks/>
            </p:cNvGrpSpPr>
            <p:nvPr/>
          </p:nvGrpSpPr>
          <p:grpSpPr bwMode="auto">
            <a:xfrm>
              <a:off x="29887863" y="27566938"/>
              <a:ext cx="806450" cy="806450"/>
              <a:chOff x="5500" y="14798"/>
              <a:chExt cx="635" cy="635"/>
            </a:xfrm>
          </p:grpSpPr>
          <p:sp>
            <p:nvSpPr>
              <p:cNvPr id="167" name="Oval 61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68" name="Oval 62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55" name="Group 570"/>
            <p:cNvGrpSpPr>
              <a:grpSpLocks/>
            </p:cNvGrpSpPr>
            <p:nvPr/>
          </p:nvGrpSpPr>
          <p:grpSpPr bwMode="auto">
            <a:xfrm>
              <a:off x="29657675" y="26473150"/>
              <a:ext cx="806450" cy="806450"/>
              <a:chOff x="4411" y="14753"/>
              <a:chExt cx="635" cy="635"/>
            </a:xfrm>
          </p:grpSpPr>
          <p:sp>
            <p:nvSpPr>
              <p:cNvPr id="165" name="Oval 571"/>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166" name="Oval 572"/>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56" name="Group 594"/>
            <p:cNvGrpSpPr>
              <a:grpSpLocks/>
            </p:cNvGrpSpPr>
            <p:nvPr/>
          </p:nvGrpSpPr>
          <p:grpSpPr bwMode="auto">
            <a:xfrm>
              <a:off x="29541788" y="26992263"/>
              <a:ext cx="806450" cy="806450"/>
              <a:chOff x="5500" y="14798"/>
              <a:chExt cx="635" cy="635"/>
            </a:xfrm>
          </p:grpSpPr>
          <p:sp>
            <p:nvSpPr>
              <p:cNvPr id="163" name="Oval 595"/>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64" name="Oval 596"/>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57" name="Group 1062"/>
            <p:cNvGrpSpPr>
              <a:grpSpLocks/>
            </p:cNvGrpSpPr>
            <p:nvPr/>
          </p:nvGrpSpPr>
          <p:grpSpPr bwMode="auto">
            <a:xfrm>
              <a:off x="29329063" y="27627263"/>
              <a:ext cx="806450" cy="806450"/>
              <a:chOff x="5500" y="14798"/>
              <a:chExt cx="635" cy="635"/>
            </a:xfrm>
          </p:grpSpPr>
          <p:sp>
            <p:nvSpPr>
              <p:cNvPr id="161" name="Oval 106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62" name="Oval 106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58" name="Group 609"/>
            <p:cNvGrpSpPr>
              <a:grpSpLocks/>
            </p:cNvGrpSpPr>
            <p:nvPr/>
          </p:nvGrpSpPr>
          <p:grpSpPr bwMode="auto">
            <a:xfrm>
              <a:off x="29741813" y="28209875"/>
              <a:ext cx="806450" cy="806450"/>
              <a:chOff x="5500" y="14798"/>
              <a:chExt cx="635" cy="635"/>
            </a:xfrm>
          </p:grpSpPr>
          <p:sp>
            <p:nvSpPr>
              <p:cNvPr id="159" name="Oval 61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60" name="Oval 61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grpSp>
        <p:nvGrpSpPr>
          <p:cNvPr id="265" name="Group 600"/>
          <p:cNvGrpSpPr>
            <a:grpSpLocks/>
          </p:cNvGrpSpPr>
          <p:nvPr/>
        </p:nvGrpSpPr>
        <p:grpSpPr bwMode="auto">
          <a:xfrm rot="10800000">
            <a:off x="8259634" y="2442423"/>
            <a:ext cx="191233" cy="191232"/>
            <a:chOff x="5500" y="14798"/>
            <a:chExt cx="635" cy="635"/>
          </a:xfrm>
        </p:grpSpPr>
        <p:sp>
          <p:nvSpPr>
            <p:cNvPr id="290" name="Oval 601"/>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91" name="Oval 602"/>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66" name="Group 603"/>
          <p:cNvGrpSpPr>
            <a:grpSpLocks/>
          </p:cNvGrpSpPr>
          <p:nvPr/>
        </p:nvGrpSpPr>
        <p:grpSpPr bwMode="auto">
          <a:xfrm rot="10800000">
            <a:off x="8142046" y="2382017"/>
            <a:ext cx="191233" cy="191232"/>
            <a:chOff x="4411" y="14753"/>
            <a:chExt cx="635" cy="635"/>
          </a:xfrm>
        </p:grpSpPr>
        <p:sp>
          <p:nvSpPr>
            <p:cNvPr id="288" name="Oval 60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89" name="Oval 60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67" name="Group 606"/>
          <p:cNvGrpSpPr>
            <a:grpSpLocks/>
          </p:cNvGrpSpPr>
          <p:nvPr/>
        </p:nvGrpSpPr>
        <p:grpSpPr bwMode="auto">
          <a:xfrm rot="10800000">
            <a:off x="8273563" y="2551969"/>
            <a:ext cx="191233" cy="191232"/>
            <a:chOff x="4411" y="14753"/>
            <a:chExt cx="635" cy="635"/>
          </a:xfrm>
        </p:grpSpPr>
        <p:sp>
          <p:nvSpPr>
            <p:cNvPr id="286" name="Oval 607"/>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87" name="Oval 608"/>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73" name="Group 609"/>
          <p:cNvGrpSpPr>
            <a:grpSpLocks/>
          </p:cNvGrpSpPr>
          <p:nvPr/>
        </p:nvGrpSpPr>
        <p:grpSpPr bwMode="auto">
          <a:xfrm rot="10800000">
            <a:off x="8130514" y="2536158"/>
            <a:ext cx="191233" cy="191232"/>
            <a:chOff x="5500" y="14798"/>
            <a:chExt cx="635" cy="635"/>
          </a:xfrm>
        </p:grpSpPr>
        <p:sp>
          <p:nvSpPr>
            <p:cNvPr id="274" name="Oval 61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75" name="Oval 61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sp>
        <p:nvSpPr>
          <p:cNvPr id="350" name="平行四辺形 349"/>
          <p:cNvSpPr/>
          <p:nvPr/>
        </p:nvSpPr>
        <p:spPr bwMode="auto">
          <a:xfrm rot="12302560">
            <a:off x="7009876" y="2126539"/>
            <a:ext cx="1132388" cy="80442"/>
          </a:xfrm>
          <a:prstGeom prst="parallelogram">
            <a:avLst>
              <a:gd name="adj" fmla="val 97347"/>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path path="circle">
              <a:fillToRect t="100000" r="100000"/>
            </a:path>
            <a:tileRect l="-100000" b="-100000"/>
          </a:gradFill>
          <a:ln w="9525" cap="flat" cmpd="sng" algn="ctr">
            <a:noFill/>
            <a:prstDash val="solid"/>
            <a:round/>
            <a:headEnd type="none" w="med" len="med"/>
            <a:tailEnd type="none" w="med" len="med"/>
          </a:ln>
          <a:effectLst>
            <a:softEdge rad="12700"/>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351" name="平行四辺形 350"/>
          <p:cNvSpPr/>
          <p:nvPr/>
        </p:nvSpPr>
        <p:spPr bwMode="auto">
          <a:xfrm rot="11526687">
            <a:off x="6921272" y="2429657"/>
            <a:ext cx="1132388" cy="80442"/>
          </a:xfrm>
          <a:prstGeom prst="parallelogram">
            <a:avLst>
              <a:gd name="adj" fmla="val 97347"/>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path path="circle">
              <a:fillToRect t="100000" r="100000"/>
            </a:path>
            <a:tileRect l="-100000" b="-100000"/>
          </a:gradFill>
          <a:ln w="9525" cap="flat" cmpd="sng" algn="ctr">
            <a:noFill/>
            <a:prstDash val="solid"/>
            <a:round/>
            <a:headEnd type="none" w="med" len="med"/>
            <a:tailEnd type="none" w="med" len="med"/>
          </a:ln>
          <a:effectLst>
            <a:softEdge rad="12700"/>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grpSp>
        <p:nvGrpSpPr>
          <p:cNvPr id="366" name="グループ化 365"/>
          <p:cNvGrpSpPr/>
          <p:nvPr/>
        </p:nvGrpSpPr>
        <p:grpSpPr>
          <a:xfrm>
            <a:off x="4900035" y="6204716"/>
            <a:ext cx="334282" cy="361184"/>
            <a:chOff x="7801651" y="5650596"/>
            <a:chExt cx="334282" cy="361184"/>
          </a:xfrm>
        </p:grpSpPr>
        <p:grpSp>
          <p:nvGrpSpPr>
            <p:cNvPr id="354" name="Group 600"/>
            <p:cNvGrpSpPr>
              <a:grpSpLocks/>
            </p:cNvGrpSpPr>
            <p:nvPr/>
          </p:nvGrpSpPr>
          <p:grpSpPr bwMode="auto">
            <a:xfrm rot="10800000">
              <a:off x="7930771" y="5711002"/>
              <a:ext cx="191233" cy="191232"/>
              <a:chOff x="5500" y="14798"/>
              <a:chExt cx="635" cy="635"/>
            </a:xfrm>
          </p:grpSpPr>
          <p:sp>
            <p:nvSpPr>
              <p:cNvPr id="355" name="Oval 601"/>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56" name="Oval 602"/>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357" name="Group 603"/>
            <p:cNvGrpSpPr>
              <a:grpSpLocks/>
            </p:cNvGrpSpPr>
            <p:nvPr/>
          </p:nvGrpSpPr>
          <p:grpSpPr bwMode="auto">
            <a:xfrm rot="10800000">
              <a:off x="7813183" y="5650596"/>
              <a:ext cx="191233" cy="191232"/>
              <a:chOff x="4411" y="14753"/>
              <a:chExt cx="635" cy="635"/>
            </a:xfrm>
          </p:grpSpPr>
          <p:sp>
            <p:nvSpPr>
              <p:cNvPr id="358" name="Oval 60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359" name="Oval 60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360" name="Group 606"/>
            <p:cNvGrpSpPr>
              <a:grpSpLocks/>
            </p:cNvGrpSpPr>
            <p:nvPr/>
          </p:nvGrpSpPr>
          <p:grpSpPr bwMode="auto">
            <a:xfrm rot="10800000">
              <a:off x="7944700" y="5820548"/>
              <a:ext cx="191233" cy="191232"/>
              <a:chOff x="4411" y="14753"/>
              <a:chExt cx="635" cy="635"/>
            </a:xfrm>
          </p:grpSpPr>
          <p:sp>
            <p:nvSpPr>
              <p:cNvPr id="361" name="Oval 607"/>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362" name="Oval 608"/>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363" name="Group 609"/>
            <p:cNvGrpSpPr>
              <a:grpSpLocks/>
            </p:cNvGrpSpPr>
            <p:nvPr/>
          </p:nvGrpSpPr>
          <p:grpSpPr bwMode="auto">
            <a:xfrm rot="10800000">
              <a:off x="7801651" y="5804737"/>
              <a:ext cx="191233" cy="191232"/>
              <a:chOff x="5500" y="14798"/>
              <a:chExt cx="635" cy="635"/>
            </a:xfrm>
          </p:grpSpPr>
          <p:sp>
            <p:nvSpPr>
              <p:cNvPr id="364" name="Oval 61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65" name="Oval 61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sp>
        <p:nvSpPr>
          <p:cNvPr id="367" name="円/楕円 366"/>
          <p:cNvSpPr/>
          <p:nvPr/>
        </p:nvSpPr>
        <p:spPr bwMode="auto">
          <a:xfrm>
            <a:off x="6314591" y="5877640"/>
            <a:ext cx="78206" cy="72691"/>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68" name="フッター プレースホルダ 267"/>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4723 0.04583 L 0.42014 -0.13195 " pathEditMode="relative" ptsTypes="AA">
                                      <p:cBhvr>
                                        <p:cTn id="6" dur="4000" fill="hold"/>
                                        <p:tgtEl>
                                          <p:spTgt spid="366"/>
                                        </p:tgtEl>
                                        <p:attrNameLst>
                                          <p:attrName>ppt_x</p:attrName>
                                          <p:attrName>ppt_y</p:attrName>
                                        </p:attrNameLst>
                                      </p:cBhvr>
                                    </p:animMotion>
                                  </p:childTnLst>
                                </p:cTn>
                              </p:par>
                              <p:par>
                                <p:cTn id="7" presetID="0" presetClass="path" presetSubtype="0" accel="50000" decel="50000" fill="hold" grpId="0" nodeType="withEffect">
                                  <p:stCondLst>
                                    <p:cond delay="1700"/>
                                  </p:stCondLst>
                                  <p:childTnLst>
                                    <p:animMotion origin="layout" path="M -1.66667E-6 1.48148E-6 L 0.18959 -0.05278 " pathEditMode="relative" rAng="0" ptsTypes="AA">
                                      <p:cBhvr>
                                        <p:cTn id="8" dur="2300" fill="hold"/>
                                        <p:tgtEl>
                                          <p:spTgt spid="367"/>
                                        </p:tgtEl>
                                        <p:attrNameLst>
                                          <p:attrName>ppt_x</p:attrName>
                                          <p:attrName>ppt_y</p:attrName>
                                        </p:attrNameLst>
                                      </p:cBhvr>
                                      <p:rCtr x="95" y="-2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sym typeface="Symbol"/>
              </a:rPr>
              <a:t></a:t>
            </a:r>
            <a:r>
              <a:rPr lang="ja-JP" altLang="en-US" dirty="0" smtClean="0"/>
              <a:t>線</a:t>
            </a:r>
            <a:endParaRPr kumimoji="1" lang="ja-JP" altLang="en-US" dirty="0"/>
          </a:p>
        </p:txBody>
      </p:sp>
      <p:sp>
        <p:nvSpPr>
          <p:cNvPr id="3" name="コンテンツ プレースホルダ 2"/>
          <p:cNvSpPr>
            <a:spLocks noGrp="1"/>
          </p:cNvSpPr>
          <p:nvPr>
            <p:ph idx="1"/>
          </p:nvPr>
        </p:nvSpPr>
        <p:spPr>
          <a:xfrm>
            <a:off x="571471" y="1285860"/>
            <a:ext cx="8187517" cy="5223224"/>
          </a:xfrm>
        </p:spPr>
        <p:txBody>
          <a:bodyPr/>
          <a:lstStyle/>
          <a:p>
            <a:r>
              <a:rPr kumimoji="1" lang="ja-JP" altLang="en-US" dirty="0" smtClean="0"/>
              <a:t>飛距離 </a:t>
            </a:r>
            <a:r>
              <a:rPr kumimoji="1" lang="en-US" altLang="ja-JP" dirty="0" smtClean="0"/>
              <a:t>(Range)</a:t>
            </a:r>
          </a:p>
          <a:p>
            <a:pPr lvl="1"/>
            <a:r>
              <a:rPr lang="ja-JP" altLang="en-US" dirty="0" smtClean="0"/>
              <a:t>短い距離でエネルギーを失う</a:t>
            </a:r>
            <a:endParaRPr lang="en-US" altLang="ja-JP" dirty="0" smtClean="0"/>
          </a:p>
          <a:p>
            <a:pPr lvl="2"/>
            <a:r>
              <a:rPr lang="ja-JP" altLang="en-US" dirty="0" smtClean="0"/>
              <a:t>透過能力は高くない</a:t>
            </a:r>
            <a:endParaRPr lang="en-US" altLang="ja-JP" dirty="0" smtClean="0"/>
          </a:p>
          <a:p>
            <a:pPr lvl="2"/>
            <a:r>
              <a:rPr lang="ja-JP" altLang="en-US" dirty="0" smtClean="0"/>
              <a:t>空気に対して数</a:t>
            </a:r>
            <a:r>
              <a:rPr lang="en-US" altLang="ja-JP" dirty="0" smtClean="0"/>
              <a:t>cm</a:t>
            </a:r>
            <a:r>
              <a:rPr lang="ja-JP" altLang="en-US" dirty="0" smtClean="0"/>
              <a:t>程度</a:t>
            </a:r>
            <a:endParaRPr lang="en-US" altLang="ja-JP" dirty="0" smtClean="0"/>
          </a:p>
          <a:p>
            <a:r>
              <a:rPr lang="ja-JP" altLang="en-US" dirty="0" smtClean="0"/>
              <a:t>防御物 </a:t>
            </a:r>
            <a:r>
              <a:rPr lang="en-US" altLang="ja-JP" dirty="0" smtClean="0"/>
              <a:t>(Shield)</a:t>
            </a:r>
          </a:p>
          <a:p>
            <a:pPr lvl="1"/>
            <a:r>
              <a:rPr lang="ja-JP" altLang="en-US" dirty="0" smtClean="0"/>
              <a:t>紙</a:t>
            </a:r>
            <a:endParaRPr lang="en-US" altLang="ja-JP" dirty="0" smtClean="0"/>
          </a:p>
          <a:p>
            <a:pPr lvl="1"/>
            <a:r>
              <a:rPr lang="ja-JP" altLang="en-US" dirty="0" smtClean="0"/>
              <a:t>皮膚の表面</a:t>
            </a:r>
            <a:endParaRPr lang="en-US" altLang="ja-JP" dirty="0" smtClean="0"/>
          </a:p>
          <a:p>
            <a:r>
              <a:rPr lang="ja-JP" altLang="en-US" dirty="0" smtClean="0"/>
              <a:t>生物学的危害 </a:t>
            </a:r>
            <a:r>
              <a:rPr lang="en-US" altLang="ja-JP" dirty="0" smtClean="0"/>
              <a:t>(Biological hazard)</a:t>
            </a:r>
          </a:p>
          <a:p>
            <a:pPr lvl="1"/>
            <a:r>
              <a:rPr lang="ja-JP" altLang="en-US" dirty="0" smtClean="0"/>
              <a:t>体外被曝</a:t>
            </a:r>
            <a:endParaRPr lang="en-US" altLang="ja-JP" dirty="0" smtClean="0"/>
          </a:p>
          <a:p>
            <a:pPr lvl="2"/>
            <a:r>
              <a:rPr lang="ja-JP" altLang="en-US" dirty="0" smtClean="0"/>
              <a:t>外から</a:t>
            </a:r>
            <a:r>
              <a:rPr lang="en-US" altLang="ja-JP" dirty="0" smtClean="0">
                <a:sym typeface="Symbol"/>
              </a:rPr>
              <a:t></a:t>
            </a:r>
            <a:r>
              <a:rPr lang="ja-JP" altLang="en-US" dirty="0" smtClean="0"/>
              <a:t>線を人体に照射しても表皮で止まってしまうので影響はない</a:t>
            </a:r>
            <a:endParaRPr lang="en-US" altLang="ja-JP" dirty="0" smtClean="0"/>
          </a:p>
          <a:p>
            <a:pPr lvl="1"/>
            <a:r>
              <a:rPr lang="ja-JP" altLang="en-US" dirty="0" smtClean="0"/>
              <a:t>体内被曝</a:t>
            </a:r>
            <a:endParaRPr lang="en-US" altLang="ja-JP" dirty="0" smtClean="0"/>
          </a:p>
          <a:p>
            <a:pPr lvl="2"/>
            <a:r>
              <a:rPr lang="ja-JP" altLang="en-US" dirty="0" smtClean="0"/>
              <a:t>もし</a:t>
            </a:r>
            <a:r>
              <a:rPr lang="en-US" altLang="ja-JP" dirty="0" smtClean="0">
                <a:sym typeface="Symbol"/>
              </a:rPr>
              <a:t></a:t>
            </a:r>
            <a:r>
              <a:rPr lang="ja-JP" altLang="en-US" dirty="0" smtClean="0"/>
              <a:t>線源を体内に取り込んでしまうと、放射性物質が無くなるまで浴び続けるので非常に危険</a:t>
            </a:r>
            <a:endParaRPr lang="en-US" altLang="ja-JP" dirty="0" smtClean="0"/>
          </a:p>
          <a:p>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21</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266700" y="857231"/>
            <a:ext cx="8786842" cy="5705493"/>
          </a:xfrm>
        </p:spPr>
        <p:txBody>
          <a:bodyPr/>
          <a:lstStyle/>
          <a:p>
            <a:r>
              <a:rPr lang="ja-JP" altLang="en-US" sz="2000" dirty="0" smtClean="0"/>
              <a:t>物理的性質</a:t>
            </a:r>
            <a:endParaRPr lang="en-US" altLang="ja-JP" sz="2000" dirty="0" smtClean="0"/>
          </a:p>
          <a:p>
            <a:pPr lvl="1"/>
            <a:r>
              <a:rPr kumimoji="1" lang="ja-JP" altLang="en-US" sz="1600" dirty="0" smtClean="0"/>
              <a:t>電荷 </a:t>
            </a:r>
            <a:r>
              <a:rPr kumimoji="1" lang="en-US" altLang="ja-JP" sz="1600" dirty="0" smtClean="0"/>
              <a:t>1</a:t>
            </a:r>
          </a:p>
          <a:p>
            <a:pPr lvl="1"/>
            <a:r>
              <a:rPr lang="ja-JP" altLang="en-US" sz="1600" dirty="0" smtClean="0">
                <a:sym typeface="Symbol"/>
              </a:rPr>
              <a:t></a:t>
            </a:r>
            <a:r>
              <a:rPr lang="en-US" altLang="ja-JP" sz="1600" baseline="30000" dirty="0" smtClean="0">
                <a:sym typeface="Symbol"/>
              </a:rPr>
              <a:t>-</a:t>
            </a:r>
            <a:r>
              <a:rPr lang="en-US" altLang="ja-JP" sz="1600" dirty="0" smtClean="0">
                <a:sym typeface="Symbol"/>
              </a:rPr>
              <a:t> (</a:t>
            </a:r>
            <a:r>
              <a:rPr lang="ja-JP" altLang="en-US" sz="1600" dirty="0" smtClean="0"/>
              <a:t>電子</a:t>
            </a:r>
            <a:r>
              <a:rPr lang="en-US" altLang="ja-JP" sz="1600" dirty="0" smtClean="0"/>
              <a:t>)</a:t>
            </a:r>
            <a:r>
              <a:rPr lang="ja-JP" altLang="en-US" sz="1600" dirty="0" smtClean="0"/>
              <a:t>と </a:t>
            </a:r>
            <a:r>
              <a:rPr lang="ja-JP" altLang="en-US" sz="1600" dirty="0" smtClean="0">
                <a:sym typeface="Symbol"/>
              </a:rPr>
              <a:t></a:t>
            </a:r>
            <a:r>
              <a:rPr lang="en-US" altLang="ja-JP" sz="1600" baseline="30000" dirty="0" smtClean="0">
                <a:sym typeface="Symbol"/>
              </a:rPr>
              <a:t>+</a:t>
            </a:r>
            <a:r>
              <a:rPr lang="ja-JP" altLang="en-US" sz="1600" dirty="0" smtClean="0">
                <a:sym typeface="Symbol"/>
              </a:rPr>
              <a:t> </a:t>
            </a:r>
            <a:r>
              <a:rPr lang="en-US" altLang="ja-JP" sz="1600" dirty="0" smtClean="0">
                <a:sym typeface="Symbol"/>
              </a:rPr>
              <a:t>(</a:t>
            </a:r>
            <a:r>
              <a:rPr lang="ja-JP" altLang="en-US" sz="1600" dirty="0" smtClean="0"/>
              <a:t>陽電子</a:t>
            </a:r>
            <a:r>
              <a:rPr lang="en-US" altLang="ja-JP" sz="1600" dirty="0" smtClean="0"/>
              <a:t>)</a:t>
            </a:r>
          </a:p>
          <a:p>
            <a:pPr lvl="2"/>
            <a:r>
              <a:rPr kumimoji="1" lang="en-US" altLang="ja-JP" sz="1400" dirty="0" smtClean="0"/>
              <a:t>α</a:t>
            </a:r>
            <a:r>
              <a:rPr kumimoji="1" lang="ja-JP" altLang="en-US" sz="1400" dirty="0" smtClean="0"/>
              <a:t>線に比べると質量は</a:t>
            </a:r>
            <a:r>
              <a:rPr kumimoji="1" lang="en-US" altLang="ja-JP" sz="1400" dirty="0" smtClean="0"/>
              <a:t>7000</a:t>
            </a:r>
            <a:r>
              <a:rPr kumimoji="1" lang="ja-JP" altLang="en-US" sz="1400" dirty="0" smtClean="0"/>
              <a:t>分の</a:t>
            </a:r>
            <a:r>
              <a:rPr kumimoji="1" lang="en-US" altLang="ja-JP" sz="1400" dirty="0" smtClean="0"/>
              <a:t>1</a:t>
            </a:r>
            <a:r>
              <a:rPr kumimoji="1" lang="ja-JP" altLang="en-US" sz="1400" dirty="0" smtClean="0"/>
              <a:t>程度</a:t>
            </a:r>
            <a:endParaRPr kumimoji="1" lang="en-US" altLang="ja-JP" sz="1400" dirty="0" smtClean="0"/>
          </a:p>
          <a:p>
            <a:pPr lvl="1"/>
            <a:r>
              <a:rPr kumimoji="1" lang="ja-JP" altLang="en-US" sz="1600" dirty="0" smtClean="0"/>
              <a:t>原子核中で陽子（中性子）が中性子（陽子）に崩壊するときに放出される</a:t>
            </a:r>
            <a:endParaRPr kumimoji="1" lang="en-US" altLang="ja-JP" sz="1600" dirty="0" smtClean="0"/>
          </a:p>
          <a:p>
            <a:pPr lvl="1"/>
            <a:endParaRPr lang="en-US" altLang="ja-JP" sz="1800" dirty="0" smtClean="0"/>
          </a:p>
          <a:p>
            <a:pPr lvl="1">
              <a:buNone/>
            </a:pPr>
            <a:endParaRPr kumimoji="1" lang="en-US" altLang="ja-JP" sz="1800" dirty="0" smtClean="0"/>
          </a:p>
          <a:p>
            <a:pPr lvl="1"/>
            <a:endParaRPr lang="en-US" altLang="ja-JP" sz="1800" dirty="0" smtClean="0"/>
          </a:p>
          <a:p>
            <a:pPr lvl="1"/>
            <a:endParaRPr lang="en-US" altLang="ja-JP" sz="1800" dirty="0" smtClean="0"/>
          </a:p>
          <a:p>
            <a:pPr lvl="1"/>
            <a:endParaRPr lang="en-US" altLang="ja-JP" sz="1800" dirty="0" smtClean="0"/>
          </a:p>
          <a:p>
            <a:pPr lvl="1"/>
            <a:endParaRPr lang="en-US" altLang="ja-JP" sz="1800" dirty="0" smtClean="0"/>
          </a:p>
          <a:p>
            <a:pPr lvl="1">
              <a:buNone/>
            </a:pPr>
            <a:endParaRPr lang="en-US" altLang="ja-JP" sz="1800" dirty="0" smtClean="0"/>
          </a:p>
          <a:p>
            <a:pPr lvl="1">
              <a:buNone/>
            </a:pPr>
            <a:r>
              <a:rPr lang="ja-JP" altLang="en-US" sz="1600" dirty="0" smtClean="0"/>
              <a:t>このプロセスは三体崩壊</a:t>
            </a:r>
            <a:endParaRPr lang="en-US" altLang="ja-JP" sz="1600" dirty="0" smtClean="0"/>
          </a:p>
          <a:p>
            <a:pPr lvl="2"/>
            <a:r>
              <a:rPr lang="ja-JP" altLang="en-US" sz="1400" dirty="0" smtClean="0"/>
              <a:t>電子の持つエネルギーは</a:t>
            </a:r>
            <a:r>
              <a:rPr lang="en-US" altLang="ja-JP" sz="1400" dirty="0" smtClean="0"/>
              <a:t>0</a:t>
            </a:r>
            <a:r>
              <a:rPr lang="ja-JP" altLang="en-US" sz="1400" dirty="0" smtClean="0"/>
              <a:t>からある最大値までいろいろな値を持つ</a:t>
            </a:r>
            <a:endParaRPr lang="en-US" altLang="ja-JP" sz="1400" dirty="0" smtClean="0"/>
          </a:p>
          <a:p>
            <a:pPr lvl="1"/>
            <a:r>
              <a:rPr lang="ja-JP" altLang="en-US" sz="1600" dirty="0" smtClean="0">
                <a:sym typeface="Symbol"/>
              </a:rPr>
              <a:t>線を出さずに陽子が中性子に変わるプロセスもある（</a:t>
            </a:r>
            <a:r>
              <a:rPr lang="ja-JP" altLang="en-US" sz="1200" dirty="0" smtClean="0">
                <a:sym typeface="Symbol"/>
              </a:rPr>
              <a:t>電子捕獲</a:t>
            </a:r>
            <a:r>
              <a:rPr lang="en-US" altLang="ja-JP" sz="1600" dirty="0" smtClean="0">
                <a:sym typeface="Symbol"/>
              </a:rPr>
              <a:t>, </a:t>
            </a:r>
            <a:r>
              <a:rPr lang="en-US" altLang="ja-JP" sz="1200" dirty="0" smtClean="0">
                <a:sym typeface="Symbol"/>
              </a:rPr>
              <a:t>Electron Capture</a:t>
            </a:r>
            <a:r>
              <a:rPr lang="ja-JP" altLang="en-US" sz="1600" dirty="0" smtClean="0">
                <a:sym typeface="Symbol"/>
              </a:rPr>
              <a:t>）</a:t>
            </a:r>
            <a:endParaRPr lang="en-US" altLang="ja-JP" sz="1600" dirty="0" smtClean="0">
              <a:sym typeface="Symbol"/>
            </a:endParaRPr>
          </a:p>
          <a:p>
            <a:pPr lvl="2"/>
            <a:r>
              <a:rPr lang="ja-JP" altLang="en-US" sz="1400" dirty="0" smtClean="0">
                <a:sym typeface="Symbol"/>
              </a:rPr>
              <a:t>軌道上の電子を陽子が捕獲</a:t>
            </a:r>
            <a:endParaRPr lang="en-US" altLang="ja-JP" sz="1400" dirty="0" smtClean="0">
              <a:sym typeface="Symbol"/>
            </a:endParaRPr>
          </a:p>
          <a:p>
            <a:pPr lvl="2"/>
            <a:endParaRPr lang="en-US" altLang="ja-JP" sz="1400" dirty="0" smtClean="0">
              <a:sym typeface="Symbol"/>
            </a:endParaRPr>
          </a:p>
          <a:p>
            <a:pPr lvl="1"/>
            <a:endParaRPr lang="en-US" altLang="ja-JP" sz="1600" dirty="0" smtClean="0">
              <a:sym typeface="Symbol"/>
            </a:endParaRPr>
          </a:p>
          <a:p>
            <a:pPr lvl="2"/>
            <a:r>
              <a:rPr lang="ja-JP" altLang="en-US" sz="1400" dirty="0" smtClean="0">
                <a:sym typeface="Symbol"/>
              </a:rPr>
              <a:t>空いた軌道に上の軌道が電子が移動する際に</a:t>
            </a:r>
            <a:r>
              <a:rPr lang="en-US" altLang="ja-JP" sz="1400" dirty="0" smtClean="0">
                <a:sym typeface="Symbol"/>
              </a:rPr>
              <a:t>X</a:t>
            </a:r>
            <a:r>
              <a:rPr lang="ja-JP" altLang="en-US" sz="1400" dirty="0" smtClean="0">
                <a:sym typeface="Symbol"/>
              </a:rPr>
              <a:t>線</a:t>
            </a:r>
            <a:r>
              <a:rPr lang="en-US" altLang="ja-JP" sz="1400" dirty="0" smtClean="0">
                <a:sym typeface="Symbol"/>
              </a:rPr>
              <a:t>(</a:t>
            </a:r>
            <a:r>
              <a:rPr lang="ja-JP" altLang="en-US" sz="1400" dirty="0" smtClean="0">
                <a:sym typeface="Symbol"/>
              </a:rPr>
              <a:t>電磁波</a:t>
            </a:r>
            <a:r>
              <a:rPr lang="en-US" altLang="ja-JP" sz="1400" dirty="0" smtClean="0">
                <a:sym typeface="Symbol"/>
              </a:rPr>
              <a:t>)</a:t>
            </a:r>
            <a:r>
              <a:rPr lang="ja-JP" altLang="en-US" sz="1400" dirty="0" smtClean="0">
                <a:sym typeface="Symbol"/>
              </a:rPr>
              <a:t>が放出される</a:t>
            </a:r>
            <a:endParaRPr lang="en-US" altLang="ja-JP" sz="1400" dirty="0" smtClean="0">
              <a:sym typeface="Symbol"/>
            </a:endParaRPr>
          </a:p>
          <a:p>
            <a:pPr lvl="1">
              <a:buNone/>
            </a:pPr>
            <a:endParaRPr lang="en-US" altLang="ja-JP" sz="1800" dirty="0" smtClean="0">
              <a:sym typeface="Symbol"/>
            </a:endParaRPr>
          </a:p>
        </p:txBody>
      </p:sp>
      <p:sp>
        <p:nvSpPr>
          <p:cNvPr id="2" name="タイトル 1"/>
          <p:cNvSpPr>
            <a:spLocks noGrp="1"/>
          </p:cNvSpPr>
          <p:nvPr>
            <p:ph type="title"/>
          </p:nvPr>
        </p:nvSpPr>
        <p:spPr/>
        <p:txBody>
          <a:bodyPr/>
          <a:lstStyle/>
          <a:p>
            <a:r>
              <a:rPr kumimoji="1" lang="ja-JP" altLang="en-US" dirty="0" smtClean="0">
                <a:sym typeface="Symbol"/>
              </a:rPr>
              <a:t>線</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22</a:t>
            </a:fld>
            <a:endParaRPr kumimoji="1" lang="ja-JP" altLang="en-US" dirty="0"/>
          </a:p>
        </p:txBody>
      </p:sp>
      <p:grpSp>
        <p:nvGrpSpPr>
          <p:cNvPr id="38" name="グループ化 37"/>
          <p:cNvGrpSpPr/>
          <p:nvPr/>
        </p:nvGrpSpPr>
        <p:grpSpPr>
          <a:xfrm>
            <a:off x="5233512" y="2547934"/>
            <a:ext cx="3248526" cy="400110"/>
            <a:chOff x="1637006" y="2643182"/>
            <a:chExt cx="3248526" cy="400110"/>
          </a:xfrm>
        </p:grpSpPr>
        <p:sp>
          <p:nvSpPr>
            <p:cNvPr id="5" name="テキスト ボックス 4"/>
            <p:cNvSpPr txBox="1"/>
            <p:nvPr/>
          </p:nvSpPr>
          <p:spPr>
            <a:xfrm>
              <a:off x="1637006" y="2643182"/>
              <a:ext cx="3248526" cy="400110"/>
            </a:xfrm>
            <a:prstGeom prst="rect">
              <a:avLst/>
            </a:prstGeom>
            <a:noFill/>
          </p:spPr>
          <p:txBody>
            <a:bodyPr wrap="square" rtlCol="0">
              <a:spAutoFit/>
            </a:bodyPr>
            <a:lstStyle/>
            <a:p>
              <a:r>
                <a:rPr lang="en-US" altLang="ja-JP" sz="2000" i="1" dirty="0" smtClean="0"/>
                <a:t>n</a:t>
              </a:r>
              <a:r>
                <a:rPr lang="en-US" altLang="ja-JP" sz="2000" dirty="0" smtClean="0"/>
                <a:t> </a:t>
              </a:r>
              <a:r>
                <a:rPr lang="en-US" altLang="ja-JP" sz="2000" dirty="0" smtClean="0">
                  <a:sym typeface="Symbol"/>
                </a:rPr>
                <a:t> </a:t>
              </a:r>
              <a:r>
                <a:rPr lang="en-US" altLang="ja-JP" sz="2000" i="1" dirty="0" smtClean="0">
                  <a:sym typeface="Symbol"/>
                </a:rPr>
                <a:t>p</a:t>
              </a:r>
              <a:r>
                <a:rPr lang="en-US" altLang="ja-JP" sz="2000" dirty="0" smtClean="0">
                  <a:sym typeface="Symbol"/>
                </a:rPr>
                <a:t> + </a:t>
              </a:r>
              <a:r>
                <a:rPr lang="en-US" altLang="ja-JP" sz="2000" i="1" dirty="0" smtClean="0">
                  <a:solidFill>
                    <a:srgbClr val="C00000"/>
                  </a:solidFill>
                  <a:sym typeface="Symbol"/>
                </a:rPr>
                <a:t>e</a:t>
              </a:r>
              <a:r>
                <a:rPr lang="en-US" altLang="ja-JP" sz="2000" baseline="30000" dirty="0" smtClean="0">
                  <a:solidFill>
                    <a:srgbClr val="C00000"/>
                  </a:solidFill>
                  <a:sym typeface="Symbol"/>
                </a:rPr>
                <a:t>-</a:t>
              </a:r>
              <a:r>
                <a:rPr lang="en-US" altLang="ja-JP" sz="2000" dirty="0" smtClean="0">
                  <a:sym typeface="Symbol"/>
                </a:rPr>
                <a:t> + </a:t>
              </a:r>
              <a:r>
                <a:rPr lang="en-US" altLang="ja-JP" sz="2000" dirty="0" smtClean="0">
                  <a:latin typeface="Symbol" pitchFamily="18" charset="2"/>
                  <a:sym typeface="Symbol"/>
                </a:rPr>
                <a:t>n</a:t>
              </a:r>
              <a:r>
                <a:rPr lang="en-US" altLang="ja-JP" sz="2000" i="1" baseline="-25000" dirty="0" smtClean="0">
                  <a:sym typeface="Symbol"/>
                </a:rPr>
                <a:t>e</a:t>
              </a:r>
              <a:endParaRPr lang="ja-JP" altLang="en-US" sz="2000" i="1" baseline="-25000" dirty="0" smtClean="0"/>
            </a:p>
          </p:txBody>
        </p:sp>
        <p:cxnSp>
          <p:nvCxnSpPr>
            <p:cNvPr id="7" name="直線コネクタ 6"/>
            <p:cNvCxnSpPr/>
            <p:nvPr/>
          </p:nvCxnSpPr>
          <p:spPr bwMode="auto">
            <a:xfrm>
              <a:off x="3479304" y="2786058"/>
              <a:ext cx="14891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sp>
        <p:nvSpPr>
          <p:cNvPr id="8" name="テキスト ボックス 7"/>
          <p:cNvSpPr txBox="1"/>
          <p:nvPr/>
        </p:nvSpPr>
        <p:spPr>
          <a:xfrm>
            <a:off x="1919267" y="5786454"/>
            <a:ext cx="2500330" cy="400110"/>
          </a:xfrm>
          <a:prstGeom prst="rect">
            <a:avLst/>
          </a:prstGeom>
          <a:noFill/>
        </p:spPr>
        <p:txBody>
          <a:bodyPr wrap="square" rtlCol="0">
            <a:spAutoFit/>
          </a:bodyPr>
          <a:lstStyle/>
          <a:p>
            <a:r>
              <a:rPr kumimoji="1" lang="en-US" altLang="ja-JP" sz="2000" i="1" dirty="0" smtClean="0"/>
              <a:t>p</a:t>
            </a:r>
            <a:r>
              <a:rPr lang="en-US" altLang="ja-JP" sz="2000" dirty="0" smtClean="0">
                <a:sym typeface="Symbol"/>
              </a:rPr>
              <a:t> + </a:t>
            </a:r>
            <a:r>
              <a:rPr lang="en-US" altLang="ja-JP" sz="2000" i="1" dirty="0" smtClean="0">
                <a:solidFill>
                  <a:srgbClr val="C00000"/>
                </a:solidFill>
                <a:sym typeface="Symbol"/>
              </a:rPr>
              <a:t>e</a:t>
            </a:r>
            <a:r>
              <a:rPr lang="en-US" altLang="ja-JP" sz="2000" baseline="30000" dirty="0" smtClean="0">
                <a:solidFill>
                  <a:srgbClr val="C00000"/>
                </a:solidFill>
                <a:sym typeface="Symbol"/>
              </a:rPr>
              <a:t>-</a:t>
            </a:r>
            <a:r>
              <a:rPr kumimoji="1" lang="en-US" altLang="ja-JP" sz="2000" dirty="0" smtClean="0"/>
              <a:t> </a:t>
            </a:r>
            <a:r>
              <a:rPr kumimoji="1" lang="en-US" altLang="ja-JP" sz="2000" dirty="0" smtClean="0">
                <a:sym typeface="Symbol"/>
              </a:rPr>
              <a:t> </a:t>
            </a:r>
            <a:r>
              <a:rPr kumimoji="1" lang="en-US" altLang="ja-JP" sz="2000" i="1" dirty="0" smtClean="0">
                <a:sym typeface="Symbol"/>
              </a:rPr>
              <a:t>n</a:t>
            </a:r>
            <a:r>
              <a:rPr kumimoji="1" lang="en-US" altLang="ja-JP" sz="2000" dirty="0" smtClean="0">
                <a:sym typeface="Symbol"/>
              </a:rPr>
              <a:t> + </a:t>
            </a:r>
            <a:r>
              <a:rPr kumimoji="1" lang="en-US" altLang="ja-JP" sz="2000" dirty="0" smtClean="0">
                <a:latin typeface="Symbol" pitchFamily="18" charset="2"/>
                <a:sym typeface="Symbol"/>
              </a:rPr>
              <a:t>n</a:t>
            </a:r>
            <a:r>
              <a:rPr kumimoji="1" lang="en-US" altLang="ja-JP" sz="2000" i="1" baseline="-25000" dirty="0" smtClean="0">
                <a:sym typeface="Symbol"/>
              </a:rPr>
              <a:t>e</a:t>
            </a:r>
            <a:endParaRPr lang="ja-JP" altLang="en-US" sz="2000" i="1" baseline="-25000" dirty="0" smtClean="0"/>
          </a:p>
        </p:txBody>
      </p:sp>
      <p:grpSp>
        <p:nvGrpSpPr>
          <p:cNvPr id="34" name="グループ化 33"/>
          <p:cNvGrpSpPr/>
          <p:nvPr/>
        </p:nvGrpSpPr>
        <p:grpSpPr>
          <a:xfrm>
            <a:off x="1623990" y="3000372"/>
            <a:ext cx="2349034" cy="1477896"/>
            <a:chOff x="4881200" y="2736922"/>
            <a:chExt cx="2349034" cy="1477896"/>
          </a:xfrm>
        </p:grpSpPr>
        <p:sp>
          <p:nvSpPr>
            <p:cNvPr id="9" name="円/楕円 8"/>
            <p:cNvSpPr/>
            <p:nvPr/>
          </p:nvSpPr>
          <p:spPr bwMode="auto">
            <a:xfrm>
              <a:off x="5000628" y="3357562"/>
              <a:ext cx="428628" cy="857256"/>
            </a:xfrm>
            <a:prstGeom prst="ellipse">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l="50000" t="50000" r="50000" b="50000"/>
              </a:path>
              <a:tileRect/>
            </a:gradFill>
            <a:ln w="9525" cap="flat" cmpd="sng" algn="ctr">
              <a:noFill/>
              <a:prstDash val="solid"/>
              <a:round/>
              <a:headEnd type="none" w="med" len="med"/>
              <a:tailEnd type="none" w="med" len="med"/>
            </a:ln>
            <a:effectLst>
              <a:softEdge rad="63500"/>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0" name="円/楕円 9"/>
            <p:cNvSpPr/>
            <p:nvPr/>
          </p:nvSpPr>
          <p:spPr bwMode="auto">
            <a:xfrm>
              <a:off x="6429388" y="3357562"/>
              <a:ext cx="428628" cy="857256"/>
            </a:xfrm>
            <a:prstGeom prst="ellipse">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l="50000" t="50000" r="50000" b="50000"/>
              </a:path>
              <a:tileRect/>
            </a:gradFill>
            <a:ln w="9525" cap="flat" cmpd="sng" algn="ctr">
              <a:noFill/>
              <a:prstDash val="solid"/>
              <a:round/>
              <a:headEnd type="none" w="med" len="med"/>
              <a:tailEnd type="none" w="med" len="med"/>
            </a:ln>
            <a:effectLst>
              <a:softEdge rad="63500"/>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1" name="テキスト ボックス 10"/>
            <p:cNvSpPr txBox="1"/>
            <p:nvPr/>
          </p:nvSpPr>
          <p:spPr>
            <a:xfrm>
              <a:off x="5072066" y="3448050"/>
              <a:ext cx="269626" cy="646331"/>
            </a:xfrm>
            <a:prstGeom prst="rect">
              <a:avLst/>
            </a:prstGeom>
            <a:noFill/>
          </p:spPr>
          <p:txBody>
            <a:bodyPr wrap="none" rtlCol="0">
              <a:spAutoFit/>
            </a:bodyPr>
            <a:lstStyle/>
            <a:p>
              <a:r>
                <a:rPr kumimoji="1" lang="en-US" altLang="ja-JP" sz="1200" i="1" dirty="0" smtClean="0">
                  <a:latin typeface="Arial" pitchFamily="34" charset="0"/>
                  <a:cs typeface="Arial" pitchFamily="34" charset="0"/>
                </a:rPr>
                <a:t>u</a:t>
              </a:r>
            </a:p>
            <a:p>
              <a:r>
                <a:rPr lang="en-US" altLang="ja-JP" sz="1200" i="1" dirty="0" smtClean="0">
                  <a:latin typeface="Arial" pitchFamily="34" charset="0"/>
                  <a:cs typeface="Arial" pitchFamily="34" charset="0"/>
                </a:rPr>
                <a:t>u</a:t>
              </a:r>
            </a:p>
            <a:p>
              <a:r>
                <a:rPr kumimoji="1" lang="en-US" altLang="ja-JP" sz="1200" i="1" dirty="0" smtClean="0">
                  <a:latin typeface="Arial" pitchFamily="34" charset="0"/>
                  <a:cs typeface="Arial" pitchFamily="34" charset="0"/>
                </a:rPr>
                <a:t>d</a:t>
              </a:r>
              <a:endParaRPr kumimoji="1" lang="ja-JP" altLang="en-US" sz="1200" i="1" dirty="0">
                <a:latin typeface="Arial" pitchFamily="34" charset="0"/>
                <a:cs typeface="Arial" pitchFamily="34" charset="0"/>
              </a:endParaRPr>
            </a:p>
          </p:txBody>
        </p:sp>
        <p:sp>
          <p:nvSpPr>
            <p:cNvPr id="12" name="テキスト ボックス 11"/>
            <p:cNvSpPr txBox="1"/>
            <p:nvPr/>
          </p:nvSpPr>
          <p:spPr>
            <a:xfrm>
              <a:off x="6507427" y="3457575"/>
              <a:ext cx="269626" cy="646331"/>
            </a:xfrm>
            <a:prstGeom prst="rect">
              <a:avLst/>
            </a:prstGeom>
            <a:noFill/>
          </p:spPr>
          <p:txBody>
            <a:bodyPr wrap="none" rtlCol="0">
              <a:spAutoFit/>
            </a:bodyPr>
            <a:lstStyle/>
            <a:p>
              <a:r>
                <a:rPr kumimoji="1" lang="en-US" altLang="ja-JP" sz="1200" i="1" dirty="0" smtClean="0">
                  <a:latin typeface="Arial" pitchFamily="34" charset="0"/>
                  <a:cs typeface="Arial" pitchFamily="34" charset="0"/>
                </a:rPr>
                <a:t>u</a:t>
              </a:r>
            </a:p>
            <a:p>
              <a:r>
                <a:rPr lang="en-US" altLang="ja-JP" sz="1200" i="1" dirty="0" smtClean="0">
                  <a:latin typeface="Arial" pitchFamily="34" charset="0"/>
                  <a:cs typeface="Arial" pitchFamily="34" charset="0"/>
                </a:rPr>
                <a:t>d</a:t>
              </a:r>
            </a:p>
            <a:p>
              <a:r>
                <a:rPr kumimoji="1" lang="en-US" altLang="ja-JP" sz="1200" i="1" dirty="0" smtClean="0">
                  <a:latin typeface="Arial" pitchFamily="34" charset="0"/>
                  <a:cs typeface="Arial" pitchFamily="34" charset="0"/>
                </a:rPr>
                <a:t>d</a:t>
              </a:r>
              <a:endParaRPr kumimoji="1" lang="ja-JP" altLang="en-US" sz="1200" i="1" dirty="0">
                <a:latin typeface="Arial" pitchFamily="34" charset="0"/>
                <a:cs typeface="Arial" pitchFamily="34" charset="0"/>
              </a:endParaRPr>
            </a:p>
          </p:txBody>
        </p:sp>
        <p:cxnSp>
          <p:nvCxnSpPr>
            <p:cNvPr id="14" name="直線矢印コネクタ 13"/>
            <p:cNvCxnSpPr/>
            <p:nvPr/>
          </p:nvCxnSpPr>
          <p:spPr bwMode="auto">
            <a:xfrm>
              <a:off x="5295905" y="3605214"/>
              <a:ext cx="1285884" cy="1588"/>
            </a:xfrm>
            <a:prstGeom prst="straightConnector1">
              <a:avLst/>
            </a:prstGeom>
            <a:solidFill>
              <a:schemeClr val="accent1"/>
            </a:solidFill>
            <a:ln w="9525" cap="flat" cmpd="sng" algn="ctr">
              <a:solidFill>
                <a:schemeClr val="tx1"/>
              </a:solidFill>
              <a:prstDash val="solid"/>
              <a:round/>
              <a:headEnd type="none" w="med" len="med"/>
              <a:tailEnd type="arrow" w="sm" len="sm"/>
            </a:ln>
            <a:effectLst/>
          </p:spPr>
        </p:cxnSp>
        <p:cxnSp>
          <p:nvCxnSpPr>
            <p:cNvPr id="15" name="直線矢印コネクタ 14"/>
            <p:cNvCxnSpPr/>
            <p:nvPr/>
          </p:nvCxnSpPr>
          <p:spPr bwMode="auto">
            <a:xfrm>
              <a:off x="5305430" y="3784602"/>
              <a:ext cx="1285884" cy="1588"/>
            </a:xfrm>
            <a:prstGeom prst="straightConnector1">
              <a:avLst/>
            </a:prstGeom>
            <a:solidFill>
              <a:schemeClr val="accent1"/>
            </a:solidFill>
            <a:ln w="9525" cap="flat" cmpd="sng" algn="ctr">
              <a:solidFill>
                <a:schemeClr val="tx1"/>
              </a:solidFill>
              <a:prstDash val="solid"/>
              <a:round/>
              <a:headEnd type="none" w="med" len="med"/>
              <a:tailEnd type="arrow" w="sm" len="sm"/>
            </a:ln>
            <a:effectLst/>
          </p:spPr>
        </p:cxnSp>
        <p:cxnSp>
          <p:nvCxnSpPr>
            <p:cNvPr id="16" name="直線矢印コネクタ 15"/>
            <p:cNvCxnSpPr/>
            <p:nvPr/>
          </p:nvCxnSpPr>
          <p:spPr bwMode="auto">
            <a:xfrm>
              <a:off x="5291142" y="3956053"/>
              <a:ext cx="1285884" cy="1588"/>
            </a:xfrm>
            <a:prstGeom prst="straightConnector1">
              <a:avLst/>
            </a:prstGeom>
            <a:solidFill>
              <a:schemeClr val="accent1"/>
            </a:solidFill>
            <a:ln w="9525" cap="flat" cmpd="sng" algn="ctr">
              <a:solidFill>
                <a:schemeClr val="tx1"/>
              </a:solidFill>
              <a:prstDash val="solid"/>
              <a:round/>
              <a:headEnd type="none" w="med" len="med"/>
              <a:tailEnd type="arrow" w="sm" len="sm"/>
            </a:ln>
            <a:effectLst/>
          </p:spPr>
        </p:cxnSp>
        <p:cxnSp>
          <p:nvCxnSpPr>
            <p:cNvPr id="18" name="直線矢印コネクタ 17"/>
            <p:cNvCxnSpPr/>
            <p:nvPr/>
          </p:nvCxnSpPr>
          <p:spPr bwMode="auto">
            <a:xfrm rot="5400000" flipH="1" flipV="1">
              <a:off x="5786446" y="3357562"/>
              <a:ext cx="500066" cy="357190"/>
            </a:xfrm>
            <a:prstGeom prst="straightConnector1">
              <a:avLst/>
            </a:prstGeom>
            <a:solidFill>
              <a:schemeClr val="accent1"/>
            </a:solidFill>
            <a:ln w="9525" cap="flat" cmpd="sng" algn="ctr">
              <a:solidFill>
                <a:srgbClr val="002060"/>
              </a:solidFill>
              <a:prstDash val="dash"/>
              <a:round/>
              <a:headEnd type="none" w="med" len="med"/>
              <a:tailEnd type="arrow"/>
            </a:ln>
            <a:effectLst/>
          </p:spPr>
        </p:cxnSp>
        <p:sp>
          <p:nvSpPr>
            <p:cNvPr id="20" name="テキスト ボックス 19"/>
            <p:cNvSpPr txBox="1"/>
            <p:nvPr/>
          </p:nvSpPr>
          <p:spPr>
            <a:xfrm>
              <a:off x="5771578" y="3309241"/>
              <a:ext cx="642942" cy="253916"/>
            </a:xfrm>
            <a:prstGeom prst="rect">
              <a:avLst/>
            </a:prstGeom>
            <a:noFill/>
          </p:spPr>
          <p:txBody>
            <a:bodyPr wrap="square" rtlCol="0">
              <a:spAutoFit/>
            </a:bodyPr>
            <a:lstStyle/>
            <a:p>
              <a:r>
                <a:rPr kumimoji="1" lang="en-US" altLang="ja-JP" sz="1050" i="1" dirty="0" smtClean="0">
                  <a:latin typeface="Arial" pitchFamily="34" charset="0"/>
                  <a:cs typeface="Arial" pitchFamily="34" charset="0"/>
                </a:rPr>
                <a:t>W</a:t>
              </a:r>
              <a:r>
                <a:rPr lang="en-US" altLang="ja-JP" sz="1050" baseline="30000" dirty="0" smtClean="0">
                  <a:latin typeface="Arial" pitchFamily="34" charset="0"/>
                  <a:cs typeface="Arial" pitchFamily="34" charset="0"/>
                </a:rPr>
                <a:t> </a:t>
              </a:r>
              <a:r>
                <a:rPr kumimoji="1" lang="en-US" altLang="ja-JP" sz="1050" baseline="30000" dirty="0" smtClean="0">
                  <a:latin typeface="Arial" pitchFamily="34" charset="0"/>
                  <a:cs typeface="Arial" pitchFamily="34" charset="0"/>
                </a:rPr>
                <a:t>+</a:t>
              </a:r>
              <a:endParaRPr kumimoji="1" lang="ja-JP" altLang="en-US" sz="1050" baseline="30000" dirty="0">
                <a:latin typeface="Arial" pitchFamily="34" charset="0"/>
                <a:cs typeface="Arial" pitchFamily="34" charset="0"/>
              </a:endParaRPr>
            </a:p>
          </p:txBody>
        </p:sp>
        <p:sp>
          <p:nvSpPr>
            <p:cNvPr id="22" name="テキスト ボックス 21"/>
            <p:cNvSpPr txBox="1"/>
            <p:nvPr/>
          </p:nvSpPr>
          <p:spPr>
            <a:xfrm>
              <a:off x="6669721" y="2736922"/>
              <a:ext cx="372218" cy="253916"/>
            </a:xfrm>
            <a:prstGeom prst="rect">
              <a:avLst/>
            </a:prstGeom>
            <a:noFill/>
          </p:spPr>
          <p:txBody>
            <a:bodyPr wrap="square" rtlCol="0">
              <a:spAutoFit/>
            </a:bodyPr>
            <a:lstStyle/>
            <a:p>
              <a:r>
                <a:rPr lang="en-US" altLang="ja-JP" sz="1050" i="1" dirty="0" smtClean="0">
                  <a:latin typeface="Arial" pitchFamily="34" charset="0"/>
                  <a:cs typeface="Arial" pitchFamily="34" charset="0"/>
                </a:rPr>
                <a:t>e</a:t>
              </a:r>
              <a:r>
                <a:rPr kumimoji="1" lang="en-US" altLang="ja-JP" sz="1050" baseline="30000" dirty="0" smtClean="0">
                  <a:latin typeface="Arial" pitchFamily="34" charset="0"/>
                  <a:cs typeface="Arial" pitchFamily="34" charset="0"/>
                </a:rPr>
                <a:t>+</a:t>
              </a:r>
              <a:endParaRPr kumimoji="1" lang="ja-JP" altLang="en-US" sz="1050" baseline="30000" dirty="0">
                <a:latin typeface="Arial" pitchFamily="34" charset="0"/>
                <a:cs typeface="Arial" pitchFamily="34" charset="0"/>
              </a:endParaRPr>
            </a:p>
          </p:txBody>
        </p:sp>
        <p:sp>
          <p:nvSpPr>
            <p:cNvPr id="23" name="テキスト ボックス 22"/>
            <p:cNvSpPr txBox="1"/>
            <p:nvPr/>
          </p:nvSpPr>
          <p:spPr>
            <a:xfrm>
              <a:off x="6858016" y="3214686"/>
              <a:ext cx="372218" cy="253916"/>
            </a:xfrm>
            <a:prstGeom prst="rect">
              <a:avLst/>
            </a:prstGeom>
            <a:noFill/>
          </p:spPr>
          <p:txBody>
            <a:bodyPr wrap="square" rtlCol="0">
              <a:spAutoFit/>
            </a:bodyPr>
            <a:lstStyle/>
            <a:p>
              <a:r>
                <a:rPr lang="en-US" altLang="ja-JP" sz="1050" i="1" dirty="0" smtClean="0">
                  <a:latin typeface="Symbol" pitchFamily="18" charset="2"/>
                  <a:cs typeface="Arial" pitchFamily="34" charset="0"/>
                </a:rPr>
                <a:t>n</a:t>
              </a:r>
              <a:r>
                <a:rPr lang="en-US" altLang="ja-JP" sz="1050" i="1" baseline="-25000" dirty="0" smtClean="0">
                  <a:latin typeface="Arial" pitchFamily="34" charset="0"/>
                  <a:cs typeface="Arial" pitchFamily="34" charset="0"/>
                </a:rPr>
                <a:t>e</a:t>
              </a:r>
              <a:endParaRPr kumimoji="1" lang="ja-JP" altLang="en-US" sz="1050" baseline="-25000" dirty="0">
                <a:latin typeface="Arial" pitchFamily="34" charset="0"/>
                <a:cs typeface="Arial" pitchFamily="34" charset="0"/>
              </a:endParaRPr>
            </a:p>
          </p:txBody>
        </p:sp>
        <p:cxnSp>
          <p:nvCxnSpPr>
            <p:cNvPr id="25" name="直線矢印コネクタ 24"/>
            <p:cNvCxnSpPr/>
            <p:nvPr/>
          </p:nvCxnSpPr>
          <p:spPr bwMode="auto">
            <a:xfrm rot="5400000" flipH="1" flipV="1">
              <a:off x="6427673" y="2746071"/>
              <a:ext cx="339770" cy="750099"/>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27" name="直線矢印コネクタ 26"/>
            <p:cNvCxnSpPr/>
            <p:nvPr/>
          </p:nvCxnSpPr>
          <p:spPr bwMode="auto">
            <a:xfrm flipV="1">
              <a:off x="6225768" y="3214686"/>
              <a:ext cx="846562" cy="79922"/>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32" name="正方形/長方形 31"/>
            <p:cNvSpPr/>
            <p:nvPr/>
          </p:nvSpPr>
          <p:spPr>
            <a:xfrm>
              <a:off x="4881200" y="3268872"/>
              <a:ext cx="357790" cy="369332"/>
            </a:xfrm>
            <a:prstGeom prst="rect">
              <a:avLst/>
            </a:prstGeom>
          </p:spPr>
          <p:txBody>
            <a:bodyPr wrap="none">
              <a:spAutoFit/>
            </a:bodyPr>
            <a:lstStyle/>
            <a:p>
              <a:r>
                <a:rPr lang="en-US" altLang="ja-JP" i="1" dirty="0" smtClean="0">
                  <a:latin typeface="Times New Roman" pitchFamily="18" charset="0"/>
                  <a:cs typeface="Times New Roman" pitchFamily="18" charset="0"/>
                </a:rPr>
                <a:t>p</a:t>
              </a:r>
              <a:r>
                <a:rPr lang="en-US" altLang="ja-JP" dirty="0" smtClean="0">
                  <a:latin typeface="Times New Roman" pitchFamily="18" charset="0"/>
                  <a:cs typeface="Times New Roman" pitchFamily="18" charset="0"/>
                </a:rPr>
                <a:t> </a:t>
              </a:r>
              <a:endParaRPr lang="ja-JP" altLang="en-US" dirty="0">
                <a:latin typeface="Times New Roman" pitchFamily="18" charset="0"/>
                <a:cs typeface="Times New Roman" pitchFamily="18" charset="0"/>
              </a:endParaRPr>
            </a:p>
          </p:txBody>
        </p:sp>
        <p:sp>
          <p:nvSpPr>
            <p:cNvPr id="33" name="正方形/長方形 32"/>
            <p:cNvSpPr/>
            <p:nvPr/>
          </p:nvSpPr>
          <p:spPr>
            <a:xfrm>
              <a:off x="6323446" y="3249190"/>
              <a:ext cx="300082" cy="369332"/>
            </a:xfrm>
            <a:prstGeom prst="rect">
              <a:avLst/>
            </a:prstGeom>
          </p:spPr>
          <p:txBody>
            <a:bodyPr wrap="none">
              <a:spAutoFit/>
            </a:bodyPr>
            <a:lstStyle/>
            <a:p>
              <a:r>
                <a:rPr lang="en-US" altLang="ja-JP" i="1" dirty="0" smtClean="0">
                  <a:latin typeface="Times New Roman" pitchFamily="18" charset="0"/>
                  <a:cs typeface="Times New Roman" pitchFamily="18" charset="0"/>
                </a:rPr>
                <a:t>n</a:t>
              </a:r>
              <a:endParaRPr lang="ja-JP" altLang="en-US" dirty="0">
                <a:latin typeface="Times New Roman" pitchFamily="18" charset="0"/>
                <a:cs typeface="Times New Roman" pitchFamily="18" charset="0"/>
              </a:endParaRPr>
            </a:p>
          </p:txBody>
        </p:sp>
      </p:grpSp>
      <p:sp>
        <p:nvSpPr>
          <p:cNvPr id="35" name="テキスト ボックス 34"/>
          <p:cNvSpPr txBox="1"/>
          <p:nvPr/>
        </p:nvSpPr>
        <p:spPr>
          <a:xfrm>
            <a:off x="1623990" y="2500306"/>
            <a:ext cx="2500330" cy="400110"/>
          </a:xfrm>
          <a:prstGeom prst="rect">
            <a:avLst/>
          </a:prstGeom>
          <a:noFill/>
        </p:spPr>
        <p:txBody>
          <a:bodyPr wrap="square" rtlCol="0">
            <a:spAutoFit/>
          </a:bodyPr>
          <a:lstStyle/>
          <a:p>
            <a:r>
              <a:rPr kumimoji="1" lang="en-US" altLang="ja-JP" sz="2000" i="1" dirty="0" smtClean="0"/>
              <a:t>p</a:t>
            </a:r>
            <a:r>
              <a:rPr kumimoji="1" lang="en-US" altLang="ja-JP" sz="2000" dirty="0" smtClean="0"/>
              <a:t> </a:t>
            </a:r>
            <a:r>
              <a:rPr kumimoji="1" lang="en-US" altLang="ja-JP" sz="2000" dirty="0" smtClean="0">
                <a:sym typeface="Symbol"/>
              </a:rPr>
              <a:t> </a:t>
            </a:r>
            <a:r>
              <a:rPr kumimoji="1" lang="en-US" altLang="ja-JP" sz="2000" i="1" dirty="0" smtClean="0">
                <a:sym typeface="Symbol"/>
              </a:rPr>
              <a:t>n</a:t>
            </a:r>
            <a:r>
              <a:rPr kumimoji="1" lang="en-US" altLang="ja-JP" sz="2000" dirty="0" smtClean="0">
                <a:sym typeface="Symbol"/>
              </a:rPr>
              <a:t> + </a:t>
            </a:r>
            <a:r>
              <a:rPr kumimoji="1" lang="en-US" altLang="ja-JP" sz="2000" i="1" dirty="0" smtClean="0">
                <a:solidFill>
                  <a:srgbClr val="C00000"/>
                </a:solidFill>
                <a:sym typeface="Symbol"/>
              </a:rPr>
              <a:t>e</a:t>
            </a:r>
            <a:r>
              <a:rPr kumimoji="1" lang="en-US" altLang="ja-JP" sz="2000" baseline="30000" dirty="0" smtClean="0">
                <a:solidFill>
                  <a:srgbClr val="C00000"/>
                </a:solidFill>
                <a:sym typeface="Symbol"/>
              </a:rPr>
              <a:t>+</a:t>
            </a:r>
            <a:r>
              <a:rPr kumimoji="1" lang="en-US" altLang="ja-JP" sz="2000" dirty="0" smtClean="0">
                <a:sym typeface="Symbol"/>
              </a:rPr>
              <a:t> + </a:t>
            </a:r>
            <a:r>
              <a:rPr kumimoji="1" lang="en-US" altLang="ja-JP" sz="2000" dirty="0" smtClean="0">
                <a:latin typeface="Symbol" pitchFamily="18" charset="2"/>
                <a:sym typeface="Symbol"/>
              </a:rPr>
              <a:t>n</a:t>
            </a:r>
            <a:r>
              <a:rPr kumimoji="1" lang="en-US" altLang="ja-JP" sz="2000" i="1" baseline="-25000" dirty="0" smtClean="0">
                <a:sym typeface="Symbol"/>
              </a:rPr>
              <a:t>e</a:t>
            </a:r>
          </a:p>
        </p:txBody>
      </p:sp>
      <p:grpSp>
        <p:nvGrpSpPr>
          <p:cNvPr id="59" name="グループ化 58"/>
          <p:cNvGrpSpPr/>
          <p:nvPr/>
        </p:nvGrpSpPr>
        <p:grpSpPr>
          <a:xfrm>
            <a:off x="5204310" y="3000372"/>
            <a:ext cx="2349034" cy="1500198"/>
            <a:chOff x="4937610" y="3214686"/>
            <a:chExt cx="2349034" cy="1500198"/>
          </a:xfrm>
        </p:grpSpPr>
        <p:sp>
          <p:nvSpPr>
            <p:cNvPr id="40" name="円/楕円 39"/>
            <p:cNvSpPr/>
            <p:nvPr/>
          </p:nvSpPr>
          <p:spPr bwMode="auto">
            <a:xfrm>
              <a:off x="6500826" y="3857628"/>
              <a:ext cx="428628" cy="857256"/>
            </a:xfrm>
            <a:prstGeom prst="ellipse">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l="50000" t="50000" r="50000" b="50000"/>
              </a:path>
              <a:tileRect/>
            </a:gradFill>
            <a:ln w="9525" cap="flat" cmpd="sng" algn="ctr">
              <a:noFill/>
              <a:prstDash val="solid"/>
              <a:round/>
              <a:headEnd type="none" w="med" len="med"/>
              <a:tailEnd type="none" w="med" len="med"/>
            </a:ln>
            <a:effectLst>
              <a:softEdge rad="63500"/>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41" name="円/楕円 40"/>
            <p:cNvSpPr/>
            <p:nvPr/>
          </p:nvSpPr>
          <p:spPr bwMode="auto">
            <a:xfrm>
              <a:off x="5072066" y="3835326"/>
              <a:ext cx="428628" cy="857256"/>
            </a:xfrm>
            <a:prstGeom prst="ellipse">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l="50000" t="50000" r="50000" b="50000"/>
              </a:path>
              <a:tileRect/>
            </a:gradFill>
            <a:ln w="9525" cap="flat" cmpd="sng" algn="ctr">
              <a:noFill/>
              <a:prstDash val="solid"/>
              <a:round/>
              <a:headEnd type="none" w="med" len="med"/>
              <a:tailEnd type="none" w="med" len="med"/>
            </a:ln>
            <a:effectLst>
              <a:softEdge rad="63500"/>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42" name="テキスト ボックス 41"/>
            <p:cNvSpPr txBox="1"/>
            <p:nvPr/>
          </p:nvSpPr>
          <p:spPr>
            <a:xfrm>
              <a:off x="6572264" y="3925814"/>
              <a:ext cx="269626" cy="646331"/>
            </a:xfrm>
            <a:prstGeom prst="rect">
              <a:avLst/>
            </a:prstGeom>
            <a:noFill/>
          </p:spPr>
          <p:txBody>
            <a:bodyPr wrap="none" rtlCol="0">
              <a:spAutoFit/>
            </a:bodyPr>
            <a:lstStyle/>
            <a:p>
              <a:r>
                <a:rPr kumimoji="1" lang="en-US" altLang="ja-JP" sz="1200" i="1" dirty="0" smtClean="0">
                  <a:latin typeface="Arial" pitchFamily="34" charset="0"/>
                  <a:cs typeface="Arial" pitchFamily="34" charset="0"/>
                </a:rPr>
                <a:t>u</a:t>
              </a:r>
            </a:p>
            <a:p>
              <a:r>
                <a:rPr lang="en-US" altLang="ja-JP" sz="1200" i="1" dirty="0" smtClean="0">
                  <a:latin typeface="Arial" pitchFamily="34" charset="0"/>
                  <a:cs typeface="Arial" pitchFamily="34" charset="0"/>
                </a:rPr>
                <a:t>u</a:t>
              </a:r>
            </a:p>
            <a:p>
              <a:r>
                <a:rPr kumimoji="1" lang="en-US" altLang="ja-JP" sz="1200" i="1" dirty="0" smtClean="0">
                  <a:latin typeface="Arial" pitchFamily="34" charset="0"/>
                  <a:cs typeface="Arial" pitchFamily="34" charset="0"/>
                </a:rPr>
                <a:t>d</a:t>
              </a:r>
              <a:endParaRPr kumimoji="1" lang="ja-JP" altLang="en-US" sz="1200" i="1" dirty="0">
                <a:latin typeface="Arial" pitchFamily="34" charset="0"/>
                <a:cs typeface="Arial" pitchFamily="34" charset="0"/>
              </a:endParaRPr>
            </a:p>
          </p:txBody>
        </p:sp>
        <p:sp>
          <p:nvSpPr>
            <p:cNvPr id="43" name="テキスト ボックス 42"/>
            <p:cNvSpPr txBox="1"/>
            <p:nvPr/>
          </p:nvSpPr>
          <p:spPr>
            <a:xfrm>
              <a:off x="5143504" y="3935339"/>
              <a:ext cx="269626" cy="646331"/>
            </a:xfrm>
            <a:prstGeom prst="rect">
              <a:avLst/>
            </a:prstGeom>
            <a:noFill/>
          </p:spPr>
          <p:txBody>
            <a:bodyPr wrap="none" rtlCol="0">
              <a:spAutoFit/>
            </a:bodyPr>
            <a:lstStyle/>
            <a:p>
              <a:r>
                <a:rPr kumimoji="1" lang="en-US" altLang="ja-JP" sz="1200" i="1" dirty="0" smtClean="0">
                  <a:latin typeface="Arial" pitchFamily="34" charset="0"/>
                  <a:cs typeface="Arial" pitchFamily="34" charset="0"/>
                </a:rPr>
                <a:t>u</a:t>
              </a:r>
            </a:p>
            <a:p>
              <a:r>
                <a:rPr lang="en-US" altLang="ja-JP" sz="1200" i="1" dirty="0" smtClean="0">
                  <a:latin typeface="Arial" pitchFamily="34" charset="0"/>
                  <a:cs typeface="Arial" pitchFamily="34" charset="0"/>
                </a:rPr>
                <a:t>d</a:t>
              </a:r>
            </a:p>
            <a:p>
              <a:r>
                <a:rPr kumimoji="1" lang="en-US" altLang="ja-JP" sz="1200" i="1" dirty="0" smtClean="0">
                  <a:latin typeface="Arial" pitchFamily="34" charset="0"/>
                  <a:cs typeface="Arial" pitchFamily="34" charset="0"/>
                </a:rPr>
                <a:t>d</a:t>
              </a:r>
              <a:endParaRPr kumimoji="1" lang="ja-JP" altLang="en-US" sz="1200" i="1" dirty="0">
                <a:latin typeface="Arial" pitchFamily="34" charset="0"/>
                <a:cs typeface="Arial" pitchFamily="34" charset="0"/>
              </a:endParaRPr>
            </a:p>
          </p:txBody>
        </p:sp>
        <p:cxnSp>
          <p:nvCxnSpPr>
            <p:cNvPr id="44" name="直線矢印コネクタ 43"/>
            <p:cNvCxnSpPr/>
            <p:nvPr/>
          </p:nvCxnSpPr>
          <p:spPr bwMode="auto">
            <a:xfrm>
              <a:off x="5352315" y="4082978"/>
              <a:ext cx="1285884" cy="1588"/>
            </a:xfrm>
            <a:prstGeom prst="straightConnector1">
              <a:avLst/>
            </a:prstGeom>
            <a:solidFill>
              <a:schemeClr val="accent1"/>
            </a:solidFill>
            <a:ln w="9525" cap="flat" cmpd="sng" algn="ctr">
              <a:solidFill>
                <a:schemeClr val="tx1"/>
              </a:solidFill>
              <a:prstDash val="solid"/>
              <a:round/>
              <a:headEnd type="none" w="med" len="med"/>
              <a:tailEnd type="arrow" w="sm" len="sm"/>
            </a:ln>
            <a:effectLst/>
          </p:spPr>
        </p:cxnSp>
        <p:cxnSp>
          <p:nvCxnSpPr>
            <p:cNvPr id="45" name="直線矢印コネクタ 44"/>
            <p:cNvCxnSpPr/>
            <p:nvPr/>
          </p:nvCxnSpPr>
          <p:spPr bwMode="auto">
            <a:xfrm>
              <a:off x="5361840" y="4262366"/>
              <a:ext cx="1285884" cy="1588"/>
            </a:xfrm>
            <a:prstGeom prst="straightConnector1">
              <a:avLst/>
            </a:prstGeom>
            <a:solidFill>
              <a:schemeClr val="accent1"/>
            </a:solidFill>
            <a:ln w="9525" cap="flat" cmpd="sng" algn="ctr">
              <a:solidFill>
                <a:schemeClr val="tx1"/>
              </a:solidFill>
              <a:prstDash val="solid"/>
              <a:round/>
              <a:headEnd type="none" w="med" len="med"/>
              <a:tailEnd type="arrow" w="sm" len="sm"/>
            </a:ln>
            <a:effectLst/>
          </p:spPr>
        </p:cxnSp>
        <p:cxnSp>
          <p:nvCxnSpPr>
            <p:cNvPr id="46" name="直線矢印コネクタ 45"/>
            <p:cNvCxnSpPr/>
            <p:nvPr/>
          </p:nvCxnSpPr>
          <p:spPr bwMode="auto">
            <a:xfrm>
              <a:off x="5347552" y="4433817"/>
              <a:ext cx="1285884" cy="1588"/>
            </a:xfrm>
            <a:prstGeom prst="straightConnector1">
              <a:avLst/>
            </a:prstGeom>
            <a:solidFill>
              <a:schemeClr val="accent1"/>
            </a:solidFill>
            <a:ln w="9525" cap="flat" cmpd="sng" algn="ctr">
              <a:solidFill>
                <a:schemeClr val="tx1"/>
              </a:solidFill>
              <a:prstDash val="solid"/>
              <a:round/>
              <a:headEnd type="none" w="med" len="med"/>
              <a:tailEnd type="arrow" w="sm" len="sm"/>
            </a:ln>
            <a:effectLst/>
          </p:spPr>
        </p:cxnSp>
        <p:cxnSp>
          <p:nvCxnSpPr>
            <p:cNvPr id="47" name="直線矢印コネクタ 46"/>
            <p:cNvCxnSpPr/>
            <p:nvPr/>
          </p:nvCxnSpPr>
          <p:spPr bwMode="auto">
            <a:xfrm rot="5400000" flipH="1" flipV="1">
              <a:off x="5842856" y="3835326"/>
              <a:ext cx="500066" cy="357190"/>
            </a:xfrm>
            <a:prstGeom prst="straightConnector1">
              <a:avLst/>
            </a:prstGeom>
            <a:solidFill>
              <a:schemeClr val="accent1"/>
            </a:solidFill>
            <a:ln w="9525" cap="flat" cmpd="sng" algn="ctr">
              <a:solidFill>
                <a:srgbClr val="002060"/>
              </a:solidFill>
              <a:prstDash val="dash"/>
              <a:round/>
              <a:headEnd type="none" w="med" len="med"/>
              <a:tailEnd type="arrow"/>
            </a:ln>
            <a:effectLst/>
          </p:spPr>
        </p:cxnSp>
        <p:sp>
          <p:nvSpPr>
            <p:cNvPr id="48" name="テキスト ボックス 47"/>
            <p:cNvSpPr txBox="1"/>
            <p:nvPr/>
          </p:nvSpPr>
          <p:spPr>
            <a:xfrm>
              <a:off x="5827988" y="3787005"/>
              <a:ext cx="642942" cy="253916"/>
            </a:xfrm>
            <a:prstGeom prst="rect">
              <a:avLst/>
            </a:prstGeom>
            <a:noFill/>
          </p:spPr>
          <p:txBody>
            <a:bodyPr wrap="square" rtlCol="0">
              <a:spAutoFit/>
            </a:bodyPr>
            <a:lstStyle/>
            <a:p>
              <a:r>
                <a:rPr kumimoji="1" lang="en-US" altLang="ja-JP" sz="1050" i="1" dirty="0" smtClean="0">
                  <a:latin typeface="Arial" pitchFamily="34" charset="0"/>
                  <a:cs typeface="Arial" pitchFamily="34" charset="0"/>
                </a:rPr>
                <a:t>W</a:t>
              </a:r>
              <a:r>
                <a:rPr lang="en-US" altLang="ja-JP" sz="1050" baseline="30000" dirty="0" smtClean="0">
                  <a:latin typeface="Arial" pitchFamily="34" charset="0"/>
                  <a:cs typeface="Arial" pitchFamily="34" charset="0"/>
                </a:rPr>
                <a:t> </a:t>
              </a:r>
              <a:r>
                <a:rPr kumimoji="1" lang="en-US" altLang="ja-JP" sz="1400" baseline="30000" dirty="0" smtClean="0">
                  <a:latin typeface="Arial" pitchFamily="34" charset="0"/>
                  <a:cs typeface="Arial" pitchFamily="34" charset="0"/>
                </a:rPr>
                <a:t>-</a:t>
              </a:r>
              <a:endParaRPr kumimoji="1" lang="ja-JP" altLang="en-US" sz="1050" baseline="30000" dirty="0">
                <a:latin typeface="Arial" pitchFamily="34" charset="0"/>
                <a:cs typeface="Arial" pitchFamily="34" charset="0"/>
              </a:endParaRPr>
            </a:p>
          </p:txBody>
        </p:sp>
        <p:sp>
          <p:nvSpPr>
            <p:cNvPr id="49" name="テキスト ボックス 48"/>
            <p:cNvSpPr txBox="1"/>
            <p:nvPr/>
          </p:nvSpPr>
          <p:spPr>
            <a:xfrm>
              <a:off x="6726131" y="3214686"/>
              <a:ext cx="372218" cy="256480"/>
            </a:xfrm>
            <a:prstGeom prst="rect">
              <a:avLst/>
            </a:prstGeom>
            <a:noFill/>
          </p:spPr>
          <p:txBody>
            <a:bodyPr wrap="square" rtlCol="0">
              <a:spAutoFit/>
            </a:bodyPr>
            <a:lstStyle/>
            <a:p>
              <a:r>
                <a:rPr lang="en-US" altLang="ja-JP" sz="1050" i="1" dirty="0" smtClean="0">
                  <a:latin typeface="Arial" pitchFamily="34" charset="0"/>
                  <a:cs typeface="Arial" pitchFamily="34" charset="0"/>
                </a:rPr>
                <a:t>e</a:t>
              </a:r>
              <a:r>
                <a:rPr kumimoji="1" lang="en-US" altLang="ja-JP" sz="1400" baseline="30000" dirty="0" smtClean="0">
                  <a:latin typeface="Arial" pitchFamily="34" charset="0"/>
                  <a:cs typeface="Arial" pitchFamily="34" charset="0"/>
                </a:rPr>
                <a:t>-</a:t>
              </a:r>
              <a:endParaRPr kumimoji="1" lang="ja-JP" altLang="en-US" sz="1050" baseline="30000" dirty="0">
                <a:latin typeface="Arial" pitchFamily="34" charset="0"/>
                <a:cs typeface="Arial" pitchFamily="34" charset="0"/>
              </a:endParaRPr>
            </a:p>
          </p:txBody>
        </p:sp>
        <p:sp>
          <p:nvSpPr>
            <p:cNvPr id="50" name="テキスト ボックス 49"/>
            <p:cNvSpPr txBox="1"/>
            <p:nvPr/>
          </p:nvSpPr>
          <p:spPr>
            <a:xfrm>
              <a:off x="6914426" y="3692450"/>
              <a:ext cx="372218" cy="253916"/>
            </a:xfrm>
            <a:prstGeom prst="rect">
              <a:avLst/>
            </a:prstGeom>
            <a:noFill/>
          </p:spPr>
          <p:txBody>
            <a:bodyPr wrap="square" rtlCol="0">
              <a:spAutoFit/>
            </a:bodyPr>
            <a:lstStyle/>
            <a:p>
              <a:r>
                <a:rPr lang="en-US" altLang="ja-JP" sz="1050" i="1" dirty="0" smtClean="0">
                  <a:latin typeface="Symbol" pitchFamily="18" charset="2"/>
                  <a:cs typeface="Arial" pitchFamily="34" charset="0"/>
                </a:rPr>
                <a:t>n</a:t>
              </a:r>
              <a:r>
                <a:rPr lang="en-US" altLang="ja-JP" sz="1050" i="1" baseline="-25000" dirty="0" smtClean="0">
                  <a:latin typeface="Arial" pitchFamily="34" charset="0"/>
                  <a:cs typeface="Arial" pitchFamily="34" charset="0"/>
                </a:rPr>
                <a:t>e</a:t>
              </a:r>
              <a:endParaRPr kumimoji="1" lang="ja-JP" altLang="en-US" sz="1050" baseline="-25000" dirty="0">
                <a:latin typeface="Arial" pitchFamily="34" charset="0"/>
                <a:cs typeface="Arial" pitchFamily="34" charset="0"/>
              </a:endParaRPr>
            </a:p>
          </p:txBody>
        </p:sp>
        <p:cxnSp>
          <p:nvCxnSpPr>
            <p:cNvPr id="51" name="直線矢印コネクタ 50"/>
            <p:cNvCxnSpPr/>
            <p:nvPr/>
          </p:nvCxnSpPr>
          <p:spPr bwMode="auto">
            <a:xfrm rot="5400000" flipH="1" flipV="1">
              <a:off x="6484083" y="3223835"/>
              <a:ext cx="339770" cy="750099"/>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52" name="直線矢印コネクタ 51"/>
            <p:cNvCxnSpPr/>
            <p:nvPr/>
          </p:nvCxnSpPr>
          <p:spPr bwMode="auto">
            <a:xfrm flipV="1">
              <a:off x="6282178" y="3692450"/>
              <a:ext cx="846562" cy="79922"/>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53" name="正方形/長方形 52"/>
            <p:cNvSpPr/>
            <p:nvPr/>
          </p:nvSpPr>
          <p:spPr>
            <a:xfrm>
              <a:off x="4937610" y="3746636"/>
              <a:ext cx="300082" cy="369332"/>
            </a:xfrm>
            <a:prstGeom prst="rect">
              <a:avLst/>
            </a:prstGeom>
          </p:spPr>
          <p:txBody>
            <a:bodyPr wrap="none">
              <a:spAutoFit/>
            </a:bodyPr>
            <a:lstStyle/>
            <a:p>
              <a:r>
                <a:rPr lang="en-US" altLang="ja-JP" i="1" dirty="0" smtClean="0">
                  <a:latin typeface="Times New Roman" pitchFamily="18" charset="0"/>
                  <a:cs typeface="Times New Roman" pitchFamily="18" charset="0"/>
                </a:rPr>
                <a:t>n</a:t>
              </a:r>
              <a:endParaRPr lang="ja-JP" altLang="en-US" dirty="0">
                <a:latin typeface="Times New Roman" pitchFamily="18" charset="0"/>
                <a:cs typeface="Times New Roman" pitchFamily="18" charset="0"/>
              </a:endParaRPr>
            </a:p>
          </p:txBody>
        </p:sp>
        <p:sp>
          <p:nvSpPr>
            <p:cNvPr id="54" name="正方形/長方形 53"/>
            <p:cNvSpPr/>
            <p:nvPr/>
          </p:nvSpPr>
          <p:spPr>
            <a:xfrm>
              <a:off x="6379856" y="3726954"/>
              <a:ext cx="300082" cy="369332"/>
            </a:xfrm>
            <a:prstGeom prst="rect">
              <a:avLst/>
            </a:prstGeom>
          </p:spPr>
          <p:txBody>
            <a:bodyPr wrap="none">
              <a:spAutoFit/>
            </a:bodyPr>
            <a:lstStyle/>
            <a:p>
              <a:r>
                <a:rPr lang="en-US" altLang="ja-JP" i="1" dirty="0" smtClean="0">
                  <a:latin typeface="Times New Roman" pitchFamily="18" charset="0"/>
                  <a:cs typeface="Times New Roman" pitchFamily="18" charset="0"/>
                </a:rPr>
                <a:t>p</a:t>
              </a:r>
              <a:endParaRPr lang="ja-JP" altLang="en-US" dirty="0">
                <a:latin typeface="Times New Roman" pitchFamily="18" charset="0"/>
                <a:cs typeface="Times New Roman" pitchFamily="18" charset="0"/>
              </a:endParaRPr>
            </a:p>
          </p:txBody>
        </p:sp>
        <p:cxnSp>
          <p:nvCxnSpPr>
            <p:cNvPr id="58" name="直線コネクタ 57"/>
            <p:cNvCxnSpPr/>
            <p:nvPr/>
          </p:nvCxnSpPr>
          <p:spPr bwMode="auto">
            <a:xfrm>
              <a:off x="7030817" y="3786190"/>
              <a:ext cx="7143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sp>
        <p:nvSpPr>
          <p:cNvPr id="60" name="フッター プレースホルダ 59"/>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sym typeface="Symbol"/>
              </a:rPr>
              <a:t>線</a:t>
            </a:r>
            <a:endParaRPr kumimoji="1" lang="ja-JP" altLang="en-US" dirty="0"/>
          </a:p>
        </p:txBody>
      </p:sp>
      <p:sp>
        <p:nvSpPr>
          <p:cNvPr id="3" name="コンテンツ プレースホルダ 2"/>
          <p:cNvSpPr>
            <a:spLocks noGrp="1"/>
          </p:cNvSpPr>
          <p:nvPr>
            <p:ph idx="1"/>
          </p:nvPr>
        </p:nvSpPr>
        <p:spPr>
          <a:xfrm>
            <a:off x="619598" y="1189606"/>
            <a:ext cx="7772400" cy="5319477"/>
          </a:xfrm>
        </p:spPr>
        <p:txBody>
          <a:bodyPr/>
          <a:lstStyle/>
          <a:p>
            <a:r>
              <a:rPr lang="ja-JP" altLang="en-US" dirty="0" smtClean="0"/>
              <a:t>飛距離 </a:t>
            </a:r>
            <a:r>
              <a:rPr lang="en-US" altLang="ja-JP" dirty="0" smtClean="0"/>
              <a:t>(Range)</a:t>
            </a:r>
          </a:p>
          <a:p>
            <a:pPr lvl="1"/>
            <a:r>
              <a:rPr lang="en-US" altLang="ja-JP" dirty="0" smtClean="0">
                <a:sym typeface="Symbol"/>
              </a:rPr>
              <a:t></a:t>
            </a:r>
            <a:r>
              <a:rPr lang="ja-JP" altLang="en-US" dirty="0" smtClean="0"/>
              <a:t>線よりは遠くまで届く</a:t>
            </a:r>
            <a:endParaRPr lang="en-US" altLang="ja-JP" dirty="0" smtClean="0"/>
          </a:p>
          <a:p>
            <a:pPr lvl="2"/>
            <a:r>
              <a:rPr lang="ja-JP" altLang="en-US" dirty="0" smtClean="0"/>
              <a:t>空気に対して数</a:t>
            </a:r>
            <a:r>
              <a:rPr lang="en-US" altLang="ja-JP" dirty="0" smtClean="0"/>
              <a:t>m</a:t>
            </a:r>
            <a:r>
              <a:rPr lang="ja-JP" altLang="en-US" dirty="0" smtClean="0"/>
              <a:t>程度</a:t>
            </a:r>
            <a:endParaRPr lang="en-US" altLang="ja-JP" dirty="0" smtClean="0"/>
          </a:p>
          <a:p>
            <a:pPr lvl="2"/>
            <a:r>
              <a:rPr lang="ja-JP" altLang="en-US" dirty="0" smtClean="0"/>
              <a:t>皮膚の表面に線源をおいた場合でも</a:t>
            </a:r>
            <a:r>
              <a:rPr lang="en-US" altLang="ja-JP" dirty="0" smtClean="0"/>
              <a:t>2,3mm</a:t>
            </a:r>
            <a:r>
              <a:rPr lang="ja-JP" altLang="en-US" dirty="0" smtClean="0"/>
              <a:t>程度しか進まない</a:t>
            </a:r>
            <a:endParaRPr lang="en-US" altLang="ja-JP" dirty="0" smtClean="0"/>
          </a:p>
          <a:p>
            <a:r>
              <a:rPr lang="ja-JP" altLang="en-US" dirty="0" smtClean="0"/>
              <a:t>防御物 </a:t>
            </a:r>
            <a:r>
              <a:rPr lang="en-US" altLang="ja-JP" dirty="0" smtClean="0"/>
              <a:t>(Shield)</a:t>
            </a:r>
          </a:p>
          <a:p>
            <a:pPr lvl="1"/>
            <a:r>
              <a:rPr lang="ja-JP" altLang="en-US" dirty="0" smtClean="0"/>
              <a:t>数ミリ圧のプラスチック、アルミ、ガラス、木</a:t>
            </a:r>
            <a:endParaRPr lang="en-US" altLang="ja-JP" dirty="0" smtClean="0"/>
          </a:p>
          <a:p>
            <a:pPr lvl="1"/>
            <a:r>
              <a:rPr lang="ja-JP" altLang="en-US" dirty="0" smtClean="0"/>
              <a:t>密度の高い物質（鉛など）は電子が当たることによって</a:t>
            </a:r>
            <a:r>
              <a:rPr lang="en-US" altLang="ja-JP" dirty="0" smtClean="0"/>
              <a:t>X</a:t>
            </a:r>
            <a:r>
              <a:rPr lang="ja-JP" altLang="en-US" dirty="0" smtClean="0"/>
              <a:t>線を出すので逆に危険</a:t>
            </a:r>
            <a:endParaRPr lang="en-US" altLang="ja-JP" dirty="0" smtClean="0"/>
          </a:p>
          <a:p>
            <a:r>
              <a:rPr lang="ja-JP" altLang="en-US" dirty="0" smtClean="0"/>
              <a:t>生物学的危害 </a:t>
            </a:r>
            <a:r>
              <a:rPr lang="en-US" altLang="ja-JP" dirty="0" smtClean="0"/>
              <a:t>(Biological hazard)</a:t>
            </a:r>
          </a:p>
          <a:p>
            <a:pPr lvl="1"/>
            <a:r>
              <a:rPr lang="ja-JP" altLang="en-US" dirty="0" smtClean="0"/>
              <a:t>体外被曝</a:t>
            </a:r>
            <a:endParaRPr lang="en-US" altLang="ja-JP" dirty="0" smtClean="0"/>
          </a:p>
          <a:p>
            <a:pPr lvl="2"/>
            <a:r>
              <a:rPr lang="ja-JP" altLang="en-US" dirty="0" smtClean="0"/>
              <a:t>皮膚や眼球に対して危険</a:t>
            </a:r>
            <a:endParaRPr lang="en-US" altLang="ja-JP" dirty="0" smtClean="0"/>
          </a:p>
          <a:p>
            <a:pPr lvl="2"/>
            <a:r>
              <a:rPr lang="ja-JP" altLang="en-US" dirty="0" smtClean="0"/>
              <a:t>内蔵や骨までには届かない</a:t>
            </a:r>
            <a:endParaRPr lang="en-US" altLang="ja-JP" dirty="0" smtClean="0"/>
          </a:p>
          <a:p>
            <a:pPr lvl="1"/>
            <a:r>
              <a:rPr lang="ja-JP" altLang="en-US" dirty="0" smtClean="0"/>
              <a:t>体内被曝</a:t>
            </a:r>
            <a:endParaRPr lang="en-US" altLang="ja-JP" dirty="0" smtClean="0"/>
          </a:p>
          <a:p>
            <a:pPr lvl="2"/>
            <a:r>
              <a:rPr lang="en-US" altLang="ja-JP" dirty="0" smtClean="0">
                <a:sym typeface="Symbol"/>
              </a:rPr>
              <a:t></a:t>
            </a:r>
            <a:r>
              <a:rPr lang="ja-JP" altLang="en-US" dirty="0" smtClean="0"/>
              <a:t>線源よりはダメージが少ないが危険</a:t>
            </a:r>
            <a:endParaRPr lang="en-US" altLang="ja-JP" dirty="0" smtClean="0"/>
          </a:p>
          <a:p>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23</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sym typeface="Symbol"/>
              </a:rPr>
              <a:t>線</a:t>
            </a:r>
            <a:r>
              <a:rPr kumimoji="1" lang="en-US" altLang="ja-JP" dirty="0" smtClean="0">
                <a:sym typeface="Symbol"/>
              </a:rPr>
              <a:t>/X</a:t>
            </a:r>
            <a:r>
              <a:rPr kumimoji="1" lang="ja-JP" altLang="en-US" dirty="0" smtClean="0">
                <a:sym typeface="Symbol"/>
              </a:rPr>
              <a:t>線</a:t>
            </a:r>
            <a:endParaRPr kumimoji="1" lang="ja-JP" altLang="en-US" dirty="0"/>
          </a:p>
        </p:txBody>
      </p:sp>
      <p:sp>
        <p:nvSpPr>
          <p:cNvPr id="3" name="コンテンツ プレースホルダ 2"/>
          <p:cNvSpPr>
            <a:spLocks noGrp="1"/>
          </p:cNvSpPr>
          <p:nvPr>
            <p:ph idx="1"/>
          </p:nvPr>
        </p:nvSpPr>
        <p:spPr>
          <a:xfrm>
            <a:off x="357158" y="1071546"/>
            <a:ext cx="8286809" cy="5283383"/>
          </a:xfrm>
        </p:spPr>
        <p:txBody>
          <a:bodyPr/>
          <a:lstStyle/>
          <a:p>
            <a:r>
              <a:rPr lang="ja-JP" altLang="en-US" dirty="0" smtClean="0"/>
              <a:t>物理的性質</a:t>
            </a:r>
            <a:endParaRPr lang="en-US" altLang="ja-JP" dirty="0" smtClean="0"/>
          </a:p>
          <a:p>
            <a:pPr lvl="1"/>
            <a:r>
              <a:rPr kumimoji="1" lang="ja-JP" altLang="en-US" dirty="0" smtClean="0"/>
              <a:t>電磁波</a:t>
            </a:r>
            <a:endParaRPr kumimoji="1" lang="en-US" altLang="ja-JP" dirty="0" smtClean="0"/>
          </a:p>
          <a:p>
            <a:pPr lvl="1"/>
            <a:r>
              <a:rPr lang="ja-JP" altLang="en-US" dirty="0" smtClean="0"/>
              <a:t>電荷を持たない</a:t>
            </a:r>
            <a:endParaRPr lang="en-US" altLang="ja-JP" dirty="0" smtClean="0"/>
          </a:p>
          <a:p>
            <a:pPr lvl="1"/>
            <a:r>
              <a:rPr kumimoji="1" lang="ja-JP" altLang="ja-JP" dirty="0" smtClean="0">
                <a:sym typeface="Symbol"/>
              </a:rPr>
              <a:t></a:t>
            </a:r>
            <a:r>
              <a:rPr kumimoji="1" lang="ja-JP" altLang="en-US" dirty="0" smtClean="0">
                <a:sym typeface="Symbol"/>
              </a:rPr>
              <a:t>線と</a:t>
            </a:r>
            <a:r>
              <a:rPr kumimoji="1" lang="en-US" altLang="ja-JP" dirty="0" smtClean="0">
                <a:sym typeface="Symbol"/>
              </a:rPr>
              <a:t>X</a:t>
            </a:r>
            <a:r>
              <a:rPr kumimoji="1" lang="ja-JP" altLang="en-US" dirty="0" smtClean="0">
                <a:sym typeface="Symbol"/>
              </a:rPr>
              <a:t>線の違いは発生機構</a:t>
            </a:r>
            <a:endParaRPr kumimoji="1" lang="en-US" altLang="ja-JP" dirty="0" smtClean="0">
              <a:sym typeface="Symbol"/>
            </a:endParaRPr>
          </a:p>
          <a:p>
            <a:pPr lvl="2"/>
            <a:r>
              <a:rPr lang="ja-JP" altLang="ja-JP" dirty="0" smtClean="0">
                <a:sym typeface="Symbol"/>
              </a:rPr>
              <a:t></a:t>
            </a:r>
            <a:r>
              <a:rPr lang="ja-JP" altLang="en-US" dirty="0" smtClean="0">
                <a:sym typeface="Symbol"/>
              </a:rPr>
              <a:t>線</a:t>
            </a:r>
            <a:endParaRPr lang="en-US" altLang="ja-JP" dirty="0" smtClean="0">
              <a:sym typeface="Symbol"/>
            </a:endParaRPr>
          </a:p>
          <a:p>
            <a:pPr lvl="3"/>
            <a:r>
              <a:rPr lang="ja-JP" altLang="en-US" u="sng" dirty="0" smtClean="0">
                <a:sym typeface="Symbol"/>
              </a:rPr>
              <a:t>原子核内の核子</a:t>
            </a:r>
            <a:r>
              <a:rPr lang="ja-JP" altLang="en-US" dirty="0" smtClean="0">
                <a:sym typeface="Symbol"/>
              </a:rPr>
              <a:t>が励起状態からエネルギーの低い状態へ遷移する時に余分なエネルギーが電磁波として放出される</a:t>
            </a:r>
            <a:endParaRPr lang="en-US" altLang="ja-JP" dirty="0" smtClean="0">
              <a:sym typeface="Symbol"/>
            </a:endParaRPr>
          </a:p>
          <a:p>
            <a:pPr lvl="2"/>
            <a:r>
              <a:rPr lang="en-US" altLang="ja-JP" dirty="0" smtClean="0">
                <a:sym typeface="Symbol"/>
              </a:rPr>
              <a:t>X</a:t>
            </a:r>
            <a:r>
              <a:rPr lang="ja-JP" altLang="en-US" dirty="0" smtClean="0">
                <a:sym typeface="Symbol"/>
              </a:rPr>
              <a:t>線</a:t>
            </a:r>
            <a:endParaRPr lang="en-US" altLang="ja-JP" dirty="0" smtClean="0">
              <a:sym typeface="Symbol"/>
            </a:endParaRPr>
          </a:p>
          <a:p>
            <a:pPr lvl="3"/>
            <a:r>
              <a:rPr kumimoji="1" lang="ja-JP" altLang="en-US" u="sng" dirty="0" smtClean="0"/>
              <a:t>軌道電子</a:t>
            </a:r>
            <a:r>
              <a:rPr kumimoji="1" lang="ja-JP" altLang="en-US" dirty="0" smtClean="0"/>
              <a:t>が励起状態からエネルギーの低い状態に遷移する際に放出される</a:t>
            </a:r>
            <a:endParaRPr kumimoji="1" lang="en-US" altLang="ja-JP" dirty="0" smtClean="0"/>
          </a:p>
          <a:p>
            <a:pPr lvl="4"/>
            <a:r>
              <a:rPr lang="ja-JP" altLang="en-US" dirty="0" smtClean="0"/>
              <a:t>電子捕獲によるもの</a:t>
            </a:r>
            <a:endParaRPr lang="en-US" altLang="ja-JP" dirty="0" smtClean="0"/>
          </a:p>
          <a:p>
            <a:pPr lvl="5"/>
            <a:r>
              <a:rPr kumimoji="1" lang="ja-JP" altLang="en-US" sz="1200" dirty="0" smtClean="0"/>
              <a:t>陽子が軌道電子を捕獲、空いた軌道に上の軌道から電子が落ちて来るときに</a:t>
            </a:r>
            <a:r>
              <a:rPr kumimoji="1" lang="en-US" altLang="ja-JP" sz="1200" dirty="0" smtClean="0"/>
              <a:t>X</a:t>
            </a:r>
            <a:r>
              <a:rPr kumimoji="1" lang="ja-JP" altLang="en-US" sz="1200" dirty="0" smtClean="0"/>
              <a:t>線が放出される</a:t>
            </a:r>
            <a:endParaRPr kumimoji="1" lang="en-US" altLang="ja-JP" sz="1600" dirty="0" smtClean="0"/>
          </a:p>
          <a:p>
            <a:pPr lvl="4"/>
            <a:r>
              <a:rPr lang="ja-JP" altLang="en-US" dirty="0" smtClean="0"/>
              <a:t>内部転換によるもの</a:t>
            </a:r>
            <a:endParaRPr lang="en-US" altLang="ja-JP" dirty="0" smtClean="0"/>
          </a:p>
          <a:p>
            <a:pPr lvl="5"/>
            <a:r>
              <a:rPr lang="ja-JP" altLang="en-US" sz="1200" dirty="0" smtClean="0"/>
              <a:t>原子核のエネルギーが直接電子の軌道に与えられることがあり、主に</a:t>
            </a:r>
            <a:r>
              <a:rPr lang="en-US" altLang="ja-JP" sz="1200" dirty="0" smtClean="0"/>
              <a:t>K</a:t>
            </a:r>
            <a:r>
              <a:rPr lang="ja-JP" altLang="en-US" sz="1200" dirty="0" smtClean="0"/>
              <a:t>殻の電子が放出され、</a:t>
            </a:r>
            <a:r>
              <a:rPr lang="en-US" altLang="ja-JP" sz="1200" dirty="0" smtClean="0"/>
              <a:t>L</a:t>
            </a:r>
            <a:r>
              <a:rPr lang="ja-JP" altLang="en-US" sz="1200" dirty="0" smtClean="0"/>
              <a:t>殻等の電子が</a:t>
            </a:r>
            <a:r>
              <a:rPr lang="en-US" altLang="ja-JP" sz="1200" dirty="0" smtClean="0"/>
              <a:t>K</a:t>
            </a:r>
            <a:r>
              <a:rPr lang="ja-JP" altLang="en-US" sz="1200" dirty="0" smtClean="0"/>
              <a:t>殻に落ちて来るときに</a:t>
            </a:r>
            <a:r>
              <a:rPr lang="en-US" altLang="ja-JP" sz="1200" dirty="0" smtClean="0"/>
              <a:t>X</a:t>
            </a:r>
            <a:r>
              <a:rPr lang="ja-JP" altLang="en-US" sz="1200" dirty="0" smtClean="0"/>
              <a:t>線が放出される</a:t>
            </a:r>
            <a:endParaRPr lang="en-US" altLang="ja-JP" sz="1200" dirty="0" smtClean="0"/>
          </a:p>
          <a:p>
            <a:pPr lvl="3"/>
            <a:r>
              <a:rPr lang="en-US" altLang="ja-JP" dirty="0" smtClean="0"/>
              <a:t>X</a:t>
            </a:r>
            <a:r>
              <a:rPr lang="ja-JP" altLang="en-US" dirty="0" smtClean="0"/>
              <a:t>線が出る代わりに別の電子が放出されることもある：オージェ電子</a:t>
            </a:r>
            <a:endParaRPr lang="en-US" altLang="ja-JP" dirty="0" smtClean="0"/>
          </a:p>
          <a:p>
            <a:pPr lvl="3"/>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24</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sym typeface="Symbol"/>
              </a:rPr>
              <a:t>線</a:t>
            </a:r>
            <a:r>
              <a:rPr lang="en-US" altLang="ja-JP" dirty="0" smtClean="0">
                <a:sym typeface="Symbol"/>
              </a:rPr>
              <a:t>/X</a:t>
            </a:r>
            <a:r>
              <a:rPr lang="ja-JP" altLang="en-US" dirty="0" smtClean="0">
                <a:sym typeface="Symbol"/>
              </a:rPr>
              <a:t>線</a:t>
            </a:r>
            <a:endParaRPr kumimoji="1" lang="ja-JP" altLang="en-US" dirty="0"/>
          </a:p>
        </p:txBody>
      </p:sp>
      <p:sp>
        <p:nvSpPr>
          <p:cNvPr id="3" name="コンテンツ プレースホルダ 2"/>
          <p:cNvSpPr>
            <a:spLocks noGrp="1"/>
          </p:cNvSpPr>
          <p:nvPr>
            <p:ph idx="1"/>
          </p:nvPr>
        </p:nvSpPr>
        <p:spPr>
          <a:xfrm>
            <a:off x="571472" y="1285859"/>
            <a:ext cx="7772400" cy="5367603"/>
          </a:xfrm>
        </p:spPr>
        <p:txBody>
          <a:bodyPr/>
          <a:lstStyle/>
          <a:p>
            <a:r>
              <a:rPr lang="ja-JP" altLang="en-US" dirty="0" smtClean="0"/>
              <a:t>飛距離 </a:t>
            </a:r>
            <a:r>
              <a:rPr lang="en-US" altLang="ja-JP" dirty="0" smtClean="0"/>
              <a:t>(Range)</a:t>
            </a:r>
          </a:p>
          <a:p>
            <a:pPr lvl="1"/>
            <a:r>
              <a:rPr lang="ja-JP" altLang="en-US" dirty="0" smtClean="0">
                <a:sym typeface="Symbol"/>
              </a:rPr>
              <a:t>長く透過力が強い</a:t>
            </a:r>
            <a:endParaRPr lang="en-US" altLang="ja-JP" dirty="0" smtClean="0"/>
          </a:p>
          <a:p>
            <a:pPr lvl="2"/>
            <a:r>
              <a:rPr lang="ja-JP" altLang="en-US" dirty="0" smtClean="0"/>
              <a:t>電離作用は強くない</a:t>
            </a:r>
            <a:endParaRPr lang="en-US" altLang="ja-JP" dirty="0" smtClean="0"/>
          </a:p>
          <a:p>
            <a:r>
              <a:rPr lang="ja-JP" altLang="en-US" dirty="0" smtClean="0"/>
              <a:t>防御物 </a:t>
            </a:r>
            <a:r>
              <a:rPr lang="en-US" altLang="ja-JP" dirty="0" smtClean="0"/>
              <a:t>(Shield)</a:t>
            </a:r>
          </a:p>
          <a:p>
            <a:pPr lvl="1"/>
            <a:r>
              <a:rPr lang="ja-JP" altLang="en-US" dirty="0" smtClean="0"/>
              <a:t>密度の高い物質を用いる</a:t>
            </a:r>
            <a:endParaRPr lang="en-US" altLang="ja-JP" dirty="0" smtClean="0"/>
          </a:p>
          <a:p>
            <a:pPr lvl="1"/>
            <a:r>
              <a:rPr lang="ja-JP" altLang="en-US" dirty="0" smtClean="0"/>
              <a:t>鉛、鉄、コンクリートなど</a:t>
            </a:r>
            <a:endParaRPr lang="en-US" altLang="ja-JP" dirty="0" smtClean="0"/>
          </a:p>
          <a:p>
            <a:r>
              <a:rPr lang="ja-JP" altLang="en-US" dirty="0" smtClean="0"/>
              <a:t>生物学的危害 </a:t>
            </a:r>
            <a:r>
              <a:rPr lang="en-US" altLang="ja-JP" dirty="0" smtClean="0"/>
              <a:t>(Biological hazard)</a:t>
            </a:r>
          </a:p>
          <a:p>
            <a:pPr lvl="1"/>
            <a:r>
              <a:rPr lang="ja-JP" altLang="en-US" dirty="0" smtClean="0"/>
              <a:t>体外被曝</a:t>
            </a:r>
            <a:endParaRPr lang="en-US" altLang="ja-JP" dirty="0" smtClean="0"/>
          </a:p>
          <a:p>
            <a:pPr lvl="2"/>
            <a:r>
              <a:rPr lang="ja-JP" altLang="en-US" dirty="0" smtClean="0"/>
              <a:t>透過力が高いことから体全体が被曝する</a:t>
            </a:r>
            <a:endParaRPr lang="en-US" altLang="ja-JP" dirty="0" smtClean="0"/>
          </a:p>
          <a:p>
            <a:pPr lvl="1"/>
            <a:r>
              <a:rPr lang="ja-JP" altLang="en-US" dirty="0" smtClean="0"/>
              <a:t>体内被曝</a:t>
            </a:r>
            <a:endParaRPr lang="en-US" altLang="ja-JP" dirty="0" smtClean="0"/>
          </a:p>
          <a:p>
            <a:pPr lvl="2"/>
            <a:r>
              <a:rPr lang="ja-JP" altLang="en-US" dirty="0" smtClean="0"/>
              <a:t>放射性物質の近くだけではなく体の広い範囲で被曝する</a:t>
            </a:r>
            <a:endParaRPr lang="en-US" altLang="ja-JP" dirty="0" smtClean="0"/>
          </a:p>
          <a:p>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25</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中性子</a:t>
            </a:r>
            <a:endParaRPr kumimoji="1" lang="ja-JP" altLang="en-US" dirty="0"/>
          </a:p>
        </p:txBody>
      </p:sp>
      <p:sp>
        <p:nvSpPr>
          <p:cNvPr id="3" name="コンテンツ プレースホルダ 2"/>
          <p:cNvSpPr>
            <a:spLocks noGrp="1"/>
          </p:cNvSpPr>
          <p:nvPr>
            <p:ph idx="1"/>
          </p:nvPr>
        </p:nvSpPr>
        <p:spPr>
          <a:xfrm>
            <a:off x="366935" y="1141480"/>
            <a:ext cx="5552601" cy="4898372"/>
          </a:xfrm>
        </p:spPr>
        <p:txBody>
          <a:bodyPr/>
          <a:lstStyle/>
          <a:p>
            <a:r>
              <a:rPr kumimoji="1" lang="ja-JP" altLang="en-US" dirty="0" smtClean="0"/>
              <a:t>物理的性質</a:t>
            </a:r>
            <a:endParaRPr kumimoji="1" lang="en-US" altLang="ja-JP" dirty="0" smtClean="0"/>
          </a:p>
          <a:p>
            <a:pPr lvl="1"/>
            <a:r>
              <a:rPr lang="ja-JP" altLang="en-US" dirty="0" smtClean="0"/>
              <a:t>不安定原子核から放出</a:t>
            </a:r>
            <a:endParaRPr lang="en-US" altLang="ja-JP" dirty="0" smtClean="0"/>
          </a:p>
          <a:p>
            <a:pPr lvl="1"/>
            <a:r>
              <a:rPr lang="ja-JP" altLang="en-US" dirty="0" smtClean="0"/>
              <a:t>中性子は電荷を持たない</a:t>
            </a:r>
            <a:endParaRPr lang="en-US" altLang="ja-JP" dirty="0" smtClean="0"/>
          </a:p>
          <a:p>
            <a:pPr lvl="1"/>
            <a:r>
              <a:rPr lang="ja-JP" altLang="en-US" dirty="0" smtClean="0"/>
              <a:t>質量は陽子とほぼ同じ</a:t>
            </a:r>
            <a:endParaRPr lang="en-US" altLang="ja-JP" dirty="0" smtClean="0"/>
          </a:p>
          <a:p>
            <a:pPr lvl="2"/>
            <a:r>
              <a:rPr lang="en-US" altLang="ja-JP" dirty="0" smtClean="0"/>
              <a:t>m</a:t>
            </a:r>
            <a:r>
              <a:rPr lang="en-US" altLang="ja-JP" baseline="-25000" dirty="0" smtClean="0"/>
              <a:t>n</a:t>
            </a:r>
            <a:r>
              <a:rPr lang="en-US" altLang="ja-JP" dirty="0" smtClean="0"/>
              <a:t> = 939.6 (m</a:t>
            </a:r>
            <a:r>
              <a:rPr lang="en-US" altLang="ja-JP" baseline="-25000" dirty="0" smtClean="0"/>
              <a:t>p</a:t>
            </a:r>
            <a:r>
              <a:rPr lang="en-US" altLang="ja-JP" dirty="0" smtClean="0"/>
              <a:t> = 938.3) [MeV/c</a:t>
            </a:r>
            <a:r>
              <a:rPr lang="en-US" altLang="ja-JP" baseline="30000" dirty="0" smtClean="0"/>
              <a:t>2</a:t>
            </a:r>
            <a:r>
              <a:rPr lang="en-US" altLang="ja-JP" dirty="0" smtClean="0"/>
              <a:t>]</a:t>
            </a:r>
          </a:p>
          <a:p>
            <a:pPr lvl="1"/>
            <a:r>
              <a:rPr kumimoji="1" lang="ja-JP" altLang="en-US" dirty="0" smtClean="0"/>
              <a:t>電子とは相互作用しない</a:t>
            </a:r>
            <a:endParaRPr kumimoji="1" lang="en-US" altLang="ja-JP" dirty="0" smtClean="0"/>
          </a:p>
          <a:p>
            <a:pPr lvl="1"/>
            <a:r>
              <a:rPr lang="ja-JP" altLang="en-US" dirty="0" smtClean="0"/>
              <a:t>中性子と反応した原子核から放出される</a:t>
            </a:r>
            <a:endParaRPr lang="en-US" altLang="ja-JP" dirty="0" smtClean="0"/>
          </a:p>
          <a:p>
            <a:pPr lvl="1">
              <a:buNone/>
            </a:pPr>
            <a:r>
              <a:rPr lang="en-US" altLang="ja-JP" dirty="0" smtClean="0"/>
              <a:t>	</a:t>
            </a:r>
            <a:r>
              <a:rPr lang="ja-JP" altLang="en-US" dirty="0" smtClean="0"/>
              <a:t>放射線により、間接的に電離が行われる</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26</a:t>
            </a:fld>
            <a:endParaRPr kumimoji="1" lang="ja-JP" altLang="en-US" dirty="0"/>
          </a:p>
        </p:txBody>
      </p:sp>
      <p:grpSp>
        <p:nvGrpSpPr>
          <p:cNvPr id="243" name="Group 519"/>
          <p:cNvGrpSpPr>
            <a:grpSpLocks/>
          </p:cNvGrpSpPr>
          <p:nvPr/>
        </p:nvGrpSpPr>
        <p:grpSpPr bwMode="auto">
          <a:xfrm rot="17143360">
            <a:off x="7657580" y="2387695"/>
            <a:ext cx="191608" cy="191232"/>
            <a:chOff x="5500" y="14798"/>
            <a:chExt cx="635" cy="635"/>
          </a:xfrm>
        </p:grpSpPr>
        <p:sp>
          <p:nvSpPr>
            <p:cNvPr id="343" name="Oval 52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44" name="Oval 52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46" name="Group 534"/>
          <p:cNvGrpSpPr>
            <a:grpSpLocks/>
          </p:cNvGrpSpPr>
          <p:nvPr/>
        </p:nvGrpSpPr>
        <p:grpSpPr bwMode="auto">
          <a:xfrm rot="17143360">
            <a:off x="7419152" y="2699688"/>
            <a:ext cx="191232" cy="191232"/>
            <a:chOff x="4411" y="14753"/>
            <a:chExt cx="635" cy="635"/>
          </a:xfrm>
        </p:grpSpPr>
        <p:sp>
          <p:nvSpPr>
            <p:cNvPr id="337" name="Oval 535"/>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338" name="Oval 536"/>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51" name="Group 549"/>
          <p:cNvGrpSpPr>
            <a:grpSpLocks/>
          </p:cNvGrpSpPr>
          <p:nvPr/>
        </p:nvGrpSpPr>
        <p:grpSpPr bwMode="auto">
          <a:xfrm rot="17143360">
            <a:off x="7685072" y="2450915"/>
            <a:ext cx="191232" cy="191232"/>
            <a:chOff x="4411" y="14753"/>
            <a:chExt cx="635" cy="635"/>
          </a:xfrm>
        </p:grpSpPr>
        <p:sp>
          <p:nvSpPr>
            <p:cNvPr id="327" name="Oval 550"/>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328" name="Oval 551"/>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52" name="Group 552"/>
          <p:cNvGrpSpPr>
            <a:grpSpLocks/>
          </p:cNvGrpSpPr>
          <p:nvPr/>
        </p:nvGrpSpPr>
        <p:grpSpPr bwMode="auto">
          <a:xfrm rot="17143360">
            <a:off x="7676547" y="2643876"/>
            <a:ext cx="191232" cy="191232"/>
            <a:chOff x="5500" y="14798"/>
            <a:chExt cx="635" cy="635"/>
          </a:xfrm>
        </p:grpSpPr>
        <p:sp>
          <p:nvSpPr>
            <p:cNvPr id="325" name="Oval 55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26" name="Oval 55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54" name="Group 558"/>
          <p:cNvGrpSpPr>
            <a:grpSpLocks/>
          </p:cNvGrpSpPr>
          <p:nvPr/>
        </p:nvGrpSpPr>
        <p:grpSpPr bwMode="auto">
          <a:xfrm rot="17143360">
            <a:off x="7546841" y="2730931"/>
            <a:ext cx="191232" cy="191232"/>
            <a:chOff x="5500" y="14798"/>
            <a:chExt cx="635" cy="635"/>
          </a:xfrm>
        </p:grpSpPr>
        <p:sp>
          <p:nvSpPr>
            <p:cNvPr id="321" name="Oval 55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22" name="Oval 56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55" name="Group 561"/>
          <p:cNvGrpSpPr>
            <a:grpSpLocks/>
          </p:cNvGrpSpPr>
          <p:nvPr/>
        </p:nvGrpSpPr>
        <p:grpSpPr bwMode="auto">
          <a:xfrm rot="17143360">
            <a:off x="7548684" y="2593802"/>
            <a:ext cx="191232" cy="191232"/>
            <a:chOff x="4411" y="14753"/>
            <a:chExt cx="635" cy="635"/>
          </a:xfrm>
        </p:grpSpPr>
        <p:sp>
          <p:nvSpPr>
            <p:cNvPr id="319" name="Oval 562"/>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320" name="Oval 563"/>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56" name="Group 564"/>
          <p:cNvGrpSpPr>
            <a:grpSpLocks/>
          </p:cNvGrpSpPr>
          <p:nvPr/>
        </p:nvGrpSpPr>
        <p:grpSpPr bwMode="auto">
          <a:xfrm rot="17143360">
            <a:off x="7346591" y="2472989"/>
            <a:ext cx="191232" cy="191232"/>
            <a:chOff x="5500" y="14798"/>
            <a:chExt cx="635" cy="635"/>
          </a:xfrm>
        </p:grpSpPr>
        <p:sp>
          <p:nvSpPr>
            <p:cNvPr id="317" name="Oval 565"/>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18" name="Oval 566"/>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57" name="Group 567"/>
          <p:cNvGrpSpPr>
            <a:grpSpLocks/>
          </p:cNvGrpSpPr>
          <p:nvPr/>
        </p:nvGrpSpPr>
        <p:grpSpPr bwMode="auto">
          <a:xfrm rot="17143360">
            <a:off x="7712501" y="2584863"/>
            <a:ext cx="191232" cy="191232"/>
            <a:chOff x="5500" y="14798"/>
            <a:chExt cx="635" cy="635"/>
          </a:xfrm>
        </p:grpSpPr>
        <p:sp>
          <p:nvSpPr>
            <p:cNvPr id="315" name="Oval 568"/>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16" name="Oval 569"/>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58" name="Group 573"/>
          <p:cNvGrpSpPr>
            <a:grpSpLocks/>
          </p:cNvGrpSpPr>
          <p:nvPr/>
        </p:nvGrpSpPr>
        <p:grpSpPr bwMode="auto">
          <a:xfrm rot="17143360">
            <a:off x="7630983" y="2482051"/>
            <a:ext cx="191232" cy="191232"/>
            <a:chOff x="5500" y="14798"/>
            <a:chExt cx="635" cy="635"/>
          </a:xfrm>
        </p:grpSpPr>
        <p:sp>
          <p:nvSpPr>
            <p:cNvPr id="313" name="Oval 574"/>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14" name="Oval 575"/>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59" name="Group 576"/>
          <p:cNvGrpSpPr>
            <a:grpSpLocks/>
          </p:cNvGrpSpPr>
          <p:nvPr/>
        </p:nvGrpSpPr>
        <p:grpSpPr bwMode="auto">
          <a:xfrm rot="17143360">
            <a:off x="7472417" y="2354889"/>
            <a:ext cx="191232" cy="191232"/>
            <a:chOff x="5500" y="14798"/>
            <a:chExt cx="635" cy="635"/>
          </a:xfrm>
        </p:grpSpPr>
        <p:sp>
          <p:nvSpPr>
            <p:cNvPr id="311" name="Oval 577"/>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12" name="Oval 578"/>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64" name="Group 513"/>
          <p:cNvGrpSpPr>
            <a:grpSpLocks/>
          </p:cNvGrpSpPr>
          <p:nvPr/>
        </p:nvGrpSpPr>
        <p:grpSpPr bwMode="auto">
          <a:xfrm rot="17143360">
            <a:off x="7536850" y="2372295"/>
            <a:ext cx="191232" cy="191232"/>
            <a:chOff x="4411" y="14753"/>
            <a:chExt cx="635" cy="635"/>
          </a:xfrm>
        </p:grpSpPr>
        <p:sp>
          <p:nvSpPr>
            <p:cNvPr id="301" name="Oval 51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302" name="Oval 51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65" name="Group 591"/>
          <p:cNvGrpSpPr>
            <a:grpSpLocks/>
          </p:cNvGrpSpPr>
          <p:nvPr/>
        </p:nvGrpSpPr>
        <p:grpSpPr bwMode="auto">
          <a:xfrm rot="17143360">
            <a:off x="7392637" y="2584983"/>
            <a:ext cx="191232" cy="191232"/>
            <a:chOff x="5500" y="14798"/>
            <a:chExt cx="635" cy="635"/>
          </a:xfrm>
        </p:grpSpPr>
        <p:sp>
          <p:nvSpPr>
            <p:cNvPr id="299" name="Oval 592"/>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00" name="Oval 593"/>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69" name="Group 603"/>
          <p:cNvGrpSpPr>
            <a:grpSpLocks/>
          </p:cNvGrpSpPr>
          <p:nvPr/>
        </p:nvGrpSpPr>
        <p:grpSpPr bwMode="auto">
          <a:xfrm rot="17143360">
            <a:off x="7497466" y="2486457"/>
            <a:ext cx="191232" cy="191232"/>
            <a:chOff x="4411" y="14753"/>
            <a:chExt cx="635" cy="635"/>
          </a:xfrm>
        </p:grpSpPr>
        <p:sp>
          <p:nvSpPr>
            <p:cNvPr id="291" name="Oval 60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92" name="Oval 60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72" name="Group 618"/>
          <p:cNvGrpSpPr>
            <a:grpSpLocks/>
          </p:cNvGrpSpPr>
          <p:nvPr/>
        </p:nvGrpSpPr>
        <p:grpSpPr bwMode="auto">
          <a:xfrm rot="17143360">
            <a:off x="7217652" y="1657640"/>
            <a:ext cx="191232" cy="191232"/>
            <a:chOff x="5500" y="14798"/>
            <a:chExt cx="635" cy="635"/>
          </a:xfrm>
        </p:grpSpPr>
        <p:sp>
          <p:nvSpPr>
            <p:cNvPr id="285" name="Oval 61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86" name="Oval 62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70" name="Group 519"/>
          <p:cNvGrpSpPr>
            <a:grpSpLocks/>
          </p:cNvGrpSpPr>
          <p:nvPr/>
        </p:nvGrpSpPr>
        <p:grpSpPr bwMode="auto">
          <a:xfrm rot="17143360">
            <a:off x="8628122" y="4356870"/>
            <a:ext cx="191608" cy="191232"/>
            <a:chOff x="5500" y="14798"/>
            <a:chExt cx="635" cy="635"/>
          </a:xfrm>
        </p:grpSpPr>
        <p:sp>
          <p:nvSpPr>
            <p:cNvPr id="471" name="Oval 52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472" name="Oval 52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73" name="Group 534"/>
          <p:cNvGrpSpPr>
            <a:grpSpLocks/>
          </p:cNvGrpSpPr>
          <p:nvPr/>
        </p:nvGrpSpPr>
        <p:grpSpPr bwMode="auto">
          <a:xfrm rot="17143360">
            <a:off x="8389694" y="4668863"/>
            <a:ext cx="191232" cy="191232"/>
            <a:chOff x="4411" y="14753"/>
            <a:chExt cx="635" cy="635"/>
          </a:xfrm>
        </p:grpSpPr>
        <p:sp>
          <p:nvSpPr>
            <p:cNvPr id="474" name="Oval 535"/>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475" name="Oval 536"/>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76" name="Group 549"/>
          <p:cNvGrpSpPr>
            <a:grpSpLocks/>
          </p:cNvGrpSpPr>
          <p:nvPr/>
        </p:nvGrpSpPr>
        <p:grpSpPr bwMode="auto">
          <a:xfrm rot="17143360">
            <a:off x="8655614" y="4420090"/>
            <a:ext cx="191232" cy="191232"/>
            <a:chOff x="4411" y="14753"/>
            <a:chExt cx="635" cy="635"/>
          </a:xfrm>
        </p:grpSpPr>
        <p:sp>
          <p:nvSpPr>
            <p:cNvPr id="477" name="Oval 550"/>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478" name="Oval 551"/>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79" name="Group 552"/>
          <p:cNvGrpSpPr>
            <a:grpSpLocks/>
          </p:cNvGrpSpPr>
          <p:nvPr/>
        </p:nvGrpSpPr>
        <p:grpSpPr bwMode="auto">
          <a:xfrm rot="17143360">
            <a:off x="8647089" y="4613051"/>
            <a:ext cx="191232" cy="191232"/>
            <a:chOff x="5500" y="14798"/>
            <a:chExt cx="635" cy="635"/>
          </a:xfrm>
        </p:grpSpPr>
        <p:sp>
          <p:nvSpPr>
            <p:cNvPr id="480" name="Oval 55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481" name="Oval 55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82" name="Group 558"/>
          <p:cNvGrpSpPr>
            <a:grpSpLocks/>
          </p:cNvGrpSpPr>
          <p:nvPr/>
        </p:nvGrpSpPr>
        <p:grpSpPr bwMode="auto">
          <a:xfrm rot="17143360">
            <a:off x="8517383" y="4700106"/>
            <a:ext cx="191232" cy="191232"/>
            <a:chOff x="5500" y="14798"/>
            <a:chExt cx="635" cy="635"/>
          </a:xfrm>
        </p:grpSpPr>
        <p:sp>
          <p:nvSpPr>
            <p:cNvPr id="483" name="Oval 55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484" name="Oval 56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85" name="Group 561"/>
          <p:cNvGrpSpPr>
            <a:grpSpLocks/>
          </p:cNvGrpSpPr>
          <p:nvPr/>
        </p:nvGrpSpPr>
        <p:grpSpPr bwMode="auto">
          <a:xfrm rot="17143360">
            <a:off x="8519226" y="4562977"/>
            <a:ext cx="191232" cy="191232"/>
            <a:chOff x="4411" y="14753"/>
            <a:chExt cx="635" cy="635"/>
          </a:xfrm>
        </p:grpSpPr>
        <p:sp>
          <p:nvSpPr>
            <p:cNvPr id="486" name="Oval 562"/>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487" name="Oval 563"/>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88" name="Group 564"/>
          <p:cNvGrpSpPr>
            <a:grpSpLocks/>
          </p:cNvGrpSpPr>
          <p:nvPr/>
        </p:nvGrpSpPr>
        <p:grpSpPr bwMode="auto">
          <a:xfrm rot="17143360">
            <a:off x="8317133" y="4442164"/>
            <a:ext cx="191232" cy="191232"/>
            <a:chOff x="5500" y="14798"/>
            <a:chExt cx="635" cy="635"/>
          </a:xfrm>
        </p:grpSpPr>
        <p:sp>
          <p:nvSpPr>
            <p:cNvPr id="489" name="Oval 565"/>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490" name="Oval 566"/>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91" name="Group 567"/>
          <p:cNvGrpSpPr>
            <a:grpSpLocks/>
          </p:cNvGrpSpPr>
          <p:nvPr/>
        </p:nvGrpSpPr>
        <p:grpSpPr bwMode="auto">
          <a:xfrm rot="17143360">
            <a:off x="8683043" y="4554038"/>
            <a:ext cx="191232" cy="191232"/>
            <a:chOff x="5500" y="14798"/>
            <a:chExt cx="635" cy="635"/>
          </a:xfrm>
        </p:grpSpPr>
        <p:sp>
          <p:nvSpPr>
            <p:cNvPr id="492" name="Oval 568"/>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493" name="Oval 569"/>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94" name="Group 573"/>
          <p:cNvGrpSpPr>
            <a:grpSpLocks/>
          </p:cNvGrpSpPr>
          <p:nvPr/>
        </p:nvGrpSpPr>
        <p:grpSpPr bwMode="auto">
          <a:xfrm rot="17143360">
            <a:off x="8601525" y="4451226"/>
            <a:ext cx="191232" cy="191232"/>
            <a:chOff x="5500" y="14798"/>
            <a:chExt cx="635" cy="635"/>
          </a:xfrm>
        </p:grpSpPr>
        <p:sp>
          <p:nvSpPr>
            <p:cNvPr id="495" name="Oval 574"/>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496" name="Oval 575"/>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97" name="Group 576"/>
          <p:cNvGrpSpPr>
            <a:grpSpLocks/>
          </p:cNvGrpSpPr>
          <p:nvPr/>
        </p:nvGrpSpPr>
        <p:grpSpPr bwMode="auto">
          <a:xfrm rot="17143360">
            <a:off x="8442959" y="4324064"/>
            <a:ext cx="191232" cy="191232"/>
            <a:chOff x="5500" y="14798"/>
            <a:chExt cx="635" cy="635"/>
          </a:xfrm>
        </p:grpSpPr>
        <p:sp>
          <p:nvSpPr>
            <p:cNvPr id="498" name="Oval 577"/>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499" name="Oval 578"/>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00" name="Group 513"/>
          <p:cNvGrpSpPr>
            <a:grpSpLocks/>
          </p:cNvGrpSpPr>
          <p:nvPr/>
        </p:nvGrpSpPr>
        <p:grpSpPr bwMode="auto">
          <a:xfrm rot="17143360">
            <a:off x="8507392" y="4341470"/>
            <a:ext cx="191232" cy="191232"/>
            <a:chOff x="4411" y="14753"/>
            <a:chExt cx="635" cy="635"/>
          </a:xfrm>
        </p:grpSpPr>
        <p:sp>
          <p:nvSpPr>
            <p:cNvPr id="501" name="Oval 51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502" name="Oval 51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03" name="Group 591"/>
          <p:cNvGrpSpPr>
            <a:grpSpLocks/>
          </p:cNvGrpSpPr>
          <p:nvPr/>
        </p:nvGrpSpPr>
        <p:grpSpPr bwMode="auto">
          <a:xfrm rot="17143360">
            <a:off x="8316149" y="4566776"/>
            <a:ext cx="191232" cy="191232"/>
            <a:chOff x="5500" y="14798"/>
            <a:chExt cx="635" cy="635"/>
          </a:xfrm>
        </p:grpSpPr>
        <p:sp>
          <p:nvSpPr>
            <p:cNvPr id="504" name="Oval 592"/>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05" name="Oval 593"/>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06" name="Group 603"/>
          <p:cNvGrpSpPr>
            <a:grpSpLocks/>
          </p:cNvGrpSpPr>
          <p:nvPr/>
        </p:nvGrpSpPr>
        <p:grpSpPr bwMode="auto">
          <a:xfrm rot="17143360">
            <a:off x="8443944" y="5418159"/>
            <a:ext cx="191232" cy="191232"/>
            <a:chOff x="4411" y="14753"/>
            <a:chExt cx="635" cy="635"/>
          </a:xfrm>
        </p:grpSpPr>
        <p:sp>
          <p:nvSpPr>
            <p:cNvPr id="507" name="Oval 60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508" name="Oval 60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09" name="Group 519"/>
          <p:cNvGrpSpPr>
            <a:grpSpLocks/>
          </p:cNvGrpSpPr>
          <p:nvPr/>
        </p:nvGrpSpPr>
        <p:grpSpPr bwMode="auto">
          <a:xfrm rot="17143360">
            <a:off x="6967765" y="4380935"/>
            <a:ext cx="191608" cy="191232"/>
            <a:chOff x="5500" y="14798"/>
            <a:chExt cx="635" cy="635"/>
          </a:xfrm>
        </p:grpSpPr>
        <p:sp>
          <p:nvSpPr>
            <p:cNvPr id="510" name="Oval 52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11" name="Oval 52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12" name="Group 534"/>
          <p:cNvGrpSpPr>
            <a:grpSpLocks/>
          </p:cNvGrpSpPr>
          <p:nvPr/>
        </p:nvGrpSpPr>
        <p:grpSpPr bwMode="auto">
          <a:xfrm rot="17143360">
            <a:off x="6729337" y="4692928"/>
            <a:ext cx="191232" cy="191232"/>
            <a:chOff x="4411" y="14753"/>
            <a:chExt cx="635" cy="635"/>
          </a:xfrm>
        </p:grpSpPr>
        <p:sp>
          <p:nvSpPr>
            <p:cNvPr id="513" name="Oval 535"/>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514" name="Oval 536"/>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15" name="Group 549"/>
          <p:cNvGrpSpPr>
            <a:grpSpLocks/>
          </p:cNvGrpSpPr>
          <p:nvPr/>
        </p:nvGrpSpPr>
        <p:grpSpPr bwMode="auto">
          <a:xfrm rot="17143360">
            <a:off x="6995257" y="4444155"/>
            <a:ext cx="191232" cy="191232"/>
            <a:chOff x="4411" y="14753"/>
            <a:chExt cx="635" cy="635"/>
          </a:xfrm>
        </p:grpSpPr>
        <p:sp>
          <p:nvSpPr>
            <p:cNvPr id="516" name="Oval 550"/>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517" name="Oval 551"/>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18" name="Group 552"/>
          <p:cNvGrpSpPr>
            <a:grpSpLocks/>
          </p:cNvGrpSpPr>
          <p:nvPr/>
        </p:nvGrpSpPr>
        <p:grpSpPr bwMode="auto">
          <a:xfrm rot="17143360">
            <a:off x="6986732" y="4637116"/>
            <a:ext cx="191232" cy="191232"/>
            <a:chOff x="5500" y="14798"/>
            <a:chExt cx="635" cy="635"/>
          </a:xfrm>
        </p:grpSpPr>
        <p:sp>
          <p:nvSpPr>
            <p:cNvPr id="519" name="Oval 55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20" name="Oval 55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21" name="Group 558"/>
          <p:cNvGrpSpPr>
            <a:grpSpLocks/>
          </p:cNvGrpSpPr>
          <p:nvPr/>
        </p:nvGrpSpPr>
        <p:grpSpPr bwMode="auto">
          <a:xfrm rot="17143360">
            <a:off x="6857026" y="4724171"/>
            <a:ext cx="191232" cy="191232"/>
            <a:chOff x="5500" y="14798"/>
            <a:chExt cx="635" cy="635"/>
          </a:xfrm>
        </p:grpSpPr>
        <p:sp>
          <p:nvSpPr>
            <p:cNvPr id="522" name="Oval 55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23" name="Oval 56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24" name="Group 561"/>
          <p:cNvGrpSpPr>
            <a:grpSpLocks/>
          </p:cNvGrpSpPr>
          <p:nvPr/>
        </p:nvGrpSpPr>
        <p:grpSpPr bwMode="auto">
          <a:xfrm rot="17143360">
            <a:off x="6858869" y="4587042"/>
            <a:ext cx="191232" cy="191232"/>
            <a:chOff x="4411" y="14753"/>
            <a:chExt cx="635" cy="635"/>
          </a:xfrm>
        </p:grpSpPr>
        <p:sp>
          <p:nvSpPr>
            <p:cNvPr id="525" name="Oval 562"/>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526" name="Oval 563"/>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27" name="Group 564"/>
          <p:cNvGrpSpPr>
            <a:grpSpLocks/>
          </p:cNvGrpSpPr>
          <p:nvPr/>
        </p:nvGrpSpPr>
        <p:grpSpPr bwMode="auto">
          <a:xfrm rot="17143360">
            <a:off x="6656776" y="4466229"/>
            <a:ext cx="191232" cy="191232"/>
            <a:chOff x="5500" y="14798"/>
            <a:chExt cx="635" cy="635"/>
          </a:xfrm>
        </p:grpSpPr>
        <p:sp>
          <p:nvSpPr>
            <p:cNvPr id="528" name="Oval 565"/>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29" name="Oval 566"/>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30" name="Group 567"/>
          <p:cNvGrpSpPr>
            <a:grpSpLocks/>
          </p:cNvGrpSpPr>
          <p:nvPr/>
        </p:nvGrpSpPr>
        <p:grpSpPr bwMode="auto">
          <a:xfrm rot="17143360">
            <a:off x="7022686" y="4578103"/>
            <a:ext cx="191232" cy="191232"/>
            <a:chOff x="5500" y="14798"/>
            <a:chExt cx="635" cy="635"/>
          </a:xfrm>
        </p:grpSpPr>
        <p:sp>
          <p:nvSpPr>
            <p:cNvPr id="531" name="Oval 568"/>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32" name="Oval 569"/>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33" name="Group 573"/>
          <p:cNvGrpSpPr>
            <a:grpSpLocks/>
          </p:cNvGrpSpPr>
          <p:nvPr/>
        </p:nvGrpSpPr>
        <p:grpSpPr bwMode="auto">
          <a:xfrm rot="17143360">
            <a:off x="6941168" y="4475291"/>
            <a:ext cx="191232" cy="191232"/>
            <a:chOff x="5500" y="14798"/>
            <a:chExt cx="635" cy="635"/>
          </a:xfrm>
        </p:grpSpPr>
        <p:sp>
          <p:nvSpPr>
            <p:cNvPr id="534" name="Oval 574"/>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35" name="Oval 575"/>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36" name="Group 576"/>
          <p:cNvGrpSpPr>
            <a:grpSpLocks/>
          </p:cNvGrpSpPr>
          <p:nvPr/>
        </p:nvGrpSpPr>
        <p:grpSpPr bwMode="auto">
          <a:xfrm rot="17143360">
            <a:off x="6782602" y="4348129"/>
            <a:ext cx="191232" cy="191232"/>
            <a:chOff x="5500" y="14798"/>
            <a:chExt cx="635" cy="635"/>
          </a:xfrm>
        </p:grpSpPr>
        <p:sp>
          <p:nvSpPr>
            <p:cNvPr id="537" name="Oval 577"/>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38" name="Oval 578"/>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39" name="Group 513"/>
          <p:cNvGrpSpPr>
            <a:grpSpLocks/>
          </p:cNvGrpSpPr>
          <p:nvPr/>
        </p:nvGrpSpPr>
        <p:grpSpPr bwMode="auto">
          <a:xfrm rot="17143360">
            <a:off x="6847035" y="4365535"/>
            <a:ext cx="191232" cy="191232"/>
            <a:chOff x="4411" y="14753"/>
            <a:chExt cx="635" cy="635"/>
          </a:xfrm>
        </p:grpSpPr>
        <p:sp>
          <p:nvSpPr>
            <p:cNvPr id="540" name="Oval 51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541" name="Oval 51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42" name="Group 591"/>
          <p:cNvGrpSpPr>
            <a:grpSpLocks/>
          </p:cNvGrpSpPr>
          <p:nvPr/>
        </p:nvGrpSpPr>
        <p:grpSpPr bwMode="auto">
          <a:xfrm rot="17143360">
            <a:off x="6702822" y="4578223"/>
            <a:ext cx="191232" cy="191232"/>
            <a:chOff x="5500" y="14798"/>
            <a:chExt cx="635" cy="635"/>
          </a:xfrm>
        </p:grpSpPr>
        <p:sp>
          <p:nvSpPr>
            <p:cNvPr id="543" name="Oval 592"/>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44" name="Oval 593"/>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45" name="Group 603"/>
          <p:cNvGrpSpPr>
            <a:grpSpLocks/>
          </p:cNvGrpSpPr>
          <p:nvPr/>
        </p:nvGrpSpPr>
        <p:grpSpPr bwMode="auto">
          <a:xfrm rot="17143360">
            <a:off x="6807651" y="4479697"/>
            <a:ext cx="191232" cy="191232"/>
            <a:chOff x="4411" y="14753"/>
            <a:chExt cx="635" cy="635"/>
          </a:xfrm>
        </p:grpSpPr>
        <p:sp>
          <p:nvSpPr>
            <p:cNvPr id="546" name="Oval 60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547" name="Oval 60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48" name="Group 618"/>
          <p:cNvGrpSpPr>
            <a:grpSpLocks/>
          </p:cNvGrpSpPr>
          <p:nvPr/>
        </p:nvGrpSpPr>
        <p:grpSpPr bwMode="auto">
          <a:xfrm rot="17143360">
            <a:off x="8427152" y="4493839"/>
            <a:ext cx="191232" cy="191232"/>
            <a:chOff x="5500" y="14798"/>
            <a:chExt cx="635" cy="635"/>
          </a:xfrm>
        </p:grpSpPr>
        <p:sp>
          <p:nvSpPr>
            <p:cNvPr id="549" name="Oval 61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50" name="Oval 62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sp>
        <p:nvSpPr>
          <p:cNvPr id="555" name="フリーフォーム 554"/>
          <p:cNvSpPr/>
          <p:nvPr/>
        </p:nvSpPr>
        <p:spPr bwMode="auto">
          <a:xfrm rot="1626795">
            <a:off x="6721020" y="4997918"/>
            <a:ext cx="74198" cy="357189"/>
          </a:xfrm>
          <a:custGeom>
            <a:avLst/>
            <a:gdLst>
              <a:gd name="connsiteX0" fmla="*/ 234616 w 376990"/>
              <a:gd name="connsiteY0" fmla="*/ 0 h 1167063"/>
              <a:gd name="connsiteX1" fmla="*/ 18047 w 376990"/>
              <a:gd name="connsiteY1" fmla="*/ 192505 h 1167063"/>
              <a:gd name="connsiteX2" fmla="*/ 342900 w 376990"/>
              <a:gd name="connsiteY2" fmla="*/ 372979 h 1167063"/>
              <a:gd name="connsiteX3" fmla="*/ 30079 w 376990"/>
              <a:gd name="connsiteY3" fmla="*/ 553453 h 1167063"/>
              <a:gd name="connsiteX4" fmla="*/ 342900 w 376990"/>
              <a:gd name="connsiteY4" fmla="*/ 733926 h 1167063"/>
              <a:gd name="connsiteX5" fmla="*/ 18047 w 376990"/>
              <a:gd name="connsiteY5" fmla="*/ 878305 h 1167063"/>
              <a:gd name="connsiteX6" fmla="*/ 342900 w 376990"/>
              <a:gd name="connsiteY6" fmla="*/ 1034716 h 1167063"/>
              <a:gd name="connsiteX7" fmla="*/ 222584 w 376990"/>
              <a:gd name="connsiteY7" fmla="*/ 1167063 h 1167063"/>
              <a:gd name="connsiteX0" fmla="*/ 234616 w 368231"/>
              <a:gd name="connsiteY0" fmla="*/ 0 h 1162179"/>
              <a:gd name="connsiteX1" fmla="*/ 18047 w 368231"/>
              <a:gd name="connsiteY1" fmla="*/ 192505 h 1162179"/>
              <a:gd name="connsiteX2" fmla="*/ 342900 w 368231"/>
              <a:gd name="connsiteY2" fmla="*/ 372979 h 1162179"/>
              <a:gd name="connsiteX3" fmla="*/ 30079 w 368231"/>
              <a:gd name="connsiteY3" fmla="*/ 553453 h 1162179"/>
              <a:gd name="connsiteX4" fmla="*/ 342900 w 368231"/>
              <a:gd name="connsiteY4" fmla="*/ 733926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34616 w 368231"/>
              <a:gd name="connsiteY0" fmla="*/ 0 h 1162179"/>
              <a:gd name="connsiteX1" fmla="*/ 18047 w 368231"/>
              <a:gd name="connsiteY1" fmla="*/ 192505 h 1162179"/>
              <a:gd name="connsiteX2" fmla="*/ 342900 w 368231"/>
              <a:gd name="connsiteY2" fmla="*/ 372979 h 1162179"/>
              <a:gd name="connsiteX3" fmla="*/ 30079 w 368231"/>
              <a:gd name="connsiteY3" fmla="*/ 553453 h 1162179"/>
              <a:gd name="connsiteX4" fmla="*/ 345595 w 368231"/>
              <a:gd name="connsiteY4" fmla="*/ 739357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34616 w 368231"/>
              <a:gd name="connsiteY0" fmla="*/ 0 h 1162179"/>
              <a:gd name="connsiteX1" fmla="*/ 18047 w 368231"/>
              <a:gd name="connsiteY1" fmla="*/ 192505 h 1162179"/>
              <a:gd name="connsiteX2" fmla="*/ 342900 w 368231"/>
              <a:gd name="connsiteY2" fmla="*/ 372979 h 1162179"/>
              <a:gd name="connsiteX3" fmla="*/ 82254 w 368231"/>
              <a:gd name="connsiteY3" fmla="*/ 633652 h 1162179"/>
              <a:gd name="connsiteX4" fmla="*/ 345595 w 368231"/>
              <a:gd name="connsiteY4" fmla="*/ 739357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40591 w 374206"/>
              <a:gd name="connsiteY0" fmla="*/ 0 h 1162179"/>
              <a:gd name="connsiteX1" fmla="*/ 24022 w 374206"/>
              <a:gd name="connsiteY1" fmla="*/ 192505 h 1162179"/>
              <a:gd name="connsiteX2" fmla="*/ 348875 w 374206"/>
              <a:gd name="connsiteY2" fmla="*/ 372979 h 1162179"/>
              <a:gd name="connsiteX3" fmla="*/ 449 w 374206"/>
              <a:gd name="connsiteY3" fmla="*/ 633652 h 1162179"/>
              <a:gd name="connsiteX4" fmla="*/ 351570 w 374206"/>
              <a:gd name="connsiteY4" fmla="*/ 739357 h 1162179"/>
              <a:gd name="connsiteX5" fmla="*/ 24022 w 374206"/>
              <a:gd name="connsiteY5" fmla="*/ 878305 h 1162179"/>
              <a:gd name="connsiteX6" fmla="*/ 348875 w 374206"/>
              <a:gd name="connsiteY6" fmla="*/ 1034716 h 1162179"/>
              <a:gd name="connsiteX7" fmla="*/ 176010 w 374206"/>
              <a:gd name="connsiteY7" fmla="*/ 1162179 h 1162179"/>
              <a:gd name="connsiteX0" fmla="*/ 240591 w 378136"/>
              <a:gd name="connsiteY0" fmla="*/ 0 h 1162179"/>
              <a:gd name="connsiteX1" fmla="*/ 24022 w 378136"/>
              <a:gd name="connsiteY1" fmla="*/ 192505 h 1162179"/>
              <a:gd name="connsiteX2" fmla="*/ 348875 w 378136"/>
              <a:gd name="connsiteY2" fmla="*/ 372979 h 1162179"/>
              <a:gd name="connsiteX3" fmla="*/ 449 w 378136"/>
              <a:gd name="connsiteY3" fmla="*/ 633652 h 1162179"/>
              <a:gd name="connsiteX4" fmla="*/ 351570 w 378136"/>
              <a:gd name="connsiteY4" fmla="*/ 739357 h 1162179"/>
              <a:gd name="connsiteX5" fmla="*/ 450 w 378136"/>
              <a:gd name="connsiteY5" fmla="*/ 845063 h 1162179"/>
              <a:gd name="connsiteX6" fmla="*/ 348875 w 378136"/>
              <a:gd name="connsiteY6" fmla="*/ 1034716 h 1162179"/>
              <a:gd name="connsiteX7" fmla="*/ 176010 w 378136"/>
              <a:gd name="connsiteY7" fmla="*/ 1162179 h 1162179"/>
              <a:gd name="connsiteX0" fmla="*/ 240590 w 378134"/>
              <a:gd name="connsiteY0" fmla="*/ 0 h 1162179"/>
              <a:gd name="connsiteX1" fmla="*/ 24021 w 378134"/>
              <a:gd name="connsiteY1" fmla="*/ 192505 h 1162179"/>
              <a:gd name="connsiteX2" fmla="*/ 351569 w 378134"/>
              <a:gd name="connsiteY2" fmla="*/ 422240 h 1162179"/>
              <a:gd name="connsiteX3" fmla="*/ 448 w 378134"/>
              <a:gd name="connsiteY3" fmla="*/ 633652 h 1162179"/>
              <a:gd name="connsiteX4" fmla="*/ 351569 w 378134"/>
              <a:gd name="connsiteY4" fmla="*/ 739357 h 1162179"/>
              <a:gd name="connsiteX5" fmla="*/ 449 w 378134"/>
              <a:gd name="connsiteY5" fmla="*/ 845063 h 1162179"/>
              <a:gd name="connsiteX6" fmla="*/ 348874 w 378134"/>
              <a:gd name="connsiteY6" fmla="*/ 1034716 h 1162179"/>
              <a:gd name="connsiteX7" fmla="*/ 176009 w 378134"/>
              <a:gd name="connsiteY7" fmla="*/ 1162179 h 1162179"/>
              <a:gd name="connsiteX0" fmla="*/ 258638 w 396182"/>
              <a:gd name="connsiteY0" fmla="*/ 0 h 1162179"/>
              <a:gd name="connsiteX1" fmla="*/ 18496 w 396182"/>
              <a:gd name="connsiteY1" fmla="*/ 316534 h 1162179"/>
              <a:gd name="connsiteX2" fmla="*/ 369617 w 396182"/>
              <a:gd name="connsiteY2" fmla="*/ 422240 h 1162179"/>
              <a:gd name="connsiteX3" fmla="*/ 18496 w 396182"/>
              <a:gd name="connsiteY3" fmla="*/ 633652 h 1162179"/>
              <a:gd name="connsiteX4" fmla="*/ 369617 w 396182"/>
              <a:gd name="connsiteY4" fmla="*/ 739357 h 1162179"/>
              <a:gd name="connsiteX5" fmla="*/ 18497 w 396182"/>
              <a:gd name="connsiteY5" fmla="*/ 845063 h 1162179"/>
              <a:gd name="connsiteX6" fmla="*/ 366922 w 396182"/>
              <a:gd name="connsiteY6" fmla="*/ 1034716 h 1162179"/>
              <a:gd name="connsiteX7" fmla="*/ 194057 w 396182"/>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739357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739357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422240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210829 h 1162179"/>
              <a:gd name="connsiteX3" fmla="*/ 18495 w 396181"/>
              <a:gd name="connsiteY3" fmla="*/ 422240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8 w 396182"/>
              <a:gd name="connsiteY0" fmla="*/ 0 h 1162179"/>
              <a:gd name="connsiteX1" fmla="*/ 18496 w 396182"/>
              <a:gd name="connsiteY1" fmla="*/ 105123 h 1162179"/>
              <a:gd name="connsiteX2" fmla="*/ 369617 w 396182"/>
              <a:gd name="connsiteY2" fmla="*/ 210829 h 1162179"/>
              <a:gd name="connsiteX3" fmla="*/ 18496 w 396182"/>
              <a:gd name="connsiteY3" fmla="*/ 422240 h 1162179"/>
              <a:gd name="connsiteX4" fmla="*/ 369617 w 396182"/>
              <a:gd name="connsiteY4" fmla="*/ 633652 h 1162179"/>
              <a:gd name="connsiteX5" fmla="*/ 18497 w 396182"/>
              <a:gd name="connsiteY5" fmla="*/ 845063 h 1162179"/>
              <a:gd name="connsiteX6" fmla="*/ 366922 w 396182"/>
              <a:gd name="connsiteY6" fmla="*/ 1034716 h 1162179"/>
              <a:gd name="connsiteX7" fmla="*/ 194057 w 396182"/>
              <a:gd name="connsiteY7" fmla="*/ 1162179 h 1162179"/>
              <a:gd name="connsiteX0" fmla="*/ 194057 w 396182"/>
              <a:gd name="connsiteY0" fmla="*/ 0 h 1162762"/>
              <a:gd name="connsiteX1" fmla="*/ 18496 w 396182"/>
              <a:gd name="connsiteY1" fmla="*/ 105706 h 1162762"/>
              <a:gd name="connsiteX2" fmla="*/ 369617 w 396182"/>
              <a:gd name="connsiteY2" fmla="*/ 211412 h 1162762"/>
              <a:gd name="connsiteX3" fmla="*/ 18496 w 396182"/>
              <a:gd name="connsiteY3" fmla="*/ 422823 h 1162762"/>
              <a:gd name="connsiteX4" fmla="*/ 369617 w 396182"/>
              <a:gd name="connsiteY4" fmla="*/ 634235 h 1162762"/>
              <a:gd name="connsiteX5" fmla="*/ 18497 w 396182"/>
              <a:gd name="connsiteY5" fmla="*/ 845646 h 1162762"/>
              <a:gd name="connsiteX6" fmla="*/ 366922 w 396182"/>
              <a:gd name="connsiteY6" fmla="*/ 1035299 h 1162762"/>
              <a:gd name="connsiteX7" fmla="*/ 194057 w 396182"/>
              <a:gd name="connsiteY7" fmla="*/ 1162762 h 1162762"/>
              <a:gd name="connsiteX0" fmla="*/ 194057 w 396182"/>
              <a:gd name="connsiteY0" fmla="*/ 0 h 1162762"/>
              <a:gd name="connsiteX1" fmla="*/ 18496 w 396182"/>
              <a:gd name="connsiteY1" fmla="*/ 105706 h 1162762"/>
              <a:gd name="connsiteX2" fmla="*/ 369617 w 396182"/>
              <a:gd name="connsiteY2" fmla="*/ 211412 h 1162762"/>
              <a:gd name="connsiteX3" fmla="*/ 18496 w 396182"/>
              <a:gd name="connsiteY3" fmla="*/ 422823 h 1162762"/>
              <a:gd name="connsiteX4" fmla="*/ 369617 w 396182"/>
              <a:gd name="connsiteY4" fmla="*/ 634235 h 1162762"/>
              <a:gd name="connsiteX5" fmla="*/ 18497 w 396182"/>
              <a:gd name="connsiteY5" fmla="*/ 845646 h 1162762"/>
              <a:gd name="connsiteX6" fmla="*/ 366922 w 396182"/>
              <a:gd name="connsiteY6" fmla="*/ 1035299 h 1162762"/>
              <a:gd name="connsiteX7" fmla="*/ 194057 w 396182"/>
              <a:gd name="connsiteY7" fmla="*/ 1162762 h 1162762"/>
              <a:gd name="connsiteX0" fmla="*/ 179577 w 381702"/>
              <a:gd name="connsiteY0" fmla="*/ 0 h 1162762"/>
              <a:gd name="connsiteX1" fmla="*/ 4016 w 381702"/>
              <a:gd name="connsiteY1" fmla="*/ 105706 h 1162762"/>
              <a:gd name="connsiteX2" fmla="*/ 355137 w 381702"/>
              <a:gd name="connsiteY2" fmla="*/ 211412 h 1162762"/>
              <a:gd name="connsiteX3" fmla="*/ 4016 w 381702"/>
              <a:gd name="connsiteY3" fmla="*/ 422823 h 1162762"/>
              <a:gd name="connsiteX4" fmla="*/ 355137 w 381702"/>
              <a:gd name="connsiteY4" fmla="*/ 634235 h 1162762"/>
              <a:gd name="connsiteX5" fmla="*/ 4017 w 381702"/>
              <a:gd name="connsiteY5" fmla="*/ 845646 h 1162762"/>
              <a:gd name="connsiteX6" fmla="*/ 352442 w 381702"/>
              <a:gd name="connsiteY6" fmla="*/ 1035299 h 1162762"/>
              <a:gd name="connsiteX7" fmla="*/ 179577 w 381702"/>
              <a:gd name="connsiteY7" fmla="*/ 1162762 h 1162762"/>
              <a:gd name="connsiteX0" fmla="*/ 180073 w 382198"/>
              <a:gd name="connsiteY0" fmla="*/ 0 h 1162762"/>
              <a:gd name="connsiteX1" fmla="*/ 4512 w 382198"/>
              <a:gd name="connsiteY1" fmla="*/ 105706 h 1162762"/>
              <a:gd name="connsiteX2" fmla="*/ 355633 w 382198"/>
              <a:gd name="connsiteY2" fmla="*/ 211412 h 1162762"/>
              <a:gd name="connsiteX3" fmla="*/ 4512 w 382198"/>
              <a:gd name="connsiteY3" fmla="*/ 422823 h 1162762"/>
              <a:gd name="connsiteX4" fmla="*/ 355633 w 382198"/>
              <a:gd name="connsiteY4" fmla="*/ 634235 h 1162762"/>
              <a:gd name="connsiteX5" fmla="*/ 4513 w 382198"/>
              <a:gd name="connsiteY5" fmla="*/ 845646 h 1162762"/>
              <a:gd name="connsiteX6" fmla="*/ 352938 w 382198"/>
              <a:gd name="connsiteY6" fmla="*/ 1035299 h 1162762"/>
              <a:gd name="connsiteX7" fmla="*/ 180073 w 382198"/>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1 w 358767"/>
              <a:gd name="connsiteY0" fmla="*/ 88938 h 1251700"/>
              <a:gd name="connsiteX1" fmla="*/ 4512 w 358767"/>
              <a:gd name="connsiteY1" fmla="*/ 88938 h 1251700"/>
              <a:gd name="connsiteX2" fmla="*/ 355631 w 358767"/>
              <a:gd name="connsiteY2" fmla="*/ 300350 h 1251700"/>
              <a:gd name="connsiteX3" fmla="*/ 4510 w 358767"/>
              <a:gd name="connsiteY3" fmla="*/ 511761 h 1251700"/>
              <a:gd name="connsiteX4" fmla="*/ 355631 w 358767"/>
              <a:gd name="connsiteY4" fmla="*/ 723173 h 1251700"/>
              <a:gd name="connsiteX5" fmla="*/ 4511 w 358767"/>
              <a:gd name="connsiteY5" fmla="*/ 934584 h 1251700"/>
              <a:gd name="connsiteX6" fmla="*/ 352936 w 358767"/>
              <a:gd name="connsiteY6" fmla="*/ 1124237 h 1251700"/>
              <a:gd name="connsiteX7" fmla="*/ 180071 w 358767"/>
              <a:gd name="connsiteY7" fmla="*/ 1251700 h 1251700"/>
              <a:gd name="connsiteX0" fmla="*/ 180072 w 358767"/>
              <a:gd name="connsiteY0" fmla="*/ 0 h 1268468"/>
              <a:gd name="connsiteX1" fmla="*/ 4512 w 358767"/>
              <a:gd name="connsiteY1" fmla="*/ 105706 h 1268468"/>
              <a:gd name="connsiteX2" fmla="*/ 355631 w 358767"/>
              <a:gd name="connsiteY2" fmla="*/ 317118 h 1268468"/>
              <a:gd name="connsiteX3" fmla="*/ 4510 w 358767"/>
              <a:gd name="connsiteY3" fmla="*/ 528529 h 1268468"/>
              <a:gd name="connsiteX4" fmla="*/ 355631 w 358767"/>
              <a:gd name="connsiteY4" fmla="*/ 739941 h 1268468"/>
              <a:gd name="connsiteX5" fmla="*/ 4511 w 358767"/>
              <a:gd name="connsiteY5" fmla="*/ 951352 h 1268468"/>
              <a:gd name="connsiteX6" fmla="*/ 352936 w 358767"/>
              <a:gd name="connsiteY6" fmla="*/ 1141005 h 1268468"/>
              <a:gd name="connsiteX7" fmla="*/ 180071 w 358767"/>
              <a:gd name="connsiteY7" fmla="*/ 1268468 h 1268468"/>
              <a:gd name="connsiteX0" fmla="*/ 180072 w 358767"/>
              <a:gd name="connsiteY0" fmla="*/ 0 h 1268468"/>
              <a:gd name="connsiteX1" fmla="*/ 4512 w 358767"/>
              <a:gd name="connsiteY1" fmla="*/ 105706 h 1268468"/>
              <a:gd name="connsiteX2" fmla="*/ 355631 w 358767"/>
              <a:gd name="connsiteY2" fmla="*/ 317118 h 1268468"/>
              <a:gd name="connsiteX3" fmla="*/ 4510 w 358767"/>
              <a:gd name="connsiteY3" fmla="*/ 528529 h 1268468"/>
              <a:gd name="connsiteX4" fmla="*/ 355631 w 358767"/>
              <a:gd name="connsiteY4" fmla="*/ 739941 h 1268468"/>
              <a:gd name="connsiteX5" fmla="*/ 4511 w 358767"/>
              <a:gd name="connsiteY5" fmla="*/ 951352 h 1268468"/>
              <a:gd name="connsiteX6" fmla="*/ 352936 w 358767"/>
              <a:gd name="connsiteY6" fmla="*/ 1141005 h 1268468"/>
              <a:gd name="connsiteX7" fmla="*/ 180071 w 358767"/>
              <a:gd name="connsiteY7" fmla="*/ 1268468 h 1268468"/>
              <a:gd name="connsiteX0" fmla="*/ 178953 w 357648"/>
              <a:gd name="connsiteY0" fmla="*/ 0 h 1268468"/>
              <a:gd name="connsiteX1" fmla="*/ 3393 w 357648"/>
              <a:gd name="connsiteY1" fmla="*/ 105706 h 1268468"/>
              <a:gd name="connsiteX2" fmla="*/ 354512 w 357648"/>
              <a:gd name="connsiteY2" fmla="*/ 317118 h 1268468"/>
              <a:gd name="connsiteX3" fmla="*/ 3391 w 357648"/>
              <a:gd name="connsiteY3" fmla="*/ 528529 h 1268468"/>
              <a:gd name="connsiteX4" fmla="*/ 354512 w 357648"/>
              <a:gd name="connsiteY4" fmla="*/ 739941 h 1268468"/>
              <a:gd name="connsiteX5" fmla="*/ 3392 w 357648"/>
              <a:gd name="connsiteY5" fmla="*/ 951352 h 1268468"/>
              <a:gd name="connsiteX6" fmla="*/ 351817 w 357648"/>
              <a:gd name="connsiteY6" fmla="*/ 1141005 h 1268468"/>
              <a:gd name="connsiteX7" fmla="*/ 178952 w 357648"/>
              <a:gd name="connsiteY7" fmla="*/ 1268468 h 1268468"/>
              <a:gd name="connsiteX0" fmla="*/ 178953 w 357417"/>
              <a:gd name="connsiteY0" fmla="*/ 0 h 1268468"/>
              <a:gd name="connsiteX1" fmla="*/ 3393 w 357417"/>
              <a:gd name="connsiteY1" fmla="*/ 105706 h 1268468"/>
              <a:gd name="connsiteX2" fmla="*/ 354512 w 357417"/>
              <a:gd name="connsiteY2" fmla="*/ 317118 h 1268468"/>
              <a:gd name="connsiteX3" fmla="*/ 3391 w 357417"/>
              <a:gd name="connsiteY3" fmla="*/ 528529 h 1268468"/>
              <a:gd name="connsiteX4" fmla="*/ 354512 w 357417"/>
              <a:gd name="connsiteY4" fmla="*/ 739941 h 1268468"/>
              <a:gd name="connsiteX5" fmla="*/ 3392 w 357417"/>
              <a:gd name="connsiteY5" fmla="*/ 951352 h 1268468"/>
              <a:gd name="connsiteX6" fmla="*/ 351817 w 357417"/>
              <a:gd name="connsiteY6" fmla="*/ 1141005 h 1268468"/>
              <a:gd name="connsiteX7" fmla="*/ 178952 w 357417"/>
              <a:gd name="connsiteY7" fmla="*/ 1268468 h 1268468"/>
              <a:gd name="connsiteX0" fmla="*/ 178953 w 357417"/>
              <a:gd name="connsiteY0" fmla="*/ 0 h 1268616"/>
              <a:gd name="connsiteX1" fmla="*/ 3393 w 357417"/>
              <a:gd name="connsiteY1" fmla="*/ 105706 h 1268616"/>
              <a:gd name="connsiteX2" fmla="*/ 354512 w 357417"/>
              <a:gd name="connsiteY2" fmla="*/ 317118 h 1268616"/>
              <a:gd name="connsiteX3" fmla="*/ 3391 w 357417"/>
              <a:gd name="connsiteY3" fmla="*/ 528529 h 1268616"/>
              <a:gd name="connsiteX4" fmla="*/ 354512 w 357417"/>
              <a:gd name="connsiteY4" fmla="*/ 739941 h 1268616"/>
              <a:gd name="connsiteX5" fmla="*/ 3392 w 357417"/>
              <a:gd name="connsiteY5" fmla="*/ 951352 h 1268616"/>
              <a:gd name="connsiteX6" fmla="*/ 351817 w 357417"/>
              <a:gd name="connsiteY6" fmla="*/ 1141005 h 1268616"/>
              <a:gd name="connsiteX7" fmla="*/ 178952 w 357417"/>
              <a:gd name="connsiteY7" fmla="*/ 1268468 h 1268616"/>
              <a:gd name="connsiteX0" fmla="*/ 178953 w 357417"/>
              <a:gd name="connsiteY0" fmla="*/ 0 h 1268616"/>
              <a:gd name="connsiteX1" fmla="*/ 3393 w 357417"/>
              <a:gd name="connsiteY1" fmla="*/ 105706 h 1268616"/>
              <a:gd name="connsiteX2" fmla="*/ 354512 w 357417"/>
              <a:gd name="connsiteY2" fmla="*/ 317118 h 1268616"/>
              <a:gd name="connsiteX3" fmla="*/ 3391 w 357417"/>
              <a:gd name="connsiteY3" fmla="*/ 528529 h 1268616"/>
              <a:gd name="connsiteX4" fmla="*/ 354512 w 357417"/>
              <a:gd name="connsiteY4" fmla="*/ 739941 h 1268616"/>
              <a:gd name="connsiteX5" fmla="*/ 3392 w 357417"/>
              <a:gd name="connsiteY5" fmla="*/ 951352 h 1268616"/>
              <a:gd name="connsiteX6" fmla="*/ 351817 w 357417"/>
              <a:gd name="connsiteY6" fmla="*/ 1141005 h 1268616"/>
              <a:gd name="connsiteX7" fmla="*/ 178952 w 357417"/>
              <a:gd name="connsiteY7" fmla="*/ 1268468 h 1268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417" h="1268616">
                <a:moveTo>
                  <a:pt x="178953" y="0"/>
                </a:moveTo>
                <a:cubicBezTo>
                  <a:pt x="175739" y="1733"/>
                  <a:pt x="2769" y="16768"/>
                  <a:pt x="3393" y="105706"/>
                </a:cubicBezTo>
                <a:cubicBezTo>
                  <a:pt x="7641" y="219958"/>
                  <a:pt x="351566" y="200825"/>
                  <a:pt x="354512" y="317118"/>
                </a:cubicBezTo>
                <a:cubicBezTo>
                  <a:pt x="354491" y="433376"/>
                  <a:pt x="447" y="443947"/>
                  <a:pt x="3391" y="528529"/>
                </a:cubicBezTo>
                <a:cubicBezTo>
                  <a:pt x="447" y="651831"/>
                  <a:pt x="348640" y="627169"/>
                  <a:pt x="354512" y="739941"/>
                </a:cubicBezTo>
                <a:cubicBezTo>
                  <a:pt x="357417" y="838578"/>
                  <a:pt x="897" y="817541"/>
                  <a:pt x="3392" y="951352"/>
                </a:cubicBezTo>
                <a:cubicBezTo>
                  <a:pt x="0" y="1081597"/>
                  <a:pt x="348849" y="1045824"/>
                  <a:pt x="351817" y="1141005"/>
                </a:cubicBezTo>
                <a:cubicBezTo>
                  <a:pt x="348849" y="1246662"/>
                  <a:pt x="177133" y="1268616"/>
                  <a:pt x="178952" y="1268468"/>
                </a:cubicBezTo>
              </a:path>
            </a:pathLst>
          </a:custGeom>
          <a:noFill/>
          <a:ln w="19050" cap="flat" cmpd="sng" algn="ctr">
            <a:solidFill>
              <a:srgbClr val="B086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556" name="下矢印 555"/>
          <p:cNvSpPr/>
          <p:nvPr/>
        </p:nvSpPr>
        <p:spPr bwMode="auto">
          <a:xfrm rot="1688107">
            <a:off x="6500207" y="5364142"/>
            <a:ext cx="214314" cy="214314"/>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557" name="下矢印 556"/>
          <p:cNvSpPr/>
          <p:nvPr/>
        </p:nvSpPr>
        <p:spPr bwMode="auto">
          <a:xfrm rot="20360295">
            <a:off x="7320919" y="1869871"/>
            <a:ext cx="109956" cy="214314"/>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558" name="下矢印 557"/>
          <p:cNvSpPr/>
          <p:nvPr/>
        </p:nvSpPr>
        <p:spPr bwMode="auto">
          <a:xfrm rot="644459">
            <a:off x="8404337" y="5656378"/>
            <a:ext cx="214314" cy="214314"/>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559" name="テキスト ボックス 558"/>
          <p:cNvSpPr txBox="1"/>
          <p:nvPr/>
        </p:nvSpPr>
        <p:spPr>
          <a:xfrm>
            <a:off x="7507705" y="5943599"/>
            <a:ext cx="1636295" cy="523220"/>
          </a:xfrm>
          <a:prstGeom prst="rect">
            <a:avLst/>
          </a:prstGeom>
          <a:noFill/>
        </p:spPr>
        <p:txBody>
          <a:bodyPr wrap="square" rtlCol="0">
            <a:spAutoFit/>
          </a:bodyPr>
          <a:lstStyle/>
          <a:p>
            <a:r>
              <a:rPr kumimoji="1" lang="ja-JP" altLang="en-US" sz="1400" dirty="0" smtClean="0"/>
              <a:t>核子を原子核からはじき飛ばす</a:t>
            </a:r>
            <a:endParaRPr kumimoji="1" lang="ja-JP" altLang="en-US" sz="1400" dirty="0"/>
          </a:p>
        </p:txBody>
      </p:sp>
      <p:sp>
        <p:nvSpPr>
          <p:cNvPr id="560" name="テキスト ボックス 559"/>
          <p:cNvSpPr txBox="1"/>
          <p:nvPr/>
        </p:nvSpPr>
        <p:spPr>
          <a:xfrm>
            <a:off x="5626769" y="5795210"/>
            <a:ext cx="1636295" cy="738664"/>
          </a:xfrm>
          <a:prstGeom prst="rect">
            <a:avLst/>
          </a:prstGeom>
          <a:noFill/>
        </p:spPr>
        <p:txBody>
          <a:bodyPr wrap="square" rtlCol="0">
            <a:spAutoFit/>
          </a:bodyPr>
          <a:lstStyle/>
          <a:p>
            <a:r>
              <a:rPr lang="ja-JP" altLang="en-US" sz="1400" dirty="0" smtClean="0"/>
              <a:t>中性子が吸収され</a:t>
            </a:r>
            <a:r>
              <a:rPr lang="en-US" altLang="ja-JP" sz="1400" dirty="0" smtClean="0">
                <a:sym typeface="Symbol"/>
              </a:rPr>
              <a:t></a:t>
            </a:r>
            <a:r>
              <a:rPr lang="ja-JP" altLang="en-US" sz="1400" dirty="0" smtClean="0"/>
              <a:t>線が</a:t>
            </a:r>
            <a:r>
              <a:rPr kumimoji="1" lang="ja-JP" altLang="en-US" sz="1400" dirty="0" smtClean="0"/>
              <a:t>原子核から放出される</a:t>
            </a:r>
            <a:endParaRPr kumimoji="1" lang="ja-JP" altLang="en-US" sz="1400" dirty="0"/>
          </a:p>
        </p:txBody>
      </p:sp>
      <p:sp>
        <p:nvSpPr>
          <p:cNvPr id="561" name="テキスト ボックス 560"/>
          <p:cNvSpPr txBox="1"/>
          <p:nvPr/>
        </p:nvSpPr>
        <p:spPr>
          <a:xfrm>
            <a:off x="8117311" y="2041354"/>
            <a:ext cx="930442" cy="738664"/>
          </a:xfrm>
          <a:prstGeom prst="rect">
            <a:avLst/>
          </a:prstGeom>
          <a:noFill/>
        </p:spPr>
        <p:txBody>
          <a:bodyPr wrap="square" rtlCol="0">
            <a:spAutoFit/>
          </a:bodyPr>
          <a:lstStyle/>
          <a:p>
            <a:r>
              <a:rPr lang="ja-JP" altLang="en-US" sz="1400" dirty="0" smtClean="0"/>
              <a:t>中性子と原子核の反応</a:t>
            </a:r>
            <a:endParaRPr kumimoji="1" lang="ja-JP" altLang="en-US" sz="1400" dirty="0"/>
          </a:p>
        </p:txBody>
      </p:sp>
      <p:sp>
        <p:nvSpPr>
          <p:cNvPr id="135" name="フッター プレースホルダ 13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中性子</a:t>
            </a:r>
            <a:endParaRPr kumimoji="1" lang="ja-JP" altLang="en-US" dirty="0"/>
          </a:p>
        </p:txBody>
      </p:sp>
      <p:sp>
        <p:nvSpPr>
          <p:cNvPr id="3" name="コンテンツ プレースホルダ 2"/>
          <p:cNvSpPr>
            <a:spLocks noGrp="1"/>
          </p:cNvSpPr>
          <p:nvPr>
            <p:ph idx="1"/>
          </p:nvPr>
        </p:nvSpPr>
        <p:spPr>
          <a:xfrm>
            <a:off x="397042" y="1285860"/>
            <a:ext cx="8410073" cy="4934466"/>
          </a:xfrm>
        </p:spPr>
        <p:txBody>
          <a:bodyPr/>
          <a:lstStyle/>
          <a:p>
            <a:r>
              <a:rPr kumimoji="1" lang="ja-JP" altLang="en-US" dirty="0" smtClean="0"/>
              <a:t>飛距離 </a:t>
            </a:r>
            <a:r>
              <a:rPr kumimoji="1" lang="en-US" altLang="ja-JP" dirty="0" smtClean="0"/>
              <a:t>(Range)</a:t>
            </a:r>
          </a:p>
          <a:p>
            <a:pPr lvl="1"/>
            <a:r>
              <a:rPr lang="ja-JP" altLang="en-US" dirty="0" smtClean="0"/>
              <a:t>他の放射線に比べて比較的遠くまで届く</a:t>
            </a:r>
            <a:endParaRPr lang="en-US" altLang="ja-JP" dirty="0" smtClean="0"/>
          </a:p>
          <a:p>
            <a:pPr lvl="1"/>
            <a:r>
              <a:rPr lang="ja-JP" altLang="en-US" dirty="0" smtClean="0"/>
              <a:t>空気中での平均自由行程（一回相互作用するまでに進む距離の平均）</a:t>
            </a:r>
            <a:endParaRPr lang="en-US" altLang="ja-JP" dirty="0" smtClean="0"/>
          </a:p>
          <a:p>
            <a:pPr lvl="2"/>
            <a:r>
              <a:rPr lang="en-US" altLang="ja-JP" dirty="0" smtClean="0"/>
              <a:t>220 m</a:t>
            </a:r>
          </a:p>
          <a:p>
            <a:r>
              <a:rPr kumimoji="1" lang="ja-JP" altLang="en-US" dirty="0" smtClean="0"/>
              <a:t>遮蔽 </a:t>
            </a:r>
            <a:r>
              <a:rPr kumimoji="1" lang="en-US" altLang="ja-JP" dirty="0" smtClean="0"/>
              <a:t>(Shield)</a:t>
            </a:r>
          </a:p>
          <a:p>
            <a:pPr lvl="1"/>
            <a:r>
              <a:rPr kumimoji="1" lang="ja-JP" altLang="en-US" dirty="0" smtClean="0"/>
              <a:t>水、ポリエチレン、コンクリート</a:t>
            </a:r>
            <a:endParaRPr kumimoji="1" lang="en-US" altLang="ja-JP" dirty="0" smtClean="0"/>
          </a:p>
          <a:p>
            <a:pPr lvl="2"/>
            <a:r>
              <a:rPr kumimoji="1" lang="ja-JP" altLang="en-US" dirty="0" smtClean="0"/>
              <a:t>同程度の質量の陽子との衝突では、陽子に運動量の殆どを渡して中性子は静止する。</a:t>
            </a:r>
            <a:endParaRPr kumimoji="1" lang="en-US" altLang="ja-JP" dirty="0" smtClean="0"/>
          </a:p>
          <a:p>
            <a:pPr lvl="3"/>
            <a:r>
              <a:rPr lang="ja-JP" altLang="en-US" dirty="0" smtClean="0"/>
              <a:t>ボールの集めたなかに、ボール一つを投げてるとすぐ静止する</a:t>
            </a:r>
            <a:endParaRPr kumimoji="1" lang="en-US" altLang="ja-JP" dirty="0" smtClean="0"/>
          </a:p>
          <a:p>
            <a:pPr lvl="3"/>
            <a:r>
              <a:rPr lang="ja-JP" altLang="en-US" dirty="0" smtClean="0"/>
              <a:t>質量数の大きな物質とでは、壁にボールをぶつけるようなもの</a:t>
            </a:r>
            <a:endParaRPr lang="en-US" altLang="ja-JP" dirty="0" smtClean="0"/>
          </a:p>
          <a:p>
            <a:pPr lvl="0"/>
            <a:r>
              <a:rPr lang="ja-JP" altLang="en-US" dirty="0" smtClean="0"/>
              <a:t>生物学的危害 </a:t>
            </a:r>
            <a:r>
              <a:rPr lang="en-US" altLang="ja-JP" dirty="0" smtClean="0"/>
              <a:t>(Biological hazard)</a:t>
            </a:r>
          </a:p>
          <a:p>
            <a:pPr lvl="1"/>
            <a:r>
              <a:rPr lang="ja-JP" altLang="en-US" dirty="0" smtClean="0"/>
              <a:t>体全体で被曝する</a:t>
            </a:r>
            <a:endParaRPr lang="en-US" altLang="ja-JP" dirty="0" smtClean="0"/>
          </a:p>
          <a:p>
            <a:pPr lvl="1"/>
            <a:r>
              <a:rPr lang="ja-JP" altLang="en-US" dirty="0" smtClean="0"/>
              <a:t>強い透過力を持つ</a:t>
            </a:r>
            <a:endParaRPr lang="en-US" altLang="ja-JP" dirty="0" smtClean="0"/>
          </a:p>
          <a:p>
            <a:pPr lvl="3"/>
            <a:endParaRPr lang="en-US" altLang="ja-JP"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27</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その他の放射線</a:t>
            </a:r>
            <a:endParaRPr kumimoji="1" lang="ja-JP" altLang="en-US" dirty="0"/>
          </a:p>
        </p:txBody>
      </p:sp>
      <p:sp>
        <p:nvSpPr>
          <p:cNvPr id="3" name="コンテンツ プレースホルダ 2"/>
          <p:cNvSpPr>
            <a:spLocks noGrp="1"/>
          </p:cNvSpPr>
          <p:nvPr>
            <p:ph idx="1"/>
          </p:nvPr>
        </p:nvSpPr>
        <p:spPr>
          <a:xfrm>
            <a:off x="571471" y="1285859"/>
            <a:ext cx="8211581" cy="5151036"/>
          </a:xfrm>
        </p:spPr>
        <p:txBody>
          <a:bodyPr/>
          <a:lstStyle/>
          <a:p>
            <a:r>
              <a:rPr kumimoji="1" lang="ja-JP" altLang="en-US" dirty="0" smtClean="0"/>
              <a:t>宇宙線</a:t>
            </a:r>
            <a:endParaRPr kumimoji="1" lang="en-US" altLang="ja-JP" dirty="0" smtClean="0"/>
          </a:p>
          <a:p>
            <a:pPr lvl="1"/>
            <a:r>
              <a:rPr lang="ja-JP" altLang="en-US" dirty="0" smtClean="0"/>
              <a:t>常に地球に降り注いでいる</a:t>
            </a:r>
            <a:endParaRPr lang="en-US" altLang="ja-JP" dirty="0" smtClean="0"/>
          </a:p>
          <a:p>
            <a:pPr lvl="2"/>
            <a:r>
              <a:rPr lang="en-US" altLang="ja-JP" dirty="0" smtClean="0"/>
              <a:t>10 cm</a:t>
            </a:r>
            <a:r>
              <a:rPr lang="en-US" altLang="ja-JP" baseline="30000" dirty="0" smtClean="0"/>
              <a:t>2</a:t>
            </a:r>
            <a:r>
              <a:rPr lang="en-US" altLang="ja-JP" dirty="0" smtClean="0"/>
              <a:t> </a:t>
            </a:r>
            <a:r>
              <a:rPr lang="ja-JP" altLang="en-US" dirty="0" smtClean="0"/>
              <a:t>辺り </a:t>
            </a:r>
            <a:r>
              <a:rPr lang="en-US" altLang="ja-JP" dirty="0" smtClean="0"/>
              <a:t>1</a:t>
            </a:r>
            <a:r>
              <a:rPr lang="ja-JP" altLang="en-US" dirty="0" smtClean="0"/>
              <a:t>秒間に一個程度</a:t>
            </a:r>
            <a:endParaRPr lang="en-US" altLang="ja-JP" dirty="0" smtClean="0"/>
          </a:p>
          <a:p>
            <a:pPr lvl="1"/>
            <a:r>
              <a:rPr lang="ja-JP" altLang="en-US" dirty="0" smtClean="0"/>
              <a:t>最初に地球の大気に突入するのは陽子や原子核等</a:t>
            </a:r>
            <a:endParaRPr lang="en-US" altLang="ja-JP" dirty="0" smtClean="0"/>
          </a:p>
          <a:p>
            <a:pPr lvl="1"/>
            <a:r>
              <a:rPr lang="ja-JP" altLang="en-US" dirty="0" smtClean="0"/>
              <a:t>地表から</a:t>
            </a:r>
            <a:r>
              <a:rPr lang="en-US" altLang="ja-JP" dirty="0" smtClean="0"/>
              <a:t>5km</a:t>
            </a:r>
            <a:r>
              <a:rPr lang="ja-JP" altLang="en-US" dirty="0" smtClean="0"/>
              <a:t>程度では殆ど</a:t>
            </a:r>
            <a:r>
              <a:rPr lang="ja-JP" altLang="ja-JP" dirty="0" smtClean="0">
                <a:sym typeface="Symbol"/>
              </a:rPr>
              <a:t></a:t>
            </a:r>
            <a:r>
              <a:rPr lang="ja-JP" altLang="en-US" dirty="0" smtClean="0"/>
              <a:t>粒子</a:t>
            </a:r>
            <a:endParaRPr lang="en-US" altLang="ja-JP" dirty="0" smtClean="0"/>
          </a:p>
          <a:p>
            <a:pPr lvl="2"/>
            <a:r>
              <a:rPr kumimoji="1" lang="ja-JP" altLang="en-US" dirty="0" smtClean="0"/>
              <a:t>大気との相互作用でパイ中間子を生成、</a:t>
            </a:r>
            <a:r>
              <a:rPr lang="ja-JP" altLang="en-US" dirty="0" smtClean="0"/>
              <a:t>パイ中間子が</a:t>
            </a:r>
            <a:r>
              <a:rPr lang="ja-JP" altLang="ja-JP" dirty="0" smtClean="0">
                <a:sym typeface="Symbol"/>
              </a:rPr>
              <a:t></a:t>
            </a:r>
            <a:r>
              <a:rPr lang="ja-JP" altLang="en-US" dirty="0" smtClean="0"/>
              <a:t>粒子に崩壊し地上に届く</a:t>
            </a:r>
            <a:endParaRPr lang="en-US" altLang="ja-JP" dirty="0" smtClean="0"/>
          </a:p>
          <a:p>
            <a:pPr lvl="2"/>
            <a:r>
              <a:rPr lang="ja-JP" altLang="en-US" dirty="0" smtClean="0">
                <a:sym typeface="Symbol"/>
              </a:rPr>
              <a:t>平均寿命は </a:t>
            </a:r>
            <a:r>
              <a:rPr lang="en-US" altLang="ja-JP" dirty="0" smtClean="0">
                <a:sym typeface="Symbol"/>
              </a:rPr>
              <a:t>2.2×10</a:t>
            </a:r>
            <a:r>
              <a:rPr lang="en-US" altLang="ja-JP" baseline="30000" dirty="0" smtClean="0">
                <a:sym typeface="Symbol"/>
              </a:rPr>
              <a:t>-6 </a:t>
            </a:r>
            <a:r>
              <a:rPr lang="en-US" altLang="ja-JP" dirty="0" smtClean="0">
                <a:sym typeface="Symbol"/>
              </a:rPr>
              <a:t>[s]</a:t>
            </a:r>
          </a:p>
          <a:p>
            <a:pPr lvl="3"/>
            <a:r>
              <a:rPr lang="ja-JP" altLang="en-US" dirty="0" smtClean="0">
                <a:sym typeface="Symbol"/>
              </a:rPr>
              <a:t>光速</a:t>
            </a:r>
            <a:r>
              <a:rPr lang="en-US" altLang="ja-JP" dirty="0" smtClean="0">
                <a:sym typeface="Symbol"/>
              </a:rPr>
              <a:t>(3×10</a:t>
            </a:r>
            <a:r>
              <a:rPr lang="en-US" altLang="ja-JP" baseline="30000" dirty="0" smtClean="0">
                <a:sym typeface="Symbol"/>
              </a:rPr>
              <a:t>8 </a:t>
            </a:r>
            <a:r>
              <a:rPr lang="en-US" altLang="ja-JP" dirty="0" smtClean="0">
                <a:sym typeface="Symbol"/>
              </a:rPr>
              <a:t>[m/s])</a:t>
            </a:r>
            <a:r>
              <a:rPr lang="ja-JP" altLang="en-US" dirty="0" smtClean="0">
                <a:sym typeface="Symbol"/>
              </a:rPr>
              <a:t>近くまで加速された場合</a:t>
            </a:r>
            <a:endParaRPr lang="en-US" altLang="ja-JP" dirty="0" smtClean="0">
              <a:sym typeface="Symbol"/>
            </a:endParaRPr>
          </a:p>
          <a:p>
            <a:pPr lvl="4"/>
            <a:r>
              <a:rPr lang="ja-JP" altLang="en-US" dirty="0" smtClean="0">
                <a:sym typeface="Symbol"/>
              </a:rPr>
              <a:t>相対論効果を考えないと、進む距離は</a:t>
            </a:r>
            <a:r>
              <a:rPr lang="en-US" altLang="ja-JP" dirty="0" smtClean="0">
                <a:sym typeface="Symbol"/>
              </a:rPr>
              <a:t>6×10</a:t>
            </a:r>
            <a:r>
              <a:rPr lang="en-US" altLang="ja-JP" baseline="30000" dirty="0" smtClean="0">
                <a:sym typeface="Symbol"/>
              </a:rPr>
              <a:t>2</a:t>
            </a:r>
            <a:r>
              <a:rPr lang="en-US" altLang="ja-JP" dirty="0" smtClean="0">
                <a:sym typeface="Symbol"/>
              </a:rPr>
              <a:t> [m]</a:t>
            </a:r>
          </a:p>
          <a:p>
            <a:pPr lvl="4"/>
            <a:r>
              <a:rPr lang="ja-JP" altLang="en-US" dirty="0" smtClean="0">
                <a:sym typeface="Symbol"/>
              </a:rPr>
              <a:t>相対論効果を考慮</a:t>
            </a:r>
            <a:endParaRPr lang="en-US" altLang="ja-JP" dirty="0" smtClean="0">
              <a:sym typeface="Symbol"/>
            </a:endParaRPr>
          </a:p>
          <a:p>
            <a:pPr lvl="5"/>
            <a:r>
              <a:rPr lang="ja-JP" altLang="ja-JP" sz="1600" dirty="0" smtClean="0">
                <a:sym typeface="Symbol"/>
              </a:rPr>
              <a:t></a:t>
            </a:r>
            <a:r>
              <a:rPr lang="ja-JP" altLang="en-US" sz="1600" dirty="0" smtClean="0"/>
              <a:t>粒子の質量は </a:t>
            </a:r>
            <a:r>
              <a:rPr lang="en-US" altLang="ja-JP" sz="1600" dirty="0" smtClean="0"/>
              <a:t>105.7 [MeV],</a:t>
            </a:r>
          </a:p>
          <a:p>
            <a:pPr lvl="5"/>
            <a:r>
              <a:rPr lang="en-US" altLang="ja-JP" sz="1600" dirty="0" smtClean="0"/>
              <a:t>1 GeV/</a:t>
            </a:r>
            <a:r>
              <a:rPr lang="en-US" altLang="ja-JP" sz="1600" i="1" dirty="0" smtClean="0"/>
              <a:t>c</a:t>
            </a:r>
            <a:r>
              <a:rPr lang="en-US" altLang="ja-JP" sz="1600" dirty="0" smtClean="0"/>
              <a:t> </a:t>
            </a:r>
            <a:r>
              <a:rPr lang="ja-JP" altLang="en-US" sz="1600" dirty="0" smtClean="0"/>
              <a:t>の運動量を持つ場合、静止系で観測した寿命は約１０倍に伸び、</a:t>
            </a:r>
            <a:r>
              <a:rPr lang="en-US" altLang="ja-JP" sz="1600" dirty="0" smtClean="0">
                <a:sym typeface="Symbol"/>
              </a:rPr>
              <a:t> 6×10</a:t>
            </a:r>
            <a:r>
              <a:rPr lang="en-US" altLang="ja-JP" sz="1600" baseline="30000" dirty="0" smtClean="0">
                <a:sym typeface="Symbol"/>
              </a:rPr>
              <a:t>3</a:t>
            </a:r>
            <a:r>
              <a:rPr lang="en-US" altLang="ja-JP" sz="1600" dirty="0" smtClean="0">
                <a:sym typeface="Symbol"/>
              </a:rPr>
              <a:t> [m] </a:t>
            </a:r>
            <a:r>
              <a:rPr lang="ja-JP" altLang="en-US" sz="1600" dirty="0" smtClean="0">
                <a:sym typeface="Symbol"/>
              </a:rPr>
              <a:t>程度まで届く</a:t>
            </a:r>
            <a:endParaRPr kumimoji="1" lang="en-US" altLang="ja-JP" sz="1600" dirty="0" smtClean="0">
              <a:sym typeface="Symbol"/>
            </a:endParaRPr>
          </a:p>
          <a:p>
            <a:pPr lvl="1"/>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28</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遮蔽のまとめ</a:t>
            </a:r>
            <a:endParaRPr kumimoji="1" lang="ja-JP" altLang="en-US" dirty="0"/>
          </a:p>
        </p:txBody>
      </p:sp>
      <p:sp>
        <p:nvSpPr>
          <p:cNvPr id="3" name="コンテンツ プレースホルダ 2"/>
          <p:cNvSpPr>
            <a:spLocks noGrp="1"/>
          </p:cNvSpPr>
          <p:nvPr>
            <p:ph idx="1"/>
          </p:nvPr>
        </p:nvSpPr>
        <p:spPr>
          <a:xfrm>
            <a:off x="776016" y="1046749"/>
            <a:ext cx="7525781" cy="890337"/>
          </a:xfrm>
        </p:spPr>
        <p:txBody>
          <a:bodyPr/>
          <a:lstStyle/>
          <a:p>
            <a:r>
              <a:rPr kumimoji="1" lang="ja-JP" altLang="en-US" sz="2000" dirty="0" smtClean="0"/>
              <a:t>中性子以外は全て、電磁相互作用によって物質を電離（イオン化）することでエネルギーを落としやがて止まる</a:t>
            </a:r>
            <a:endParaRPr kumimoji="1" lang="ja-JP" altLang="en-US" sz="20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29</a:t>
            </a:fld>
            <a:endParaRPr kumimoji="1" lang="ja-JP" altLang="en-US" dirty="0"/>
          </a:p>
        </p:txBody>
      </p:sp>
      <p:pic>
        <p:nvPicPr>
          <p:cNvPr id="5" name="Picture 4" descr="放射線の吸収"/>
          <p:cNvPicPr>
            <a:picLocks noChangeAspect="1" noChangeArrowheads="1"/>
          </p:cNvPicPr>
          <p:nvPr/>
        </p:nvPicPr>
        <p:blipFill>
          <a:blip r:embed="rId2" cstate="print"/>
          <a:srcRect/>
          <a:stretch>
            <a:fillRect/>
          </a:stretch>
        </p:blipFill>
        <p:spPr bwMode="auto">
          <a:xfrm>
            <a:off x="977064" y="2312988"/>
            <a:ext cx="6831430" cy="4197600"/>
          </a:xfrm>
          <a:prstGeom prst="rect">
            <a:avLst/>
          </a:prstGeom>
          <a:noFill/>
          <a:ln w="9525">
            <a:noFill/>
            <a:miter lim="800000"/>
            <a:headEnd/>
            <a:tailEnd/>
          </a:ln>
        </p:spPr>
      </p:pic>
      <p:sp>
        <p:nvSpPr>
          <p:cNvPr id="6" name="フッター プレースホルダ 5"/>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722312" y="2714620"/>
            <a:ext cx="8421687" cy="3643338"/>
          </a:xfrm>
        </p:spPr>
        <p:txBody>
          <a:bodyPr/>
          <a:lstStyle/>
          <a:p>
            <a:r>
              <a:rPr lang="ja-JP" altLang="en-US" sz="8800" dirty="0" smtClean="0"/>
              <a:t>放射線とは？</a:t>
            </a:r>
            <a:r>
              <a:rPr lang="en-US" altLang="ja-JP" sz="8800" dirty="0" smtClean="0"/>
              <a:t/>
            </a:r>
            <a:br>
              <a:rPr lang="en-US" altLang="ja-JP" sz="8800" dirty="0" smtClean="0"/>
            </a:br>
            <a:r>
              <a:rPr lang="ja-JP" altLang="en-US" sz="6000" dirty="0" smtClean="0"/>
              <a:t>量子力学と原子</a:t>
            </a:r>
            <a:endParaRPr kumimoji="1" lang="ja-JP" altLang="en-US" sz="8800" dirty="0"/>
          </a:p>
        </p:txBody>
      </p:sp>
      <p:sp>
        <p:nvSpPr>
          <p:cNvPr id="5" name="テキスト プレースホルダ 4"/>
          <p:cNvSpPr>
            <a:spLocks noGrp="1"/>
          </p:cNvSpPr>
          <p:nvPr>
            <p:ph type="body" idx="1"/>
          </p:nvPr>
        </p:nvSpPr>
        <p:spPr/>
        <p:txBody>
          <a:bodyPr/>
          <a:lstStyle/>
          <a:p>
            <a:r>
              <a:rPr kumimoji="1" lang="en-US" altLang="ja-JP" dirty="0" smtClean="0"/>
              <a:t>What is Radiation? </a:t>
            </a:r>
          </a:p>
          <a:p>
            <a:r>
              <a:rPr kumimoji="1" lang="en-US" altLang="ja-JP" dirty="0" smtClean="0"/>
              <a:t>Quantum </a:t>
            </a:r>
            <a:r>
              <a:rPr lang="en-US" altLang="ja-JP" dirty="0" smtClean="0"/>
              <a:t>D</a:t>
            </a:r>
            <a:r>
              <a:rPr kumimoji="1" lang="en-US" altLang="ja-JP" dirty="0" smtClean="0"/>
              <a:t>ynamics and Nucleus</a:t>
            </a:r>
            <a:endParaRPr kumimoji="1" lang="ja-JP" altLang="en-US" dirty="0"/>
          </a:p>
        </p:txBody>
      </p:sp>
      <p:sp>
        <p:nvSpPr>
          <p:cNvPr id="6" name="スライド番号プレースホルダ 5"/>
          <p:cNvSpPr>
            <a:spLocks noGrp="1"/>
          </p:cNvSpPr>
          <p:nvPr>
            <p:ph type="sldNum" sz="quarter" idx="11"/>
          </p:nvPr>
        </p:nvSpPr>
        <p:spPr/>
        <p:txBody>
          <a:bodyPr/>
          <a:lstStyle/>
          <a:p>
            <a:fld id="{55CFD74C-03E1-485F-870A-CC1588619E65}" type="slidenum">
              <a:rPr kumimoji="1" lang="ja-JP" altLang="en-US" smtClean="0"/>
              <a:pPr/>
              <a:t>3</a:t>
            </a:fld>
            <a:endParaRPr kumimoji="1" lang="ja-JP" altLang="en-US" dirty="0"/>
          </a:p>
        </p:txBody>
      </p:sp>
      <p:sp>
        <p:nvSpPr>
          <p:cNvPr id="7" name="フッター プレースホルダ 6"/>
          <p:cNvSpPr>
            <a:spLocks noGrp="1"/>
          </p:cNvSpPr>
          <p:nvPr>
            <p:ph type="ftr" sz="quarter" idx="10"/>
          </p:nvPr>
        </p:nvSpPr>
        <p:spPr/>
        <p:txBody>
          <a:body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放射線の測定単位</a:t>
            </a:r>
            <a:endParaRPr kumimoji="1" lang="ja-JP" altLang="en-US" dirty="0"/>
          </a:p>
        </p:txBody>
      </p:sp>
      <p:sp>
        <p:nvSpPr>
          <p:cNvPr id="3" name="コンテンツ プレースホルダ 2"/>
          <p:cNvSpPr>
            <a:spLocks noGrp="1"/>
          </p:cNvSpPr>
          <p:nvPr>
            <p:ph idx="1"/>
          </p:nvPr>
        </p:nvSpPr>
        <p:spPr>
          <a:xfrm>
            <a:off x="228599" y="1167063"/>
            <a:ext cx="8590547" cy="5185612"/>
          </a:xfrm>
        </p:spPr>
        <p:txBody>
          <a:bodyPr/>
          <a:lstStyle/>
          <a:p>
            <a:r>
              <a:rPr kumimoji="1" lang="ja-JP" altLang="en-US" sz="2400" dirty="0" smtClean="0"/>
              <a:t>吸収線量 </a:t>
            </a:r>
            <a:r>
              <a:rPr kumimoji="1" lang="en-US" altLang="ja-JP" sz="2400" dirty="0" smtClean="0"/>
              <a:t>(dose)</a:t>
            </a:r>
          </a:p>
          <a:p>
            <a:pPr lvl="1"/>
            <a:r>
              <a:rPr lang="en-US" altLang="ja-JP" sz="1800" dirty="0" smtClean="0"/>
              <a:t>1 [Gy(</a:t>
            </a:r>
            <a:r>
              <a:rPr lang="ja-JP" altLang="en-US" sz="1800" dirty="0" smtClean="0"/>
              <a:t>グレイ</a:t>
            </a:r>
            <a:r>
              <a:rPr lang="en-US" altLang="ja-JP" sz="1800" dirty="0" smtClean="0"/>
              <a:t>)]: 1 kg </a:t>
            </a:r>
            <a:r>
              <a:rPr lang="ja-JP" altLang="en-US" sz="1800" dirty="0" smtClean="0"/>
              <a:t>の物質に </a:t>
            </a:r>
            <a:r>
              <a:rPr lang="en-US" altLang="ja-JP" sz="1800" dirty="0" smtClean="0"/>
              <a:t>1 J </a:t>
            </a:r>
            <a:r>
              <a:rPr lang="ja-JP" altLang="en-US" sz="1800" dirty="0" smtClean="0"/>
              <a:t>のエネルギーを与える</a:t>
            </a:r>
            <a:endParaRPr lang="en-US" altLang="ja-JP" sz="1800" dirty="0" smtClean="0"/>
          </a:p>
          <a:p>
            <a:pPr lvl="2"/>
            <a:r>
              <a:rPr kumimoji="1" lang="ja-JP" altLang="en-US" sz="1600" dirty="0" smtClean="0"/>
              <a:t>同じ吸収線量でも、放射線の種類によって生物学影響が異なる</a:t>
            </a:r>
            <a:endParaRPr kumimoji="1" lang="en-US" altLang="ja-JP" sz="1600" dirty="0" smtClean="0"/>
          </a:p>
          <a:p>
            <a:pPr lvl="1"/>
            <a:r>
              <a:rPr kumimoji="1" lang="en-US" altLang="ja-JP" sz="1800" dirty="0" smtClean="0"/>
              <a:t>CGS</a:t>
            </a:r>
            <a:r>
              <a:rPr kumimoji="1" lang="ja-JP" altLang="en-US" sz="1800" dirty="0" smtClean="0"/>
              <a:t>単位系では </a:t>
            </a:r>
            <a:r>
              <a:rPr kumimoji="1" lang="en-US" altLang="ja-JP" sz="1800" dirty="0" smtClean="0"/>
              <a:t>rad</a:t>
            </a:r>
            <a:r>
              <a:rPr lang="en-US" altLang="ja-JP" sz="1800" dirty="0" smtClean="0"/>
              <a:t> ( 100 [rad] = 1 [Gy])</a:t>
            </a:r>
            <a:endParaRPr kumimoji="1" lang="en-US" altLang="ja-JP" sz="1800" dirty="0" smtClean="0"/>
          </a:p>
          <a:p>
            <a:r>
              <a:rPr lang="ja-JP" altLang="en-US" sz="2400" dirty="0" smtClean="0"/>
              <a:t>等価線量 </a:t>
            </a:r>
            <a:r>
              <a:rPr lang="en-US" altLang="ja-JP" sz="2400" dirty="0" smtClean="0"/>
              <a:t>(equivalent dose)</a:t>
            </a:r>
          </a:p>
          <a:p>
            <a:pPr lvl="1"/>
            <a:r>
              <a:rPr lang="en-US" altLang="ja-JP" sz="1800" dirty="0" smtClean="0"/>
              <a:t>1 [Sv(</a:t>
            </a:r>
            <a:r>
              <a:rPr lang="ja-JP" altLang="en-US" sz="1800" dirty="0" smtClean="0"/>
              <a:t>シーベルト</a:t>
            </a:r>
            <a:r>
              <a:rPr lang="en-US" altLang="ja-JP" sz="1800" dirty="0" smtClean="0"/>
              <a:t>)] = </a:t>
            </a:r>
            <a:r>
              <a:rPr lang="ja-JP" altLang="en-US" sz="1800" dirty="0" smtClean="0"/>
              <a:t>放射線荷重係数 </a:t>
            </a:r>
            <a:r>
              <a:rPr lang="en-US" altLang="ja-JP" sz="1800" dirty="0" smtClean="0"/>
              <a:t>× [Gy]</a:t>
            </a:r>
          </a:p>
          <a:p>
            <a:pPr lvl="2"/>
            <a:r>
              <a:rPr lang="ja-JP" altLang="en-US" sz="1600" dirty="0" smtClean="0"/>
              <a:t>放射線荷重係数</a:t>
            </a:r>
            <a:endParaRPr lang="en-US" altLang="ja-JP" sz="1600" dirty="0" smtClean="0"/>
          </a:p>
          <a:p>
            <a:pPr lvl="3"/>
            <a:r>
              <a:rPr lang="en-US" altLang="ja-JP" sz="1400" dirty="0" smtClean="0">
                <a:sym typeface="Symbol"/>
              </a:rPr>
              <a:t>, X</a:t>
            </a:r>
            <a:r>
              <a:rPr lang="ja-JP" altLang="en-US" sz="1400" dirty="0" smtClean="0">
                <a:sym typeface="Symbol"/>
              </a:rPr>
              <a:t>線</a:t>
            </a:r>
            <a:r>
              <a:rPr lang="en-US" altLang="ja-JP" sz="1400" dirty="0" smtClean="0">
                <a:sym typeface="Symbol"/>
              </a:rPr>
              <a:t>: 1</a:t>
            </a:r>
          </a:p>
          <a:p>
            <a:pPr lvl="3"/>
            <a:r>
              <a:rPr kumimoji="1" lang="en-US" altLang="ja-JP" sz="1400" dirty="0" smtClean="0">
                <a:sym typeface="Symbol"/>
              </a:rPr>
              <a:t>, </a:t>
            </a:r>
            <a:r>
              <a:rPr kumimoji="1" lang="ja-JP" altLang="en-US" sz="1400" dirty="0" smtClean="0">
                <a:sym typeface="Symbol"/>
              </a:rPr>
              <a:t>粒子： </a:t>
            </a:r>
            <a:r>
              <a:rPr kumimoji="1" lang="en-US" altLang="ja-JP" sz="1400" dirty="0" smtClean="0">
                <a:sym typeface="Symbol"/>
              </a:rPr>
              <a:t>1</a:t>
            </a:r>
          </a:p>
          <a:p>
            <a:pPr lvl="3"/>
            <a:r>
              <a:rPr lang="ja-JP" altLang="en-US" sz="1400" dirty="0" smtClean="0">
                <a:sym typeface="Symbol"/>
              </a:rPr>
              <a:t>中性子</a:t>
            </a:r>
            <a:r>
              <a:rPr lang="en-US" altLang="ja-JP" sz="1400" dirty="0" smtClean="0">
                <a:sym typeface="Symbol"/>
              </a:rPr>
              <a:t>: 5</a:t>
            </a:r>
            <a:r>
              <a:rPr lang="ja-JP" altLang="en-US" sz="1400" dirty="0" smtClean="0">
                <a:sym typeface="Symbol"/>
              </a:rPr>
              <a:t>～</a:t>
            </a:r>
            <a:r>
              <a:rPr lang="en-US" altLang="ja-JP" sz="1400" dirty="0" smtClean="0">
                <a:sym typeface="Symbol"/>
              </a:rPr>
              <a:t>20 (</a:t>
            </a:r>
            <a:r>
              <a:rPr lang="ja-JP" altLang="en-US" sz="1400" dirty="0" smtClean="0">
                <a:sym typeface="Symbol"/>
              </a:rPr>
              <a:t>エネルギーによって異なる</a:t>
            </a:r>
            <a:r>
              <a:rPr lang="en-US" altLang="ja-JP" sz="1400" dirty="0" smtClean="0">
                <a:sym typeface="Symbol"/>
              </a:rPr>
              <a:t>)</a:t>
            </a:r>
          </a:p>
          <a:p>
            <a:pPr lvl="3"/>
            <a:r>
              <a:rPr kumimoji="1" lang="en-US" altLang="ja-JP" sz="1400" dirty="0" smtClean="0">
                <a:sym typeface="Symbol"/>
              </a:rPr>
              <a:t></a:t>
            </a:r>
            <a:r>
              <a:rPr kumimoji="1" lang="ja-JP" altLang="en-US" sz="1400" dirty="0" smtClean="0">
                <a:sym typeface="Symbol"/>
              </a:rPr>
              <a:t>線： </a:t>
            </a:r>
            <a:r>
              <a:rPr lang="en-US" altLang="ja-JP" sz="1400" dirty="0" smtClean="0">
                <a:sym typeface="Symbol"/>
              </a:rPr>
              <a:t>20</a:t>
            </a:r>
          </a:p>
          <a:p>
            <a:pPr lvl="1"/>
            <a:r>
              <a:rPr lang="en-US" altLang="ja-JP" sz="1800" dirty="0" smtClean="0">
                <a:sym typeface="Symbol"/>
              </a:rPr>
              <a:t>CGS</a:t>
            </a:r>
            <a:r>
              <a:rPr lang="ja-JP" altLang="en-US" sz="1800" dirty="0" smtClean="0">
                <a:sym typeface="Symbol"/>
              </a:rPr>
              <a:t>単位系では </a:t>
            </a:r>
            <a:r>
              <a:rPr lang="en-US" altLang="ja-JP" sz="1800" dirty="0" smtClean="0">
                <a:sym typeface="Symbol"/>
              </a:rPr>
              <a:t>rem </a:t>
            </a:r>
            <a:r>
              <a:rPr lang="ja-JP" altLang="en-US" sz="1800" dirty="0" smtClean="0">
                <a:sym typeface="Symbol"/>
              </a:rPr>
              <a:t>（ </a:t>
            </a:r>
            <a:r>
              <a:rPr lang="en-US" altLang="ja-JP" sz="1800" dirty="0" smtClean="0">
                <a:sym typeface="Symbol"/>
              </a:rPr>
              <a:t>100 [rem] = 1 [Sv]</a:t>
            </a:r>
            <a:r>
              <a:rPr lang="ja-JP" altLang="en-US" sz="1800" dirty="0" smtClean="0">
                <a:sym typeface="Symbol"/>
              </a:rPr>
              <a:t>）</a:t>
            </a:r>
            <a:endParaRPr lang="en-US" altLang="ja-JP" sz="1800" dirty="0" smtClean="0">
              <a:sym typeface="Symbol"/>
            </a:endParaRPr>
          </a:p>
          <a:p>
            <a:pPr lvl="1"/>
            <a:endParaRPr lang="en-US" altLang="ja-JP" sz="1800" dirty="0" smtClean="0"/>
          </a:p>
          <a:p>
            <a:pPr>
              <a:buNone/>
            </a:pPr>
            <a:r>
              <a:rPr kumimoji="1" lang="en-US" altLang="ja-JP" sz="1800" dirty="0" smtClean="0">
                <a:sym typeface="Symbol"/>
              </a:rPr>
              <a:t>			</a:t>
            </a:r>
            <a:r>
              <a:rPr kumimoji="1" lang="ja-JP" altLang="en-US" sz="1800" dirty="0" smtClean="0">
                <a:sym typeface="Symbol"/>
              </a:rPr>
              <a:t>なお、アメリカ合衆国では未だに </a:t>
            </a:r>
            <a:r>
              <a:rPr kumimoji="1" lang="en-US" altLang="ja-JP" sz="1800" dirty="0" smtClean="0">
                <a:sym typeface="Symbol"/>
              </a:rPr>
              <a:t>[rad] </a:t>
            </a:r>
            <a:r>
              <a:rPr kumimoji="1" lang="ja-JP" altLang="en-US" sz="1800" dirty="0" smtClean="0">
                <a:sym typeface="Symbol"/>
              </a:rPr>
              <a:t>や</a:t>
            </a:r>
            <a:r>
              <a:rPr kumimoji="1" lang="en-US" altLang="ja-JP" sz="1800" dirty="0" smtClean="0">
                <a:sym typeface="Symbol"/>
              </a:rPr>
              <a:t>[rem] </a:t>
            </a:r>
            <a:r>
              <a:rPr kumimoji="1" lang="ja-JP" altLang="en-US" sz="1800" dirty="0" smtClean="0">
                <a:sym typeface="Symbol"/>
              </a:rPr>
              <a:t>が使われている</a:t>
            </a:r>
            <a:endParaRPr kumimoji="1" lang="en-US" altLang="ja-JP" sz="18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30</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放射線の測定単位</a:t>
            </a:r>
            <a:endParaRPr kumimoji="1" lang="ja-JP" altLang="en-US" dirty="0"/>
          </a:p>
        </p:txBody>
      </p:sp>
      <p:sp>
        <p:nvSpPr>
          <p:cNvPr id="3" name="コンテンツ プレースホルダ 2"/>
          <p:cNvSpPr>
            <a:spLocks noGrp="1"/>
          </p:cNvSpPr>
          <p:nvPr>
            <p:ph idx="1"/>
          </p:nvPr>
        </p:nvSpPr>
        <p:spPr>
          <a:xfrm>
            <a:off x="571472" y="1285860"/>
            <a:ext cx="8115328" cy="5042751"/>
          </a:xfrm>
        </p:spPr>
        <p:txBody>
          <a:bodyPr/>
          <a:lstStyle/>
          <a:p>
            <a:r>
              <a:rPr lang="ja-JP" altLang="en-US" dirty="0" smtClean="0">
                <a:sym typeface="Symbol"/>
              </a:rPr>
              <a:t>照射線量</a:t>
            </a:r>
            <a:endParaRPr lang="en-US" altLang="ja-JP" dirty="0" smtClean="0">
              <a:sym typeface="Symbol"/>
            </a:endParaRPr>
          </a:p>
          <a:p>
            <a:pPr lvl="1"/>
            <a:r>
              <a:rPr lang="ja-JP" altLang="en-US" dirty="0" smtClean="0">
                <a:sym typeface="Symbol"/>
              </a:rPr>
              <a:t>レントゲン</a:t>
            </a:r>
            <a:r>
              <a:rPr lang="en-US" altLang="ja-JP" dirty="0" smtClean="0">
                <a:sym typeface="Symbol"/>
              </a:rPr>
              <a:t>,</a:t>
            </a:r>
            <a:r>
              <a:rPr lang="ja-JP" altLang="en-US" dirty="0" smtClean="0">
                <a:sym typeface="Symbol"/>
              </a:rPr>
              <a:t> </a:t>
            </a:r>
            <a:r>
              <a:rPr lang="en-US" altLang="ja-JP" dirty="0" smtClean="0">
                <a:sym typeface="Symbol"/>
              </a:rPr>
              <a:t>[R]</a:t>
            </a:r>
          </a:p>
          <a:p>
            <a:pPr lvl="2"/>
            <a:r>
              <a:rPr kumimoji="1" lang="ja-JP" altLang="en-US" dirty="0" smtClean="0">
                <a:sym typeface="Symbol"/>
              </a:rPr>
              <a:t>空気</a:t>
            </a:r>
            <a:r>
              <a:rPr kumimoji="1" lang="en-US" altLang="ja-JP" dirty="0" smtClean="0">
                <a:sym typeface="Symbol"/>
              </a:rPr>
              <a:t>1 cm</a:t>
            </a:r>
            <a:r>
              <a:rPr kumimoji="1" lang="en-US" altLang="ja-JP" baseline="30000" dirty="0" smtClean="0">
                <a:sym typeface="Symbol"/>
              </a:rPr>
              <a:t>3</a:t>
            </a:r>
            <a:r>
              <a:rPr kumimoji="1" lang="en-US" altLang="ja-JP" dirty="0" smtClean="0">
                <a:sym typeface="Symbol"/>
              </a:rPr>
              <a:t> </a:t>
            </a:r>
            <a:r>
              <a:rPr kumimoji="1" lang="ja-JP" altLang="en-US" dirty="0" smtClean="0">
                <a:sym typeface="Symbol"/>
              </a:rPr>
              <a:t>辺りに </a:t>
            </a:r>
            <a:r>
              <a:rPr kumimoji="1" lang="en-US" altLang="ja-JP" dirty="0" smtClean="0">
                <a:sym typeface="Symbol"/>
              </a:rPr>
              <a:t>2.08×10</a:t>
            </a:r>
            <a:r>
              <a:rPr kumimoji="1" lang="en-US" altLang="ja-JP" baseline="30000" dirty="0" smtClean="0">
                <a:sym typeface="Symbol"/>
              </a:rPr>
              <a:t>-9</a:t>
            </a:r>
            <a:r>
              <a:rPr kumimoji="1" lang="en-US" altLang="ja-JP" dirty="0" smtClean="0">
                <a:sym typeface="Symbol"/>
              </a:rPr>
              <a:t> </a:t>
            </a:r>
            <a:r>
              <a:rPr kumimoji="1" lang="ja-JP" altLang="en-US" dirty="0" smtClean="0">
                <a:sym typeface="Symbol"/>
              </a:rPr>
              <a:t>の正負イオン対を生成させる放射線</a:t>
            </a:r>
            <a:endParaRPr kumimoji="1" lang="en-US" altLang="ja-JP" dirty="0" smtClean="0">
              <a:sym typeface="Symbol"/>
            </a:endParaRPr>
          </a:p>
          <a:p>
            <a:pPr lvl="2"/>
            <a:r>
              <a:rPr kumimoji="1" lang="en-US" altLang="ja-JP" dirty="0" smtClean="0">
                <a:sym typeface="Symbol"/>
              </a:rPr>
              <a:t>, X</a:t>
            </a:r>
            <a:r>
              <a:rPr kumimoji="1" lang="ja-JP" altLang="en-US" dirty="0" smtClean="0">
                <a:sym typeface="Symbol"/>
              </a:rPr>
              <a:t>線に対して、</a:t>
            </a:r>
            <a:r>
              <a:rPr kumimoji="1" lang="en-US" altLang="ja-JP" dirty="0" smtClean="0">
                <a:sym typeface="Symbol"/>
              </a:rPr>
              <a:t>1 [R]  1 [rad] </a:t>
            </a:r>
            <a:r>
              <a:rPr lang="en-US" altLang="ja-JP" dirty="0" smtClean="0">
                <a:sym typeface="Symbol"/>
              </a:rPr>
              <a:t> 1 [rem] </a:t>
            </a:r>
            <a:endParaRPr kumimoji="1" lang="en-US" altLang="ja-JP" dirty="0" smtClean="0">
              <a:sym typeface="Symbol"/>
            </a:endParaRPr>
          </a:p>
          <a:p>
            <a:pPr lvl="1"/>
            <a:r>
              <a:rPr kumimoji="1" lang="ja-JP" altLang="en-US" dirty="0" smtClean="0"/>
              <a:t>現在は殆ど使われない</a:t>
            </a:r>
            <a:endParaRPr kumimoji="1" lang="en-US" altLang="ja-JP" dirty="0" smtClean="0">
              <a:sym typeface="Symbol"/>
            </a:endParaRPr>
          </a:p>
          <a:p>
            <a:r>
              <a:rPr kumimoji="1" lang="ja-JP" altLang="en-US" dirty="0" smtClean="0">
                <a:sym typeface="Symbol"/>
              </a:rPr>
              <a:t>放射能の量</a:t>
            </a:r>
            <a:endParaRPr kumimoji="1" lang="en-US" altLang="ja-JP" dirty="0" smtClean="0">
              <a:sym typeface="Symbol"/>
            </a:endParaRPr>
          </a:p>
          <a:p>
            <a:pPr lvl="1"/>
            <a:r>
              <a:rPr kumimoji="1" lang="ja-JP" altLang="en-US" dirty="0" smtClean="0">
                <a:sym typeface="Symbol"/>
              </a:rPr>
              <a:t>ベクレル</a:t>
            </a:r>
            <a:r>
              <a:rPr kumimoji="1" lang="en-US" altLang="ja-JP" dirty="0" smtClean="0">
                <a:sym typeface="Symbol"/>
              </a:rPr>
              <a:t>,</a:t>
            </a:r>
            <a:r>
              <a:rPr kumimoji="1" lang="ja-JP" altLang="en-US" dirty="0" smtClean="0">
                <a:sym typeface="Symbol"/>
              </a:rPr>
              <a:t> </a:t>
            </a:r>
            <a:r>
              <a:rPr kumimoji="1" lang="en-US" altLang="ja-JP" dirty="0" smtClean="0">
                <a:sym typeface="Symbol"/>
              </a:rPr>
              <a:t>[Bq]</a:t>
            </a:r>
          </a:p>
          <a:p>
            <a:pPr lvl="2"/>
            <a:r>
              <a:rPr lang="en-US" altLang="ja-JP" dirty="0" smtClean="0">
                <a:sym typeface="Symbol"/>
              </a:rPr>
              <a:t>1 [Bq] = 1</a:t>
            </a:r>
            <a:r>
              <a:rPr lang="ja-JP" altLang="en-US" dirty="0" smtClean="0">
                <a:sym typeface="Symbol"/>
              </a:rPr>
              <a:t>秒あたり、一つの原子核が崩壊して放射線をだす</a:t>
            </a:r>
            <a:endParaRPr lang="en-US" altLang="ja-JP" dirty="0" smtClean="0">
              <a:sym typeface="Symbol"/>
            </a:endParaRPr>
          </a:p>
          <a:p>
            <a:pPr lvl="3"/>
            <a:r>
              <a:rPr lang="ja-JP" altLang="en-US" dirty="0" smtClean="0">
                <a:sym typeface="Symbol"/>
              </a:rPr>
              <a:t>ラドン温泉： </a:t>
            </a:r>
            <a:r>
              <a:rPr lang="en-US" altLang="ja-JP" dirty="0" smtClean="0">
                <a:sym typeface="Symbol"/>
              </a:rPr>
              <a:t>~10000 [Bq/l]</a:t>
            </a:r>
          </a:p>
          <a:p>
            <a:pPr lvl="1"/>
            <a:r>
              <a:rPr kumimoji="1" lang="ja-JP" altLang="en-US" dirty="0" smtClean="0">
                <a:sym typeface="Symbol"/>
              </a:rPr>
              <a:t>キュリー</a:t>
            </a:r>
            <a:r>
              <a:rPr kumimoji="1" lang="en-US" altLang="ja-JP" dirty="0" smtClean="0">
                <a:sym typeface="Symbol"/>
              </a:rPr>
              <a:t>, [Ci]</a:t>
            </a:r>
          </a:p>
          <a:p>
            <a:pPr lvl="2"/>
            <a:r>
              <a:rPr lang="en-US" altLang="ja-JP" dirty="0" smtClean="0">
                <a:sym typeface="Symbol"/>
              </a:rPr>
              <a:t>1 g </a:t>
            </a:r>
            <a:r>
              <a:rPr lang="ja-JP" altLang="en-US" dirty="0" smtClean="0">
                <a:sym typeface="Symbol"/>
              </a:rPr>
              <a:t>のラジウムの放射能に相当</a:t>
            </a:r>
            <a:endParaRPr lang="en-US" altLang="ja-JP" dirty="0" smtClean="0">
              <a:sym typeface="Symbol"/>
            </a:endParaRPr>
          </a:p>
          <a:p>
            <a:pPr lvl="2"/>
            <a:r>
              <a:rPr kumimoji="1" lang="en-US" altLang="ja-JP" dirty="0" smtClean="0">
                <a:sym typeface="Symbol"/>
              </a:rPr>
              <a:t>1 [Bq] = 2.7×10</a:t>
            </a:r>
            <a:r>
              <a:rPr kumimoji="1" lang="en-US" altLang="ja-JP" baseline="30000" dirty="0" smtClean="0">
                <a:sym typeface="Symbol"/>
              </a:rPr>
              <a:t>-11</a:t>
            </a:r>
            <a:r>
              <a:rPr kumimoji="1" lang="en-US" altLang="ja-JP" dirty="0" smtClean="0">
                <a:sym typeface="Symbol"/>
              </a:rPr>
              <a:t> [Ci]</a:t>
            </a:r>
          </a:p>
          <a:p>
            <a:pPr lvl="2"/>
            <a:r>
              <a:rPr lang="ja-JP" altLang="en-US" dirty="0" smtClean="0">
                <a:sym typeface="Symbol"/>
              </a:rPr>
              <a:t>現在では使われない</a:t>
            </a:r>
            <a:endParaRPr kumimoji="1" lang="en-US" altLang="ja-JP" dirty="0" smtClean="0">
              <a:sym typeface="Symbol"/>
            </a:endParaRPr>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31</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lang="ja-JP" altLang="en-US" dirty="0" smtClean="0"/>
              <a:t>放射線量</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32</a:t>
            </a:fld>
            <a:endParaRPr kumimoji="1" lang="ja-JP" altLang="en-US" dirty="0"/>
          </a:p>
        </p:txBody>
      </p:sp>
      <p:pic>
        <p:nvPicPr>
          <p:cNvPr id="6" name="Picture 5" descr="様々な放射線源からの放射線被ばく線量"/>
          <p:cNvPicPr>
            <a:picLocks noChangeAspect="1" noChangeArrowheads="1"/>
          </p:cNvPicPr>
          <p:nvPr/>
        </p:nvPicPr>
        <p:blipFill>
          <a:blip r:embed="rId2" cstate="print"/>
          <a:srcRect t="21039"/>
          <a:stretch>
            <a:fillRect/>
          </a:stretch>
        </p:blipFill>
        <p:spPr bwMode="auto">
          <a:xfrm>
            <a:off x="1351392" y="1046743"/>
            <a:ext cx="6855204" cy="5727031"/>
          </a:xfrm>
          <a:prstGeom prst="rect">
            <a:avLst/>
          </a:prstGeom>
          <a:noFill/>
        </p:spPr>
      </p:pic>
      <p:sp>
        <p:nvSpPr>
          <p:cNvPr id="8" name="Text Box 8"/>
          <p:cNvSpPr txBox="1">
            <a:spLocks noChangeArrowheads="1"/>
          </p:cNvSpPr>
          <p:nvPr/>
        </p:nvSpPr>
        <p:spPr bwMode="auto">
          <a:xfrm>
            <a:off x="2259746" y="2911754"/>
            <a:ext cx="1022116" cy="261610"/>
          </a:xfrm>
          <a:prstGeom prst="rect">
            <a:avLst/>
          </a:prstGeom>
          <a:noFill/>
          <a:ln w="9525">
            <a:noFill/>
            <a:miter lim="800000"/>
            <a:headEnd/>
            <a:tailEnd/>
          </a:ln>
          <a:effectLst/>
        </p:spPr>
        <p:txBody>
          <a:bodyPr>
            <a:spAutoFit/>
          </a:bodyPr>
          <a:lstStyle/>
          <a:p>
            <a:pPr>
              <a:spcBef>
                <a:spcPct val="50000"/>
              </a:spcBef>
            </a:pPr>
            <a:r>
              <a:rPr lang="en-US" altLang="ja-JP" sz="1100" b="1" dirty="0" smtClean="0">
                <a:latin typeface="ＭＳ Ｐゴシック" pitchFamily="50" charset="-128"/>
                <a:ea typeface="ＭＳ Ｐゴシック" pitchFamily="50" charset="-128"/>
              </a:rPr>
              <a:t>500</a:t>
            </a:r>
            <a:r>
              <a:rPr lang="ja-JP" altLang="en-US" sz="1100" b="1" dirty="0" smtClean="0">
                <a:latin typeface="ＭＳ Ｐゴシック" pitchFamily="50" charset="-128"/>
                <a:ea typeface="ＭＳ Ｐゴシック" pitchFamily="50" charset="-128"/>
              </a:rPr>
              <a:t> </a:t>
            </a:r>
            <a:r>
              <a:rPr lang="en-US" altLang="ja-JP" sz="1100" b="1" dirty="0" smtClean="0">
                <a:latin typeface="ＭＳ Ｐゴシック" pitchFamily="50" charset="-128"/>
                <a:ea typeface="ＭＳ Ｐゴシック" pitchFamily="50" charset="-128"/>
              </a:rPr>
              <a:t>mSv</a:t>
            </a:r>
            <a:endParaRPr lang="en-US" altLang="ja-JP" sz="1100" b="1" dirty="0">
              <a:latin typeface="ＭＳ Ｐゴシック" pitchFamily="50" charset="-128"/>
              <a:ea typeface="ＭＳ Ｐゴシック" pitchFamily="50" charset="-128"/>
            </a:endParaRPr>
          </a:p>
        </p:txBody>
      </p:sp>
      <p:sp>
        <p:nvSpPr>
          <p:cNvPr id="9" name="Text Box 9"/>
          <p:cNvSpPr txBox="1">
            <a:spLocks noChangeArrowheads="1"/>
          </p:cNvSpPr>
          <p:nvPr/>
        </p:nvSpPr>
        <p:spPr bwMode="auto">
          <a:xfrm>
            <a:off x="1953261" y="3238128"/>
            <a:ext cx="2646100" cy="246221"/>
          </a:xfrm>
          <a:prstGeom prst="rect">
            <a:avLst/>
          </a:prstGeom>
          <a:noFill/>
          <a:ln w="9525">
            <a:noFill/>
            <a:miter lim="800000"/>
            <a:headEnd/>
            <a:tailEnd/>
          </a:ln>
          <a:effectLst/>
        </p:spPr>
        <p:txBody>
          <a:bodyPr>
            <a:spAutoFit/>
          </a:bodyPr>
          <a:lstStyle/>
          <a:p>
            <a:pPr>
              <a:spcBef>
                <a:spcPct val="50000"/>
              </a:spcBef>
            </a:pPr>
            <a:r>
              <a:rPr lang="en-US" altLang="ja-JP" sz="1000" b="1" dirty="0">
                <a:latin typeface="ＭＳ Ｐゴシック" pitchFamily="50" charset="-128"/>
                <a:ea typeface="ＭＳ Ｐゴシック" pitchFamily="50" charset="-128"/>
              </a:rPr>
              <a:t>250mSv</a:t>
            </a:r>
            <a:r>
              <a:rPr lang="ja-JP" altLang="en-US" sz="1000" b="1" dirty="0">
                <a:latin typeface="ＭＳ Ｐゴシック" pitchFamily="50" charset="-128"/>
                <a:ea typeface="ＭＳ Ｐゴシック" pitchFamily="50" charset="-128"/>
              </a:rPr>
              <a:t>以下 ほとんど臨床的症状なし</a:t>
            </a:r>
          </a:p>
        </p:txBody>
      </p:sp>
      <p:sp>
        <p:nvSpPr>
          <p:cNvPr id="10" name="Text Box 10"/>
          <p:cNvSpPr txBox="1">
            <a:spLocks noChangeArrowheads="1"/>
          </p:cNvSpPr>
          <p:nvPr/>
        </p:nvSpPr>
        <p:spPr bwMode="auto">
          <a:xfrm>
            <a:off x="4116806" y="4090554"/>
            <a:ext cx="1022116" cy="261610"/>
          </a:xfrm>
          <a:prstGeom prst="rect">
            <a:avLst/>
          </a:prstGeom>
          <a:noFill/>
          <a:ln w="9525">
            <a:noFill/>
            <a:miter lim="800000"/>
            <a:headEnd/>
            <a:tailEnd/>
          </a:ln>
          <a:effectLst/>
        </p:spPr>
        <p:txBody>
          <a:bodyPr>
            <a:spAutoFit/>
          </a:bodyPr>
          <a:lstStyle/>
          <a:p>
            <a:pPr>
              <a:spcBef>
                <a:spcPct val="50000"/>
              </a:spcBef>
            </a:pPr>
            <a:r>
              <a:rPr lang="ja-JP" altLang="en-US" sz="1100" b="1" dirty="0">
                <a:latin typeface="+mn-ea"/>
              </a:rPr>
              <a:t>約</a:t>
            </a:r>
            <a:r>
              <a:rPr lang="en-US" altLang="ja-JP" sz="1100" b="1" dirty="0">
                <a:latin typeface="+mn-ea"/>
              </a:rPr>
              <a:t>4mSv</a:t>
            </a:r>
          </a:p>
        </p:txBody>
      </p:sp>
      <p:sp>
        <p:nvSpPr>
          <p:cNvPr id="11" name="Text Box 11"/>
          <p:cNvSpPr txBox="1">
            <a:spLocks noChangeArrowheads="1"/>
          </p:cNvSpPr>
          <p:nvPr/>
        </p:nvSpPr>
        <p:spPr bwMode="auto">
          <a:xfrm>
            <a:off x="3456607" y="5173653"/>
            <a:ext cx="1022116" cy="261610"/>
          </a:xfrm>
          <a:prstGeom prst="rect">
            <a:avLst/>
          </a:prstGeom>
          <a:noFill/>
          <a:ln w="9525">
            <a:noFill/>
            <a:miter lim="800000"/>
            <a:headEnd/>
            <a:tailEnd/>
          </a:ln>
          <a:effectLst/>
        </p:spPr>
        <p:txBody>
          <a:bodyPr>
            <a:spAutoFit/>
          </a:bodyPr>
          <a:lstStyle/>
          <a:p>
            <a:pPr>
              <a:spcBef>
                <a:spcPct val="50000"/>
              </a:spcBef>
            </a:pPr>
            <a:r>
              <a:rPr lang="ja-JP" altLang="en-US" sz="1100" b="1" dirty="0">
                <a:latin typeface="+mn-ea"/>
              </a:rPr>
              <a:t>約</a:t>
            </a:r>
            <a:r>
              <a:rPr lang="en-US" altLang="ja-JP" sz="1100" b="1" dirty="0">
                <a:latin typeface="+mn-ea"/>
              </a:rPr>
              <a:t>0.07mSv</a:t>
            </a:r>
          </a:p>
        </p:txBody>
      </p:sp>
      <p:sp>
        <p:nvSpPr>
          <p:cNvPr id="12" name="Text Box 12"/>
          <p:cNvSpPr txBox="1">
            <a:spLocks noChangeArrowheads="1"/>
          </p:cNvSpPr>
          <p:nvPr/>
        </p:nvSpPr>
        <p:spPr bwMode="auto">
          <a:xfrm>
            <a:off x="605113" y="3511667"/>
            <a:ext cx="1022116" cy="261610"/>
          </a:xfrm>
          <a:prstGeom prst="rect">
            <a:avLst/>
          </a:prstGeom>
          <a:noFill/>
          <a:ln w="9525">
            <a:noFill/>
            <a:miter lim="800000"/>
            <a:headEnd/>
            <a:tailEnd/>
          </a:ln>
          <a:effectLst/>
        </p:spPr>
        <p:txBody>
          <a:bodyPr>
            <a:spAutoFit/>
          </a:bodyPr>
          <a:lstStyle/>
          <a:p>
            <a:pPr>
              <a:spcBef>
                <a:spcPct val="50000"/>
              </a:spcBef>
            </a:pPr>
            <a:r>
              <a:rPr lang="en-US" altLang="ja-JP" sz="1100" b="1" dirty="0">
                <a:latin typeface="+mn-ea"/>
              </a:rPr>
              <a:t>7</a:t>
            </a:r>
            <a:r>
              <a:rPr lang="ja-JP" altLang="en-US" sz="1100" b="1" dirty="0">
                <a:latin typeface="+mn-ea"/>
              </a:rPr>
              <a:t>～</a:t>
            </a:r>
            <a:r>
              <a:rPr lang="en-US" altLang="ja-JP" sz="1100" b="1" dirty="0">
                <a:latin typeface="+mn-ea"/>
              </a:rPr>
              <a:t>20mSv</a:t>
            </a:r>
          </a:p>
        </p:txBody>
      </p:sp>
      <p:sp>
        <p:nvSpPr>
          <p:cNvPr id="13" name="フッター プレースホルダ 12"/>
          <p:cNvSpPr>
            <a:spLocks noGrp="1"/>
          </p:cNvSpPr>
          <p:nvPr>
            <p:ph type="ftr" sz="quarter" idx="10"/>
          </p:nvPr>
        </p:nvSpPr>
        <p:spPr/>
        <p:txBody>
          <a:body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Text Box 5"/>
          <p:cNvSpPr txBox="1">
            <a:spLocks noChangeArrowheads="1"/>
          </p:cNvSpPr>
          <p:nvPr/>
        </p:nvSpPr>
        <p:spPr bwMode="auto">
          <a:xfrm>
            <a:off x="428596" y="1000108"/>
            <a:ext cx="5645150" cy="366713"/>
          </a:xfrm>
          <a:prstGeom prst="rect">
            <a:avLst/>
          </a:prstGeom>
          <a:noFill/>
          <a:ln w="9525">
            <a:noFill/>
            <a:miter lim="800000"/>
            <a:headEnd/>
            <a:tailEnd/>
          </a:ln>
          <a:effectLst/>
        </p:spPr>
        <p:txBody>
          <a:bodyPr wrap="none">
            <a:spAutoFit/>
          </a:bodyPr>
          <a:lstStyle/>
          <a:p>
            <a:r>
              <a:rPr lang="ja-JP" altLang="en-US" sz="1800" dirty="0"/>
              <a:t>国際放射線防護委員会 </a:t>
            </a:r>
            <a:r>
              <a:rPr lang="en-US" altLang="ja-JP" sz="1800" dirty="0"/>
              <a:t>( ICRP ) </a:t>
            </a:r>
            <a:r>
              <a:rPr lang="ja-JP" altLang="en-US" sz="1800" dirty="0"/>
              <a:t>の放射線防護基本方針</a:t>
            </a:r>
          </a:p>
        </p:txBody>
      </p:sp>
      <p:sp>
        <p:nvSpPr>
          <p:cNvPr id="7" name="タイトル 6"/>
          <p:cNvSpPr>
            <a:spLocks noGrp="1"/>
          </p:cNvSpPr>
          <p:nvPr>
            <p:ph type="title"/>
          </p:nvPr>
        </p:nvSpPr>
        <p:spPr/>
        <p:txBody>
          <a:bodyPr/>
          <a:lstStyle/>
          <a:p>
            <a:r>
              <a:rPr lang="ja-JP" altLang="en-US" sz="3200" dirty="0" smtClean="0"/>
              <a:t>放射性同位元素 </a:t>
            </a:r>
            <a:r>
              <a:rPr lang="en-US" altLang="ja-JP" sz="3200" dirty="0" smtClean="0"/>
              <a:t>( RI ) </a:t>
            </a:r>
            <a:r>
              <a:rPr lang="ja-JP" altLang="en-US" sz="3200" dirty="0" smtClean="0"/>
              <a:t>の安全取扱のための考え方</a:t>
            </a:r>
            <a:endParaRPr kumimoji="1" lang="ja-JP" altLang="en-US" sz="3200" dirty="0"/>
          </a:p>
        </p:txBody>
      </p:sp>
      <p:sp>
        <p:nvSpPr>
          <p:cNvPr id="10" name="コンテンツ プレースホルダ 9"/>
          <p:cNvSpPr>
            <a:spLocks noGrp="1"/>
          </p:cNvSpPr>
          <p:nvPr>
            <p:ph idx="1"/>
          </p:nvPr>
        </p:nvSpPr>
        <p:spPr>
          <a:xfrm>
            <a:off x="571472" y="1500174"/>
            <a:ext cx="7772400" cy="4857784"/>
          </a:xfrm>
        </p:spPr>
        <p:txBody>
          <a:bodyPr/>
          <a:lstStyle/>
          <a:p>
            <a:r>
              <a:rPr lang="ja-JP" altLang="en-US" dirty="0" smtClean="0"/>
              <a:t>行為の正当化</a:t>
            </a:r>
            <a:endParaRPr lang="en-US" altLang="ja-JP" dirty="0" smtClean="0"/>
          </a:p>
          <a:p>
            <a:pPr lvl="1"/>
            <a:r>
              <a:rPr lang="ja-JP" altLang="en-US" sz="1800" dirty="0" smtClean="0"/>
              <a:t>放射線被曝を伴ういかなる行為も、それによって生じる放射線の障害を相殺する充分な利益を被爆する個人又は社会に対して、もたらさない限り行うべきでない</a:t>
            </a:r>
            <a:endParaRPr lang="en-US" altLang="ja-JP" sz="1800" dirty="0" smtClean="0"/>
          </a:p>
          <a:p>
            <a:pPr lvl="2"/>
            <a:r>
              <a:rPr lang="ja-JP" altLang="en-US" dirty="0" smtClean="0"/>
              <a:t>医療でのＸ線撮影：　病気の発見、治療</a:t>
            </a:r>
            <a:endParaRPr lang="en-US" altLang="ja-JP" dirty="0" smtClean="0"/>
          </a:p>
          <a:p>
            <a:pPr lvl="2"/>
            <a:r>
              <a:rPr lang="ja-JP" altLang="en-US" dirty="0" smtClean="0"/>
              <a:t>学生実験での使用：　教育効果</a:t>
            </a:r>
          </a:p>
          <a:p>
            <a:r>
              <a:rPr lang="ja-JP" altLang="en-US" dirty="0" smtClean="0"/>
              <a:t>防護の最適化 </a:t>
            </a:r>
            <a:r>
              <a:rPr lang="en-US" altLang="ja-JP" dirty="0" smtClean="0"/>
              <a:t>(</a:t>
            </a:r>
            <a:r>
              <a:rPr lang="en-US" altLang="ja-JP" sz="1600" dirty="0" smtClean="0"/>
              <a:t>As Low As Reasonably Achieved, ALARA</a:t>
            </a:r>
            <a:r>
              <a:rPr lang="en-US" altLang="ja-JP" dirty="0" smtClean="0"/>
              <a:t>)</a:t>
            </a:r>
          </a:p>
          <a:p>
            <a:pPr lvl="1"/>
            <a:r>
              <a:rPr lang="ja-JP" altLang="en-US" sz="1800" dirty="0" smtClean="0"/>
              <a:t>個人線量の程度、被曝人数、被曝の可能性については、経済的、社会的要因を考慮して、合理的に達成できる限り低く保たなければならない</a:t>
            </a:r>
            <a:endParaRPr lang="en-US" altLang="ja-JP" sz="1800" dirty="0" smtClean="0"/>
          </a:p>
          <a:p>
            <a:pPr lvl="2"/>
            <a:r>
              <a:rPr lang="ja-JP" altLang="en-US" sz="1600" dirty="0" smtClean="0"/>
              <a:t>原子炉など：　多重インターロック、シールド、空間線量モニタ</a:t>
            </a:r>
            <a:endParaRPr lang="en-US" altLang="ja-JP" sz="1600" dirty="0" smtClean="0"/>
          </a:p>
          <a:p>
            <a:pPr lvl="2"/>
            <a:r>
              <a:rPr lang="ja-JP" altLang="en-US" sz="1600" dirty="0" smtClean="0"/>
              <a:t>学生実験室：　入退室管理、個人線量モニタ</a:t>
            </a:r>
          </a:p>
          <a:p>
            <a:r>
              <a:rPr lang="ja-JP" altLang="en-US" dirty="0" smtClean="0"/>
              <a:t>個人線量及びリスク限度</a:t>
            </a:r>
          </a:p>
          <a:p>
            <a:pPr lvl="1"/>
            <a:r>
              <a:rPr lang="ja-JP" altLang="en-US" sz="1800" dirty="0" smtClean="0"/>
              <a:t>個人の被曝は、線量限度を超えないようにすべきであり、また、受容不可能と判断されないように潜在被曝のリスクを管理するべきである</a:t>
            </a:r>
            <a:endParaRPr kumimoji="1" lang="ja-JP" altLang="en-US" sz="1800" dirty="0"/>
          </a:p>
        </p:txBody>
      </p:sp>
      <p:sp>
        <p:nvSpPr>
          <p:cNvPr id="11" name="スライド番号プレースホルダ 10"/>
          <p:cNvSpPr>
            <a:spLocks noGrp="1"/>
          </p:cNvSpPr>
          <p:nvPr>
            <p:ph type="sldNum" sz="quarter" idx="11"/>
          </p:nvPr>
        </p:nvSpPr>
        <p:spPr/>
        <p:txBody>
          <a:bodyPr/>
          <a:lstStyle/>
          <a:p>
            <a:fld id="{55CFD74C-03E1-485F-870A-CC1588619E65}" type="slidenum">
              <a:rPr kumimoji="1" lang="ja-JP" altLang="en-US" smtClean="0"/>
              <a:pPr/>
              <a:t>33</a:t>
            </a:fld>
            <a:endParaRPr kumimoji="1" lang="ja-JP" altLang="en-US" dirty="0"/>
          </a:p>
        </p:txBody>
      </p:sp>
      <p:sp>
        <p:nvSpPr>
          <p:cNvPr id="6" name="フッター プレースホルダ 5"/>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ここまでのまとめ</a:t>
            </a:r>
            <a:endParaRPr kumimoji="1" lang="ja-JP" altLang="en-US" dirty="0"/>
          </a:p>
        </p:txBody>
      </p:sp>
      <p:sp>
        <p:nvSpPr>
          <p:cNvPr id="3" name="コンテンツ プレースホルダ 2"/>
          <p:cNvSpPr>
            <a:spLocks noGrp="1"/>
          </p:cNvSpPr>
          <p:nvPr>
            <p:ph idx="1"/>
          </p:nvPr>
        </p:nvSpPr>
        <p:spPr>
          <a:xfrm>
            <a:off x="357158" y="1285860"/>
            <a:ext cx="7986714" cy="5214974"/>
          </a:xfrm>
        </p:spPr>
        <p:txBody>
          <a:bodyPr/>
          <a:lstStyle/>
          <a:p>
            <a:r>
              <a:rPr kumimoji="1" lang="ja-JP" altLang="en-US" dirty="0" smtClean="0"/>
              <a:t>放射線</a:t>
            </a:r>
            <a:endParaRPr kumimoji="1" lang="en-US" altLang="ja-JP" dirty="0" smtClean="0"/>
          </a:p>
          <a:p>
            <a:pPr lvl="1"/>
            <a:r>
              <a:rPr lang="ja-JP" altLang="en-US" dirty="0" smtClean="0"/>
              <a:t>原子の内部から放射される、粒子・電磁波</a:t>
            </a:r>
            <a:endParaRPr lang="en-US" altLang="ja-JP" dirty="0" smtClean="0"/>
          </a:p>
          <a:p>
            <a:pPr lvl="1"/>
            <a:r>
              <a:rPr kumimoji="1" lang="ja-JP" altLang="en-US" dirty="0" smtClean="0"/>
              <a:t>他の物質を電離させる能力を持ったものを「電離性放射線」と呼ぶ</a:t>
            </a:r>
            <a:endParaRPr kumimoji="1" lang="en-US" altLang="ja-JP" dirty="0" smtClean="0"/>
          </a:p>
          <a:p>
            <a:pPr lvl="2"/>
            <a:r>
              <a:rPr lang="ja-JP" altLang="en-US" dirty="0" smtClean="0"/>
              <a:t>一般的には、電離性放射線を「放射線」と呼んでいる</a:t>
            </a:r>
            <a:endParaRPr lang="en-US" altLang="ja-JP" dirty="0" smtClean="0"/>
          </a:p>
          <a:p>
            <a:pPr lvl="1"/>
            <a:r>
              <a:rPr kumimoji="1" lang="ja-JP" altLang="en-US" dirty="0" smtClean="0"/>
              <a:t>種類により特徴的な振る舞いをする</a:t>
            </a:r>
            <a:endParaRPr kumimoji="1" lang="en-US" altLang="ja-JP" dirty="0" smtClean="0"/>
          </a:p>
          <a:p>
            <a:pPr lvl="2"/>
            <a:r>
              <a:rPr lang="ja-JP" altLang="en-US" dirty="0" smtClean="0"/>
              <a:t>素粒子・原子核の研究で得られている知見で説明できる</a:t>
            </a:r>
            <a:endParaRPr lang="en-US" altLang="ja-JP" dirty="0" smtClean="0"/>
          </a:p>
          <a:p>
            <a:r>
              <a:rPr lang="ja-JP" altLang="en-US" dirty="0" smtClean="0"/>
              <a:t>放射線の生物学的影響</a:t>
            </a:r>
            <a:endParaRPr lang="en-US" altLang="ja-JP" dirty="0" smtClean="0"/>
          </a:p>
          <a:p>
            <a:pPr lvl="1"/>
            <a:r>
              <a:rPr lang="ja-JP" altLang="en-US" dirty="0" smtClean="0"/>
              <a:t>相互作用自体が確率的な振る舞いをする</a:t>
            </a:r>
            <a:endParaRPr lang="en-US" altLang="ja-JP" dirty="0" smtClean="0"/>
          </a:p>
          <a:p>
            <a:pPr lvl="2"/>
            <a:r>
              <a:rPr lang="ja-JP" altLang="en-US" dirty="0" smtClean="0"/>
              <a:t>ある量以上被曝したらすぐ危険というわけではないし、ある値以下だから絶対に大丈夫とはいえない</a:t>
            </a:r>
            <a:endParaRPr lang="en-US" altLang="ja-JP" dirty="0" smtClean="0"/>
          </a:p>
          <a:p>
            <a:pPr lvl="2"/>
            <a:r>
              <a:rPr lang="ja-JP" altLang="en-US" dirty="0" smtClean="0"/>
              <a:t>が、これ以上浴びないようにしなければならないという目安が法律で設定されている</a:t>
            </a:r>
            <a:endParaRPr lang="en-US" altLang="ja-JP" dirty="0" smtClean="0"/>
          </a:p>
          <a:p>
            <a:pPr lvl="3"/>
            <a:r>
              <a:rPr lang="ja-JP" altLang="en-US" dirty="0" smtClean="0"/>
              <a:t>５年間で</a:t>
            </a:r>
            <a:r>
              <a:rPr lang="en-US" altLang="ja-JP" dirty="0" smtClean="0"/>
              <a:t>100 mSv</a:t>
            </a:r>
            <a:r>
              <a:rPr lang="ja-JP" altLang="en-US" dirty="0" smtClean="0"/>
              <a:t>を越えない、かつ１年間につき </a:t>
            </a:r>
            <a:r>
              <a:rPr lang="en-US" altLang="ja-JP" dirty="0" smtClean="0"/>
              <a:t>50 mSv</a:t>
            </a:r>
            <a:r>
              <a:rPr lang="ja-JP" altLang="en-US" dirty="0" smtClean="0"/>
              <a:t>を越えない</a:t>
            </a:r>
            <a:endParaRPr lang="en-US" altLang="ja-JP" dirty="0" smtClean="0"/>
          </a:p>
          <a:p>
            <a:pPr lvl="3"/>
            <a:r>
              <a:rPr lang="ja-JP" altLang="en-US" dirty="0" smtClean="0"/>
              <a:t>自然放射線（</a:t>
            </a:r>
            <a:r>
              <a:rPr lang="en-US" altLang="ja-JP" dirty="0" smtClean="0"/>
              <a:t>~2 mSv/year</a:t>
            </a:r>
            <a:r>
              <a:rPr lang="ja-JP" altLang="en-US" dirty="0" smtClean="0"/>
              <a:t>）はこの中に含めない</a:t>
            </a:r>
            <a:endParaRPr lang="en-US" altLang="ja-JP" dirty="0" smtClean="0"/>
          </a:p>
          <a:p>
            <a:pPr lvl="3"/>
            <a:endParaRPr lang="en-US" altLang="ja-JP" dirty="0" smtClean="0"/>
          </a:p>
          <a:p>
            <a:pPr lvl="2"/>
            <a:endParaRPr lang="en-US" altLang="ja-JP" dirty="0" smtClean="0"/>
          </a:p>
          <a:p>
            <a:pPr lvl="2"/>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34</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z="9600" dirty="0" smtClean="0"/>
              <a:t>放射線の</a:t>
            </a:r>
            <a:r>
              <a:rPr lang="en-US" altLang="ja-JP" sz="9600" dirty="0" smtClean="0"/>
              <a:t/>
            </a:r>
            <a:br>
              <a:rPr lang="en-US" altLang="ja-JP" sz="9600" dirty="0" smtClean="0"/>
            </a:br>
            <a:r>
              <a:rPr lang="ja-JP" altLang="en-US" sz="9600" dirty="0" smtClean="0"/>
              <a:t>測定原理</a:t>
            </a:r>
            <a:endParaRPr kumimoji="1" lang="ja-JP" altLang="en-US" sz="9600" dirty="0"/>
          </a:p>
        </p:txBody>
      </p:sp>
      <p:sp>
        <p:nvSpPr>
          <p:cNvPr id="3" name="テキスト プレースホルダ 2"/>
          <p:cNvSpPr>
            <a:spLocks noGrp="1"/>
          </p:cNvSpPr>
          <p:nvPr>
            <p:ph type="body" idx="1"/>
          </p:nvPr>
        </p:nvSpPr>
        <p:spPr/>
        <p:txBody>
          <a:bodyPr/>
          <a:lstStyle/>
          <a:p>
            <a:r>
              <a:rPr kumimoji="1" lang="en-US" altLang="ja-JP" dirty="0" smtClean="0"/>
              <a:t>Principle of Radiation Measurement </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35</a:t>
            </a:fld>
            <a:endParaRPr kumimoji="1" lang="ja-JP" altLang="en-US" dirty="0"/>
          </a:p>
        </p:txBody>
      </p:sp>
      <p:sp>
        <p:nvSpPr>
          <p:cNvPr id="5" name="フッター プレースホルダ 4"/>
          <p:cNvSpPr>
            <a:spLocks noGrp="1"/>
          </p:cNvSpPr>
          <p:nvPr>
            <p:ph type="ftr" sz="quarter" idx="10"/>
          </p:nvPr>
        </p:nvSpPr>
        <p:spPr/>
        <p:txBody>
          <a:body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放射線の測定方法</a:t>
            </a:r>
            <a:endParaRPr kumimoji="1" lang="ja-JP" altLang="en-US" dirty="0"/>
          </a:p>
        </p:txBody>
      </p:sp>
      <p:sp>
        <p:nvSpPr>
          <p:cNvPr id="3" name="コンテンツ プレースホルダ 2"/>
          <p:cNvSpPr>
            <a:spLocks noGrp="1"/>
          </p:cNvSpPr>
          <p:nvPr>
            <p:ph idx="1"/>
          </p:nvPr>
        </p:nvSpPr>
        <p:spPr>
          <a:xfrm>
            <a:off x="559440" y="985069"/>
            <a:ext cx="7772400" cy="5872931"/>
          </a:xfrm>
        </p:spPr>
        <p:txBody>
          <a:bodyPr/>
          <a:lstStyle/>
          <a:p>
            <a:r>
              <a:rPr lang="ja-JP" altLang="en-US" dirty="0" smtClean="0"/>
              <a:t>物質との相互作用で生じたシグナルをとらえる</a:t>
            </a:r>
            <a:endParaRPr lang="en-US" altLang="ja-JP" dirty="0" smtClean="0"/>
          </a:p>
          <a:p>
            <a:r>
              <a:rPr kumimoji="1" lang="ja-JP" altLang="en-US" dirty="0" smtClean="0"/>
              <a:t>種々の相互作用</a:t>
            </a:r>
            <a:endParaRPr kumimoji="1" lang="en-US" altLang="ja-JP" dirty="0" smtClean="0"/>
          </a:p>
          <a:p>
            <a:pPr lvl="1"/>
            <a:r>
              <a:rPr kumimoji="1" lang="ja-JP" altLang="en-US" dirty="0" smtClean="0"/>
              <a:t>荷電粒子</a:t>
            </a:r>
            <a:endParaRPr kumimoji="1" lang="en-US" altLang="ja-JP" dirty="0" smtClean="0"/>
          </a:p>
          <a:p>
            <a:pPr lvl="2"/>
            <a:r>
              <a:rPr lang="ja-JP" altLang="en-US" dirty="0" smtClean="0"/>
              <a:t>物質中の電子との</a:t>
            </a:r>
            <a:r>
              <a:rPr kumimoji="1" lang="ja-JP" altLang="en-US" dirty="0" smtClean="0"/>
              <a:t>電離損失</a:t>
            </a:r>
            <a:endParaRPr kumimoji="1" lang="en-US" altLang="ja-JP" dirty="0" smtClean="0"/>
          </a:p>
          <a:p>
            <a:pPr lvl="2"/>
            <a:r>
              <a:rPr lang="ja-JP" altLang="en-US" dirty="0" smtClean="0"/>
              <a:t>制動放射</a:t>
            </a:r>
            <a:endParaRPr lang="en-US" altLang="ja-JP" dirty="0" smtClean="0"/>
          </a:p>
          <a:p>
            <a:pPr lvl="2"/>
            <a:r>
              <a:rPr kumimoji="1" lang="ja-JP" altLang="en-US" dirty="0" smtClean="0"/>
              <a:t>シンクロトロン放射</a:t>
            </a:r>
            <a:endParaRPr kumimoji="1" lang="en-US" altLang="ja-JP" dirty="0" smtClean="0"/>
          </a:p>
          <a:p>
            <a:pPr lvl="2"/>
            <a:r>
              <a:rPr lang="ja-JP" altLang="en-US" dirty="0" smtClean="0"/>
              <a:t>チェレンコフ放射</a:t>
            </a:r>
            <a:endParaRPr kumimoji="1" lang="en-US" altLang="ja-JP" dirty="0" smtClean="0"/>
          </a:p>
          <a:p>
            <a:pPr lvl="2"/>
            <a:r>
              <a:rPr kumimoji="1" lang="en-US" altLang="ja-JP" dirty="0" smtClean="0"/>
              <a:t>knock-on </a:t>
            </a:r>
            <a:r>
              <a:rPr kumimoji="1" lang="ja-JP" altLang="en-US" dirty="0" smtClean="0"/>
              <a:t>電子 </a:t>
            </a:r>
            <a:r>
              <a:rPr kumimoji="1" lang="en-US" altLang="ja-JP" dirty="0" smtClean="0"/>
              <a:t>(</a:t>
            </a:r>
            <a:r>
              <a:rPr kumimoji="1" lang="en-US" altLang="ja-JP" dirty="0" smtClean="0">
                <a:sym typeface="Symbol"/>
              </a:rPr>
              <a:t> </a:t>
            </a:r>
            <a:r>
              <a:rPr kumimoji="1" lang="ja-JP" altLang="en-US" dirty="0" smtClean="0">
                <a:sym typeface="Symbol"/>
              </a:rPr>
              <a:t>線</a:t>
            </a:r>
            <a:r>
              <a:rPr kumimoji="1" lang="en-US" altLang="ja-JP" dirty="0" smtClean="0"/>
              <a:t>)</a:t>
            </a:r>
          </a:p>
          <a:p>
            <a:pPr lvl="3"/>
            <a:r>
              <a:rPr lang="ja-JP" altLang="en-US" dirty="0" smtClean="0"/>
              <a:t>電子より重い荷電粒子によって電子が弾き飛ばされる</a:t>
            </a:r>
            <a:endParaRPr kumimoji="1" lang="en-US" altLang="ja-JP" dirty="0" smtClean="0"/>
          </a:p>
          <a:p>
            <a:pPr lvl="1"/>
            <a:r>
              <a:rPr lang="en-US" altLang="ja-JP" dirty="0" smtClean="0">
                <a:sym typeface="Symbol"/>
              </a:rPr>
              <a:t>,X</a:t>
            </a:r>
            <a:r>
              <a:rPr lang="ja-JP" altLang="en-US" dirty="0" smtClean="0">
                <a:sym typeface="Symbol"/>
              </a:rPr>
              <a:t>線</a:t>
            </a:r>
            <a:endParaRPr lang="en-US" altLang="ja-JP" dirty="0" smtClean="0">
              <a:sym typeface="Symbol"/>
            </a:endParaRPr>
          </a:p>
          <a:p>
            <a:pPr lvl="2"/>
            <a:r>
              <a:rPr lang="ja-JP" altLang="en-US" dirty="0" smtClean="0">
                <a:sym typeface="Symbol"/>
              </a:rPr>
              <a:t>光電効果</a:t>
            </a:r>
            <a:endParaRPr lang="en-US" altLang="ja-JP" dirty="0" smtClean="0">
              <a:sym typeface="Symbol"/>
            </a:endParaRPr>
          </a:p>
          <a:p>
            <a:pPr lvl="2"/>
            <a:r>
              <a:rPr lang="ja-JP" altLang="en-US" dirty="0" smtClean="0">
                <a:sym typeface="Symbol"/>
              </a:rPr>
              <a:t>レイリー散乱・コンプトン散乱</a:t>
            </a:r>
            <a:endParaRPr lang="en-US" altLang="ja-JP" dirty="0" smtClean="0">
              <a:sym typeface="Symbol"/>
            </a:endParaRPr>
          </a:p>
          <a:p>
            <a:pPr lvl="2"/>
            <a:r>
              <a:rPr lang="ja-JP" altLang="en-US" dirty="0" smtClean="0">
                <a:sym typeface="Symbol"/>
              </a:rPr>
              <a:t>電子・陽電子対生成</a:t>
            </a:r>
            <a:endParaRPr lang="en-US" altLang="ja-JP" dirty="0" smtClean="0">
              <a:sym typeface="Symbol"/>
            </a:endParaRPr>
          </a:p>
          <a:p>
            <a:pPr lvl="1"/>
            <a:r>
              <a:rPr kumimoji="1" lang="ja-JP" altLang="en-US" dirty="0" smtClean="0">
                <a:sym typeface="Symbol"/>
              </a:rPr>
              <a:t>中性子</a:t>
            </a:r>
            <a:endParaRPr kumimoji="1" lang="en-US" altLang="ja-JP" dirty="0" smtClean="0">
              <a:sym typeface="Symbol"/>
            </a:endParaRPr>
          </a:p>
          <a:p>
            <a:pPr lvl="2"/>
            <a:r>
              <a:rPr lang="ja-JP" altLang="en-US" dirty="0" smtClean="0">
                <a:sym typeface="Symbol"/>
              </a:rPr>
              <a:t>原子核との相互作用の結果、陽子や線が放出</a:t>
            </a:r>
            <a:endParaRPr lang="en-US" altLang="ja-JP" dirty="0" smtClean="0">
              <a:sym typeface="Symbol"/>
            </a:endParaRPr>
          </a:p>
          <a:p>
            <a:pPr lvl="2"/>
            <a:r>
              <a:rPr kumimoji="1" lang="ja-JP" altLang="en-US" dirty="0" smtClean="0"/>
              <a:t>陽子、</a:t>
            </a:r>
            <a:r>
              <a:rPr lang="ja-JP" altLang="en-US" dirty="0" smtClean="0">
                <a:sym typeface="Symbol"/>
              </a:rPr>
              <a:t> 線と物質の相互作用から間接的に測定</a:t>
            </a:r>
            <a:endParaRPr kumimoji="1" lang="en-US" altLang="ja-JP"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36</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lang="ja-JP" altLang="en-US" dirty="0" smtClean="0">
                <a:sym typeface="Symbol"/>
              </a:rPr>
              <a:t>荷電粒子と物質</a:t>
            </a:r>
            <a:r>
              <a:rPr lang="ja-JP" altLang="en-US" dirty="0" smtClean="0"/>
              <a:t>の相互作用</a:t>
            </a:r>
            <a:endParaRPr kumimoji="1" lang="ja-JP" altLang="en-US" dirty="0"/>
          </a:p>
        </p:txBody>
      </p:sp>
      <p:sp>
        <p:nvSpPr>
          <p:cNvPr id="6" name="テキスト プレースホルダ 5"/>
          <p:cNvSpPr>
            <a:spLocks noGrp="1"/>
          </p:cNvSpPr>
          <p:nvPr>
            <p:ph type="body" idx="1"/>
          </p:nvPr>
        </p:nvSpPr>
        <p:spPr/>
        <p:txBody>
          <a:bodyPr/>
          <a:lstStyle/>
          <a:p>
            <a:r>
              <a:rPr kumimoji="1" lang="en-US" altLang="ja-JP" dirty="0" smtClean="0"/>
              <a:t>Interaction of </a:t>
            </a:r>
            <a:r>
              <a:rPr lang="en-US" altLang="ja-JP" dirty="0" smtClean="0">
                <a:sym typeface="Symbol"/>
              </a:rPr>
              <a:t>charged particles</a:t>
            </a:r>
            <a:r>
              <a:rPr kumimoji="1" lang="en-US" altLang="ja-JP" dirty="0" smtClean="0"/>
              <a:t> with materials</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37</a:t>
            </a:fld>
            <a:endParaRPr kumimoji="1" lang="ja-JP" altLang="en-US" dirty="0"/>
          </a:p>
        </p:txBody>
      </p:sp>
      <p:sp>
        <p:nvSpPr>
          <p:cNvPr id="7" name="フッター プレースホルダ 6"/>
          <p:cNvSpPr>
            <a:spLocks noGrp="1"/>
          </p:cNvSpPr>
          <p:nvPr>
            <p:ph type="ftr" sz="quarter" idx="10"/>
          </p:nvPr>
        </p:nvSpPr>
        <p:spPr/>
        <p:txBody>
          <a:body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荷電粒子と物質の相互作用</a:t>
            </a:r>
            <a:endParaRPr kumimoji="1" lang="ja-JP" altLang="en-US" dirty="0"/>
          </a:p>
        </p:txBody>
      </p:sp>
      <p:sp>
        <p:nvSpPr>
          <p:cNvPr id="3" name="コンテンツ プレースホルダ 2"/>
          <p:cNvSpPr>
            <a:spLocks noGrp="1"/>
          </p:cNvSpPr>
          <p:nvPr>
            <p:ph idx="1"/>
          </p:nvPr>
        </p:nvSpPr>
        <p:spPr>
          <a:xfrm>
            <a:off x="0" y="1285860"/>
            <a:ext cx="2656114" cy="2744720"/>
          </a:xfrm>
        </p:spPr>
        <p:txBody>
          <a:bodyPr/>
          <a:lstStyle/>
          <a:p>
            <a:r>
              <a:rPr kumimoji="1" lang="ja-JP" altLang="en-US" sz="2000" dirty="0" smtClean="0"/>
              <a:t>荷電粒子と物質の相互作用</a:t>
            </a:r>
            <a:endParaRPr kumimoji="1" lang="en-US" altLang="ja-JP" sz="2000" dirty="0" smtClean="0"/>
          </a:p>
          <a:p>
            <a:pPr lvl="1"/>
            <a:r>
              <a:rPr lang="ja-JP" altLang="en-US" sz="1800" dirty="0" smtClean="0"/>
              <a:t>複数のプロセスがある</a:t>
            </a:r>
            <a:endParaRPr lang="en-US" altLang="ja-JP" sz="1800" dirty="0" smtClean="0"/>
          </a:p>
          <a:p>
            <a:pPr lvl="1"/>
            <a:r>
              <a:rPr kumimoji="1" lang="ja-JP" altLang="en-US" sz="1800" dirty="0" smtClean="0"/>
              <a:t>どの効果が一番聞くかはエネルギー（運動量）依存性がある</a:t>
            </a:r>
            <a:endParaRPr kumimoji="1" lang="ja-JP" altLang="en-US" sz="18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38</a:t>
            </a:fld>
            <a:endParaRPr kumimoji="1" lang="ja-JP" altLang="en-US" dirty="0"/>
          </a:p>
        </p:txBody>
      </p:sp>
      <p:pic>
        <p:nvPicPr>
          <p:cNvPr id="33794" name="Picture 2"/>
          <p:cNvPicPr>
            <a:picLocks noChangeAspect="1" noChangeArrowheads="1"/>
          </p:cNvPicPr>
          <p:nvPr/>
        </p:nvPicPr>
        <p:blipFill>
          <a:blip r:embed="rId2" cstate="print"/>
          <a:srcRect l="1655" t="1238"/>
          <a:stretch>
            <a:fillRect/>
          </a:stretch>
        </p:blipFill>
        <p:spPr bwMode="auto">
          <a:xfrm>
            <a:off x="2767262" y="1022683"/>
            <a:ext cx="6340642" cy="5391024"/>
          </a:xfrm>
          <a:prstGeom prst="rect">
            <a:avLst/>
          </a:prstGeom>
          <a:noFill/>
          <a:ln w="9525">
            <a:noFill/>
            <a:miter lim="800000"/>
            <a:headEnd/>
            <a:tailEnd/>
          </a:ln>
        </p:spPr>
      </p:pic>
      <p:sp>
        <p:nvSpPr>
          <p:cNvPr id="6" name="テキスト ボックス 5"/>
          <p:cNvSpPr txBox="1"/>
          <p:nvPr/>
        </p:nvSpPr>
        <p:spPr>
          <a:xfrm>
            <a:off x="264864" y="5085348"/>
            <a:ext cx="2271776" cy="507831"/>
          </a:xfrm>
          <a:prstGeom prst="rect">
            <a:avLst/>
          </a:prstGeom>
          <a:noFill/>
        </p:spPr>
        <p:txBody>
          <a:bodyPr wrap="none" rtlCol="0">
            <a:spAutoFit/>
          </a:bodyPr>
          <a:lstStyle/>
          <a:p>
            <a:r>
              <a:rPr kumimoji="1" lang="en-US" altLang="ja-JP" sz="900" dirty="0" smtClean="0"/>
              <a:t>Ref.: Physics Letters B667 (2008) 1</a:t>
            </a:r>
          </a:p>
          <a:p>
            <a:r>
              <a:rPr lang="en-US" altLang="ja-JP" sz="900" dirty="0" smtClean="0"/>
              <a:t>available on the PDG WWW page </a:t>
            </a:r>
          </a:p>
          <a:p>
            <a:r>
              <a:rPr lang="en-US" altLang="ja-JP" sz="900" dirty="0" smtClean="0"/>
              <a:t>(URL: </a:t>
            </a:r>
            <a:r>
              <a:rPr lang="en-US" altLang="ja-JP" sz="900" dirty="0" smtClean="0">
                <a:latin typeface="Courier New" pitchFamily="49" charset="0"/>
                <a:cs typeface="Courier New" pitchFamily="49" charset="0"/>
              </a:rPr>
              <a:t>http://pdg.lbl.gov</a:t>
            </a:r>
            <a:r>
              <a:rPr lang="en-US" altLang="ja-JP" sz="900" dirty="0" smtClean="0"/>
              <a:t>)</a:t>
            </a:r>
            <a:endParaRPr kumimoji="1" lang="ja-JP" altLang="en-US" sz="900" dirty="0"/>
          </a:p>
        </p:txBody>
      </p:sp>
      <p:sp>
        <p:nvSpPr>
          <p:cNvPr id="7" name="フッター プレースホルダ 6"/>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電離損失</a:t>
            </a:r>
            <a:endParaRPr kumimoji="1" lang="ja-JP" altLang="en-US" dirty="0"/>
          </a:p>
        </p:txBody>
      </p:sp>
      <p:sp>
        <p:nvSpPr>
          <p:cNvPr id="3" name="コンテンツ プレースホルダ 2"/>
          <p:cNvSpPr>
            <a:spLocks noGrp="1"/>
          </p:cNvSpPr>
          <p:nvPr>
            <p:ph idx="1"/>
          </p:nvPr>
        </p:nvSpPr>
        <p:spPr>
          <a:xfrm>
            <a:off x="409074" y="1358054"/>
            <a:ext cx="7904748" cy="3514736"/>
          </a:xfrm>
        </p:spPr>
        <p:txBody>
          <a:bodyPr/>
          <a:lstStyle/>
          <a:p>
            <a:r>
              <a:rPr lang="ja-JP" altLang="en-US" sz="2400" dirty="0" smtClean="0"/>
              <a:t>荷電粒子が物質中を通過するときに、電子を電離させることにより少しずつそのエネルギーを失っていく</a:t>
            </a:r>
            <a:endParaRPr lang="en-US" altLang="ja-JP" sz="2400" dirty="0" smtClean="0"/>
          </a:p>
          <a:p>
            <a:pPr lvl="1"/>
            <a:r>
              <a:rPr kumimoji="1" lang="en-US" altLang="ja-JP" sz="1600" dirty="0" smtClean="0"/>
              <a:t>Bethe-Bloch </a:t>
            </a:r>
            <a:r>
              <a:rPr kumimoji="1" lang="ja-JP" altLang="en-US" sz="1600" dirty="0" smtClean="0"/>
              <a:t>の式</a:t>
            </a:r>
            <a:endParaRPr kumimoji="1" lang="en-US" altLang="ja-JP" sz="1600" dirty="0" smtClean="0"/>
          </a:p>
          <a:p>
            <a:pPr lvl="1"/>
            <a:endParaRPr kumimoji="1" lang="ja-JP" altLang="en-US" sz="16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39</a:t>
            </a:fld>
            <a:endParaRPr kumimoji="1" lang="ja-JP" altLang="en-US" dirty="0"/>
          </a:p>
        </p:txBody>
      </p:sp>
      <p:pic>
        <p:nvPicPr>
          <p:cNvPr id="26630" name="Picture 6"/>
          <p:cNvPicPr>
            <a:picLocks noChangeAspect="1" noChangeArrowheads="1"/>
          </p:cNvPicPr>
          <p:nvPr/>
        </p:nvPicPr>
        <p:blipFill>
          <a:blip r:embed="rId2" cstate="print"/>
          <a:srcRect/>
          <a:stretch>
            <a:fillRect/>
          </a:stretch>
        </p:blipFill>
        <p:spPr bwMode="auto">
          <a:xfrm>
            <a:off x="1275590" y="2699351"/>
            <a:ext cx="6412581" cy="751820"/>
          </a:xfrm>
          <a:prstGeom prst="rect">
            <a:avLst/>
          </a:prstGeom>
          <a:noFill/>
          <a:ln w="9525">
            <a:noFill/>
            <a:miter lim="800000"/>
            <a:headEnd/>
            <a:tailEnd/>
          </a:ln>
        </p:spPr>
      </p:pic>
      <p:pic>
        <p:nvPicPr>
          <p:cNvPr id="26631" name="Picture 7"/>
          <p:cNvPicPr>
            <a:picLocks noChangeAspect="1" noChangeArrowheads="1"/>
          </p:cNvPicPr>
          <p:nvPr/>
        </p:nvPicPr>
        <p:blipFill>
          <a:blip r:embed="rId3" cstate="print"/>
          <a:srcRect/>
          <a:stretch>
            <a:fillRect/>
          </a:stretch>
        </p:blipFill>
        <p:spPr bwMode="auto">
          <a:xfrm>
            <a:off x="1323465" y="3585100"/>
            <a:ext cx="7272337" cy="718963"/>
          </a:xfrm>
          <a:prstGeom prst="rect">
            <a:avLst/>
          </a:prstGeom>
          <a:noFill/>
          <a:ln w="9525">
            <a:noFill/>
            <a:miter lim="800000"/>
            <a:headEnd/>
            <a:tailEnd/>
          </a:ln>
        </p:spPr>
      </p:pic>
      <p:sp>
        <p:nvSpPr>
          <p:cNvPr id="12" name="テキスト ボックス 11"/>
          <p:cNvSpPr txBox="1"/>
          <p:nvPr/>
        </p:nvSpPr>
        <p:spPr>
          <a:xfrm>
            <a:off x="5759286" y="5354053"/>
            <a:ext cx="2951577" cy="646331"/>
          </a:xfrm>
          <a:prstGeom prst="rect">
            <a:avLst/>
          </a:prstGeom>
          <a:noFill/>
        </p:spPr>
        <p:txBody>
          <a:bodyPr wrap="none" rtlCol="0">
            <a:spAutoFit/>
          </a:bodyPr>
          <a:lstStyle/>
          <a:p>
            <a:r>
              <a:rPr kumimoji="1" lang="en-US" altLang="ja-JP" sz="1200" dirty="0" smtClean="0"/>
              <a:t>Ref.: Physics Letters B667 (2008) 1</a:t>
            </a:r>
          </a:p>
          <a:p>
            <a:r>
              <a:rPr lang="en-US" altLang="ja-JP" sz="1200" dirty="0" smtClean="0"/>
              <a:t>available on the PDG WWW page </a:t>
            </a:r>
          </a:p>
          <a:p>
            <a:r>
              <a:rPr lang="en-US" altLang="ja-JP" sz="1200" dirty="0" smtClean="0"/>
              <a:t>(URL: </a:t>
            </a:r>
            <a:r>
              <a:rPr lang="en-US" altLang="ja-JP" sz="1200" dirty="0" smtClean="0">
                <a:latin typeface="Courier New" pitchFamily="49" charset="0"/>
                <a:cs typeface="Courier New" pitchFamily="49" charset="0"/>
              </a:rPr>
              <a:t>http://pdg.lbl.gov</a:t>
            </a:r>
            <a:r>
              <a:rPr lang="en-US" altLang="ja-JP" sz="1200" dirty="0" smtClean="0"/>
              <a:t>)</a:t>
            </a:r>
            <a:endParaRPr kumimoji="1" lang="ja-JP" altLang="en-US" sz="1200" dirty="0"/>
          </a:p>
        </p:txBody>
      </p:sp>
      <p:sp>
        <p:nvSpPr>
          <p:cNvPr id="8" name="フッター プレースホルダ 7"/>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放射線の種類</a:t>
            </a:r>
            <a:endParaRPr kumimoji="1" lang="ja-JP" altLang="en-US" dirty="0"/>
          </a:p>
        </p:txBody>
      </p:sp>
      <p:sp>
        <p:nvSpPr>
          <p:cNvPr id="3" name="コンテンツ プレースホルダ 2"/>
          <p:cNvSpPr>
            <a:spLocks noGrp="1"/>
          </p:cNvSpPr>
          <p:nvPr>
            <p:ph idx="1"/>
          </p:nvPr>
        </p:nvSpPr>
        <p:spPr>
          <a:xfrm>
            <a:off x="500034" y="1285860"/>
            <a:ext cx="7772400" cy="5357850"/>
          </a:xfrm>
        </p:spPr>
        <p:txBody>
          <a:bodyPr/>
          <a:lstStyle/>
          <a:p>
            <a:r>
              <a:rPr kumimoji="1" lang="ja-JP" altLang="en-US" dirty="0" smtClean="0"/>
              <a:t>粒子</a:t>
            </a:r>
            <a:endParaRPr kumimoji="1" lang="en-US" altLang="ja-JP" dirty="0" smtClean="0"/>
          </a:p>
          <a:p>
            <a:pPr lvl="1"/>
            <a:r>
              <a:rPr lang="en-US" altLang="ja-JP" dirty="0" smtClean="0">
                <a:sym typeface="Symbol"/>
              </a:rPr>
              <a:t></a:t>
            </a:r>
            <a:r>
              <a:rPr lang="ja-JP" altLang="en-US" dirty="0" smtClean="0"/>
              <a:t>線 （</a:t>
            </a:r>
            <a:r>
              <a:rPr lang="en-US" altLang="ja-JP" baseline="30000" dirty="0" smtClean="0"/>
              <a:t>4</a:t>
            </a:r>
            <a:r>
              <a:rPr lang="en-US" altLang="ja-JP" dirty="0" smtClean="0"/>
              <a:t>He</a:t>
            </a:r>
            <a:r>
              <a:rPr lang="ja-JP" altLang="en-US" dirty="0" smtClean="0"/>
              <a:t>の原子核）</a:t>
            </a:r>
            <a:endParaRPr lang="en-US" altLang="ja-JP" dirty="0" smtClean="0"/>
          </a:p>
          <a:p>
            <a:pPr lvl="1"/>
            <a:r>
              <a:rPr kumimoji="1" lang="en-US" altLang="ja-JP" dirty="0" smtClean="0">
                <a:sym typeface="Symbol"/>
              </a:rPr>
              <a:t></a:t>
            </a:r>
            <a:r>
              <a:rPr kumimoji="1" lang="ja-JP" altLang="en-US" dirty="0" smtClean="0">
                <a:sym typeface="Symbol"/>
              </a:rPr>
              <a:t>線 （電子・陽電子）</a:t>
            </a:r>
            <a:endParaRPr kumimoji="1" lang="en-US" altLang="ja-JP" dirty="0" smtClean="0">
              <a:sym typeface="Symbol"/>
            </a:endParaRPr>
          </a:p>
          <a:p>
            <a:pPr lvl="1"/>
            <a:r>
              <a:rPr kumimoji="1" lang="ja-JP" altLang="en-US" dirty="0" smtClean="0"/>
              <a:t>陽子</a:t>
            </a:r>
            <a:endParaRPr kumimoji="1" lang="en-US" altLang="ja-JP" dirty="0" smtClean="0"/>
          </a:p>
          <a:p>
            <a:pPr lvl="1"/>
            <a:r>
              <a:rPr lang="ja-JP" altLang="en-US" dirty="0" smtClean="0"/>
              <a:t>中性子</a:t>
            </a:r>
            <a:endParaRPr lang="en-US" altLang="ja-JP" dirty="0" smtClean="0"/>
          </a:p>
          <a:p>
            <a:pPr lvl="1"/>
            <a:r>
              <a:rPr lang="ja-JP" altLang="en-US" dirty="0" smtClean="0"/>
              <a:t>水素より重い原子のイオン</a:t>
            </a:r>
            <a:endParaRPr lang="en-US" altLang="ja-JP" dirty="0" smtClean="0"/>
          </a:p>
          <a:p>
            <a:pPr lvl="1"/>
            <a:r>
              <a:rPr kumimoji="1" lang="ja-JP" altLang="en-US" dirty="0" smtClean="0"/>
              <a:t>宇宙線（大多数は</a:t>
            </a:r>
            <a:r>
              <a:rPr kumimoji="1" lang="ja-JP" altLang="en-US" dirty="0" smtClean="0">
                <a:sym typeface="Symbol"/>
              </a:rPr>
              <a:t></a:t>
            </a:r>
            <a:r>
              <a:rPr kumimoji="1" lang="ja-JP" altLang="en-US" dirty="0" smtClean="0"/>
              <a:t>粒子）</a:t>
            </a:r>
            <a:endParaRPr kumimoji="1" lang="en-US" altLang="ja-JP" dirty="0" smtClean="0"/>
          </a:p>
          <a:p>
            <a:r>
              <a:rPr lang="ja-JP" altLang="en-US" dirty="0" smtClean="0"/>
              <a:t>電磁波</a:t>
            </a:r>
            <a:endParaRPr lang="en-US" altLang="ja-JP" dirty="0" smtClean="0"/>
          </a:p>
          <a:p>
            <a:pPr lvl="1"/>
            <a:r>
              <a:rPr kumimoji="1" lang="ja-JP" altLang="en-US" dirty="0" smtClean="0">
                <a:sym typeface="Symbol"/>
              </a:rPr>
              <a:t></a:t>
            </a:r>
            <a:r>
              <a:rPr kumimoji="1" lang="ja-JP" altLang="en-US" dirty="0" smtClean="0"/>
              <a:t>線</a:t>
            </a:r>
            <a:endParaRPr kumimoji="1" lang="en-US" altLang="ja-JP" dirty="0" smtClean="0"/>
          </a:p>
          <a:p>
            <a:pPr lvl="1"/>
            <a:r>
              <a:rPr lang="en-US" altLang="ja-JP" dirty="0" smtClean="0"/>
              <a:t>X</a:t>
            </a:r>
            <a:r>
              <a:rPr lang="ja-JP" altLang="en-US" dirty="0" smtClean="0"/>
              <a:t>線</a:t>
            </a:r>
            <a:endParaRPr lang="en-US" altLang="ja-JP"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4</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電離損失</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40</a:t>
            </a:fld>
            <a:endParaRPr kumimoji="1" lang="ja-JP" altLang="en-US" dirty="0"/>
          </a:p>
        </p:txBody>
      </p:sp>
      <p:pic>
        <p:nvPicPr>
          <p:cNvPr id="27650" name="Picture 2"/>
          <p:cNvPicPr>
            <a:picLocks noChangeAspect="1" noChangeArrowheads="1"/>
          </p:cNvPicPr>
          <p:nvPr/>
        </p:nvPicPr>
        <p:blipFill>
          <a:blip r:embed="rId2" cstate="print"/>
          <a:srcRect/>
          <a:stretch>
            <a:fillRect/>
          </a:stretch>
        </p:blipFill>
        <p:spPr bwMode="auto">
          <a:xfrm>
            <a:off x="639674" y="998619"/>
            <a:ext cx="5312636" cy="5847349"/>
          </a:xfrm>
          <a:prstGeom prst="rect">
            <a:avLst/>
          </a:prstGeom>
          <a:noFill/>
          <a:ln w="9525">
            <a:noFill/>
            <a:miter lim="800000"/>
            <a:headEnd/>
            <a:tailEnd/>
          </a:ln>
        </p:spPr>
      </p:pic>
      <p:sp>
        <p:nvSpPr>
          <p:cNvPr id="6" name="テキスト ボックス 5"/>
          <p:cNvSpPr txBox="1"/>
          <p:nvPr/>
        </p:nvSpPr>
        <p:spPr>
          <a:xfrm>
            <a:off x="6192423" y="5414211"/>
            <a:ext cx="2951577" cy="646331"/>
          </a:xfrm>
          <a:prstGeom prst="rect">
            <a:avLst/>
          </a:prstGeom>
          <a:noFill/>
        </p:spPr>
        <p:txBody>
          <a:bodyPr wrap="none" rtlCol="0">
            <a:spAutoFit/>
          </a:bodyPr>
          <a:lstStyle/>
          <a:p>
            <a:r>
              <a:rPr kumimoji="1" lang="en-US" altLang="ja-JP" sz="1200" dirty="0" smtClean="0"/>
              <a:t>Ref.: Physics Letters B667 (2008) 1</a:t>
            </a:r>
          </a:p>
          <a:p>
            <a:r>
              <a:rPr lang="en-US" altLang="ja-JP" sz="1200" dirty="0" smtClean="0"/>
              <a:t>available on the PDG WWW page </a:t>
            </a:r>
          </a:p>
          <a:p>
            <a:r>
              <a:rPr lang="en-US" altLang="ja-JP" sz="1200" dirty="0" smtClean="0"/>
              <a:t>(URL: </a:t>
            </a:r>
            <a:r>
              <a:rPr lang="en-US" altLang="ja-JP" sz="1200" dirty="0" smtClean="0">
                <a:latin typeface="Courier New" pitchFamily="49" charset="0"/>
                <a:cs typeface="Courier New" pitchFamily="49" charset="0"/>
              </a:rPr>
              <a:t>http://pdg.lbl.gov</a:t>
            </a:r>
            <a:r>
              <a:rPr lang="en-US" altLang="ja-JP" sz="1200" dirty="0" smtClean="0"/>
              <a:t>)</a:t>
            </a:r>
            <a:endParaRPr kumimoji="1" lang="ja-JP" altLang="en-US" sz="1200" dirty="0"/>
          </a:p>
        </p:txBody>
      </p:sp>
      <p:sp>
        <p:nvSpPr>
          <p:cNvPr id="7" name="フッター プレースホルダ 6"/>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l="5811" r="2316"/>
          <a:stretch>
            <a:fillRect/>
          </a:stretch>
        </p:blipFill>
        <p:spPr bwMode="auto">
          <a:xfrm>
            <a:off x="2733675" y="1064470"/>
            <a:ext cx="6370897" cy="5389674"/>
          </a:xfrm>
          <a:prstGeom prst="rect">
            <a:avLst/>
          </a:prstGeom>
          <a:noFill/>
          <a:ln w="9525">
            <a:noFill/>
            <a:miter lim="800000"/>
            <a:headEnd/>
            <a:tailEnd/>
          </a:ln>
        </p:spPr>
      </p:pic>
      <p:sp>
        <p:nvSpPr>
          <p:cNvPr id="2" name="タイトル 1"/>
          <p:cNvSpPr>
            <a:spLocks noGrp="1"/>
          </p:cNvSpPr>
          <p:nvPr>
            <p:ph type="title"/>
          </p:nvPr>
        </p:nvSpPr>
        <p:spPr/>
        <p:txBody>
          <a:bodyPr/>
          <a:lstStyle/>
          <a:p>
            <a:r>
              <a:rPr lang="ja-JP" altLang="en-US" dirty="0" smtClean="0"/>
              <a:t>電離損失</a:t>
            </a:r>
            <a:endParaRPr kumimoji="1" lang="ja-JP" altLang="en-US" dirty="0"/>
          </a:p>
        </p:txBody>
      </p:sp>
      <p:sp>
        <p:nvSpPr>
          <p:cNvPr id="3" name="コンテンツ プレースホルダ 2"/>
          <p:cNvSpPr>
            <a:spLocks noGrp="1"/>
          </p:cNvSpPr>
          <p:nvPr>
            <p:ph idx="1"/>
          </p:nvPr>
        </p:nvSpPr>
        <p:spPr>
          <a:xfrm>
            <a:off x="306777" y="1069291"/>
            <a:ext cx="3218476" cy="4080225"/>
          </a:xfrm>
        </p:spPr>
        <p:txBody>
          <a:bodyPr/>
          <a:lstStyle/>
          <a:p>
            <a:r>
              <a:rPr kumimoji="1" lang="ja-JP" altLang="en-US" sz="2000" dirty="0" smtClean="0"/>
              <a:t>放射線の持つ電荷の二乗に比例</a:t>
            </a:r>
            <a:endParaRPr kumimoji="1" lang="en-US" altLang="ja-JP" sz="2000" dirty="0" smtClean="0"/>
          </a:p>
          <a:p>
            <a:r>
              <a:rPr kumimoji="1" lang="ja-JP" altLang="en-US" sz="2000" dirty="0" smtClean="0"/>
              <a:t>真空中の光速 </a:t>
            </a:r>
            <a:r>
              <a:rPr kumimoji="1" lang="en-US" altLang="ja-JP" sz="2000" i="1" dirty="0" smtClean="0"/>
              <a:t>c</a:t>
            </a:r>
            <a:r>
              <a:rPr kumimoji="1" lang="en-US" altLang="ja-JP" sz="2000" dirty="0" smtClean="0"/>
              <a:t> </a:t>
            </a:r>
            <a:r>
              <a:rPr kumimoji="1" lang="ja-JP" altLang="en-US" sz="2000" dirty="0" smtClean="0"/>
              <a:t>で規格化された速さ </a:t>
            </a:r>
            <a:r>
              <a:rPr kumimoji="1" lang="ja-JP" altLang="en-US" sz="2000" dirty="0" smtClean="0">
                <a:sym typeface="Symbol"/>
              </a:rPr>
              <a:t> </a:t>
            </a:r>
            <a:r>
              <a:rPr lang="ja-JP" altLang="en-US" sz="2000" dirty="0" smtClean="0"/>
              <a:t>の関数</a:t>
            </a:r>
            <a:endParaRPr lang="en-US" altLang="ja-JP" sz="2000" dirty="0" smtClean="0"/>
          </a:p>
          <a:p>
            <a:pPr lvl="1"/>
            <a:r>
              <a:rPr lang="ja-JP" altLang="en-US" sz="1800" dirty="0" smtClean="0"/>
              <a:t>質量が異なるとグラフが左右にずれる</a:t>
            </a:r>
            <a:endParaRPr kumimoji="1" lang="ja-JP" altLang="en-US" sz="18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41</a:t>
            </a:fld>
            <a:endParaRPr kumimoji="1" lang="ja-JP" altLang="en-US" dirty="0"/>
          </a:p>
        </p:txBody>
      </p:sp>
      <p:sp>
        <p:nvSpPr>
          <p:cNvPr id="6" name="テキスト ボックス 5"/>
          <p:cNvSpPr txBox="1"/>
          <p:nvPr/>
        </p:nvSpPr>
        <p:spPr>
          <a:xfrm>
            <a:off x="649707" y="4848725"/>
            <a:ext cx="2760244" cy="577081"/>
          </a:xfrm>
          <a:prstGeom prst="rect">
            <a:avLst/>
          </a:prstGeom>
          <a:noFill/>
        </p:spPr>
        <p:txBody>
          <a:bodyPr wrap="square" rtlCol="0">
            <a:spAutoFit/>
          </a:bodyPr>
          <a:lstStyle/>
          <a:p>
            <a:r>
              <a:rPr kumimoji="1" lang="en-US" altLang="ja-JP" sz="1050" dirty="0" smtClean="0"/>
              <a:t>Ref.: Physics Letters B667 (2008) 1</a:t>
            </a:r>
          </a:p>
          <a:p>
            <a:r>
              <a:rPr lang="en-US" altLang="ja-JP" sz="1050" dirty="0" smtClean="0"/>
              <a:t>available on the PDG WWW page</a:t>
            </a:r>
          </a:p>
          <a:p>
            <a:r>
              <a:rPr lang="en-US" altLang="ja-JP" sz="1050" dirty="0" smtClean="0"/>
              <a:t>(URL: </a:t>
            </a:r>
            <a:r>
              <a:rPr lang="en-US" altLang="ja-JP" sz="1050" dirty="0" smtClean="0">
                <a:latin typeface="Courier New" pitchFamily="49" charset="0"/>
                <a:cs typeface="Courier New" pitchFamily="49" charset="0"/>
              </a:rPr>
              <a:t>http://pdg.lbl.gov</a:t>
            </a:r>
            <a:r>
              <a:rPr lang="en-US" altLang="ja-JP" sz="1050" dirty="0" smtClean="0"/>
              <a:t>)</a:t>
            </a:r>
            <a:endParaRPr kumimoji="1" lang="ja-JP" altLang="en-US" sz="1050" dirty="0"/>
          </a:p>
        </p:txBody>
      </p:sp>
      <p:sp>
        <p:nvSpPr>
          <p:cNvPr id="7" name="フッター プレースホルダ 6"/>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3362" t="1423" r="3386"/>
          <a:stretch>
            <a:fillRect/>
          </a:stretch>
        </p:blipFill>
        <p:spPr bwMode="auto">
          <a:xfrm>
            <a:off x="3621505" y="967613"/>
            <a:ext cx="5522495" cy="5596632"/>
          </a:xfrm>
          <a:prstGeom prst="rect">
            <a:avLst/>
          </a:prstGeom>
          <a:noFill/>
          <a:ln w="9525">
            <a:noFill/>
            <a:miter lim="800000"/>
            <a:headEnd/>
            <a:tailEnd/>
          </a:ln>
        </p:spPr>
      </p:pic>
      <p:sp>
        <p:nvSpPr>
          <p:cNvPr id="2" name="タイトル 1"/>
          <p:cNvSpPr>
            <a:spLocks noGrp="1"/>
          </p:cNvSpPr>
          <p:nvPr>
            <p:ph type="title"/>
          </p:nvPr>
        </p:nvSpPr>
        <p:spPr/>
        <p:txBody>
          <a:bodyPr/>
          <a:lstStyle/>
          <a:p>
            <a:r>
              <a:rPr kumimoji="1" lang="ja-JP" altLang="en-US" dirty="0" smtClean="0"/>
              <a:t>電離損失</a:t>
            </a:r>
            <a:endParaRPr kumimoji="1" lang="ja-JP" altLang="en-US" dirty="0"/>
          </a:p>
        </p:txBody>
      </p:sp>
      <p:sp>
        <p:nvSpPr>
          <p:cNvPr id="3" name="コンテンツ プレースホルダ 2"/>
          <p:cNvSpPr>
            <a:spLocks noGrp="1"/>
          </p:cNvSpPr>
          <p:nvPr>
            <p:ph idx="1"/>
          </p:nvPr>
        </p:nvSpPr>
        <p:spPr>
          <a:xfrm>
            <a:off x="283215" y="1285875"/>
            <a:ext cx="3526785" cy="2076450"/>
          </a:xfrm>
        </p:spPr>
        <p:txBody>
          <a:bodyPr/>
          <a:lstStyle/>
          <a:p>
            <a:r>
              <a:rPr kumimoji="1" lang="ja-JP" altLang="en-US" sz="2000" dirty="0" smtClean="0"/>
              <a:t>質量数の大きな物質ほど、</a:t>
            </a:r>
            <a:r>
              <a:rPr lang="ja-JP" altLang="en-US" sz="2000" dirty="0" smtClean="0"/>
              <a:t>単位厚み</a:t>
            </a:r>
            <a:r>
              <a:rPr kumimoji="1" lang="en-US" altLang="ja-JP" sz="2000" dirty="0" smtClean="0"/>
              <a:t>[g/cm</a:t>
            </a:r>
            <a:r>
              <a:rPr kumimoji="1" lang="en-US" altLang="ja-JP" sz="2000" baseline="30000" dirty="0" smtClean="0"/>
              <a:t>2</a:t>
            </a:r>
            <a:r>
              <a:rPr kumimoji="1" lang="en-US" altLang="ja-JP" sz="2000" dirty="0" smtClean="0"/>
              <a:t>]</a:t>
            </a:r>
            <a:r>
              <a:rPr lang="ja-JP" altLang="en-US" sz="2000" dirty="0" smtClean="0"/>
              <a:t>あたりに落とすエネルギーが少ない</a:t>
            </a:r>
            <a:endParaRPr lang="en-US" altLang="ja-JP" sz="2000" dirty="0" smtClean="0"/>
          </a:p>
          <a:p>
            <a:pPr lvl="1"/>
            <a:r>
              <a:rPr lang="en-US" altLang="ja-JP" sz="1600" dirty="0" smtClean="0"/>
              <a:t>Z/A </a:t>
            </a:r>
            <a:r>
              <a:rPr lang="ja-JP" altLang="en-US" sz="1600" dirty="0" smtClean="0"/>
              <a:t>に比例</a:t>
            </a:r>
            <a:endParaRPr lang="en-US" altLang="ja-JP" sz="1600" dirty="0" smtClean="0"/>
          </a:p>
          <a:p>
            <a:pPr>
              <a:buNone/>
            </a:pPr>
            <a:endParaRPr kumimoji="1" lang="en-US" altLang="ja-JP" sz="20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42</a:t>
            </a:fld>
            <a:endParaRPr kumimoji="1" lang="ja-JP" altLang="en-US" dirty="0"/>
          </a:p>
        </p:txBody>
      </p:sp>
      <p:sp>
        <p:nvSpPr>
          <p:cNvPr id="5" name="テキスト ボックス 4"/>
          <p:cNvSpPr txBox="1"/>
          <p:nvPr/>
        </p:nvSpPr>
        <p:spPr>
          <a:xfrm>
            <a:off x="546936" y="5279403"/>
            <a:ext cx="2951577" cy="646331"/>
          </a:xfrm>
          <a:prstGeom prst="rect">
            <a:avLst/>
          </a:prstGeom>
          <a:noFill/>
        </p:spPr>
        <p:txBody>
          <a:bodyPr wrap="none" rtlCol="0">
            <a:spAutoFit/>
          </a:bodyPr>
          <a:lstStyle/>
          <a:p>
            <a:r>
              <a:rPr kumimoji="1" lang="en-US" altLang="ja-JP" sz="1200" dirty="0" smtClean="0"/>
              <a:t>Ref.: Physics Letters B667 (2008) 1</a:t>
            </a:r>
          </a:p>
          <a:p>
            <a:r>
              <a:rPr lang="en-US" altLang="ja-JP" sz="1200" dirty="0" smtClean="0"/>
              <a:t>available on the PDG WWW page</a:t>
            </a:r>
          </a:p>
          <a:p>
            <a:r>
              <a:rPr lang="en-US" altLang="ja-JP" sz="1200" dirty="0" smtClean="0"/>
              <a:t>(URL: </a:t>
            </a:r>
            <a:r>
              <a:rPr lang="en-US" altLang="ja-JP" sz="1200" dirty="0" smtClean="0">
                <a:latin typeface="Courier New" pitchFamily="49" charset="0"/>
                <a:cs typeface="Courier New" pitchFamily="49" charset="0"/>
              </a:rPr>
              <a:t>http://pdg.lbl.gov</a:t>
            </a:r>
            <a:r>
              <a:rPr lang="en-US" altLang="ja-JP" sz="1200" dirty="0" smtClean="0"/>
              <a:t>)</a:t>
            </a:r>
            <a:endParaRPr kumimoji="1" lang="ja-JP" altLang="en-US" sz="1200" dirty="0"/>
          </a:p>
        </p:txBody>
      </p:sp>
      <p:sp>
        <p:nvSpPr>
          <p:cNvPr id="7" name="フッター プレースホルダ 6"/>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補足： </a:t>
            </a:r>
            <a:r>
              <a:rPr kumimoji="1" lang="ja-JP" altLang="en-US" dirty="0" smtClean="0"/>
              <a:t>厚みの単位 </a:t>
            </a:r>
            <a:r>
              <a:rPr kumimoji="1" lang="en-US" altLang="ja-JP" dirty="0" smtClean="0"/>
              <a:t>[g/cm</a:t>
            </a:r>
            <a:r>
              <a:rPr kumimoji="1" lang="en-US" altLang="ja-JP" baseline="30000" dirty="0" smtClean="0"/>
              <a:t>2</a:t>
            </a:r>
            <a:r>
              <a:rPr kumimoji="1" lang="en-US" altLang="ja-JP" dirty="0" smtClean="0"/>
              <a:t>]</a:t>
            </a:r>
            <a:endParaRPr kumimoji="1" lang="ja-JP" altLang="en-US" dirty="0"/>
          </a:p>
        </p:txBody>
      </p:sp>
      <p:sp>
        <p:nvSpPr>
          <p:cNvPr id="3" name="コンテンツ プレースホルダ 2"/>
          <p:cNvSpPr>
            <a:spLocks noGrp="1"/>
          </p:cNvSpPr>
          <p:nvPr>
            <p:ph idx="1"/>
          </p:nvPr>
        </p:nvSpPr>
        <p:spPr/>
        <p:txBody>
          <a:bodyPr/>
          <a:lstStyle/>
          <a:p>
            <a:r>
              <a:rPr lang="ja-JP" altLang="en-US" dirty="0" smtClean="0"/>
              <a:t>放射線の相互作用の確率</a:t>
            </a:r>
            <a:endParaRPr lang="en-US" altLang="ja-JP" dirty="0" smtClean="0"/>
          </a:p>
          <a:p>
            <a:pPr lvl="1"/>
            <a:r>
              <a:rPr lang="ja-JP" altLang="en-US" dirty="0" smtClean="0"/>
              <a:t>物質中を通過するまでに幾つの原子核や電子があるかに依存</a:t>
            </a:r>
            <a:endParaRPr lang="en-US" altLang="ja-JP" dirty="0" smtClean="0"/>
          </a:p>
          <a:p>
            <a:pPr lvl="1"/>
            <a:r>
              <a:rPr lang="ja-JP" altLang="en-US" dirty="0" smtClean="0"/>
              <a:t>通常の長さの単位を使用した場合</a:t>
            </a:r>
            <a:endParaRPr lang="en-US" altLang="ja-JP" dirty="0" smtClean="0"/>
          </a:p>
          <a:p>
            <a:pPr lvl="2"/>
            <a:r>
              <a:rPr lang="ja-JP" altLang="en-US" dirty="0" smtClean="0"/>
              <a:t>同じ厚みでも温度によって原子核・電子の数が異なる</a:t>
            </a:r>
            <a:endParaRPr lang="en-US" altLang="ja-JP" dirty="0" smtClean="0"/>
          </a:p>
          <a:p>
            <a:pPr lvl="1"/>
            <a:r>
              <a:rPr lang="ja-JP" altLang="en-US" dirty="0" smtClean="0"/>
              <a:t>長さ</a:t>
            </a:r>
            <a:r>
              <a:rPr lang="en-US" altLang="ja-JP" dirty="0" smtClean="0"/>
              <a:t>×</a:t>
            </a:r>
            <a:r>
              <a:rPr lang="ja-JP" altLang="en-US" dirty="0" smtClean="0"/>
              <a:t>密度 を使用</a:t>
            </a:r>
            <a:endParaRPr lang="en-US" altLang="ja-JP" dirty="0" smtClean="0"/>
          </a:p>
          <a:p>
            <a:pPr lvl="2"/>
            <a:r>
              <a:rPr lang="ja-JP" altLang="en-US" dirty="0" smtClean="0"/>
              <a:t>温度変化を気にしなくてよい</a:t>
            </a:r>
            <a:endParaRPr lang="en-US" altLang="ja-JP" dirty="0" smtClean="0"/>
          </a:p>
          <a:p>
            <a:pPr lvl="2"/>
            <a:r>
              <a:rPr lang="ja-JP" altLang="en-US" dirty="0" smtClean="0"/>
              <a:t>例</a:t>
            </a:r>
            <a:endParaRPr lang="en-US" altLang="ja-JP" dirty="0" smtClean="0"/>
          </a:p>
          <a:p>
            <a:pPr lvl="3"/>
            <a:r>
              <a:rPr lang="ja-JP" altLang="en-US" dirty="0" smtClean="0"/>
              <a:t>アルミ </a:t>
            </a:r>
            <a:r>
              <a:rPr lang="en-US" altLang="ja-JP" dirty="0" smtClean="0"/>
              <a:t>10 mm </a:t>
            </a:r>
            <a:r>
              <a:rPr lang="ja-JP" altLang="en-US" dirty="0" smtClean="0"/>
              <a:t>厚</a:t>
            </a:r>
            <a:r>
              <a:rPr lang="en-US" altLang="ja-JP" dirty="0" smtClean="0"/>
              <a:t>: 1.0 [cm] × 2.7 [g/cm</a:t>
            </a:r>
            <a:r>
              <a:rPr lang="en-US" altLang="ja-JP" baseline="30000" dirty="0" smtClean="0"/>
              <a:t>3</a:t>
            </a:r>
            <a:r>
              <a:rPr lang="en-US" altLang="ja-JP" dirty="0" smtClean="0"/>
              <a:t>] = 2.7 [g/cm</a:t>
            </a:r>
            <a:r>
              <a:rPr lang="en-US" altLang="ja-JP" baseline="30000" dirty="0" smtClean="0"/>
              <a:t>2</a:t>
            </a:r>
            <a:r>
              <a:rPr lang="en-US" altLang="ja-JP" dirty="0" smtClean="0"/>
              <a:t>]</a:t>
            </a:r>
          </a:p>
          <a:p>
            <a:pPr lvl="3"/>
            <a:r>
              <a:rPr lang="ja-JP" altLang="en-US" dirty="0" smtClean="0"/>
              <a:t>鉛 </a:t>
            </a:r>
            <a:r>
              <a:rPr lang="en-US" altLang="ja-JP" dirty="0" smtClean="0"/>
              <a:t>10 mm </a:t>
            </a:r>
            <a:r>
              <a:rPr lang="ja-JP" altLang="en-US" dirty="0" smtClean="0"/>
              <a:t>厚</a:t>
            </a:r>
            <a:r>
              <a:rPr lang="en-US" altLang="ja-JP" dirty="0" smtClean="0"/>
              <a:t>: 1.0 [cm] × 11.4 [g/cm</a:t>
            </a:r>
            <a:r>
              <a:rPr lang="en-US" altLang="ja-JP" baseline="30000" dirty="0" smtClean="0"/>
              <a:t>3</a:t>
            </a:r>
            <a:r>
              <a:rPr lang="en-US" altLang="ja-JP" dirty="0" smtClean="0"/>
              <a:t>] = 11.4 [g/cm</a:t>
            </a:r>
            <a:r>
              <a:rPr lang="en-US" altLang="ja-JP" baseline="30000" dirty="0" smtClean="0"/>
              <a:t>2</a:t>
            </a:r>
            <a:r>
              <a:rPr lang="en-US" altLang="ja-JP" dirty="0" smtClean="0"/>
              <a:t>]</a:t>
            </a:r>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43</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電離損失</a:t>
            </a:r>
            <a:endParaRPr kumimoji="1" lang="ja-JP" altLang="en-US" dirty="0"/>
          </a:p>
        </p:txBody>
      </p:sp>
      <p:sp>
        <p:nvSpPr>
          <p:cNvPr id="3" name="コンテンツ プレースホルダ 2"/>
          <p:cNvSpPr>
            <a:spLocks noGrp="1"/>
          </p:cNvSpPr>
          <p:nvPr>
            <p:ph idx="1"/>
          </p:nvPr>
        </p:nvSpPr>
        <p:spPr>
          <a:xfrm>
            <a:off x="12027" y="1069290"/>
            <a:ext cx="4006516" cy="4393045"/>
          </a:xfrm>
        </p:spPr>
        <p:txBody>
          <a:bodyPr/>
          <a:lstStyle/>
          <a:p>
            <a:r>
              <a:rPr kumimoji="1" lang="ja-JP" altLang="en-US" dirty="0" smtClean="0"/>
              <a:t>物質が十分厚いと放射線は物質中で止まる</a:t>
            </a:r>
            <a:endParaRPr kumimoji="1" lang="en-US" altLang="ja-JP" dirty="0" smtClean="0"/>
          </a:p>
          <a:p>
            <a:pPr lvl="1"/>
            <a:r>
              <a:rPr lang="ja-JP" altLang="en-US" dirty="0" smtClean="0"/>
              <a:t>ある入射エネルギーに対し、放射線が止まる</a:t>
            </a:r>
            <a:r>
              <a:rPr lang="en-US" altLang="ja-JP" dirty="0" smtClean="0"/>
              <a:t>(=</a:t>
            </a:r>
            <a:r>
              <a:rPr lang="ja-JP" altLang="en-US" dirty="0" smtClean="0"/>
              <a:t>エネルギーが</a:t>
            </a:r>
            <a:r>
              <a:rPr lang="en-US" altLang="ja-JP" dirty="0" smtClean="0"/>
              <a:t>0</a:t>
            </a:r>
            <a:r>
              <a:rPr lang="ja-JP" altLang="en-US" dirty="0" smtClean="0"/>
              <a:t>になる）ために必要な厚み（＝飛程</a:t>
            </a:r>
            <a:r>
              <a:rPr lang="en-US" altLang="ja-JP" dirty="0" smtClean="0"/>
              <a:t>, Range</a:t>
            </a:r>
            <a:r>
              <a:rPr lang="ja-JP" altLang="en-US" dirty="0" smtClean="0"/>
              <a:t>）が計算出来る</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44</a:t>
            </a:fld>
            <a:endParaRPr kumimoji="1" lang="ja-JP" altLang="en-US" dirty="0"/>
          </a:p>
        </p:txBody>
      </p:sp>
      <p:pic>
        <p:nvPicPr>
          <p:cNvPr id="28674" name="Picture 2"/>
          <p:cNvPicPr>
            <a:picLocks noChangeAspect="1" noChangeArrowheads="1"/>
          </p:cNvPicPr>
          <p:nvPr/>
        </p:nvPicPr>
        <p:blipFill>
          <a:blip r:embed="rId2" cstate="print"/>
          <a:srcRect/>
          <a:stretch>
            <a:fillRect/>
          </a:stretch>
        </p:blipFill>
        <p:spPr bwMode="auto">
          <a:xfrm>
            <a:off x="4006516" y="962521"/>
            <a:ext cx="5137484" cy="5621012"/>
          </a:xfrm>
          <a:prstGeom prst="rect">
            <a:avLst/>
          </a:prstGeom>
          <a:noFill/>
          <a:ln w="9525">
            <a:noFill/>
            <a:miter lim="800000"/>
            <a:headEnd/>
            <a:tailEnd/>
          </a:ln>
        </p:spPr>
      </p:pic>
      <p:sp>
        <p:nvSpPr>
          <p:cNvPr id="6" name="テキスト ボックス 5"/>
          <p:cNvSpPr txBox="1"/>
          <p:nvPr/>
        </p:nvSpPr>
        <p:spPr>
          <a:xfrm>
            <a:off x="869277" y="5756156"/>
            <a:ext cx="2951577" cy="646331"/>
          </a:xfrm>
          <a:prstGeom prst="rect">
            <a:avLst/>
          </a:prstGeom>
          <a:noFill/>
        </p:spPr>
        <p:txBody>
          <a:bodyPr wrap="none" rtlCol="0">
            <a:spAutoFit/>
          </a:bodyPr>
          <a:lstStyle/>
          <a:p>
            <a:r>
              <a:rPr kumimoji="1" lang="en-US" altLang="ja-JP" sz="1200" dirty="0" smtClean="0"/>
              <a:t>Ref.: Physics Letters B667 (2008) 1</a:t>
            </a:r>
          </a:p>
          <a:p>
            <a:r>
              <a:rPr lang="en-US" altLang="ja-JP" sz="1200" dirty="0" smtClean="0"/>
              <a:t>available on the PDG WWW page </a:t>
            </a:r>
          </a:p>
          <a:p>
            <a:r>
              <a:rPr lang="en-US" altLang="ja-JP" sz="1200" dirty="0" smtClean="0"/>
              <a:t>(URL: </a:t>
            </a:r>
            <a:r>
              <a:rPr lang="en-US" altLang="ja-JP" sz="1200" dirty="0" smtClean="0">
                <a:latin typeface="Courier New" pitchFamily="49" charset="0"/>
                <a:cs typeface="Courier New" pitchFamily="49" charset="0"/>
              </a:rPr>
              <a:t>http://pdg.lbl.gov</a:t>
            </a:r>
            <a:r>
              <a:rPr lang="en-US" altLang="ja-JP" sz="1200" dirty="0" smtClean="0"/>
              <a:t>)</a:t>
            </a:r>
            <a:endParaRPr kumimoji="1" lang="ja-JP" altLang="en-US" sz="1200" dirty="0"/>
          </a:p>
        </p:txBody>
      </p:sp>
      <p:sp>
        <p:nvSpPr>
          <p:cNvPr id="7" name="フッター プレースホルダ 6"/>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制動放射</a:t>
            </a:r>
            <a:endParaRPr kumimoji="1" lang="ja-JP" altLang="en-US" dirty="0"/>
          </a:p>
        </p:txBody>
      </p:sp>
      <p:sp>
        <p:nvSpPr>
          <p:cNvPr id="3" name="コンテンツ プレースホルダ 2"/>
          <p:cNvSpPr>
            <a:spLocks noGrp="1"/>
          </p:cNvSpPr>
          <p:nvPr>
            <p:ph idx="1"/>
          </p:nvPr>
        </p:nvSpPr>
        <p:spPr>
          <a:xfrm>
            <a:off x="342872" y="1237734"/>
            <a:ext cx="5817296" cy="4898372"/>
          </a:xfrm>
        </p:spPr>
        <p:txBody>
          <a:bodyPr/>
          <a:lstStyle/>
          <a:p>
            <a:r>
              <a:rPr kumimoji="1" lang="en-US" altLang="ja-JP" sz="2000" dirty="0" smtClean="0"/>
              <a:t>Bremsstrahlung</a:t>
            </a:r>
            <a:endParaRPr lang="en-US" altLang="ja-JP" sz="2000" dirty="0" smtClean="0"/>
          </a:p>
          <a:p>
            <a:pPr lvl="1"/>
            <a:r>
              <a:rPr kumimoji="1" lang="ja-JP" altLang="en-US" sz="1600" dirty="0" smtClean="0"/>
              <a:t>ドイツ語だが、英語でもそのまま使われている</a:t>
            </a:r>
            <a:endParaRPr kumimoji="1" lang="en-US" altLang="ja-JP" sz="1600" dirty="0" smtClean="0"/>
          </a:p>
          <a:p>
            <a:r>
              <a:rPr kumimoji="1" lang="ja-JP" altLang="en-US" sz="2000" dirty="0" smtClean="0"/>
              <a:t>電子の様に原子核に比べて質量の小さい荷電粒子が原子核の側を通過する際、原子核の強い電場により加速（減速）される</a:t>
            </a:r>
            <a:endParaRPr kumimoji="1" lang="en-US" altLang="ja-JP" sz="2000" dirty="0" smtClean="0"/>
          </a:p>
          <a:p>
            <a:r>
              <a:rPr lang="ja-JP" altLang="en-US" sz="2000" dirty="0" smtClean="0"/>
              <a:t>原子核の方が質量が大きいので静止続けようとするとエネルギー・運動量を保存するために、荷電粒子がエネルギーの一部を電磁波として放出</a:t>
            </a:r>
            <a:endParaRPr lang="en-US" altLang="ja-JP" sz="2000" dirty="0" smtClean="0"/>
          </a:p>
          <a:p>
            <a:r>
              <a:rPr lang="ja-JP" altLang="en-US" sz="2000" dirty="0" smtClean="0"/>
              <a:t>放射長 </a:t>
            </a:r>
            <a:r>
              <a:rPr lang="en-US" altLang="ja-JP" sz="2000" dirty="0" smtClean="0"/>
              <a:t>(Radiation Length)</a:t>
            </a:r>
          </a:p>
          <a:p>
            <a:pPr lvl="1"/>
            <a:r>
              <a:rPr lang="ja-JP" altLang="en-US" sz="1600" dirty="0" smtClean="0"/>
              <a:t>入射時のエネルギーが </a:t>
            </a:r>
            <a:r>
              <a:rPr lang="en-US" altLang="ja-JP" sz="1600" dirty="0" smtClean="0"/>
              <a:t>1/e </a:t>
            </a:r>
            <a:r>
              <a:rPr lang="ja-JP" altLang="en-US" sz="1600" dirty="0" smtClean="0"/>
              <a:t>になる厚み</a:t>
            </a:r>
            <a:endParaRPr lang="en-US" altLang="ja-JP" sz="1600" dirty="0" smtClean="0"/>
          </a:p>
          <a:p>
            <a:pPr lvl="2"/>
            <a:r>
              <a:rPr kumimoji="1" lang="en-US" altLang="ja-JP" sz="1400" dirty="0" smtClean="0"/>
              <a:t>e=2.718…(</a:t>
            </a:r>
            <a:r>
              <a:rPr kumimoji="1" lang="ja-JP" altLang="en-US" sz="1400" dirty="0" smtClean="0"/>
              <a:t>自然対数の底</a:t>
            </a:r>
            <a:r>
              <a:rPr kumimoji="1" lang="en-US" altLang="ja-JP" sz="1400" dirty="0" smtClean="0"/>
              <a:t>)</a:t>
            </a:r>
          </a:p>
          <a:p>
            <a:pPr lvl="1"/>
            <a:r>
              <a:rPr kumimoji="1" lang="ja-JP" altLang="en-US" sz="1600" dirty="0" smtClean="0"/>
              <a:t>物質の性質を示す量としてよく使われる</a:t>
            </a:r>
            <a:endParaRPr kumimoji="1" lang="en-US" altLang="ja-JP" sz="1600" dirty="0" smtClean="0"/>
          </a:p>
          <a:p>
            <a:pPr lvl="1"/>
            <a:r>
              <a:rPr lang="ja-JP" altLang="en-US" sz="1600" dirty="0" smtClean="0"/>
              <a:t>単位は </a:t>
            </a:r>
            <a:r>
              <a:rPr lang="en-US" altLang="ja-JP" sz="1600" dirty="0" smtClean="0"/>
              <a:t>[g/cm</a:t>
            </a:r>
            <a:r>
              <a:rPr lang="en-US" altLang="ja-JP" sz="1600" baseline="30000" dirty="0" smtClean="0"/>
              <a:t>2</a:t>
            </a:r>
            <a:r>
              <a:rPr lang="en-US" altLang="ja-JP" sz="1600" dirty="0" smtClean="0"/>
              <a:t>]</a:t>
            </a:r>
            <a:endParaRPr kumimoji="1" lang="ja-JP" altLang="en-US" sz="16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45</a:t>
            </a:fld>
            <a:endParaRPr kumimoji="1" lang="ja-JP" altLang="en-US" dirty="0"/>
          </a:p>
        </p:txBody>
      </p:sp>
      <p:sp>
        <p:nvSpPr>
          <p:cNvPr id="5" name="フリーフォーム 4"/>
          <p:cNvSpPr/>
          <p:nvPr/>
        </p:nvSpPr>
        <p:spPr bwMode="auto">
          <a:xfrm rot="1626795">
            <a:off x="7878425" y="3756240"/>
            <a:ext cx="74198" cy="357189"/>
          </a:xfrm>
          <a:custGeom>
            <a:avLst/>
            <a:gdLst>
              <a:gd name="connsiteX0" fmla="*/ 234616 w 376990"/>
              <a:gd name="connsiteY0" fmla="*/ 0 h 1167063"/>
              <a:gd name="connsiteX1" fmla="*/ 18047 w 376990"/>
              <a:gd name="connsiteY1" fmla="*/ 192505 h 1167063"/>
              <a:gd name="connsiteX2" fmla="*/ 342900 w 376990"/>
              <a:gd name="connsiteY2" fmla="*/ 372979 h 1167063"/>
              <a:gd name="connsiteX3" fmla="*/ 30079 w 376990"/>
              <a:gd name="connsiteY3" fmla="*/ 553453 h 1167063"/>
              <a:gd name="connsiteX4" fmla="*/ 342900 w 376990"/>
              <a:gd name="connsiteY4" fmla="*/ 733926 h 1167063"/>
              <a:gd name="connsiteX5" fmla="*/ 18047 w 376990"/>
              <a:gd name="connsiteY5" fmla="*/ 878305 h 1167063"/>
              <a:gd name="connsiteX6" fmla="*/ 342900 w 376990"/>
              <a:gd name="connsiteY6" fmla="*/ 1034716 h 1167063"/>
              <a:gd name="connsiteX7" fmla="*/ 222584 w 376990"/>
              <a:gd name="connsiteY7" fmla="*/ 1167063 h 1167063"/>
              <a:gd name="connsiteX0" fmla="*/ 234616 w 368231"/>
              <a:gd name="connsiteY0" fmla="*/ 0 h 1162179"/>
              <a:gd name="connsiteX1" fmla="*/ 18047 w 368231"/>
              <a:gd name="connsiteY1" fmla="*/ 192505 h 1162179"/>
              <a:gd name="connsiteX2" fmla="*/ 342900 w 368231"/>
              <a:gd name="connsiteY2" fmla="*/ 372979 h 1162179"/>
              <a:gd name="connsiteX3" fmla="*/ 30079 w 368231"/>
              <a:gd name="connsiteY3" fmla="*/ 553453 h 1162179"/>
              <a:gd name="connsiteX4" fmla="*/ 342900 w 368231"/>
              <a:gd name="connsiteY4" fmla="*/ 733926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34616 w 368231"/>
              <a:gd name="connsiteY0" fmla="*/ 0 h 1162179"/>
              <a:gd name="connsiteX1" fmla="*/ 18047 w 368231"/>
              <a:gd name="connsiteY1" fmla="*/ 192505 h 1162179"/>
              <a:gd name="connsiteX2" fmla="*/ 342900 w 368231"/>
              <a:gd name="connsiteY2" fmla="*/ 372979 h 1162179"/>
              <a:gd name="connsiteX3" fmla="*/ 30079 w 368231"/>
              <a:gd name="connsiteY3" fmla="*/ 553453 h 1162179"/>
              <a:gd name="connsiteX4" fmla="*/ 345595 w 368231"/>
              <a:gd name="connsiteY4" fmla="*/ 739357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34616 w 368231"/>
              <a:gd name="connsiteY0" fmla="*/ 0 h 1162179"/>
              <a:gd name="connsiteX1" fmla="*/ 18047 w 368231"/>
              <a:gd name="connsiteY1" fmla="*/ 192505 h 1162179"/>
              <a:gd name="connsiteX2" fmla="*/ 342900 w 368231"/>
              <a:gd name="connsiteY2" fmla="*/ 372979 h 1162179"/>
              <a:gd name="connsiteX3" fmla="*/ 82254 w 368231"/>
              <a:gd name="connsiteY3" fmla="*/ 633652 h 1162179"/>
              <a:gd name="connsiteX4" fmla="*/ 345595 w 368231"/>
              <a:gd name="connsiteY4" fmla="*/ 739357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40591 w 374206"/>
              <a:gd name="connsiteY0" fmla="*/ 0 h 1162179"/>
              <a:gd name="connsiteX1" fmla="*/ 24022 w 374206"/>
              <a:gd name="connsiteY1" fmla="*/ 192505 h 1162179"/>
              <a:gd name="connsiteX2" fmla="*/ 348875 w 374206"/>
              <a:gd name="connsiteY2" fmla="*/ 372979 h 1162179"/>
              <a:gd name="connsiteX3" fmla="*/ 449 w 374206"/>
              <a:gd name="connsiteY3" fmla="*/ 633652 h 1162179"/>
              <a:gd name="connsiteX4" fmla="*/ 351570 w 374206"/>
              <a:gd name="connsiteY4" fmla="*/ 739357 h 1162179"/>
              <a:gd name="connsiteX5" fmla="*/ 24022 w 374206"/>
              <a:gd name="connsiteY5" fmla="*/ 878305 h 1162179"/>
              <a:gd name="connsiteX6" fmla="*/ 348875 w 374206"/>
              <a:gd name="connsiteY6" fmla="*/ 1034716 h 1162179"/>
              <a:gd name="connsiteX7" fmla="*/ 176010 w 374206"/>
              <a:gd name="connsiteY7" fmla="*/ 1162179 h 1162179"/>
              <a:gd name="connsiteX0" fmla="*/ 240591 w 378136"/>
              <a:gd name="connsiteY0" fmla="*/ 0 h 1162179"/>
              <a:gd name="connsiteX1" fmla="*/ 24022 w 378136"/>
              <a:gd name="connsiteY1" fmla="*/ 192505 h 1162179"/>
              <a:gd name="connsiteX2" fmla="*/ 348875 w 378136"/>
              <a:gd name="connsiteY2" fmla="*/ 372979 h 1162179"/>
              <a:gd name="connsiteX3" fmla="*/ 449 w 378136"/>
              <a:gd name="connsiteY3" fmla="*/ 633652 h 1162179"/>
              <a:gd name="connsiteX4" fmla="*/ 351570 w 378136"/>
              <a:gd name="connsiteY4" fmla="*/ 739357 h 1162179"/>
              <a:gd name="connsiteX5" fmla="*/ 450 w 378136"/>
              <a:gd name="connsiteY5" fmla="*/ 845063 h 1162179"/>
              <a:gd name="connsiteX6" fmla="*/ 348875 w 378136"/>
              <a:gd name="connsiteY6" fmla="*/ 1034716 h 1162179"/>
              <a:gd name="connsiteX7" fmla="*/ 176010 w 378136"/>
              <a:gd name="connsiteY7" fmla="*/ 1162179 h 1162179"/>
              <a:gd name="connsiteX0" fmla="*/ 240590 w 378134"/>
              <a:gd name="connsiteY0" fmla="*/ 0 h 1162179"/>
              <a:gd name="connsiteX1" fmla="*/ 24021 w 378134"/>
              <a:gd name="connsiteY1" fmla="*/ 192505 h 1162179"/>
              <a:gd name="connsiteX2" fmla="*/ 351569 w 378134"/>
              <a:gd name="connsiteY2" fmla="*/ 422240 h 1162179"/>
              <a:gd name="connsiteX3" fmla="*/ 448 w 378134"/>
              <a:gd name="connsiteY3" fmla="*/ 633652 h 1162179"/>
              <a:gd name="connsiteX4" fmla="*/ 351569 w 378134"/>
              <a:gd name="connsiteY4" fmla="*/ 739357 h 1162179"/>
              <a:gd name="connsiteX5" fmla="*/ 449 w 378134"/>
              <a:gd name="connsiteY5" fmla="*/ 845063 h 1162179"/>
              <a:gd name="connsiteX6" fmla="*/ 348874 w 378134"/>
              <a:gd name="connsiteY6" fmla="*/ 1034716 h 1162179"/>
              <a:gd name="connsiteX7" fmla="*/ 176009 w 378134"/>
              <a:gd name="connsiteY7" fmla="*/ 1162179 h 1162179"/>
              <a:gd name="connsiteX0" fmla="*/ 258638 w 396182"/>
              <a:gd name="connsiteY0" fmla="*/ 0 h 1162179"/>
              <a:gd name="connsiteX1" fmla="*/ 18496 w 396182"/>
              <a:gd name="connsiteY1" fmla="*/ 316534 h 1162179"/>
              <a:gd name="connsiteX2" fmla="*/ 369617 w 396182"/>
              <a:gd name="connsiteY2" fmla="*/ 422240 h 1162179"/>
              <a:gd name="connsiteX3" fmla="*/ 18496 w 396182"/>
              <a:gd name="connsiteY3" fmla="*/ 633652 h 1162179"/>
              <a:gd name="connsiteX4" fmla="*/ 369617 w 396182"/>
              <a:gd name="connsiteY4" fmla="*/ 739357 h 1162179"/>
              <a:gd name="connsiteX5" fmla="*/ 18497 w 396182"/>
              <a:gd name="connsiteY5" fmla="*/ 845063 h 1162179"/>
              <a:gd name="connsiteX6" fmla="*/ 366922 w 396182"/>
              <a:gd name="connsiteY6" fmla="*/ 1034716 h 1162179"/>
              <a:gd name="connsiteX7" fmla="*/ 194057 w 396182"/>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739357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739357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422240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210829 h 1162179"/>
              <a:gd name="connsiteX3" fmla="*/ 18495 w 396181"/>
              <a:gd name="connsiteY3" fmla="*/ 422240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8 w 396182"/>
              <a:gd name="connsiteY0" fmla="*/ 0 h 1162179"/>
              <a:gd name="connsiteX1" fmla="*/ 18496 w 396182"/>
              <a:gd name="connsiteY1" fmla="*/ 105123 h 1162179"/>
              <a:gd name="connsiteX2" fmla="*/ 369617 w 396182"/>
              <a:gd name="connsiteY2" fmla="*/ 210829 h 1162179"/>
              <a:gd name="connsiteX3" fmla="*/ 18496 w 396182"/>
              <a:gd name="connsiteY3" fmla="*/ 422240 h 1162179"/>
              <a:gd name="connsiteX4" fmla="*/ 369617 w 396182"/>
              <a:gd name="connsiteY4" fmla="*/ 633652 h 1162179"/>
              <a:gd name="connsiteX5" fmla="*/ 18497 w 396182"/>
              <a:gd name="connsiteY5" fmla="*/ 845063 h 1162179"/>
              <a:gd name="connsiteX6" fmla="*/ 366922 w 396182"/>
              <a:gd name="connsiteY6" fmla="*/ 1034716 h 1162179"/>
              <a:gd name="connsiteX7" fmla="*/ 194057 w 396182"/>
              <a:gd name="connsiteY7" fmla="*/ 1162179 h 1162179"/>
              <a:gd name="connsiteX0" fmla="*/ 194057 w 396182"/>
              <a:gd name="connsiteY0" fmla="*/ 0 h 1162762"/>
              <a:gd name="connsiteX1" fmla="*/ 18496 w 396182"/>
              <a:gd name="connsiteY1" fmla="*/ 105706 h 1162762"/>
              <a:gd name="connsiteX2" fmla="*/ 369617 w 396182"/>
              <a:gd name="connsiteY2" fmla="*/ 211412 h 1162762"/>
              <a:gd name="connsiteX3" fmla="*/ 18496 w 396182"/>
              <a:gd name="connsiteY3" fmla="*/ 422823 h 1162762"/>
              <a:gd name="connsiteX4" fmla="*/ 369617 w 396182"/>
              <a:gd name="connsiteY4" fmla="*/ 634235 h 1162762"/>
              <a:gd name="connsiteX5" fmla="*/ 18497 w 396182"/>
              <a:gd name="connsiteY5" fmla="*/ 845646 h 1162762"/>
              <a:gd name="connsiteX6" fmla="*/ 366922 w 396182"/>
              <a:gd name="connsiteY6" fmla="*/ 1035299 h 1162762"/>
              <a:gd name="connsiteX7" fmla="*/ 194057 w 396182"/>
              <a:gd name="connsiteY7" fmla="*/ 1162762 h 1162762"/>
              <a:gd name="connsiteX0" fmla="*/ 194057 w 396182"/>
              <a:gd name="connsiteY0" fmla="*/ 0 h 1162762"/>
              <a:gd name="connsiteX1" fmla="*/ 18496 w 396182"/>
              <a:gd name="connsiteY1" fmla="*/ 105706 h 1162762"/>
              <a:gd name="connsiteX2" fmla="*/ 369617 w 396182"/>
              <a:gd name="connsiteY2" fmla="*/ 211412 h 1162762"/>
              <a:gd name="connsiteX3" fmla="*/ 18496 w 396182"/>
              <a:gd name="connsiteY3" fmla="*/ 422823 h 1162762"/>
              <a:gd name="connsiteX4" fmla="*/ 369617 w 396182"/>
              <a:gd name="connsiteY4" fmla="*/ 634235 h 1162762"/>
              <a:gd name="connsiteX5" fmla="*/ 18497 w 396182"/>
              <a:gd name="connsiteY5" fmla="*/ 845646 h 1162762"/>
              <a:gd name="connsiteX6" fmla="*/ 366922 w 396182"/>
              <a:gd name="connsiteY6" fmla="*/ 1035299 h 1162762"/>
              <a:gd name="connsiteX7" fmla="*/ 194057 w 396182"/>
              <a:gd name="connsiteY7" fmla="*/ 1162762 h 1162762"/>
              <a:gd name="connsiteX0" fmla="*/ 179577 w 381702"/>
              <a:gd name="connsiteY0" fmla="*/ 0 h 1162762"/>
              <a:gd name="connsiteX1" fmla="*/ 4016 w 381702"/>
              <a:gd name="connsiteY1" fmla="*/ 105706 h 1162762"/>
              <a:gd name="connsiteX2" fmla="*/ 355137 w 381702"/>
              <a:gd name="connsiteY2" fmla="*/ 211412 h 1162762"/>
              <a:gd name="connsiteX3" fmla="*/ 4016 w 381702"/>
              <a:gd name="connsiteY3" fmla="*/ 422823 h 1162762"/>
              <a:gd name="connsiteX4" fmla="*/ 355137 w 381702"/>
              <a:gd name="connsiteY4" fmla="*/ 634235 h 1162762"/>
              <a:gd name="connsiteX5" fmla="*/ 4017 w 381702"/>
              <a:gd name="connsiteY5" fmla="*/ 845646 h 1162762"/>
              <a:gd name="connsiteX6" fmla="*/ 352442 w 381702"/>
              <a:gd name="connsiteY6" fmla="*/ 1035299 h 1162762"/>
              <a:gd name="connsiteX7" fmla="*/ 179577 w 381702"/>
              <a:gd name="connsiteY7" fmla="*/ 1162762 h 1162762"/>
              <a:gd name="connsiteX0" fmla="*/ 180073 w 382198"/>
              <a:gd name="connsiteY0" fmla="*/ 0 h 1162762"/>
              <a:gd name="connsiteX1" fmla="*/ 4512 w 382198"/>
              <a:gd name="connsiteY1" fmla="*/ 105706 h 1162762"/>
              <a:gd name="connsiteX2" fmla="*/ 355633 w 382198"/>
              <a:gd name="connsiteY2" fmla="*/ 211412 h 1162762"/>
              <a:gd name="connsiteX3" fmla="*/ 4512 w 382198"/>
              <a:gd name="connsiteY3" fmla="*/ 422823 h 1162762"/>
              <a:gd name="connsiteX4" fmla="*/ 355633 w 382198"/>
              <a:gd name="connsiteY4" fmla="*/ 634235 h 1162762"/>
              <a:gd name="connsiteX5" fmla="*/ 4513 w 382198"/>
              <a:gd name="connsiteY5" fmla="*/ 845646 h 1162762"/>
              <a:gd name="connsiteX6" fmla="*/ 352938 w 382198"/>
              <a:gd name="connsiteY6" fmla="*/ 1035299 h 1162762"/>
              <a:gd name="connsiteX7" fmla="*/ 180073 w 382198"/>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1 w 358767"/>
              <a:gd name="connsiteY0" fmla="*/ 88938 h 1251700"/>
              <a:gd name="connsiteX1" fmla="*/ 4512 w 358767"/>
              <a:gd name="connsiteY1" fmla="*/ 88938 h 1251700"/>
              <a:gd name="connsiteX2" fmla="*/ 355631 w 358767"/>
              <a:gd name="connsiteY2" fmla="*/ 300350 h 1251700"/>
              <a:gd name="connsiteX3" fmla="*/ 4510 w 358767"/>
              <a:gd name="connsiteY3" fmla="*/ 511761 h 1251700"/>
              <a:gd name="connsiteX4" fmla="*/ 355631 w 358767"/>
              <a:gd name="connsiteY4" fmla="*/ 723173 h 1251700"/>
              <a:gd name="connsiteX5" fmla="*/ 4511 w 358767"/>
              <a:gd name="connsiteY5" fmla="*/ 934584 h 1251700"/>
              <a:gd name="connsiteX6" fmla="*/ 352936 w 358767"/>
              <a:gd name="connsiteY6" fmla="*/ 1124237 h 1251700"/>
              <a:gd name="connsiteX7" fmla="*/ 180071 w 358767"/>
              <a:gd name="connsiteY7" fmla="*/ 1251700 h 1251700"/>
              <a:gd name="connsiteX0" fmla="*/ 180072 w 358767"/>
              <a:gd name="connsiteY0" fmla="*/ 0 h 1268468"/>
              <a:gd name="connsiteX1" fmla="*/ 4512 w 358767"/>
              <a:gd name="connsiteY1" fmla="*/ 105706 h 1268468"/>
              <a:gd name="connsiteX2" fmla="*/ 355631 w 358767"/>
              <a:gd name="connsiteY2" fmla="*/ 317118 h 1268468"/>
              <a:gd name="connsiteX3" fmla="*/ 4510 w 358767"/>
              <a:gd name="connsiteY3" fmla="*/ 528529 h 1268468"/>
              <a:gd name="connsiteX4" fmla="*/ 355631 w 358767"/>
              <a:gd name="connsiteY4" fmla="*/ 739941 h 1268468"/>
              <a:gd name="connsiteX5" fmla="*/ 4511 w 358767"/>
              <a:gd name="connsiteY5" fmla="*/ 951352 h 1268468"/>
              <a:gd name="connsiteX6" fmla="*/ 352936 w 358767"/>
              <a:gd name="connsiteY6" fmla="*/ 1141005 h 1268468"/>
              <a:gd name="connsiteX7" fmla="*/ 180071 w 358767"/>
              <a:gd name="connsiteY7" fmla="*/ 1268468 h 1268468"/>
              <a:gd name="connsiteX0" fmla="*/ 180072 w 358767"/>
              <a:gd name="connsiteY0" fmla="*/ 0 h 1268468"/>
              <a:gd name="connsiteX1" fmla="*/ 4512 w 358767"/>
              <a:gd name="connsiteY1" fmla="*/ 105706 h 1268468"/>
              <a:gd name="connsiteX2" fmla="*/ 355631 w 358767"/>
              <a:gd name="connsiteY2" fmla="*/ 317118 h 1268468"/>
              <a:gd name="connsiteX3" fmla="*/ 4510 w 358767"/>
              <a:gd name="connsiteY3" fmla="*/ 528529 h 1268468"/>
              <a:gd name="connsiteX4" fmla="*/ 355631 w 358767"/>
              <a:gd name="connsiteY4" fmla="*/ 739941 h 1268468"/>
              <a:gd name="connsiteX5" fmla="*/ 4511 w 358767"/>
              <a:gd name="connsiteY5" fmla="*/ 951352 h 1268468"/>
              <a:gd name="connsiteX6" fmla="*/ 352936 w 358767"/>
              <a:gd name="connsiteY6" fmla="*/ 1141005 h 1268468"/>
              <a:gd name="connsiteX7" fmla="*/ 180071 w 358767"/>
              <a:gd name="connsiteY7" fmla="*/ 1268468 h 1268468"/>
              <a:gd name="connsiteX0" fmla="*/ 178953 w 357648"/>
              <a:gd name="connsiteY0" fmla="*/ 0 h 1268468"/>
              <a:gd name="connsiteX1" fmla="*/ 3393 w 357648"/>
              <a:gd name="connsiteY1" fmla="*/ 105706 h 1268468"/>
              <a:gd name="connsiteX2" fmla="*/ 354512 w 357648"/>
              <a:gd name="connsiteY2" fmla="*/ 317118 h 1268468"/>
              <a:gd name="connsiteX3" fmla="*/ 3391 w 357648"/>
              <a:gd name="connsiteY3" fmla="*/ 528529 h 1268468"/>
              <a:gd name="connsiteX4" fmla="*/ 354512 w 357648"/>
              <a:gd name="connsiteY4" fmla="*/ 739941 h 1268468"/>
              <a:gd name="connsiteX5" fmla="*/ 3392 w 357648"/>
              <a:gd name="connsiteY5" fmla="*/ 951352 h 1268468"/>
              <a:gd name="connsiteX6" fmla="*/ 351817 w 357648"/>
              <a:gd name="connsiteY6" fmla="*/ 1141005 h 1268468"/>
              <a:gd name="connsiteX7" fmla="*/ 178952 w 357648"/>
              <a:gd name="connsiteY7" fmla="*/ 1268468 h 1268468"/>
              <a:gd name="connsiteX0" fmla="*/ 178953 w 357417"/>
              <a:gd name="connsiteY0" fmla="*/ 0 h 1268468"/>
              <a:gd name="connsiteX1" fmla="*/ 3393 w 357417"/>
              <a:gd name="connsiteY1" fmla="*/ 105706 h 1268468"/>
              <a:gd name="connsiteX2" fmla="*/ 354512 w 357417"/>
              <a:gd name="connsiteY2" fmla="*/ 317118 h 1268468"/>
              <a:gd name="connsiteX3" fmla="*/ 3391 w 357417"/>
              <a:gd name="connsiteY3" fmla="*/ 528529 h 1268468"/>
              <a:gd name="connsiteX4" fmla="*/ 354512 w 357417"/>
              <a:gd name="connsiteY4" fmla="*/ 739941 h 1268468"/>
              <a:gd name="connsiteX5" fmla="*/ 3392 w 357417"/>
              <a:gd name="connsiteY5" fmla="*/ 951352 h 1268468"/>
              <a:gd name="connsiteX6" fmla="*/ 351817 w 357417"/>
              <a:gd name="connsiteY6" fmla="*/ 1141005 h 1268468"/>
              <a:gd name="connsiteX7" fmla="*/ 178952 w 357417"/>
              <a:gd name="connsiteY7" fmla="*/ 1268468 h 1268468"/>
              <a:gd name="connsiteX0" fmla="*/ 178953 w 357417"/>
              <a:gd name="connsiteY0" fmla="*/ 0 h 1268616"/>
              <a:gd name="connsiteX1" fmla="*/ 3393 w 357417"/>
              <a:gd name="connsiteY1" fmla="*/ 105706 h 1268616"/>
              <a:gd name="connsiteX2" fmla="*/ 354512 w 357417"/>
              <a:gd name="connsiteY2" fmla="*/ 317118 h 1268616"/>
              <a:gd name="connsiteX3" fmla="*/ 3391 w 357417"/>
              <a:gd name="connsiteY3" fmla="*/ 528529 h 1268616"/>
              <a:gd name="connsiteX4" fmla="*/ 354512 w 357417"/>
              <a:gd name="connsiteY4" fmla="*/ 739941 h 1268616"/>
              <a:gd name="connsiteX5" fmla="*/ 3392 w 357417"/>
              <a:gd name="connsiteY5" fmla="*/ 951352 h 1268616"/>
              <a:gd name="connsiteX6" fmla="*/ 351817 w 357417"/>
              <a:gd name="connsiteY6" fmla="*/ 1141005 h 1268616"/>
              <a:gd name="connsiteX7" fmla="*/ 178952 w 357417"/>
              <a:gd name="connsiteY7" fmla="*/ 1268468 h 1268616"/>
              <a:gd name="connsiteX0" fmla="*/ 178953 w 357417"/>
              <a:gd name="connsiteY0" fmla="*/ 0 h 1268616"/>
              <a:gd name="connsiteX1" fmla="*/ 3393 w 357417"/>
              <a:gd name="connsiteY1" fmla="*/ 105706 h 1268616"/>
              <a:gd name="connsiteX2" fmla="*/ 354512 w 357417"/>
              <a:gd name="connsiteY2" fmla="*/ 317118 h 1268616"/>
              <a:gd name="connsiteX3" fmla="*/ 3391 w 357417"/>
              <a:gd name="connsiteY3" fmla="*/ 528529 h 1268616"/>
              <a:gd name="connsiteX4" fmla="*/ 354512 w 357417"/>
              <a:gd name="connsiteY4" fmla="*/ 739941 h 1268616"/>
              <a:gd name="connsiteX5" fmla="*/ 3392 w 357417"/>
              <a:gd name="connsiteY5" fmla="*/ 951352 h 1268616"/>
              <a:gd name="connsiteX6" fmla="*/ 351817 w 357417"/>
              <a:gd name="connsiteY6" fmla="*/ 1141005 h 1268616"/>
              <a:gd name="connsiteX7" fmla="*/ 178952 w 357417"/>
              <a:gd name="connsiteY7" fmla="*/ 1268468 h 1268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417" h="1268616">
                <a:moveTo>
                  <a:pt x="178953" y="0"/>
                </a:moveTo>
                <a:cubicBezTo>
                  <a:pt x="175739" y="1733"/>
                  <a:pt x="2769" y="16768"/>
                  <a:pt x="3393" y="105706"/>
                </a:cubicBezTo>
                <a:cubicBezTo>
                  <a:pt x="7641" y="219958"/>
                  <a:pt x="351566" y="200825"/>
                  <a:pt x="354512" y="317118"/>
                </a:cubicBezTo>
                <a:cubicBezTo>
                  <a:pt x="354491" y="433376"/>
                  <a:pt x="447" y="443947"/>
                  <a:pt x="3391" y="528529"/>
                </a:cubicBezTo>
                <a:cubicBezTo>
                  <a:pt x="447" y="651831"/>
                  <a:pt x="348640" y="627169"/>
                  <a:pt x="354512" y="739941"/>
                </a:cubicBezTo>
                <a:cubicBezTo>
                  <a:pt x="357417" y="838578"/>
                  <a:pt x="897" y="817541"/>
                  <a:pt x="3392" y="951352"/>
                </a:cubicBezTo>
                <a:cubicBezTo>
                  <a:pt x="0" y="1081597"/>
                  <a:pt x="348849" y="1045824"/>
                  <a:pt x="351817" y="1141005"/>
                </a:cubicBezTo>
                <a:cubicBezTo>
                  <a:pt x="348849" y="1246662"/>
                  <a:pt x="177133" y="1268616"/>
                  <a:pt x="178952" y="1268468"/>
                </a:cubicBezTo>
              </a:path>
            </a:pathLst>
          </a:custGeom>
          <a:noFill/>
          <a:ln w="19050" cap="flat" cmpd="sng" algn="ctr">
            <a:solidFill>
              <a:srgbClr val="B086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7" name="円/楕円 6"/>
          <p:cNvSpPr/>
          <p:nvPr/>
        </p:nvSpPr>
        <p:spPr bwMode="auto">
          <a:xfrm>
            <a:off x="7659537" y="3182142"/>
            <a:ext cx="78206" cy="72691"/>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grpSp>
        <p:nvGrpSpPr>
          <p:cNvPr id="8" name="Group 519"/>
          <p:cNvGrpSpPr>
            <a:grpSpLocks/>
          </p:cNvGrpSpPr>
          <p:nvPr/>
        </p:nvGrpSpPr>
        <p:grpSpPr bwMode="auto">
          <a:xfrm rot="17143360">
            <a:off x="7280597" y="3767303"/>
            <a:ext cx="191608" cy="191232"/>
            <a:chOff x="5500" y="14798"/>
            <a:chExt cx="635" cy="635"/>
          </a:xfrm>
        </p:grpSpPr>
        <p:sp>
          <p:nvSpPr>
            <p:cNvPr id="9" name="Oval 52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0" name="Oval 52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1" name="Group 534"/>
          <p:cNvGrpSpPr>
            <a:grpSpLocks/>
          </p:cNvGrpSpPr>
          <p:nvPr/>
        </p:nvGrpSpPr>
        <p:grpSpPr bwMode="auto">
          <a:xfrm rot="17143360">
            <a:off x="7042169" y="4079296"/>
            <a:ext cx="191232" cy="191232"/>
            <a:chOff x="4411" y="14753"/>
            <a:chExt cx="635" cy="635"/>
          </a:xfrm>
        </p:grpSpPr>
        <p:sp>
          <p:nvSpPr>
            <p:cNvPr id="12" name="Oval 535"/>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13" name="Oval 536"/>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 name="Group 549"/>
          <p:cNvGrpSpPr>
            <a:grpSpLocks/>
          </p:cNvGrpSpPr>
          <p:nvPr/>
        </p:nvGrpSpPr>
        <p:grpSpPr bwMode="auto">
          <a:xfrm rot="17143360">
            <a:off x="7308089" y="3830523"/>
            <a:ext cx="191232" cy="191232"/>
            <a:chOff x="4411" y="14753"/>
            <a:chExt cx="635" cy="635"/>
          </a:xfrm>
        </p:grpSpPr>
        <p:sp>
          <p:nvSpPr>
            <p:cNvPr id="15" name="Oval 550"/>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16" name="Oval 551"/>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7" name="Group 552"/>
          <p:cNvGrpSpPr>
            <a:grpSpLocks/>
          </p:cNvGrpSpPr>
          <p:nvPr/>
        </p:nvGrpSpPr>
        <p:grpSpPr bwMode="auto">
          <a:xfrm rot="17143360">
            <a:off x="7299564" y="4023484"/>
            <a:ext cx="191232" cy="191232"/>
            <a:chOff x="5500" y="14798"/>
            <a:chExt cx="635" cy="635"/>
          </a:xfrm>
        </p:grpSpPr>
        <p:sp>
          <p:nvSpPr>
            <p:cNvPr id="18" name="Oval 55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9" name="Oval 55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0" name="Group 558"/>
          <p:cNvGrpSpPr>
            <a:grpSpLocks/>
          </p:cNvGrpSpPr>
          <p:nvPr/>
        </p:nvGrpSpPr>
        <p:grpSpPr bwMode="auto">
          <a:xfrm rot="17143360">
            <a:off x="7169858" y="4110539"/>
            <a:ext cx="191232" cy="191232"/>
            <a:chOff x="5500" y="14798"/>
            <a:chExt cx="635" cy="635"/>
          </a:xfrm>
        </p:grpSpPr>
        <p:sp>
          <p:nvSpPr>
            <p:cNvPr id="21" name="Oval 55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2" name="Oval 56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3" name="Group 561"/>
          <p:cNvGrpSpPr>
            <a:grpSpLocks/>
          </p:cNvGrpSpPr>
          <p:nvPr/>
        </p:nvGrpSpPr>
        <p:grpSpPr bwMode="auto">
          <a:xfrm rot="17143360">
            <a:off x="7171701" y="3973410"/>
            <a:ext cx="191232" cy="191232"/>
            <a:chOff x="4411" y="14753"/>
            <a:chExt cx="635" cy="635"/>
          </a:xfrm>
        </p:grpSpPr>
        <p:sp>
          <p:nvSpPr>
            <p:cNvPr id="24" name="Oval 562"/>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5" name="Oval 563"/>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6" name="Group 564"/>
          <p:cNvGrpSpPr>
            <a:grpSpLocks/>
          </p:cNvGrpSpPr>
          <p:nvPr/>
        </p:nvGrpSpPr>
        <p:grpSpPr bwMode="auto">
          <a:xfrm rot="17143360">
            <a:off x="6969608" y="3852597"/>
            <a:ext cx="191232" cy="191232"/>
            <a:chOff x="5500" y="14798"/>
            <a:chExt cx="635" cy="635"/>
          </a:xfrm>
        </p:grpSpPr>
        <p:sp>
          <p:nvSpPr>
            <p:cNvPr id="27" name="Oval 565"/>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8" name="Oval 566"/>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9" name="Group 567"/>
          <p:cNvGrpSpPr>
            <a:grpSpLocks/>
          </p:cNvGrpSpPr>
          <p:nvPr/>
        </p:nvGrpSpPr>
        <p:grpSpPr bwMode="auto">
          <a:xfrm rot="17143360">
            <a:off x="7335518" y="3964471"/>
            <a:ext cx="191232" cy="191232"/>
            <a:chOff x="5500" y="14798"/>
            <a:chExt cx="635" cy="635"/>
          </a:xfrm>
        </p:grpSpPr>
        <p:sp>
          <p:nvSpPr>
            <p:cNvPr id="30" name="Oval 568"/>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1" name="Oval 569"/>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32" name="Group 573"/>
          <p:cNvGrpSpPr>
            <a:grpSpLocks/>
          </p:cNvGrpSpPr>
          <p:nvPr/>
        </p:nvGrpSpPr>
        <p:grpSpPr bwMode="auto">
          <a:xfrm rot="17143360">
            <a:off x="7254000" y="3861659"/>
            <a:ext cx="191232" cy="191232"/>
            <a:chOff x="5500" y="14798"/>
            <a:chExt cx="635" cy="635"/>
          </a:xfrm>
        </p:grpSpPr>
        <p:sp>
          <p:nvSpPr>
            <p:cNvPr id="33" name="Oval 574"/>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4" name="Oval 575"/>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35" name="Group 576"/>
          <p:cNvGrpSpPr>
            <a:grpSpLocks/>
          </p:cNvGrpSpPr>
          <p:nvPr/>
        </p:nvGrpSpPr>
        <p:grpSpPr bwMode="auto">
          <a:xfrm rot="17143360">
            <a:off x="7095434" y="3734497"/>
            <a:ext cx="191232" cy="191232"/>
            <a:chOff x="5500" y="14798"/>
            <a:chExt cx="635" cy="635"/>
          </a:xfrm>
        </p:grpSpPr>
        <p:sp>
          <p:nvSpPr>
            <p:cNvPr id="36" name="Oval 577"/>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7" name="Oval 578"/>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38" name="Group 513"/>
          <p:cNvGrpSpPr>
            <a:grpSpLocks/>
          </p:cNvGrpSpPr>
          <p:nvPr/>
        </p:nvGrpSpPr>
        <p:grpSpPr bwMode="auto">
          <a:xfrm rot="17143360">
            <a:off x="7159867" y="3751903"/>
            <a:ext cx="191232" cy="191232"/>
            <a:chOff x="4411" y="14753"/>
            <a:chExt cx="635" cy="635"/>
          </a:xfrm>
        </p:grpSpPr>
        <p:sp>
          <p:nvSpPr>
            <p:cNvPr id="39" name="Oval 51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40" name="Oval 51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1" name="Group 591"/>
          <p:cNvGrpSpPr>
            <a:grpSpLocks/>
          </p:cNvGrpSpPr>
          <p:nvPr/>
        </p:nvGrpSpPr>
        <p:grpSpPr bwMode="auto">
          <a:xfrm rot="17143360">
            <a:off x="7015654" y="3964591"/>
            <a:ext cx="191232" cy="191232"/>
            <a:chOff x="5500" y="14798"/>
            <a:chExt cx="635" cy="635"/>
          </a:xfrm>
        </p:grpSpPr>
        <p:sp>
          <p:nvSpPr>
            <p:cNvPr id="42" name="Oval 592"/>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43" name="Oval 593"/>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4" name="Group 603"/>
          <p:cNvGrpSpPr>
            <a:grpSpLocks/>
          </p:cNvGrpSpPr>
          <p:nvPr/>
        </p:nvGrpSpPr>
        <p:grpSpPr bwMode="auto">
          <a:xfrm rot="17143360">
            <a:off x="7120483" y="3866065"/>
            <a:ext cx="191232" cy="191232"/>
            <a:chOff x="4411" y="14753"/>
            <a:chExt cx="635" cy="635"/>
          </a:xfrm>
        </p:grpSpPr>
        <p:sp>
          <p:nvSpPr>
            <p:cNvPr id="45" name="Oval 60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46" name="Oval 60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sp>
        <p:nvSpPr>
          <p:cNvPr id="48" name="円弧 47"/>
          <p:cNvSpPr/>
          <p:nvPr/>
        </p:nvSpPr>
        <p:spPr bwMode="auto">
          <a:xfrm rot="4310957">
            <a:off x="6472990" y="3236494"/>
            <a:ext cx="1383631" cy="1383631"/>
          </a:xfrm>
          <a:prstGeom prst="arc">
            <a:avLst>
              <a:gd name="adj1" fmla="val 16200000"/>
              <a:gd name="adj2" fmla="val 19630287"/>
            </a:avLst>
          </a:prstGeom>
          <a:noFill/>
          <a:ln w="9525" cap="flat" cmpd="sng" algn="ctr">
            <a:solidFill>
              <a:srgbClr val="00B0F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cxnSp>
        <p:nvCxnSpPr>
          <p:cNvPr id="52" name="直線コネクタ 51"/>
          <p:cNvCxnSpPr>
            <a:stCxn id="48" idx="2"/>
          </p:cNvCxnSpPr>
          <p:nvPr/>
        </p:nvCxnSpPr>
        <p:spPr bwMode="auto">
          <a:xfrm rot="5400000">
            <a:off x="6616616" y="4496977"/>
            <a:ext cx="1218776" cy="952575"/>
          </a:xfrm>
          <a:prstGeom prst="line">
            <a:avLst/>
          </a:prstGeom>
          <a:solidFill>
            <a:schemeClr val="accent1"/>
          </a:solidFill>
          <a:ln w="12700" cap="flat" cmpd="sng" algn="ctr">
            <a:solidFill>
              <a:srgbClr val="00B0F0"/>
            </a:solidFill>
            <a:prstDash val="dash"/>
            <a:round/>
            <a:headEnd type="none" w="med" len="med"/>
            <a:tailEnd type="none" w="med" len="med"/>
          </a:ln>
          <a:effectLst/>
        </p:spPr>
      </p:cxnSp>
      <p:cxnSp>
        <p:nvCxnSpPr>
          <p:cNvPr id="53" name="直線コネクタ 52"/>
          <p:cNvCxnSpPr>
            <a:stCxn id="48" idx="0"/>
          </p:cNvCxnSpPr>
          <p:nvPr/>
        </p:nvCxnSpPr>
        <p:spPr bwMode="auto">
          <a:xfrm rot="16200000" flipV="1">
            <a:off x="6927492" y="2818091"/>
            <a:ext cx="1438829" cy="350583"/>
          </a:xfrm>
          <a:prstGeom prst="line">
            <a:avLst/>
          </a:prstGeom>
          <a:solidFill>
            <a:schemeClr val="accent1"/>
          </a:solidFill>
          <a:ln w="12700" cap="flat" cmpd="sng" algn="ctr">
            <a:solidFill>
              <a:srgbClr val="00B0F0"/>
            </a:solidFill>
            <a:prstDash val="dash"/>
            <a:round/>
            <a:headEnd type="none" w="med" len="med"/>
            <a:tailEnd type="none" w="med" len="med"/>
          </a:ln>
          <a:effectLst/>
        </p:spPr>
      </p:cxnSp>
      <p:sp>
        <p:nvSpPr>
          <p:cNvPr id="60" name="フリーフォーム 59"/>
          <p:cNvSpPr/>
          <p:nvPr/>
        </p:nvSpPr>
        <p:spPr bwMode="auto">
          <a:xfrm rot="415997">
            <a:off x="7838393" y="3517346"/>
            <a:ext cx="74198" cy="357189"/>
          </a:xfrm>
          <a:custGeom>
            <a:avLst/>
            <a:gdLst>
              <a:gd name="connsiteX0" fmla="*/ 234616 w 376990"/>
              <a:gd name="connsiteY0" fmla="*/ 0 h 1167063"/>
              <a:gd name="connsiteX1" fmla="*/ 18047 w 376990"/>
              <a:gd name="connsiteY1" fmla="*/ 192505 h 1167063"/>
              <a:gd name="connsiteX2" fmla="*/ 342900 w 376990"/>
              <a:gd name="connsiteY2" fmla="*/ 372979 h 1167063"/>
              <a:gd name="connsiteX3" fmla="*/ 30079 w 376990"/>
              <a:gd name="connsiteY3" fmla="*/ 553453 h 1167063"/>
              <a:gd name="connsiteX4" fmla="*/ 342900 w 376990"/>
              <a:gd name="connsiteY4" fmla="*/ 733926 h 1167063"/>
              <a:gd name="connsiteX5" fmla="*/ 18047 w 376990"/>
              <a:gd name="connsiteY5" fmla="*/ 878305 h 1167063"/>
              <a:gd name="connsiteX6" fmla="*/ 342900 w 376990"/>
              <a:gd name="connsiteY6" fmla="*/ 1034716 h 1167063"/>
              <a:gd name="connsiteX7" fmla="*/ 222584 w 376990"/>
              <a:gd name="connsiteY7" fmla="*/ 1167063 h 1167063"/>
              <a:gd name="connsiteX0" fmla="*/ 234616 w 368231"/>
              <a:gd name="connsiteY0" fmla="*/ 0 h 1162179"/>
              <a:gd name="connsiteX1" fmla="*/ 18047 w 368231"/>
              <a:gd name="connsiteY1" fmla="*/ 192505 h 1162179"/>
              <a:gd name="connsiteX2" fmla="*/ 342900 w 368231"/>
              <a:gd name="connsiteY2" fmla="*/ 372979 h 1162179"/>
              <a:gd name="connsiteX3" fmla="*/ 30079 w 368231"/>
              <a:gd name="connsiteY3" fmla="*/ 553453 h 1162179"/>
              <a:gd name="connsiteX4" fmla="*/ 342900 w 368231"/>
              <a:gd name="connsiteY4" fmla="*/ 733926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34616 w 368231"/>
              <a:gd name="connsiteY0" fmla="*/ 0 h 1162179"/>
              <a:gd name="connsiteX1" fmla="*/ 18047 w 368231"/>
              <a:gd name="connsiteY1" fmla="*/ 192505 h 1162179"/>
              <a:gd name="connsiteX2" fmla="*/ 342900 w 368231"/>
              <a:gd name="connsiteY2" fmla="*/ 372979 h 1162179"/>
              <a:gd name="connsiteX3" fmla="*/ 30079 w 368231"/>
              <a:gd name="connsiteY3" fmla="*/ 553453 h 1162179"/>
              <a:gd name="connsiteX4" fmla="*/ 345595 w 368231"/>
              <a:gd name="connsiteY4" fmla="*/ 739357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34616 w 368231"/>
              <a:gd name="connsiteY0" fmla="*/ 0 h 1162179"/>
              <a:gd name="connsiteX1" fmla="*/ 18047 w 368231"/>
              <a:gd name="connsiteY1" fmla="*/ 192505 h 1162179"/>
              <a:gd name="connsiteX2" fmla="*/ 342900 w 368231"/>
              <a:gd name="connsiteY2" fmla="*/ 372979 h 1162179"/>
              <a:gd name="connsiteX3" fmla="*/ 82254 w 368231"/>
              <a:gd name="connsiteY3" fmla="*/ 633652 h 1162179"/>
              <a:gd name="connsiteX4" fmla="*/ 345595 w 368231"/>
              <a:gd name="connsiteY4" fmla="*/ 739357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40591 w 374206"/>
              <a:gd name="connsiteY0" fmla="*/ 0 h 1162179"/>
              <a:gd name="connsiteX1" fmla="*/ 24022 w 374206"/>
              <a:gd name="connsiteY1" fmla="*/ 192505 h 1162179"/>
              <a:gd name="connsiteX2" fmla="*/ 348875 w 374206"/>
              <a:gd name="connsiteY2" fmla="*/ 372979 h 1162179"/>
              <a:gd name="connsiteX3" fmla="*/ 449 w 374206"/>
              <a:gd name="connsiteY3" fmla="*/ 633652 h 1162179"/>
              <a:gd name="connsiteX4" fmla="*/ 351570 w 374206"/>
              <a:gd name="connsiteY4" fmla="*/ 739357 h 1162179"/>
              <a:gd name="connsiteX5" fmla="*/ 24022 w 374206"/>
              <a:gd name="connsiteY5" fmla="*/ 878305 h 1162179"/>
              <a:gd name="connsiteX6" fmla="*/ 348875 w 374206"/>
              <a:gd name="connsiteY6" fmla="*/ 1034716 h 1162179"/>
              <a:gd name="connsiteX7" fmla="*/ 176010 w 374206"/>
              <a:gd name="connsiteY7" fmla="*/ 1162179 h 1162179"/>
              <a:gd name="connsiteX0" fmla="*/ 240591 w 378136"/>
              <a:gd name="connsiteY0" fmla="*/ 0 h 1162179"/>
              <a:gd name="connsiteX1" fmla="*/ 24022 w 378136"/>
              <a:gd name="connsiteY1" fmla="*/ 192505 h 1162179"/>
              <a:gd name="connsiteX2" fmla="*/ 348875 w 378136"/>
              <a:gd name="connsiteY2" fmla="*/ 372979 h 1162179"/>
              <a:gd name="connsiteX3" fmla="*/ 449 w 378136"/>
              <a:gd name="connsiteY3" fmla="*/ 633652 h 1162179"/>
              <a:gd name="connsiteX4" fmla="*/ 351570 w 378136"/>
              <a:gd name="connsiteY4" fmla="*/ 739357 h 1162179"/>
              <a:gd name="connsiteX5" fmla="*/ 450 w 378136"/>
              <a:gd name="connsiteY5" fmla="*/ 845063 h 1162179"/>
              <a:gd name="connsiteX6" fmla="*/ 348875 w 378136"/>
              <a:gd name="connsiteY6" fmla="*/ 1034716 h 1162179"/>
              <a:gd name="connsiteX7" fmla="*/ 176010 w 378136"/>
              <a:gd name="connsiteY7" fmla="*/ 1162179 h 1162179"/>
              <a:gd name="connsiteX0" fmla="*/ 240590 w 378134"/>
              <a:gd name="connsiteY0" fmla="*/ 0 h 1162179"/>
              <a:gd name="connsiteX1" fmla="*/ 24021 w 378134"/>
              <a:gd name="connsiteY1" fmla="*/ 192505 h 1162179"/>
              <a:gd name="connsiteX2" fmla="*/ 351569 w 378134"/>
              <a:gd name="connsiteY2" fmla="*/ 422240 h 1162179"/>
              <a:gd name="connsiteX3" fmla="*/ 448 w 378134"/>
              <a:gd name="connsiteY3" fmla="*/ 633652 h 1162179"/>
              <a:gd name="connsiteX4" fmla="*/ 351569 w 378134"/>
              <a:gd name="connsiteY4" fmla="*/ 739357 h 1162179"/>
              <a:gd name="connsiteX5" fmla="*/ 449 w 378134"/>
              <a:gd name="connsiteY5" fmla="*/ 845063 h 1162179"/>
              <a:gd name="connsiteX6" fmla="*/ 348874 w 378134"/>
              <a:gd name="connsiteY6" fmla="*/ 1034716 h 1162179"/>
              <a:gd name="connsiteX7" fmla="*/ 176009 w 378134"/>
              <a:gd name="connsiteY7" fmla="*/ 1162179 h 1162179"/>
              <a:gd name="connsiteX0" fmla="*/ 258638 w 396182"/>
              <a:gd name="connsiteY0" fmla="*/ 0 h 1162179"/>
              <a:gd name="connsiteX1" fmla="*/ 18496 w 396182"/>
              <a:gd name="connsiteY1" fmla="*/ 316534 h 1162179"/>
              <a:gd name="connsiteX2" fmla="*/ 369617 w 396182"/>
              <a:gd name="connsiteY2" fmla="*/ 422240 h 1162179"/>
              <a:gd name="connsiteX3" fmla="*/ 18496 w 396182"/>
              <a:gd name="connsiteY3" fmla="*/ 633652 h 1162179"/>
              <a:gd name="connsiteX4" fmla="*/ 369617 w 396182"/>
              <a:gd name="connsiteY4" fmla="*/ 739357 h 1162179"/>
              <a:gd name="connsiteX5" fmla="*/ 18497 w 396182"/>
              <a:gd name="connsiteY5" fmla="*/ 845063 h 1162179"/>
              <a:gd name="connsiteX6" fmla="*/ 366922 w 396182"/>
              <a:gd name="connsiteY6" fmla="*/ 1034716 h 1162179"/>
              <a:gd name="connsiteX7" fmla="*/ 194057 w 396182"/>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739357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739357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422240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210829 h 1162179"/>
              <a:gd name="connsiteX3" fmla="*/ 18495 w 396181"/>
              <a:gd name="connsiteY3" fmla="*/ 422240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8 w 396182"/>
              <a:gd name="connsiteY0" fmla="*/ 0 h 1162179"/>
              <a:gd name="connsiteX1" fmla="*/ 18496 w 396182"/>
              <a:gd name="connsiteY1" fmla="*/ 105123 h 1162179"/>
              <a:gd name="connsiteX2" fmla="*/ 369617 w 396182"/>
              <a:gd name="connsiteY2" fmla="*/ 210829 h 1162179"/>
              <a:gd name="connsiteX3" fmla="*/ 18496 w 396182"/>
              <a:gd name="connsiteY3" fmla="*/ 422240 h 1162179"/>
              <a:gd name="connsiteX4" fmla="*/ 369617 w 396182"/>
              <a:gd name="connsiteY4" fmla="*/ 633652 h 1162179"/>
              <a:gd name="connsiteX5" fmla="*/ 18497 w 396182"/>
              <a:gd name="connsiteY5" fmla="*/ 845063 h 1162179"/>
              <a:gd name="connsiteX6" fmla="*/ 366922 w 396182"/>
              <a:gd name="connsiteY6" fmla="*/ 1034716 h 1162179"/>
              <a:gd name="connsiteX7" fmla="*/ 194057 w 396182"/>
              <a:gd name="connsiteY7" fmla="*/ 1162179 h 1162179"/>
              <a:gd name="connsiteX0" fmla="*/ 194057 w 396182"/>
              <a:gd name="connsiteY0" fmla="*/ 0 h 1162762"/>
              <a:gd name="connsiteX1" fmla="*/ 18496 w 396182"/>
              <a:gd name="connsiteY1" fmla="*/ 105706 h 1162762"/>
              <a:gd name="connsiteX2" fmla="*/ 369617 w 396182"/>
              <a:gd name="connsiteY2" fmla="*/ 211412 h 1162762"/>
              <a:gd name="connsiteX3" fmla="*/ 18496 w 396182"/>
              <a:gd name="connsiteY3" fmla="*/ 422823 h 1162762"/>
              <a:gd name="connsiteX4" fmla="*/ 369617 w 396182"/>
              <a:gd name="connsiteY4" fmla="*/ 634235 h 1162762"/>
              <a:gd name="connsiteX5" fmla="*/ 18497 w 396182"/>
              <a:gd name="connsiteY5" fmla="*/ 845646 h 1162762"/>
              <a:gd name="connsiteX6" fmla="*/ 366922 w 396182"/>
              <a:gd name="connsiteY6" fmla="*/ 1035299 h 1162762"/>
              <a:gd name="connsiteX7" fmla="*/ 194057 w 396182"/>
              <a:gd name="connsiteY7" fmla="*/ 1162762 h 1162762"/>
              <a:gd name="connsiteX0" fmla="*/ 194057 w 396182"/>
              <a:gd name="connsiteY0" fmla="*/ 0 h 1162762"/>
              <a:gd name="connsiteX1" fmla="*/ 18496 w 396182"/>
              <a:gd name="connsiteY1" fmla="*/ 105706 h 1162762"/>
              <a:gd name="connsiteX2" fmla="*/ 369617 w 396182"/>
              <a:gd name="connsiteY2" fmla="*/ 211412 h 1162762"/>
              <a:gd name="connsiteX3" fmla="*/ 18496 w 396182"/>
              <a:gd name="connsiteY3" fmla="*/ 422823 h 1162762"/>
              <a:gd name="connsiteX4" fmla="*/ 369617 w 396182"/>
              <a:gd name="connsiteY4" fmla="*/ 634235 h 1162762"/>
              <a:gd name="connsiteX5" fmla="*/ 18497 w 396182"/>
              <a:gd name="connsiteY5" fmla="*/ 845646 h 1162762"/>
              <a:gd name="connsiteX6" fmla="*/ 366922 w 396182"/>
              <a:gd name="connsiteY6" fmla="*/ 1035299 h 1162762"/>
              <a:gd name="connsiteX7" fmla="*/ 194057 w 396182"/>
              <a:gd name="connsiteY7" fmla="*/ 1162762 h 1162762"/>
              <a:gd name="connsiteX0" fmla="*/ 179577 w 381702"/>
              <a:gd name="connsiteY0" fmla="*/ 0 h 1162762"/>
              <a:gd name="connsiteX1" fmla="*/ 4016 w 381702"/>
              <a:gd name="connsiteY1" fmla="*/ 105706 h 1162762"/>
              <a:gd name="connsiteX2" fmla="*/ 355137 w 381702"/>
              <a:gd name="connsiteY2" fmla="*/ 211412 h 1162762"/>
              <a:gd name="connsiteX3" fmla="*/ 4016 w 381702"/>
              <a:gd name="connsiteY3" fmla="*/ 422823 h 1162762"/>
              <a:gd name="connsiteX4" fmla="*/ 355137 w 381702"/>
              <a:gd name="connsiteY4" fmla="*/ 634235 h 1162762"/>
              <a:gd name="connsiteX5" fmla="*/ 4017 w 381702"/>
              <a:gd name="connsiteY5" fmla="*/ 845646 h 1162762"/>
              <a:gd name="connsiteX6" fmla="*/ 352442 w 381702"/>
              <a:gd name="connsiteY6" fmla="*/ 1035299 h 1162762"/>
              <a:gd name="connsiteX7" fmla="*/ 179577 w 381702"/>
              <a:gd name="connsiteY7" fmla="*/ 1162762 h 1162762"/>
              <a:gd name="connsiteX0" fmla="*/ 180073 w 382198"/>
              <a:gd name="connsiteY0" fmla="*/ 0 h 1162762"/>
              <a:gd name="connsiteX1" fmla="*/ 4512 w 382198"/>
              <a:gd name="connsiteY1" fmla="*/ 105706 h 1162762"/>
              <a:gd name="connsiteX2" fmla="*/ 355633 w 382198"/>
              <a:gd name="connsiteY2" fmla="*/ 211412 h 1162762"/>
              <a:gd name="connsiteX3" fmla="*/ 4512 w 382198"/>
              <a:gd name="connsiteY3" fmla="*/ 422823 h 1162762"/>
              <a:gd name="connsiteX4" fmla="*/ 355633 w 382198"/>
              <a:gd name="connsiteY4" fmla="*/ 634235 h 1162762"/>
              <a:gd name="connsiteX5" fmla="*/ 4513 w 382198"/>
              <a:gd name="connsiteY5" fmla="*/ 845646 h 1162762"/>
              <a:gd name="connsiteX6" fmla="*/ 352938 w 382198"/>
              <a:gd name="connsiteY6" fmla="*/ 1035299 h 1162762"/>
              <a:gd name="connsiteX7" fmla="*/ 180073 w 382198"/>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1 w 358767"/>
              <a:gd name="connsiteY0" fmla="*/ 88938 h 1251700"/>
              <a:gd name="connsiteX1" fmla="*/ 4512 w 358767"/>
              <a:gd name="connsiteY1" fmla="*/ 88938 h 1251700"/>
              <a:gd name="connsiteX2" fmla="*/ 355631 w 358767"/>
              <a:gd name="connsiteY2" fmla="*/ 300350 h 1251700"/>
              <a:gd name="connsiteX3" fmla="*/ 4510 w 358767"/>
              <a:gd name="connsiteY3" fmla="*/ 511761 h 1251700"/>
              <a:gd name="connsiteX4" fmla="*/ 355631 w 358767"/>
              <a:gd name="connsiteY4" fmla="*/ 723173 h 1251700"/>
              <a:gd name="connsiteX5" fmla="*/ 4511 w 358767"/>
              <a:gd name="connsiteY5" fmla="*/ 934584 h 1251700"/>
              <a:gd name="connsiteX6" fmla="*/ 352936 w 358767"/>
              <a:gd name="connsiteY6" fmla="*/ 1124237 h 1251700"/>
              <a:gd name="connsiteX7" fmla="*/ 180071 w 358767"/>
              <a:gd name="connsiteY7" fmla="*/ 1251700 h 1251700"/>
              <a:gd name="connsiteX0" fmla="*/ 180072 w 358767"/>
              <a:gd name="connsiteY0" fmla="*/ 0 h 1268468"/>
              <a:gd name="connsiteX1" fmla="*/ 4512 w 358767"/>
              <a:gd name="connsiteY1" fmla="*/ 105706 h 1268468"/>
              <a:gd name="connsiteX2" fmla="*/ 355631 w 358767"/>
              <a:gd name="connsiteY2" fmla="*/ 317118 h 1268468"/>
              <a:gd name="connsiteX3" fmla="*/ 4510 w 358767"/>
              <a:gd name="connsiteY3" fmla="*/ 528529 h 1268468"/>
              <a:gd name="connsiteX4" fmla="*/ 355631 w 358767"/>
              <a:gd name="connsiteY4" fmla="*/ 739941 h 1268468"/>
              <a:gd name="connsiteX5" fmla="*/ 4511 w 358767"/>
              <a:gd name="connsiteY5" fmla="*/ 951352 h 1268468"/>
              <a:gd name="connsiteX6" fmla="*/ 352936 w 358767"/>
              <a:gd name="connsiteY6" fmla="*/ 1141005 h 1268468"/>
              <a:gd name="connsiteX7" fmla="*/ 180071 w 358767"/>
              <a:gd name="connsiteY7" fmla="*/ 1268468 h 1268468"/>
              <a:gd name="connsiteX0" fmla="*/ 180072 w 358767"/>
              <a:gd name="connsiteY0" fmla="*/ 0 h 1268468"/>
              <a:gd name="connsiteX1" fmla="*/ 4512 w 358767"/>
              <a:gd name="connsiteY1" fmla="*/ 105706 h 1268468"/>
              <a:gd name="connsiteX2" fmla="*/ 355631 w 358767"/>
              <a:gd name="connsiteY2" fmla="*/ 317118 h 1268468"/>
              <a:gd name="connsiteX3" fmla="*/ 4510 w 358767"/>
              <a:gd name="connsiteY3" fmla="*/ 528529 h 1268468"/>
              <a:gd name="connsiteX4" fmla="*/ 355631 w 358767"/>
              <a:gd name="connsiteY4" fmla="*/ 739941 h 1268468"/>
              <a:gd name="connsiteX5" fmla="*/ 4511 w 358767"/>
              <a:gd name="connsiteY5" fmla="*/ 951352 h 1268468"/>
              <a:gd name="connsiteX6" fmla="*/ 352936 w 358767"/>
              <a:gd name="connsiteY6" fmla="*/ 1141005 h 1268468"/>
              <a:gd name="connsiteX7" fmla="*/ 180071 w 358767"/>
              <a:gd name="connsiteY7" fmla="*/ 1268468 h 1268468"/>
              <a:gd name="connsiteX0" fmla="*/ 178953 w 357648"/>
              <a:gd name="connsiteY0" fmla="*/ 0 h 1268468"/>
              <a:gd name="connsiteX1" fmla="*/ 3393 w 357648"/>
              <a:gd name="connsiteY1" fmla="*/ 105706 h 1268468"/>
              <a:gd name="connsiteX2" fmla="*/ 354512 w 357648"/>
              <a:gd name="connsiteY2" fmla="*/ 317118 h 1268468"/>
              <a:gd name="connsiteX3" fmla="*/ 3391 w 357648"/>
              <a:gd name="connsiteY3" fmla="*/ 528529 h 1268468"/>
              <a:gd name="connsiteX4" fmla="*/ 354512 w 357648"/>
              <a:gd name="connsiteY4" fmla="*/ 739941 h 1268468"/>
              <a:gd name="connsiteX5" fmla="*/ 3392 w 357648"/>
              <a:gd name="connsiteY5" fmla="*/ 951352 h 1268468"/>
              <a:gd name="connsiteX6" fmla="*/ 351817 w 357648"/>
              <a:gd name="connsiteY6" fmla="*/ 1141005 h 1268468"/>
              <a:gd name="connsiteX7" fmla="*/ 178952 w 357648"/>
              <a:gd name="connsiteY7" fmla="*/ 1268468 h 1268468"/>
              <a:gd name="connsiteX0" fmla="*/ 178953 w 357417"/>
              <a:gd name="connsiteY0" fmla="*/ 0 h 1268468"/>
              <a:gd name="connsiteX1" fmla="*/ 3393 w 357417"/>
              <a:gd name="connsiteY1" fmla="*/ 105706 h 1268468"/>
              <a:gd name="connsiteX2" fmla="*/ 354512 w 357417"/>
              <a:gd name="connsiteY2" fmla="*/ 317118 h 1268468"/>
              <a:gd name="connsiteX3" fmla="*/ 3391 w 357417"/>
              <a:gd name="connsiteY3" fmla="*/ 528529 h 1268468"/>
              <a:gd name="connsiteX4" fmla="*/ 354512 w 357417"/>
              <a:gd name="connsiteY4" fmla="*/ 739941 h 1268468"/>
              <a:gd name="connsiteX5" fmla="*/ 3392 w 357417"/>
              <a:gd name="connsiteY5" fmla="*/ 951352 h 1268468"/>
              <a:gd name="connsiteX6" fmla="*/ 351817 w 357417"/>
              <a:gd name="connsiteY6" fmla="*/ 1141005 h 1268468"/>
              <a:gd name="connsiteX7" fmla="*/ 178952 w 357417"/>
              <a:gd name="connsiteY7" fmla="*/ 1268468 h 1268468"/>
              <a:gd name="connsiteX0" fmla="*/ 178953 w 357417"/>
              <a:gd name="connsiteY0" fmla="*/ 0 h 1268616"/>
              <a:gd name="connsiteX1" fmla="*/ 3393 w 357417"/>
              <a:gd name="connsiteY1" fmla="*/ 105706 h 1268616"/>
              <a:gd name="connsiteX2" fmla="*/ 354512 w 357417"/>
              <a:gd name="connsiteY2" fmla="*/ 317118 h 1268616"/>
              <a:gd name="connsiteX3" fmla="*/ 3391 w 357417"/>
              <a:gd name="connsiteY3" fmla="*/ 528529 h 1268616"/>
              <a:gd name="connsiteX4" fmla="*/ 354512 w 357417"/>
              <a:gd name="connsiteY4" fmla="*/ 739941 h 1268616"/>
              <a:gd name="connsiteX5" fmla="*/ 3392 w 357417"/>
              <a:gd name="connsiteY5" fmla="*/ 951352 h 1268616"/>
              <a:gd name="connsiteX6" fmla="*/ 351817 w 357417"/>
              <a:gd name="connsiteY6" fmla="*/ 1141005 h 1268616"/>
              <a:gd name="connsiteX7" fmla="*/ 178952 w 357417"/>
              <a:gd name="connsiteY7" fmla="*/ 1268468 h 1268616"/>
              <a:gd name="connsiteX0" fmla="*/ 178953 w 357417"/>
              <a:gd name="connsiteY0" fmla="*/ 0 h 1268616"/>
              <a:gd name="connsiteX1" fmla="*/ 3393 w 357417"/>
              <a:gd name="connsiteY1" fmla="*/ 105706 h 1268616"/>
              <a:gd name="connsiteX2" fmla="*/ 354512 w 357417"/>
              <a:gd name="connsiteY2" fmla="*/ 317118 h 1268616"/>
              <a:gd name="connsiteX3" fmla="*/ 3391 w 357417"/>
              <a:gd name="connsiteY3" fmla="*/ 528529 h 1268616"/>
              <a:gd name="connsiteX4" fmla="*/ 354512 w 357417"/>
              <a:gd name="connsiteY4" fmla="*/ 739941 h 1268616"/>
              <a:gd name="connsiteX5" fmla="*/ 3392 w 357417"/>
              <a:gd name="connsiteY5" fmla="*/ 951352 h 1268616"/>
              <a:gd name="connsiteX6" fmla="*/ 351817 w 357417"/>
              <a:gd name="connsiteY6" fmla="*/ 1141005 h 1268616"/>
              <a:gd name="connsiteX7" fmla="*/ 178952 w 357417"/>
              <a:gd name="connsiteY7" fmla="*/ 1268468 h 1268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417" h="1268616">
                <a:moveTo>
                  <a:pt x="178953" y="0"/>
                </a:moveTo>
                <a:cubicBezTo>
                  <a:pt x="175739" y="1733"/>
                  <a:pt x="2769" y="16768"/>
                  <a:pt x="3393" y="105706"/>
                </a:cubicBezTo>
                <a:cubicBezTo>
                  <a:pt x="7641" y="219958"/>
                  <a:pt x="351566" y="200825"/>
                  <a:pt x="354512" y="317118"/>
                </a:cubicBezTo>
                <a:cubicBezTo>
                  <a:pt x="354491" y="433376"/>
                  <a:pt x="447" y="443947"/>
                  <a:pt x="3391" y="528529"/>
                </a:cubicBezTo>
                <a:cubicBezTo>
                  <a:pt x="447" y="651831"/>
                  <a:pt x="348640" y="627169"/>
                  <a:pt x="354512" y="739941"/>
                </a:cubicBezTo>
                <a:cubicBezTo>
                  <a:pt x="357417" y="838578"/>
                  <a:pt x="897" y="817541"/>
                  <a:pt x="3392" y="951352"/>
                </a:cubicBezTo>
                <a:cubicBezTo>
                  <a:pt x="0" y="1081597"/>
                  <a:pt x="348849" y="1045824"/>
                  <a:pt x="351817" y="1141005"/>
                </a:cubicBezTo>
                <a:cubicBezTo>
                  <a:pt x="348849" y="1246662"/>
                  <a:pt x="177133" y="1268616"/>
                  <a:pt x="178952" y="1268468"/>
                </a:cubicBezTo>
              </a:path>
            </a:pathLst>
          </a:custGeom>
          <a:noFill/>
          <a:ln w="19050" cap="flat" cmpd="sng" algn="ctr">
            <a:solidFill>
              <a:srgbClr val="B086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61" name="下矢印 60"/>
          <p:cNvSpPr/>
          <p:nvPr/>
        </p:nvSpPr>
        <p:spPr bwMode="auto">
          <a:xfrm rot="12769367">
            <a:off x="7997628" y="3522652"/>
            <a:ext cx="214314" cy="214314"/>
          </a:xfrm>
          <a:prstGeom prst="down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6" name="下矢印 5"/>
          <p:cNvSpPr/>
          <p:nvPr/>
        </p:nvSpPr>
        <p:spPr bwMode="auto">
          <a:xfrm rot="10077316">
            <a:off x="7531738" y="2856694"/>
            <a:ext cx="214314" cy="214314"/>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62" name="テキスト ボックス 61"/>
          <p:cNvSpPr txBox="1"/>
          <p:nvPr/>
        </p:nvSpPr>
        <p:spPr>
          <a:xfrm rot="4451539">
            <a:off x="6689558" y="2478505"/>
            <a:ext cx="1107996" cy="369332"/>
          </a:xfrm>
          <a:prstGeom prst="rect">
            <a:avLst/>
          </a:prstGeom>
          <a:noFill/>
        </p:spPr>
        <p:txBody>
          <a:bodyPr wrap="none" rtlCol="0">
            <a:spAutoFit/>
          </a:bodyPr>
          <a:lstStyle/>
          <a:p>
            <a:r>
              <a:rPr lang="ja-JP" altLang="en-US" dirty="0" smtClean="0"/>
              <a:t>荷電粒子</a:t>
            </a:r>
            <a:endParaRPr kumimoji="1" lang="ja-JP" altLang="en-US" dirty="0"/>
          </a:p>
        </p:txBody>
      </p:sp>
      <p:sp>
        <p:nvSpPr>
          <p:cNvPr id="63" name="テキスト ボックス 62"/>
          <p:cNvSpPr txBox="1"/>
          <p:nvPr/>
        </p:nvSpPr>
        <p:spPr>
          <a:xfrm rot="17786667">
            <a:off x="7931931" y="3749856"/>
            <a:ext cx="877163" cy="369332"/>
          </a:xfrm>
          <a:prstGeom prst="rect">
            <a:avLst/>
          </a:prstGeom>
          <a:noFill/>
        </p:spPr>
        <p:txBody>
          <a:bodyPr wrap="none" rtlCol="0">
            <a:spAutoFit/>
          </a:bodyPr>
          <a:lstStyle/>
          <a:p>
            <a:r>
              <a:rPr kumimoji="1" lang="ja-JP" altLang="en-US" dirty="0" smtClean="0"/>
              <a:t>電磁波</a:t>
            </a:r>
            <a:endParaRPr kumimoji="1" lang="en-US" altLang="ja-JP" dirty="0" smtClean="0"/>
          </a:p>
        </p:txBody>
      </p:sp>
      <p:sp>
        <p:nvSpPr>
          <p:cNvPr id="64" name="下矢印 63"/>
          <p:cNvSpPr/>
          <p:nvPr/>
        </p:nvSpPr>
        <p:spPr bwMode="auto">
          <a:xfrm rot="11363247">
            <a:off x="7812537" y="3268332"/>
            <a:ext cx="214314" cy="214314"/>
          </a:xfrm>
          <a:prstGeom prst="down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55" name="フッター プレースホルダ 5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grpId="0" nodeType="withEffect">
                                  <p:stCondLst>
                                    <p:cond delay="1700"/>
                                  </p:stCondLst>
                                  <p:childTnLst>
                                    <p:animMotion origin="layout" path="M -1.66667E-6 1.48148E-6 L 0.18959 -0.05278 " pathEditMode="relative" rAng="0" ptsTypes="AA">
                                      <p:cBhvr>
                                        <p:cTn id="6" dur="2300" fill="hold"/>
                                        <p:tgtEl>
                                          <p:spTgt spid="7"/>
                                        </p:tgtEl>
                                        <p:attrNameLst>
                                          <p:attrName>ppt_x</p:attrName>
                                          <p:attrName>ppt_y</p:attrName>
                                        </p:attrNameLst>
                                      </p:cBhvr>
                                      <p:rCtr x="95" y="-2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4" name="Picture 4" descr="http://www.kek.jp/ja/tour/image/hoshakou3.jpg"/>
          <p:cNvPicPr>
            <a:picLocks noChangeAspect="1" noChangeArrowheads="1"/>
          </p:cNvPicPr>
          <p:nvPr/>
        </p:nvPicPr>
        <p:blipFill>
          <a:blip r:embed="rId2" cstate="print"/>
          <a:srcRect/>
          <a:stretch>
            <a:fillRect/>
          </a:stretch>
        </p:blipFill>
        <p:spPr bwMode="auto">
          <a:xfrm>
            <a:off x="5022849" y="4610100"/>
            <a:ext cx="2625725" cy="1830714"/>
          </a:xfrm>
          <a:prstGeom prst="rect">
            <a:avLst/>
          </a:prstGeom>
          <a:ln>
            <a:noFill/>
          </a:ln>
          <a:effectLst>
            <a:softEdge rad="112500"/>
          </a:effectLst>
        </p:spPr>
      </p:pic>
      <p:sp>
        <p:nvSpPr>
          <p:cNvPr id="2" name="タイトル 1"/>
          <p:cNvSpPr>
            <a:spLocks noGrp="1"/>
          </p:cNvSpPr>
          <p:nvPr>
            <p:ph type="title"/>
          </p:nvPr>
        </p:nvSpPr>
        <p:spPr/>
        <p:txBody>
          <a:bodyPr/>
          <a:lstStyle/>
          <a:p>
            <a:r>
              <a:rPr lang="ja-JP" altLang="en-US" dirty="0" smtClean="0"/>
              <a:t>シンクロトロン放射</a:t>
            </a:r>
            <a:endParaRPr kumimoji="1" lang="ja-JP" altLang="en-US" dirty="0"/>
          </a:p>
        </p:txBody>
      </p:sp>
      <p:sp>
        <p:nvSpPr>
          <p:cNvPr id="3" name="コンテンツ プレースホルダ 2"/>
          <p:cNvSpPr>
            <a:spLocks noGrp="1"/>
          </p:cNvSpPr>
          <p:nvPr>
            <p:ph idx="1"/>
          </p:nvPr>
        </p:nvSpPr>
        <p:spPr>
          <a:xfrm>
            <a:off x="142844" y="1028684"/>
            <a:ext cx="9001156" cy="3695716"/>
          </a:xfrm>
        </p:spPr>
        <p:txBody>
          <a:bodyPr/>
          <a:lstStyle/>
          <a:p>
            <a:r>
              <a:rPr kumimoji="1" lang="ja-JP" altLang="en-US" sz="2000" dirty="0" smtClean="0"/>
              <a:t>シンクロトロン光・放射光</a:t>
            </a:r>
            <a:endParaRPr kumimoji="1" lang="en-US" altLang="ja-JP" sz="2000" dirty="0" smtClean="0"/>
          </a:p>
          <a:p>
            <a:pPr lvl="1"/>
            <a:r>
              <a:rPr kumimoji="1" lang="ja-JP" altLang="en-US" sz="1800" dirty="0" smtClean="0"/>
              <a:t>シンクロトロン（加速器の一つ）で電子を加速しているときに、電子の軌道面から光が観測された</a:t>
            </a:r>
            <a:endParaRPr kumimoji="1" lang="en-US" altLang="ja-JP" sz="1800" dirty="0" smtClean="0"/>
          </a:p>
          <a:p>
            <a:pPr lvl="1"/>
            <a:r>
              <a:rPr lang="ja-JP" altLang="en-US" sz="1800" dirty="0" smtClean="0"/>
              <a:t>制動放射と同様に磁場で荷電粒子が曲げられることにより、電磁波が発生する</a:t>
            </a:r>
            <a:endParaRPr lang="en-US" altLang="ja-JP" sz="1800" dirty="0" smtClean="0"/>
          </a:p>
          <a:p>
            <a:pPr lvl="1"/>
            <a:r>
              <a:rPr kumimoji="1" lang="ja-JP" altLang="en-US" sz="1800" dirty="0" smtClean="0"/>
              <a:t>赤外光から</a:t>
            </a:r>
            <a:r>
              <a:rPr kumimoji="1" lang="en-US" altLang="ja-JP" sz="1800" dirty="0" smtClean="0"/>
              <a:t>X</a:t>
            </a:r>
            <a:r>
              <a:rPr kumimoji="1" lang="ja-JP" altLang="en-US" sz="1800" dirty="0" smtClean="0"/>
              <a:t>線まで発生させることが出来る</a:t>
            </a:r>
            <a:endParaRPr kumimoji="1" lang="en-US" altLang="ja-JP" sz="1800" dirty="0" smtClean="0"/>
          </a:p>
          <a:p>
            <a:pPr lvl="2"/>
            <a:r>
              <a:rPr lang="ja-JP" altLang="en-US" sz="1600" dirty="0" smtClean="0"/>
              <a:t>放射光の周波数は、電子のエネルギーと磁場の強さで決まる</a:t>
            </a:r>
            <a:endParaRPr lang="en-US" altLang="ja-JP" sz="1600" dirty="0" smtClean="0"/>
          </a:p>
          <a:p>
            <a:pPr lvl="2"/>
            <a:r>
              <a:rPr kumimoji="1" lang="ja-JP" altLang="en-US" sz="1600" dirty="0" smtClean="0"/>
              <a:t>高エネルギーの電子がシンクロトロンを一周する間に失うエネルギー</a:t>
            </a:r>
            <a:endParaRPr kumimoji="1" lang="en-US" altLang="ja-JP" sz="1600" dirty="0" smtClean="0"/>
          </a:p>
          <a:p>
            <a:pPr lvl="3"/>
            <a:r>
              <a:rPr kumimoji="1" lang="ja-JP" altLang="en-US" sz="1400" dirty="0" smtClean="0"/>
              <a:t>電子のエネルギーの４乗に比例</a:t>
            </a:r>
            <a:endParaRPr kumimoji="1" lang="en-US" altLang="ja-JP" sz="1400" dirty="0" smtClean="0"/>
          </a:p>
          <a:p>
            <a:pPr lvl="3"/>
            <a:r>
              <a:rPr lang="ja-JP" altLang="en-US" sz="1400" dirty="0" smtClean="0"/>
              <a:t>同じエネルギーなら電子の方が陽子に比べ 約</a:t>
            </a:r>
            <a:r>
              <a:rPr lang="en-US" altLang="ja-JP" sz="1400" dirty="0" smtClean="0"/>
              <a:t>10</a:t>
            </a:r>
            <a:r>
              <a:rPr lang="en-US" altLang="ja-JP" sz="1400" baseline="30000" dirty="0" smtClean="0"/>
              <a:t>13</a:t>
            </a:r>
            <a:r>
              <a:rPr lang="ja-JP" altLang="en-US" sz="1400" dirty="0" smtClean="0"/>
              <a:t>倍もエネルギー損失が大きい</a:t>
            </a:r>
            <a:endParaRPr lang="en-US" altLang="ja-JP" sz="1400" dirty="0" smtClean="0"/>
          </a:p>
          <a:p>
            <a:pPr lvl="3"/>
            <a:endParaRPr kumimoji="1" lang="en-US" altLang="ja-JP" sz="1400" dirty="0" smtClean="0"/>
          </a:p>
          <a:p>
            <a:pPr lvl="1"/>
            <a:r>
              <a:rPr kumimoji="1" lang="ja-JP" altLang="en-US" sz="1800" dirty="0" smtClean="0"/>
              <a:t>放射線の測定というより、人工的に</a:t>
            </a:r>
            <a:r>
              <a:rPr lang="ja-JP" altLang="en-US" sz="1800" dirty="0" smtClean="0"/>
              <a:t>強度の強い</a:t>
            </a:r>
            <a:r>
              <a:rPr lang="en-US" altLang="ja-JP" sz="1800" dirty="0" smtClean="0"/>
              <a:t>X</a:t>
            </a:r>
            <a:r>
              <a:rPr lang="ja-JP" altLang="en-US" sz="1800" dirty="0" smtClean="0"/>
              <a:t>線を発生させるために使われている</a:t>
            </a:r>
            <a:endParaRPr kumimoji="1" lang="ja-JP" altLang="en-US" sz="18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46</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pic>
        <p:nvPicPr>
          <p:cNvPr id="35842" name="Picture 2" descr="http://www.spring8.or.jp/ja/about_us/whats_sr/img/SPring-8_photo"/>
          <p:cNvPicPr>
            <a:picLocks noChangeAspect="1" noChangeArrowheads="1"/>
          </p:cNvPicPr>
          <p:nvPr/>
        </p:nvPicPr>
        <p:blipFill>
          <a:blip r:embed="rId3" cstate="print"/>
          <a:srcRect/>
          <a:stretch>
            <a:fillRect/>
          </a:stretch>
        </p:blipFill>
        <p:spPr bwMode="auto">
          <a:xfrm>
            <a:off x="1250950" y="4676774"/>
            <a:ext cx="3143074" cy="1738313"/>
          </a:xfrm>
          <a:prstGeom prst="rect">
            <a:avLst/>
          </a:prstGeom>
          <a:noFill/>
        </p:spPr>
      </p:pic>
      <p:sp>
        <p:nvSpPr>
          <p:cNvPr id="7" name="テキスト ボックス 6"/>
          <p:cNvSpPr txBox="1"/>
          <p:nvPr/>
        </p:nvSpPr>
        <p:spPr>
          <a:xfrm>
            <a:off x="1057275" y="5829300"/>
            <a:ext cx="1736373" cy="600164"/>
          </a:xfrm>
          <a:prstGeom prst="rect">
            <a:avLst/>
          </a:prstGeom>
          <a:solidFill>
            <a:schemeClr val="accent1">
              <a:lumMod val="60000"/>
              <a:lumOff val="40000"/>
            </a:schemeClr>
          </a:solidFill>
          <a:effectLst>
            <a:softEdge rad="63500"/>
          </a:effectLst>
        </p:spPr>
        <p:txBody>
          <a:bodyPr wrap="none" rtlCol="0">
            <a:spAutoFit/>
          </a:bodyPr>
          <a:lstStyle/>
          <a:p>
            <a:r>
              <a:rPr kumimoji="1" lang="en-US" altLang="ja-JP" sz="1100" dirty="0" smtClean="0">
                <a:solidFill>
                  <a:srgbClr val="FF0000"/>
                </a:solidFill>
              </a:rPr>
              <a:t>SPring-8</a:t>
            </a:r>
          </a:p>
          <a:p>
            <a:r>
              <a:rPr lang="ja-JP" altLang="en-US" sz="1100" dirty="0" smtClean="0">
                <a:solidFill>
                  <a:srgbClr val="FF0000"/>
                </a:solidFill>
              </a:rPr>
              <a:t>大型放射光施設</a:t>
            </a:r>
            <a:endParaRPr lang="en-US" altLang="ja-JP" sz="1100" dirty="0" smtClean="0">
              <a:solidFill>
                <a:srgbClr val="FF0000"/>
              </a:solidFill>
            </a:endParaRPr>
          </a:p>
          <a:p>
            <a:r>
              <a:rPr lang="ja-JP" altLang="en-US" sz="1100" dirty="0" smtClean="0">
                <a:solidFill>
                  <a:srgbClr val="FF0000"/>
                </a:solidFill>
              </a:rPr>
              <a:t>兵庫県播磨科学公園都市</a:t>
            </a:r>
            <a:endParaRPr kumimoji="1" lang="ja-JP" altLang="en-US" sz="1100" dirty="0">
              <a:solidFill>
                <a:srgbClr val="FF0000"/>
              </a:solidFill>
            </a:endParaRPr>
          </a:p>
        </p:txBody>
      </p:sp>
      <p:sp>
        <p:nvSpPr>
          <p:cNvPr id="8" name="テキスト ボックス 7"/>
          <p:cNvSpPr txBox="1"/>
          <p:nvPr/>
        </p:nvSpPr>
        <p:spPr>
          <a:xfrm>
            <a:off x="6705600" y="4762500"/>
            <a:ext cx="1628972" cy="430887"/>
          </a:xfrm>
          <a:prstGeom prst="rect">
            <a:avLst/>
          </a:prstGeom>
          <a:solidFill>
            <a:schemeClr val="accent1">
              <a:lumMod val="60000"/>
              <a:lumOff val="40000"/>
            </a:schemeClr>
          </a:solidFill>
          <a:effectLst>
            <a:softEdge rad="63500"/>
          </a:effectLst>
        </p:spPr>
        <p:txBody>
          <a:bodyPr wrap="none" rtlCol="0">
            <a:spAutoFit/>
          </a:bodyPr>
          <a:lstStyle/>
          <a:p>
            <a:r>
              <a:rPr lang="en-US" altLang="ja-JP" sz="1100" dirty="0" smtClean="0">
                <a:solidFill>
                  <a:srgbClr val="FF0000"/>
                </a:solidFill>
              </a:rPr>
              <a:t>KEK</a:t>
            </a:r>
            <a:r>
              <a:rPr lang="ja-JP" altLang="en-US" sz="1100" dirty="0" smtClean="0">
                <a:solidFill>
                  <a:srgbClr val="FF0000"/>
                </a:solidFill>
              </a:rPr>
              <a:t>　</a:t>
            </a:r>
            <a:r>
              <a:rPr lang="en-US" altLang="ja-JP" sz="1100" dirty="0" smtClean="0">
                <a:solidFill>
                  <a:srgbClr val="FF0000"/>
                </a:solidFill>
              </a:rPr>
              <a:t>Photon Factory</a:t>
            </a:r>
          </a:p>
          <a:p>
            <a:r>
              <a:rPr lang="ja-JP" altLang="en-US" sz="1100" dirty="0" smtClean="0">
                <a:solidFill>
                  <a:srgbClr val="FF0000"/>
                </a:solidFill>
              </a:rPr>
              <a:t>茨城県つくば市</a:t>
            </a:r>
            <a:endParaRPr lang="en-US" altLang="ja-JP" sz="1100" dirty="0" smtClean="0">
              <a:solidFill>
                <a:srgbClr val="FF0000"/>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チェレンコフ放射</a:t>
            </a:r>
            <a:endParaRPr kumimoji="1" lang="ja-JP" altLang="en-US" dirty="0"/>
          </a:p>
        </p:txBody>
      </p:sp>
      <p:sp>
        <p:nvSpPr>
          <p:cNvPr id="3" name="コンテンツ プレースホルダ 2"/>
          <p:cNvSpPr>
            <a:spLocks noGrp="1"/>
          </p:cNvSpPr>
          <p:nvPr>
            <p:ph idx="1"/>
          </p:nvPr>
        </p:nvSpPr>
        <p:spPr>
          <a:xfrm>
            <a:off x="589547" y="1071546"/>
            <a:ext cx="8229599" cy="5112686"/>
          </a:xfrm>
        </p:spPr>
        <p:txBody>
          <a:bodyPr/>
          <a:lstStyle/>
          <a:p>
            <a:r>
              <a:rPr kumimoji="1" lang="ja-JP" altLang="en-US" sz="2400" dirty="0" smtClean="0"/>
              <a:t>荷電粒子が物質中を通過する際、その物質中での光速より荷電粒子が速い</a:t>
            </a:r>
            <a:r>
              <a:rPr lang="ja-JP" altLang="en-US" sz="2400" dirty="0" smtClean="0"/>
              <a:t>場合に光が発生する</a:t>
            </a:r>
            <a:endParaRPr lang="en-US" altLang="ja-JP" dirty="0" smtClean="0"/>
          </a:p>
          <a:p>
            <a:pPr lvl="1"/>
            <a:r>
              <a:rPr kumimoji="1" lang="ja-JP" altLang="en-US" dirty="0" smtClean="0"/>
              <a:t>物質中での光速は、</a:t>
            </a:r>
            <a:r>
              <a:rPr kumimoji="1" lang="en-US" altLang="ja-JP" i="1" dirty="0" smtClean="0"/>
              <a:t>c</a:t>
            </a:r>
            <a:r>
              <a:rPr kumimoji="1" lang="en-US" altLang="ja-JP" dirty="0" smtClean="0"/>
              <a:t>/</a:t>
            </a:r>
            <a:r>
              <a:rPr kumimoji="1" lang="en-US" altLang="ja-JP" i="1" dirty="0" smtClean="0"/>
              <a:t>n</a:t>
            </a:r>
          </a:p>
          <a:p>
            <a:pPr lvl="2"/>
            <a:r>
              <a:rPr lang="en-US" altLang="ja-JP" i="1" dirty="0" smtClean="0"/>
              <a:t>c</a:t>
            </a:r>
            <a:r>
              <a:rPr lang="en-US" altLang="ja-JP" dirty="0" smtClean="0"/>
              <a:t>: </a:t>
            </a:r>
            <a:r>
              <a:rPr lang="ja-JP" altLang="en-US" dirty="0" smtClean="0"/>
              <a:t>真空中での光速</a:t>
            </a:r>
            <a:endParaRPr lang="en-US" altLang="ja-JP" dirty="0" smtClean="0"/>
          </a:p>
          <a:p>
            <a:pPr lvl="2"/>
            <a:r>
              <a:rPr kumimoji="1" lang="en-US" altLang="ja-JP" i="1" dirty="0" smtClean="0"/>
              <a:t>n</a:t>
            </a:r>
            <a:r>
              <a:rPr kumimoji="1" lang="en-US" altLang="ja-JP" dirty="0" smtClean="0"/>
              <a:t>: </a:t>
            </a:r>
            <a:r>
              <a:rPr kumimoji="1" lang="ja-JP" altLang="en-US" dirty="0" smtClean="0"/>
              <a:t>物質の屈折率</a:t>
            </a:r>
            <a:endParaRPr kumimoji="1" lang="en-US" altLang="ja-JP" dirty="0" smtClean="0"/>
          </a:p>
          <a:p>
            <a:pPr lvl="1"/>
            <a:r>
              <a:rPr kumimoji="1" lang="en-US" altLang="ja-JP" dirty="0" smtClean="0"/>
              <a:t>cos</a:t>
            </a:r>
            <a:r>
              <a:rPr kumimoji="1" lang="en-US" altLang="ja-JP" dirty="0" smtClean="0">
                <a:latin typeface="Symbol" pitchFamily="18" charset="2"/>
              </a:rPr>
              <a:t>q</a:t>
            </a:r>
            <a:r>
              <a:rPr kumimoji="1" lang="en-US" altLang="ja-JP" dirty="0" smtClean="0"/>
              <a:t>=1/(</a:t>
            </a:r>
            <a:r>
              <a:rPr kumimoji="1" lang="en-US" altLang="ja-JP" i="1" dirty="0" smtClean="0">
                <a:latin typeface="Symbol" pitchFamily="18" charset="2"/>
              </a:rPr>
              <a:t>b</a:t>
            </a:r>
            <a:r>
              <a:rPr kumimoji="1" lang="en-US" altLang="ja-JP" i="1" dirty="0" smtClean="0"/>
              <a:t>n</a:t>
            </a:r>
            <a:r>
              <a:rPr kumimoji="1" lang="en-US" altLang="ja-JP" dirty="0" smtClean="0"/>
              <a:t>) </a:t>
            </a:r>
            <a:r>
              <a:rPr kumimoji="1" lang="ja-JP" altLang="en-US" dirty="0" smtClean="0"/>
              <a:t>となる</a:t>
            </a:r>
            <a:r>
              <a:rPr lang="ja-JP" altLang="en-US" dirty="0" smtClean="0"/>
              <a:t>角度</a:t>
            </a:r>
            <a:r>
              <a:rPr lang="en-US" altLang="ja-JP" dirty="0" smtClean="0">
                <a:latin typeface="Symbol" pitchFamily="18" charset="2"/>
              </a:rPr>
              <a:t>q</a:t>
            </a:r>
            <a:r>
              <a:rPr kumimoji="1" lang="ja-JP" altLang="en-US" dirty="0" smtClean="0"/>
              <a:t>で放出</a:t>
            </a:r>
            <a:endParaRPr kumimoji="1" lang="en-US" altLang="ja-JP" dirty="0" smtClean="0"/>
          </a:p>
          <a:p>
            <a:r>
              <a:rPr lang="en-US" altLang="ja-JP" dirty="0" smtClean="0"/>
              <a:t>1934</a:t>
            </a:r>
            <a:r>
              <a:rPr lang="ja-JP" altLang="en-US" dirty="0" smtClean="0"/>
              <a:t>年、</a:t>
            </a:r>
            <a:r>
              <a:rPr lang="en-US" altLang="ja-JP" dirty="0" smtClean="0"/>
              <a:t>Pavel A. Cherenkov </a:t>
            </a:r>
            <a:r>
              <a:rPr lang="ja-JP" altLang="en-US" dirty="0" smtClean="0"/>
              <a:t>によって発見</a:t>
            </a:r>
            <a:endParaRPr lang="en-US" altLang="ja-JP" dirty="0" smtClean="0"/>
          </a:p>
          <a:p>
            <a:pPr lvl="1"/>
            <a:r>
              <a:rPr lang="en-US" altLang="ja-JP" dirty="0" smtClean="0"/>
              <a:t>1958</a:t>
            </a:r>
            <a:r>
              <a:rPr lang="ja-JP" altLang="en-US" dirty="0" smtClean="0"/>
              <a:t>年ノーベル物理学賞</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47</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チェレンコフ放射</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48</a:t>
            </a:fld>
            <a:endParaRPr kumimoji="1" lang="ja-JP" altLang="en-US" dirty="0"/>
          </a:p>
        </p:txBody>
      </p:sp>
      <p:grpSp>
        <p:nvGrpSpPr>
          <p:cNvPr id="116" name="グループ化 115"/>
          <p:cNvGrpSpPr/>
          <p:nvPr/>
        </p:nvGrpSpPr>
        <p:grpSpPr>
          <a:xfrm>
            <a:off x="1159572" y="2023594"/>
            <a:ext cx="2445624" cy="2818446"/>
            <a:chOff x="485780" y="2023594"/>
            <a:chExt cx="1549706" cy="1785950"/>
          </a:xfrm>
        </p:grpSpPr>
        <p:cxnSp>
          <p:nvCxnSpPr>
            <p:cNvPr id="5" name="直線矢印コネクタ 4"/>
            <p:cNvCxnSpPr/>
            <p:nvPr/>
          </p:nvCxnSpPr>
          <p:spPr bwMode="auto">
            <a:xfrm rot="5400000">
              <a:off x="365797" y="2915775"/>
              <a:ext cx="1785950"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6" name="円/楕円 5"/>
            <p:cNvSpPr/>
            <p:nvPr/>
          </p:nvSpPr>
          <p:spPr bwMode="auto">
            <a:xfrm>
              <a:off x="1227228" y="2739191"/>
              <a:ext cx="71438" cy="71438"/>
            </a:xfrm>
            <a:prstGeom prst="ellipse">
              <a:avLst/>
            </a:prstGeom>
            <a:gradFill flip="none" rotWithShape="1">
              <a:gsLst>
                <a:gs pos="0">
                  <a:schemeClr val="tx2">
                    <a:lumMod val="85000"/>
                    <a:lumOff val="15000"/>
                    <a:tint val="66000"/>
                    <a:satMod val="160000"/>
                  </a:schemeClr>
                </a:gs>
                <a:gs pos="50000">
                  <a:schemeClr val="tx2">
                    <a:lumMod val="85000"/>
                    <a:lumOff val="15000"/>
                    <a:tint val="44500"/>
                    <a:satMod val="160000"/>
                  </a:schemeClr>
                </a:gs>
                <a:gs pos="100000">
                  <a:schemeClr val="tx2">
                    <a:lumMod val="85000"/>
                    <a:lumOff val="15000"/>
                    <a:tint val="23500"/>
                    <a:satMod val="160000"/>
                  </a:schemeClr>
                </a:gs>
              </a:gsLst>
              <a:path path="circle">
                <a:fillToRect l="50000" t="50000" r="50000" b="50000"/>
              </a:path>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Times New Roman" pitchFamily="18" charset="0"/>
                <a:ea typeface="ＭＳ Ｐゴシック" charset="-128"/>
              </a:endParaRPr>
            </a:p>
          </p:txBody>
        </p:sp>
        <p:grpSp>
          <p:nvGrpSpPr>
            <p:cNvPr id="7" name="グループ化 6"/>
            <p:cNvGrpSpPr/>
            <p:nvPr/>
          </p:nvGrpSpPr>
          <p:grpSpPr>
            <a:xfrm>
              <a:off x="485780" y="2164882"/>
              <a:ext cx="763888" cy="1214446"/>
              <a:chOff x="5422635" y="2071678"/>
              <a:chExt cx="763888" cy="1214446"/>
            </a:xfrm>
          </p:grpSpPr>
          <p:sp>
            <p:nvSpPr>
              <p:cNvPr id="8" name="円/楕円 7"/>
              <p:cNvSpPr/>
              <p:nvPr/>
            </p:nvSpPr>
            <p:spPr bwMode="auto">
              <a:xfrm>
                <a:off x="5932225" y="2643182"/>
                <a:ext cx="211411"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9" name="円/楕円 8"/>
              <p:cNvSpPr/>
              <p:nvPr/>
            </p:nvSpPr>
            <p:spPr bwMode="auto">
              <a:xfrm rot="2448950">
                <a:off x="5962990" y="2358317"/>
                <a:ext cx="142876"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10" name="円/楕円 9"/>
              <p:cNvSpPr/>
              <p:nvPr/>
            </p:nvSpPr>
            <p:spPr bwMode="auto">
              <a:xfrm>
                <a:off x="5994139" y="2071678"/>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11" name="円/楕円 10"/>
              <p:cNvSpPr/>
              <p:nvPr/>
            </p:nvSpPr>
            <p:spPr bwMode="auto">
              <a:xfrm>
                <a:off x="5715008" y="2071678"/>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12" name="円/楕円 11"/>
              <p:cNvSpPr/>
              <p:nvPr/>
            </p:nvSpPr>
            <p:spPr bwMode="auto">
              <a:xfrm>
                <a:off x="5429256" y="2071678"/>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13" name="円/楕円 12"/>
              <p:cNvSpPr/>
              <p:nvPr/>
            </p:nvSpPr>
            <p:spPr bwMode="auto">
              <a:xfrm>
                <a:off x="5422635" y="2357430"/>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14" name="円/楕円 13"/>
              <p:cNvSpPr/>
              <p:nvPr/>
            </p:nvSpPr>
            <p:spPr bwMode="auto">
              <a:xfrm rot="1574723">
                <a:off x="5689514" y="2359175"/>
                <a:ext cx="124214"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15" name="円/楕円 14"/>
              <p:cNvSpPr/>
              <p:nvPr/>
            </p:nvSpPr>
            <p:spPr bwMode="auto">
              <a:xfrm>
                <a:off x="5670304" y="2643182"/>
                <a:ext cx="168020"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16" name="円/楕円 15"/>
              <p:cNvSpPr/>
              <p:nvPr/>
            </p:nvSpPr>
            <p:spPr bwMode="auto">
              <a:xfrm>
                <a:off x="5422635" y="2643182"/>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17" name="円/楕円 16"/>
              <p:cNvSpPr/>
              <p:nvPr/>
            </p:nvSpPr>
            <p:spPr bwMode="auto">
              <a:xfrm rot="19833928">
                <a:off x="5693579" y="2931057"/>
                <a:ext cx="122328"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18" name="円/楕円 17"/>
              <p:cNvSpPr/>
              <p:nvPr/>
            </p:nvSpPr>
            <p:spPr bwMode="auto">
              <a:xfrm>
                <a:off x="5422635" y="2928934"/>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19" name="円/楕円 18"/>
              <p:cNvSpPr/>
              <p:nvPr/>
            </p:nvSpPr>
            <p:spPr bwMode="auto">
              <a:xfrm>
                <a:off x="5708387" y="3214686"/>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20" name="円/楕円 19"/>
              <p:cNvSpPr/>
              <p:nvPr/>
            </p:nvSpPr>
            <p:spPr bwMode="auto">
              <a:xfrm>
                <a:off x="5422635" y="3214686"/>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21" name="円/楕円 20"/>
              <p:cNvSpPr/>
              <p:nvPr/>
            </p:nvSpPr>
            <p:spPr bwMode="auto">
              <a:xfrm rot="19211356" flipV="1">
                <a:off x="5965435" y="2930492"/>
                <a:ext cx="142876"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22" name="円/楕円 21"/>
              <p:cNvSpPr/>
              <p:nvPr/>
            </p:nvSpPr>
            <p:spPr bwMode="auto">
              <a:xfrm>
                <a:off x="5994139" y="3214686"/>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23" name="テキスト ボックス 22"/>
              <p:cNvSpPr txBox="1"/>
              <p:nvPr/>
            </p:nvSpPr>
            <p:spPr>
              <a:xfrm>
                <a:off x="5897537" y="2606507"/>
                <a:ext cx="285335" cy="126768"/>
              </a:xfrm>
              <a:prstGeom prst="rect">
                <a:avLst/>
              </a:prstGeom>
              <a:noFill/>
            </p:spPr>
            <p:txBody>
              <a:bodyPr wrap="square" lIns="0" tIns="0" rIns="0" bIns="0" rtlCol="0">
                <a:spAutoFit/>
              </a:bodyPr>
              <a:lstStyle/>
              <a:p>
                <a:pPr algn="ctr"/>
                <a:r>
                  <a:rPr kumimoji="1" lang="en-US" altLang="ja-JP" sz="1300" b="1" dirty="0" smtClean="0">
                    <a:solidFill>
                      <a:schemeClr val="accent2"/>
                    </a:solidFill>
                    <a:latin typeface="Symbol" pitchFamily="18" charset="2"/>
                  </a:rPr>
                  <a:t>-  +</a:t>
                </a:r>
                <a:endParaRPr kumimoji="1" lang="ja-JP" altLang="en-US" sz="1300" b="1" dirty="0">
                  <a:solidFill>
                    <a:schemeClr val="accent2"/>
                  </a:solidFill>
                  <a:latin typeface="Symbol" pitchFamily="18" charset="2"/>
                </a:endParaRPr>
              </a:p>
            </p:txBody>
          </p:sp>
          <p:sp>
            <p:nvSpPr>
              <p:cNvPr id="24" name="テキスト ボックス 23"/>
              <p:cNvSpPr txBox="1"/>
              <p:nvPr/>
            </p:nvSpPr>
            <p:spPr>
              <a:xfrm>
                <a:off x="5612202" y="2605974"/>
                <a:ext cx="285335" cy="126768"/>
              </a:xfrm>
              <a:prstGeom prst="rect">
                <a:avLst/>
              </a:prstGeom>
              <a:noFill/>
            </p:spPr>
            <p:txBody>
              <a:bodyPr wrap="square" lIns="0" tIns="0" rIns="0" bIns="0" rtlCol="0">
                <a:spAutoFit/>
              </a:bodyPr>
              <a:lstStyle/>
              <a:p>
                <a:pPr algn="ctr"/>
                <a:r>
                  <a:rPr kumimoji="1" lang="en-US" altLang="ja-JP" sz="1300" b="1" dirty="0" smtClean="0">
                    <a:solidFill>
                      <a:schemeClr val="accent2"/>
                    </a:solidFill>
                    <a:latin typeface="Symbol" pitchFamily="18" charset="2"/>
                  </a:rPr>
                  <a:t>- +</a:t>
                </a:r>
                <a:endParaRPr kumimoji="1" lang="ja-JP" altLang="en-US" sz="1300" b="1" dirty="0">
                  <a:solidFill>
                    <a:schemeClr val="accent2"/>
                  </a:solidFill>
                  <a:latin typeface="Symbol" pitchFamily="18" charset="2"/>
                </a:endParaRPr>
              </a:p>
            </p:txBody>
          </p:sp>
          <p:sp>
            <p:nvSpPr>
              <p:cNvPr id="25" name="テキスト ボックス 24"/>
              <p:cNvSpPr txBox="1"/>
              <p:nvPr/>
            </p:nvSpPr>
            <p:spPr>
              <a:xfrm rot="2192058">
                <a:off x="5616675" y="2323818"/>
                <a:ext cx="285335" cy="126768"/>
              </a:xfrm>
              <a:prstGeom prst="rect">
                <a:avLst/>
              </a:prstGeom>
              <a:noFill/>
            </p:spPr>
            <p:txBody>
              <a:bodyPr wrap="square" lIns="0" tIns="0" rIns="0" bIns="0" rtlCol="0">
                <a:spAutoFit/>
              </a:bodyPr>
              <a:lstStyle/>
              <a:p>
                <a:pPr algn="ctr"/>
                <a:r>
                  <a:rPr kumimoji="1"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26" name="テキスト ボックス 25"/>
              <p:cNvSpPr txBox="1"/>
              <p:nvPr/>
            </p:nvSpPr>
            <p:spPr>
              <a:xfrm rot="19137976">
                <a:off x="5606840" y="2894273"/>
                <a:ext cx="285335" cy="126768"/>
              </a:xfrm>
              <a:prstGeom prst="rect">
                <a:avLst/>
              </a:prstGeom>
              <a:noFill/>
            </p:spPr>
            <p:txBody>
              <a:bodyPr wrap="square" lIns="0" tIns="0" rIns="0" bIns="0" rtlCol="0">
                <a:spAutoFit/>
              </a:bodyPr>
              <a:lstStyle/>
              <a:p>
                <a:pPr algn="ctr"/>
                <a:r>
                  <a:rPr kumimoji="1"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27" name="テキスト ボックス 26"/>
              <p:cNvSpPr txBox="1"/>
              <p:nvPr/>
            </p:nvSpPr>
            <p:spPr>
              <a:xfrm rot="19019843">
                <a:off x="5890202" y="2897234"/>
                <a:ext cx="285335" cy="126768"/>
              </a:xfrm>
              <a:prstGeom prst="rect">
                <a:avLst/>
              </a:prstGeom>
              <a:noFill/>
            </p:spPr>
            <p:txBody>
              <a:bodyPr wrap="square" lIns="0" tIns="0" rIns="0" bIns="0" rtlCol="0">
                <a:spAutoFit/>
              </a:bodyPr>
              <a:lstStyle/>
              <a:p>
                <a:pPr algn="ctr"/>
                <a:r>
                  <a:rPr kumimoji="1" lang="en-US" altLang="ja-JP" sz="1300" b="1" dirty="0" smtClean="0">
                    <a:solidFill>
                      <a:schemeClr val="accent2"/>
                    </a:solidFill>
                    <a:latin typeface="Symbol" pitchFamily="18" charset="2"/>
                  </a:rPr>
                  <a:t>- +</a:t>
                </a:r>
                <a:endParaRPr kumimoji="1" lang="ja-JP" altLang="en-US" sz="1300" b="1" dirty="0">
                  <a:solidFill>
                    <a:schemeClr val="accent2"/>
                  </a:solidFill>
                  <a:latin typeface="Symbol" pitchFamily="18" charset="2"/>
                </a:endParaRPr>
              </a:p>
            </p:txBody>
          </p:sp>
          <p:sp>
            <p:nvSpPr>
              <p:cNvPr id="28" name="テキスト ボックス 27"/>
              <p:cNvSpPr txBox="1"/>
              <p:nvPr/>
            </p:nvSpPr>
            <p:spPr>
              <a:xfrm rot="2686596">
                <a:off x="5901188" y="2325276"/>
                <a:ext cx="285335" cy="126768"/>
              </a:xfrm>
              <a:prstGeom prst="rect">
                <a:avLst/>
              </a:prstGeom>
              <a:noFill/>
            </p:spPr>
            <p:txBody>
              <a:bodyPr wrap="square" lIns="0" tIns="0" rIns="0" bIns="0" rtlCol="0">
                <a:spAutoFit/>
              </a:bodyPr>
              <a:lstStyle/>
              <a:p>
                <a:pPr algn="ctr"/>
                <a:r>
                  <a:rPr kumimoji="1" lang="en-US" altLang="ja-JP" sz="1300" b="1" dirty="0" smtClean="0">
                    <a:solidFill>
                      <a:schemeClr val="accent2"/>
                    </a:solidFill>
                    <a:latin typeface="Symbol" pitchFamily="18" charset="2"/>
                  </a:rPr>
                  <a:t>- +</a:t>
                </a:r>
                <a:endParaRPr kumimoji="1" lang="ja-JP" altLang="en-US" sz="1300" b="1" dirty="0">
                  <a:solidFill>
                    <a:schemeClr val="accent2"/>
                  </a:solidFill>
                  <a:latin typeface="Symbol" pitchFamily="18" charset="2"/>
                </a:endParaRPr>
              </a:p>
            </p:txBody>
          </p:sp>
        </p:grpSp>
        <p:grpSp>
          <p:nvGrpSpPr>
            <p:cNvPr id="29" name="グループ化 28"/>
            <p:cNvGrpSpPr/>
            <p:nvPr/>
          </p:nvGrpSpPr>
          <p:grpSpPr>
            <a:xfrm flipH="1">
              <a:off x="1271598" y="2164882"/>
              <a:ext cx="763888" cy="1214446"/>
              <a:chOff x="5422635" y="2071678"/>
              <a:chExt cx="763888" cy="1214446"/>
            </a:xfrm>
          </p:grpSpPr>
          <p:sp>
            <p:nvSpPr>
              <p:cNvPr id="30" name="円/楕円 29"/>
              <p:cNvSpPr/>
              <p:nvPr/>
            </p:nvSpPr>
            <p:spPr bwMode="auto">
              <a:xfrm>
                <a:off x="5932225" y="2643182"/>
                <a:ext cx="211411"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31" name="円/楕円 30"/>
              <p:cNvSpPr/>
              <p:nvPr/>
            </p:nvSpPr>
            <p:spPr bwMode="auto">
              <a:xfrm rot="2448950">
                <a:off x="5962990" y="2358317"/>
                <a:ext cx="142876"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32" name="円/楕円 31"/>
              <p:cNvSpPr/>
              <p:nvPr/>
            </p:nvSpPr>
            <p:spPr bwMode="auto">
              <a:xfrm>
                <a:off x="5994139" y="2071678"/>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33" name="円/楕円 32"/>
              <p:cNvSpPr/>
              <p:nvPr/>
            </p:nvSpPr>
            <p:spPr bwMode="auto">
              <a:xfrm>
                <a:off x="5715008" y="2071678"/>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34" name="円/楕円 33"/>
              <p:cNvSpPr/>
              <p:nvPr/>
            </p:nvSpPr>
            <p:spPr bwMode="auto">
              <a:xfrm>
                <a:off x="5429256" y="2071678"/>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35" name="円/楕円 34"/>
              <p:cNvSpPr/>
              <p:nvPr/>
            </p:nvSpPr>
            <p:spPr bwMode="auto">
              <a:xfrm>
                <a:off x="5422635" y="2357430"/>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36" name="円/楕円 35"/>
              <p:cNvSpPr/>
              <p:nvPr/>
            </p:nvSpPr>
            <p:spPr bwMode="auto">
              <a:xfrm rot="1574723">
                <a:off x="5689514" y="2359175"/>
                <a:ext cx="124214"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37" name="円/楕円 36"/>
              <p:cNvSpPr/>
              <p:nvPr/>
            </p:nvSpPr>
            <p:spPr bwMode="auto">
              <a:xfrm>
                <a:off x="5670304" y="2643182"/>
                <a:ext cx="168020"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38" name="円/楕円 37"/>
              <p:cNvSpPr/>
              <p:nvPr/>
            </p:nvSpPr>
            <p:spPr bwMode="auto">
              <a:xfrm>
                <a:off x="5422635" y="2643182"/>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39" name="円/楕円 38"/>
              <p:cNvSpPr/>
              <p:nvPr/>
            </p:nvSpPr>
            <p:spPr bwMode="auto">
              <a:xfrm rot="19833928">
                <a:off x="5693579" y="2931057"/>
                <a:ext cx="122328"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40" name="円/楕円 39"/>
              <p:cNvSpPr/>
              <p:nvPr/>
            </p:nvSpPr>
            <p:spPr bwMode="auto">
              <a:xfrm>
                <a:off x="5422635" y="2928934"/>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41" name="円/楕円 40"/>
              <p:cNvSpPr/>
              <p:nvPr/>
            </p:nvSpPr>
            <p:spPr bwMode="auto">
              <a:xfrm>
                <a:off x="5708387" y="3214686"/>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42" name="円/楕円 41"/>
              <p:cNvSpPr/>
              <p:nvPr/>
            </p:nvSpPr>
            <p:spPr bwMode="auto">
              <a:xfrm>
                <a:off x="5422635" y="3214686"/>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43" name="円/楕円 42"/>
              <p:cNvSpPr/>
              <p:nvPr/>
            </p:nvSpPr>
            <p:spPr bwMode="auto">
              <a:xfrm rot="19211356" flipV="1">
                <a:off x="5965435" y="2930492"/>
                <a:ext cx="142876"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44" name="円/楕円 43"/>
              <p:cNvSpPr/>
              <p:nvPr/>
            </p:nvSpPr>
            <p:spPr bwMode="auto">
              <a:xfrm>
                <a:off x="5994139" y="3214686"/>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45" name="テキスト ボックス 44"/>
              <p:cNvSpPr txBox="1"/>
              <p:nvPr/>
            </p:nvSpPr>
            <p:spPr>
              <a:xfrm>
                <a:off x="5897537" y="2606507"/>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r>
                  <a:rPr kumimoji="1" lang="en-US" altLang="ja-JP" sz="1300" b="1" dirty="0" smtClean="0">
                    <a:solidFill>
                      <a:schemeClr val="accent2"/>
                    </a:solidFill>
                    <a:latin typeface="Symbol" pitchFamily="18" charset="2"/>
                  </a:rPr>
                  <a:t>  </a:t>
                </a: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46" name="テキスト ボックス 45"/>
              <p:cNvSpPr txBox="1"/>
              <p:nvPr/>
            </p:nvSpPr>
            <p:spPr>
              <a:xfrm>
                <a:off x="5612202" y="2605974"/>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r>
                  <a:rPr kumimoji="1" lang="en-US" altLang="ja-JP" sz="1300" b="1" dirty="0" smtClean="0">
                    <a:solidFill>
                      <a:schemeClr val="accent2"/>
                    </a:solidFill>
                    <a:latin typeface="Symbol" pitchFamily="18" charset="2"/>
                  </a:rPr>
                  <a:t> </a:t>
                </a: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47" name="テキスト ボックス 46"/>
              <p:cNvSpPr txBox="1"/>
              <p:nvPr/>
            </p:nvSpPr>
            <p:spPr>
              <a:xfrm rot="2192058">
                <a:off x="5616675" y="2323818"/>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48" name="テキスト ボックス 47"/>
              <p:cNvSpPr txBox="1"/>
              <p:nvPr/>
            </p:nvSpPr>
            <p:spPr>
              <a:xfrm rot="19137976">
                <a:off x="5606840" y="2894273"/>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49" name="テキスト ボックス 48"/>
              <p:cNvSpPr txBox="1"/>
              <p:nvPr/>
            </p:nvSpPr>
            <p:spPr>
              <a:xfrm rot="19019843">
                <a:off x="5890202" y="2897234"/>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r>
                  <a:rPr kumimoji="1" lang="en-US" altLang="ja-JP" sz="1300" b="1" dirty="0" smtClean="0">
                    <a:solidFill>
                      <a:schemeClr val="accent2"/>
                    </a:solidFill>
                    <a:latin typeface="Symbol" pitchFamily="18" charset="2"/>
                  </a:rPr>
                  <a:t> </a:t>
                </a: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50" name="テキスト ボックス 49"/>
              <p:cNvSpPr txBox="1"/>
              <p:nvPr/>
            </p:nvSpPr>
            <p:spPr>
              <a:xfrm rot="2686596">
                <a:off x="5901188" y="2325276"/>
                <a:ext cx="285335" cy="126768"/>
              </a:xfrm>
              <a:prstGeom prst="rect">
                <a:avLst/>
              </a:prstGeom>
              <a:noFill/>
            </p:spPr>
            <p:txBody>
              <a:bodyPr wrap="square" lIns="0" tIns="0" rIns="0" bIns="0" rtlCol="0">
                <a:spAutoFit/>
              </a:bodyPr>
              <a:lstStyle/>
              <a:p>
                <a:pPr algn="ctr"/>
                <a:r>
                  <a:rPr kumimoji="1" lang="en-US" altLang="ja-JP" sz="1300" b="1" dirty="0" smtClean="0">
                    <a:solidFill>
                      <a:schemeClr val="accent2"/>
                    </a:solidFill>
                    <a:latin typeface="Symbol" pitchFamily="18" charset="2"/>
                  </a:rPr>
                  <a:t>+ -</a:t>
                </a:r>
                <a:endParaRPr kumimoji="1" lang="ja-JP" altLang="en-US" sz="1300" b="1" dirty="0">
                  <a:solidFill>
                    <a:schemeClr val="accent2"/>
                  </a:solidFill>
                  <a:latin typeface="Symbol" pitchFamily="18" charset="2"/>
                </a:endParaRPr>
              </a:p>
            </p:txBody>
          </p:sp>
        </p:grpSp>
      </p:grpSp>
      <p:grpSp>
        <p:nvGrpSpPr>
          <p:cNvPr id="115" name="グループ化 114"/>
          <p:cNvGrpSpPr/>
          <p:nvPr/>
        </p:nvGrpSpPr>
        <p:grpSpPr>
          <a:xfrm>
            <a:off x="5516727" y="2023593"/>
            <a:ext cx="2436253" cy="2817193"/>
            <a:chOff x="2436536" y="2023594"/>
            <a:chExt cx="1543768" cy="1785156"/>
          </a:xfrm>
        </p:grpSpPr>
        <p:cxnSp>
          <p:nvCxnSpPr>
            <p:cNvPr id="51" name="直線矢印コネクタ 50"/>
            <p:cNvCxnSpPr/>
            <p:nvPr/>
          </p:nvCxnSpPr>
          <p:spPr bwMode="auto">
            <a:xfrm rot="5400000">
              <a:off x="2316950" y="2915378"/>
              <a:ext cx="1785156"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52" name="円/楕円 51"/>
            <p:cNvSpPr/>
            <p:nvPr/>
          </p:nvSpPr>
          <p:spPr bwMode="auto">
            <a:xfrm>
              <a:off x="3177984" y="3165457"/>
              <a:ext cx="71438" cy="71438"/>
            </a:xfrm>
            <a:prstGeom prst="ellipse">
              <a:avLst/>
            </a:prstGeom>
            <a:gradFill flip="none" rotWithShape="1">
              <a:gsLst>
                <a:gs pos="0">
                  <a:schemeClr val="tx2">
                    <a:lumMod val="85000"/>
                    <a:lumOff val="15000"/>
                    <a:tint val="66000"/>
                    <a:satMod val="160000"/>
                  </a:schemeClr>
                </a:gs>
                <a:gs pos="50000">
                  <a:schemeClr val="tx2">
                    <a:lumMod val="85000"/>
                    <a:lumOff val="15000"/>
                    <a:tint val="44500"/>
                    <a:satMod val="160000"/>
                  </a:schemeClr>
                </a:gs>
                <a:gs pos="100000">
                  <a:schemeClr val="tx2">
                    <a:lumMod val="85000"/>
                    <a:lumOff val="15000"/>
                    <a:tint val="23500"/>
                    <a:satMod val="160000"/>
                  </a:schemeClr>
                </a:gs>
              </a:gsLst>
              <a:path path="circle">
                <a:fillToRect l="50000" t="50000" r="50000" b="50000"/>
              </a:path>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Times New Roman" pitchFamily="18" charset="0"/>
                <a:ea typeface="ＭＳ Ｐゴシック" charset="-128"/>
              </a:endParaRPr>
            </a:p>
          </p:txBody>
        </p:sp>
        <p:grpSp>
          <p:nvGrpSpPr>
            <p:cNvPr id="53" name="グループ化 52"/>
            <p:cNvGrpSpPr/>
            <p:nvPr/>
          </p:nvGrpSpPr>
          <p:grpSpPr>
            <a:xfrm flipH="1">
              <a:off x="3222706" y="2164882"/>
              <a:ext cx="757598" cy="1214446"/>
              <a:chOff x="7308574" y="1856570"/>
              <a:chExt cx="757598" cy="1214446"/>
            </a:xfrm>
          </p:grpSpPr>
          <p:sp>
            <p:nvSpPr>
              <p:cNvPr id="54" name="円/楕円 53"/>
              <p:cNvSpPr/>
              <p:nvPr/>
            </p:nvSpPr>
            <p:spPr bwMode="auto">
              <a:xfrm rot="3285623">
                <a:off x="7827691" y="2422678"/>
                <a:ext cx="172151"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55" name="円/楕円 54"/>
              <p:cNvSpPr/>
              <p:nvPr/>
            </p:nvSpPr>
            <p:spPr bwMode="auto">
              <a:xfrm rot="3810271">
                <a:off x="7848929" y="2143209"/>
                <a:ext cx="142876"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56" name="円/楕円 55"/>
              <p:cNvSpPr/>
              <p:nvPr/>
            </p:nvSpPr>
            <p:spPr bwMode="auto">
              <a:xfrm>
                <a:off x="7880078" y="1856570"/>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57" name="円/楕円 56"/>
              <p:cNvSpPr/>
              <p:nvPr/>
            </p:nvSpPr>
            <p:spPr bwMode="auto">
              <a:xfrm>
                <a:off x="7600947" y="1856570"/>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58" name="円/楕円 57"/>
              <p:cNvSpPr/>
              <p:nvPr/>
            </p:nvSpPr>
            <p:spPr bwMode="auto">
              <a:xfrm>
                <a:off x="7315195" y="1856570"/>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59" name="円/楕円 58"/>
              <p:cNvSpPr/>
              <p:nvPr/>
            </p:nvSpPr>
            <p:spPr bwMode="auto">
              <a:xfrm>
                <a:off x="7308574" y="2142322"/>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60" name="円/楕円 59"/>
              <p:cNvSpPr/>
              <p:nvPr/>
            </p:nvSpPr>
            <p:spPr bwMode="auto">
              <a:xfrm rot="3923630">
                <a:off x="7575453" y="2144067"/>
                <a:ext cx="124214"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61" name="円/楕円 60"/>
              <p:cNvSpPr/>
              <p:nvPr/>
            </p:nvSpPr>
            <p:spPr bwMode="auto">
              <a:xfrm rot="2692861">
                <a:off x="7556243" y="2428074"/>
                <a:ext cx="168020"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62" name="円/楕円 61"/>
              <p:cNvSpPr/>
              <p:nvPr/>
            </p:nvSpPr>
            <p:spPr bwMode="auto">
              <a:xfrm>
                <a:off x="7308574" y="2428074"/>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63" name="円/楕円 62"/>
              <p:cNvSpPr/>
              <p:nvPr/>
            </p:nvSpPr>
            <p:spPr bwMode="auto">
              <a:xfrm>
                <a:off x="7308574" y="2713826"/>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64" name="円/楕円 63"/>
              <p:cNvSpPr/>
              <p:nvPr/>
            </p:nvSpPr>
            <p:spPr bwMode="auto">
              <a:xfrm>
                <a:off x="7594326" y="2999578"/>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65" name="円/楕円 64"/>
              <p:cNvSpPr/>
              <p:nvPr/>
            </p:nvSpPr>
            <p:spPr bwMode="auto">
              <a:xfrm>
                <a:off x="7308574" y="2999578"/>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66" name="円/楕円 65"/>
              <p:cNvSpPr/>
              <p:nvPr/>
            </p:nvSpPr>
            <p:spPr bwMode="auto">
              <a:xfrm rot="13168845" flipV="1">
                <a:off x="7817302" y="2715384"/>
                <a:ext cx="207540"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67" name="円/楕円 66"/>
              <p:cNvSpPr/>
              <p:nvPr/>
            </p:nvSpPr>
            <p:spPr bwMode="auto">
              <a:xfrm>
                <a:off x="7880078" y="2999578"/>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68" name="円/楕円 67"/>
              <p:cNvSpPr/>
              <p:nvPr/>
            </p:nvSpPr>
            <p:spPr bwMode="auto">
              <a:xfrm rot="2259383">
                <a:off x="7578838" y="2695650"/>
                <a:ext cx="113104" cy="70644"/>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69" name="テキスト ボックス 68"/>
              <p:cNvSpPr txBox="1"/>
              <p:nvPr/>
            </p:nvSpPr>
            <p:spPr>
              <a:xfrm rot="2580157" flipH="1">
                <a:off x="7780837" y="2679262"/>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r>
                  <a:rPr kumimoji="1" lang="en-US" altLang="ja-JP" sz="1300" b="1" dirty="0" smtClean="0">
                    <a:solidFill>
                      <a:schemeClr val="accent2"/>
                    </a:solidFill>
                    <a:latin typeface="Symbol" pitchFamily="18" charset="2"/>
                  </a:rPr>
                  <a:t>  </a:t>
                </a: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70" name="テキスト ボックス 69"/>
              <p:cNvSpPr txBox="1"/>
              <p:nvPr/>
            </p:nvSpPr>
            <p:spPr>
              <a:xfrm rot="2580157" flipH="1">
                <a:off x="7509371" y="2393502"/>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r>
                  <a:rPr kumimoji="1" lang="en-US" altLang="ja-JP" sz="1300" b="1" dirty="0" smtClean="0">
                    <a:solidFill>
                      <a:schemeClr val="accent2"/>
                    </a:solidFill>
                    <a:latin typeface="Symbol" pitchFamily="18" charset="2"/>
                  </a:rPr>
                  <a:t> </a:t>
                </a: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71" name="テキスト ボックス 70"/>
              <p:cNvSpPr txBox="1"/>
              <p:nvPr/>
            </p:nvSpPr>
            <p:spPr>
              <a:xfrm rot="3184021" flipH="1">
                <a:off x="7783219" y="2391128"/>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r>
                  <a:rPr kumimoji="1" lang="en-US" altLang="ja-JP" sz="1300" b="1" dirty="0" smtClean="0">
                    <a:solidFill>
                      <a:schemeClr val="accent2"/>
                    </a:solidFill>
                    <a:latin typeface="Symbol" pitchFamily="18" charset="2"/>
                  </a:rPr>
                  <a:t> </a:t>
                </a: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72" name="テキスト ボックス 71"/>
              <p:cNvSpPr txBox="1"/>
              <p:nvPr/>
            </p:nvSpPr>
            <p:spPr>
              <a:xfrm rot="3571925" flipH="1">
                <a:off x="7788497" y="2109314"/>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r>
                  <a:rPr kumimoji="1" lang="en-US" altLang="ja-JP" sz="1300" b="1" dirty="0" smtClean="0">
                    <a:solidFill>
                      <a:schemeClr val="accent2"/>
                    </a:solidFill>
                    <a:latin typeface="Symbol" pitchFamily="18" charset="2"/>
                  </a:rPr>
                  <a:t> </a:t>
                </a: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73" name="テキスト ボックス 72"/>
              <p:cNvSpPr txBox="1"/>
              <p:nvPr/>
            </p:nvSpPr>
            <p:spPr>
              <a:xfrm rot="3571925" flipH="1">
                <a:off x="7507497" y="2114845"/>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grpSp>
        <p:grpSp>
          <p:nvGrpSpPr>
            <p:cNvPr id="74" name="グループ化 73"/>
            <p:cNvGrpSpPr/>
            <p:nvPr/>
          </p:nvGrpSpPr>
          <p:grpSpPr>
            <a:xfrm>
              <a:off x="2436536" y="2164088"/>
              <a:ext cx="757598" cy="1214446"/>
              <a:chOff x="7237136" y="2284404"/>
              <a:chExt cx="757598" cy="1214446"/>
            </a:xfrm>
          </p:grpSpPr>
          <p:sp>
            <p:nvSpPr>
              <p:cNvPr id="75" name="円/楕円 74"/>
              <p:cNvSpPr/>
              <p:nvPr/>
            </p:nvSpPr>
            <p:spPr bwMode="auto">
              <a:xfrm rot="3285623">
                <a:off x="7756253" y="2850512"/>
                <a:ext cx="172151"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76" name="円/楕円 75"/>
              <p:cNvSpPr/>
              <p:nvPr/>
            </p:nvSpPr>
            <p:spPr bwMode="auto">
              <a:xfrm rot="3810271">
                <a:off x="7777491" y="2571043"/>
                <a:ext cx="142876"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77" name="円/楕円 76"/>
              <p:cNvSpPr/>
              <p:nvPr/>
            </p:nvSpPr>
            <p:spPr bwMode="auto">
              <a:xfrm>
                <a:off x="7808640" y="2284404"/>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78" name="円/楕円 77"/>
              <p:cNvSpPr/>
              <p:nvPr/>
            </p:nvSpPr>
            <p:spPr bwMode="auto">
              <a:xfrm>
                <a:off x="7529509" y="2284404"/>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79" name="円/楕円 78"/>
              <p:cNvSpPr/>
              <p:nvPr/>
            </p:nvSpPr>
            <p:spPr bwMode="auto">
              <a:xfrm>
                <a:off x="7243757" y="2284404"/>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80" name="円/楕円 79"/>
              <p:cNvSpPr/>
              <p:nvPr/>
            </p:nvSpPr>
            <p:spPr bwMode="auto">
              <a:xfrm>
                <a:off x="7237136" y="2570156"/>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81" name="円/楕円 80"/>
              <p:cNvSpPr/>
              <p:nvPr/>
            </p:nvSpPr>
            <p:spPr bwMode="auto">
              <a:xfrm rot="3923630">
                <a:off x="7504015" y="2571901"/>
                <a:ext cx="124214"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82" name="円/楕円 81"/>
              <p:cNvSpPr/>
              <p:nvPr/>
            </p:nvSpPr>
            <p:spPr bwMode="auto">
              <a:xfrm rot="2692861">
                <a:off x="7484805" y="2855908"/>
                <a:ext cx="168020"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83" name="円/楕円 82"/>
              <p:cNvSpPr/>
              <p:nvPr/>
            </p:nvSpPr>
            <p:spPr bwMode="auto">
              <a:xfrm>
                <a:off x="7237136" y="2855908"/>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84" name="円/楕円 83"/>
              <p:cNvSpPr/>
              <p:nvPr/>
            </p:nvSpPr>
            <p:spPr bwMode="auto">
              <a:xfrm>
                <a:off x="7237136" y="3141660"/>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85" name="円/楕円 84"/>
              <p:cNvSpPr/>
              <p:nvPr/>
            </p:nvSpPr>
            <p:spPr bwMode="auto">
              <a:xfrm>
                <a:off x="7522888" y="3427412"/>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86" name="円/楕円 85"/>
              <p:cNvSpPr/>
              <p:nvPr/>
            </p:nvSpPr>
            <p:spPr bwMode="auto">
              <a:xfrm>
                <a:off x="7237136" y="3427412"/>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87" name="円/楕円 86"/>
              <p:cNvSpPr/>
              <p:nvPr/>
            </p:nvSpPr>
            <p:spPr bwMode="auto">
              <a:xfrm rot="13168845" flipV="1">
                <a:off x="7745864" y="3143218"/>
                <a:ext cx="207540"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88" name="円/楕円 87"/>
              <p:cNvSpPr/>
              <p:nvPr/>
            </p:nvSpPr>
            <p:spPr bwMode="auto">
              <a:xfrm>
                <a:off x="7808640" y="3427412"/>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89" name="円/楕円 88"/>
              <p:cNvSpPr/>
              <p:nvPr/>
            </p:nvSpPr>
            <p:spPr bwMode="auto">
              <a:xfrm rot="1949526">
                <a:off x="7510527" y="3142454"/>
                <a:ext cx="120241"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90" name="テキスト ボックス 89"/>
              <p:cNvSpPr txBox="1"/>
              <p:nvPr/>
            </p:nvSpPr>
            <p:spPr>
              <a:xfrm rot="2580157" flipH="1">
                <a:off x="7709399" y="3107096"/>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r>
                  <a:rPr kumimoji="1" lang="en-US" altLang="ja-JP" sz="1300" b="1" dirty="0" smtClean="0">
                    <a:solidFill>
                      <a:schemeClr val="accent2"/>
                    </a:solidFill>
                    <a:latin typeface="Symbol" pitchFamily="18" charset="2"/>
                  </a:rPr>
                  <a:t>  </a:t>
                </a: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91" name="テキスト ボックス 90"/>
              <p:cNvSpPr txBox="1"/>
              <p:nvPr/>
            </p:nvSpPr>
            <p:spPr>
              <a:xfrm rot="2580157" flipH="1">
                <a:off x="7437933" y="2821336"/>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r>
                  <a:rPr kumimoji="1" lang="en-US" altLang="ja-JP" sz="1300" b="1" dirty="0" smtClean="0">
                    <a:solidFill>
                      <a:schemeClr val="accent2"/>
                    </a:solidFill>
                    <a:latin typeface="Symbol" pitchFamily="18" charset="2"/>
                  </a:rPr>
                  <a:t> </a:t>
                </a: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92" name="テキスト ボックス 91"/>
              <p:cNvSpPr txBox="1"/>
              <p:nvPr/>
            </p:nvSpPr>
            <p:spPr>
              <a:xfrm rot="3184021" flipH="1">
                <a:off x="7711781" y="2818962"/>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r>
                  <a:rPr kumimoji="1" lang="en-US" altLang="ja-JP" sz="1300" b="1" dirty="0" smtClean="0">
                    <a:solidFill>
                      <a:schemeClr val="accent2"/>
                    </a:solidFill>
                    <a:latin typeface="Symbol" pitchFamily="18" charset="2"/>
                  </a:rPr>
                  <a:t> </a:t>
                </a: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93" name="テキスト ボックス 92"/>
              <p:cNvSpPr txBox="1"/>
              <p:nvPr/>
            </p:nvSpPr>
            <p:spPr>
              <a:xfrm rot="3571925" flipH="1">
                <a:off x="7717059" y="2537148"/>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r>
                  <a:rPr kumimoji="1" lang="en-US" altLang="ja-JP" sz="1300" b="1" dirty="0" smtClean="0">
                    <a:solidFill>
                      <a:schemeClr val="accent2"/>
                    </a:solidFill>
                    <a:latin typeface="Symbol" pitchFamily="18" charset="2"/>
                  </a:rPr>
                  <a:t> </a:t>
                </a: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94" name="テキスト ボックス 93"/>
              <p:cNvSpPr txBox="1"/>
              <p:nvPr/>
            </p:nvSpPr>
            <p:spPr>
              <a:xfrm rot="3571925" flipH="1">
                <a:off x="7436059" y="2542679"/>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95" name="テキスト ボックス 94"/>
              <p:cNvSpPr txBox="1"/>
              <p:nvPr/>
            </p:nvSpPr>
            <p:spPr>
              <a:xfrm rot="2561955" flipH="1">
                <a:off x="7441849" y="3110109"/>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grpSp>
        <p:sp>
          <p:nvSpPr>
            <p:cNvPr id="96" name="テキスト ボックス 95"/>
            <p:cNvSpPr txBox="1"/>
            <p:nvPr/>
          </p:nvSpPr>
          <p:spPr>
            <a:xfrm rot="19369981" flipH="1">
              <a:off x="3509626" y="2964928"/>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grpSp>
      <p:sp>
        <p:nvSpPr>
          <p:cNvPr id="97" name="テキスト ボックス 96"/>
          <p:cNvSpPr txBox="1"/>
          <p:nvPr/>
        </p:nvSpPr>
        <p:spPr>
          <a:xfrm>
            <a:off x="1780674" y="1345266"/>
            <a:ext cx="5495160" cy="369332"/>
          </a:xfrm>
          <a:prstGeom prst="rect">
            <a:avLst/>
          </a:prstGeom>
          <a:noFill/>
        </p:spPr>
        <p:txBody>
          <a:bodyPr wrap="square" rtlCol="0">
            <a:spAutoFit/>
          </a:bodyPr>
          <a:lstStyle/>
          <a:p>
            <a:pPr algn="ctr"/>
            <a:r>
              <a:rPr lang="ja-JP" altLang="en-US" dirty="0" smtClean="0"/>
              <a:t>荷電粒子が通過するときに分子が分極する様子</a:t>
            </a:r>
            <a:endParaRPr kumimoji="1" lang="ja-JP" altLang="en-US" dirty="0"/>
          </a:p>
        </p:txBody>
      </p:sp>
      <p:sp>
        <p:nvSpPr>
          <p:cNvPr id="98" name="テキスト ボックス 97"/>
          <p:cNvSpPr txBox="1"/>
          <p:nvPr/>
        </p:nvSpPr>
        <p:spPr>
          <a:xfrm>
            <a:off x="4616410" y="5648830"/>
            <a:ext cx="4527590" cy="523220"/>
          </a:xfrm>
          <a:prstGeom prst="rect">
            <a:avLst/>
          </a:prstGeom>
          <a:noFill/>
        </p:spPr>
        <p:txBody>
          <a:bodyPr wrap="square" rtlCol="0">
            <a:spAutoFit/>
          </a:bodyPr>
          <a:lstStyle/>
          <a:p>
            <a:r>
              <a:rPr lang="ja-JP" altLang="en-US" sz="1400" dirty="0" smtClean="0"/>
              <a:t>早い</a:t>
            </a:r>
            <a:r>
              <a:rPr kumimoji="1" lang="ja-JP" altLang="en-US" sz="1400" dirty="0" smtClean="0"/>
              <a:t>粒子だと分極が非対称になり</a:t>
            </a:r>
            <a:r>
              <a:rPr lang="ja-JP" altLang="en-US" sz="1400" dirty="0" smtClean="0"/>
              <a:t>粒子の進行方向を向く</a:t>
            </a:r>
            <a:endParaRPr lang="en-US" altLang="ja-JP" sz="1400" dirty="0" smtClean="0"/>
          </a:p>
          <a:p>
            <a:r>
              <a:rPr kumimoji="1" lang="ja-JP" altLang="en-US" sz="1400" dirty="0" smtClean="0"/>
              <a:t>粒子が通過後、分極が戻り進行方向に電磁波を放出する</a:t>
            </a:r>
            <a:endParaRPr kumimoji="1" lang="ja-JP" altLang="en-US" sz="1400" dirty="0"/>
          </a:p>
        </p:txBody>
      </p:sp>
      <p:sp>
        <p:nvSpPr>
          <p:cNvPr id="101" name="テキスト ボックス 100"/>
          <p:cNvSpPr txBox="1"/>
          <p:nvPr/>
        </p:nvSpPr>
        <p:spPr>
          <a:xfrm>
            <a:off x="415090" y="5660861"/>
            <a:ext cx="3607078" cy="523220"/>
          </a:xfrm>
          <a:prstGeom prst="rect">
            <a:avLst/>
          </a:prstGeom>
          <a:noFill/>
        </p:spPr>
        <p:txBody>
          <a:bodyPr wrap="none" rtlCol="0">
            <a:spAutoFit/>
          </a:bodyPr>
          <a:lstStyle/>
          <a:p>
            <a:r>
              <a:rPr kumimoji="1" lang="ja-JP" altLang="en-US" sz="1400" dirty="0" smtClean="0"/>
              <a:t>遅い粒子だと分極が対象になり</a:t>
            </a:r>
            <a:endParaRPr kumimoji="1" lang="en-US" altLang="ja-JP" sz="1400" dirty="0" smtClean="0"/>
          </a:p>
          <a:p>
            <a:r>
              <a:rPr lang="ja-JP" altLang="en-US" sz="1400" dirty="0" smtClean="0"/>
              <a:t>分極が戻っても外部に電磁波が放出されない</a:t>
            </a:r>
            <a:endParaRPr kumimoji="1" lang="ja-JP" altLang="en-US" sz="1400" dirty="0"/>
          </a:p>
        </p:txBody>
      </p:sp>
      <p:sp>
        <p:nvSpPr>
          <p:cNvPr id="102" name="フッター プレースホルダ 101"/>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7" name="直線コネクタ 116"/>
          <p:cNvCxnSpPr/>
          <p:nvPr/>
        </p:nvCxnSpPr>
        <p:spPr bwMode="auto">
          <a:xfrm rot="5400000" flipH="1" flipV="1">
            <a:off x="1713932" y="4115996"/>
            <a:ext cx="2161914" cy="1441275"/>
          </a:xfrm>
          <a:prstGeom prst="line">
            <a:avLst/>
          </a:prstGeom>
          <a:solidFill>
            <a:schemeClr val="accent1"/>
          </a:solidFill>
          <a:ln w="28575" cap="flat" cmpd="sng" algn="ctr">
            <a:solidFill>
              <a:srgbClr val="7030A0"/>
            </a:solidFill>
            <a:prstDash val="solid"/>
            <a:round/>
            <a:headEnd type="none" w="med" len="med"/>
            <a:tailEnd type="none" w="med" len="med"/>
          </a:ln>
          <a:effectLst/>
        </p:spPr>
      </p:cxnSp>
      <p:sp>
        <p:nvSpPr>
          <p:cNvPr id="2" name="タイトル 1"/>
          <p:cNvSpPr>
            <a:spLocks noGrp="1"/>
          </p:cNvSpPr>
          <p:nvPr>
            <p:ph type="title"/>
          </p:nvPr>
        </p:nvSpPr>
        <p:spPr/>
        <p:txBody>
          <a:bodyPr/>
          <a:lstStyle/>
          <a:p>
            <a:r>
              <a:rPr lang="ja-JP" altLang="en-US" dirty="0" smtClean="0"/>
              <a:t>チェレンコフ放射</a:t>
            </a:r>
            <a:endParaRPr kumimoji="1" lang="ja-JP" altLang="en-US" dirty="0"/>
          </a:p>
        </p:txBody>
      </p:sp>
      <p:sp>
        <p:nvSpPr>
          <p:cNvPr id="125" name="コンテンツ プレースホルダ 124"/>
          <p:cNvSpPr>
            <a:spLocks noGrp="1"/>
          </p:cNvSpPr>
          <p:nvPr>
            <p:ph idx="1"/>
          </p:nvPr>
        </p:nvSpPr>
        <p:spPr>
          <a:xfrm>
            <a:off x="4403558" y="1345022"/>
            <a:ext cx="4740441" cy="4273735"/>
          </a:xfrm>
        </p:spPr>
        <p:txBody>
          <a:bodyPr/>
          <a:lstStyle/>
          <a:p>
            <a:r>
              <a:rPr lang="ja-JP" altLang="en-US" dirty="0" smtClean="0"/>
              <a:t>各点で分極が戻る際に発生する電磁波は球面波</a:t>
            </a:r>
            <a:endParaRPr lang="en-US" altLang="ja-JP" dirty="0" smtClean="0"/>
          </a:p>
          <a:p>
            <a:r>
              <a:rPr lang="ja-JP" altLang="en-US" dirty="0" smtClean="0"/>
              <a:t>ホイヘンスの原理により、重ねあった波は進行方向に対し</a:t>
            </a:r>
            <a:r>
              <a:rPr lang="ja-JP" altLang="en-US" dirty="0" smtClean="0">
                <a:sym typeface="Symbol"/>
              </a:rPr>
              <a:t>の角度を持って放出される</a:t>
            </a:r>
            <a:endParaRPr lang="en-US" altLang="ja-JP" dirty="0" smtClean="0">
              <a:sym typeface="Symbol"/>
            </a:endParaRPr>
          </a:p>
          <a:p>
            <a:endParaRPr lang="en-US" altLang="ja-JP" dirty="0" smtClean="0">
              <a:sym typeface="Symbol"/>
            </a:endParaRPr>
          </a:p>
          <a:p>
            <a:endParaRPr lang="en-US" altLang="ja-JP" dirty="0" smtClean="0">
              <a:sym typeface="Symbol"/>
            </a:endParaRPr>
          </a:p>
          <a:p>
            <a:pPr>
              <a:buNone/>
            </a:pPr>
            <a:endParaRPr lang="en-US" altLang="ja-JP" dirty="0" smtClean="0">
              <a:sym typeface="Symbol"/>
            </a:endParaRPr>
          </a:p>
          <a:p>
            <a:r>
              <a:rPr lang="ja-JP" altLang="en-US" dirty="0" smtClean="0"/>
              <a:t>チェレンコフ光が放出される条件</a:t>
            </a:r>
            <a:endParaRPr lang="en-US" altLang="ja-JP" dirty="0" smtClean="0"/>
          </a:p>
          <a:p>
            <a:pPr lvl="1"/>
            <a:r>
              <a:rPr lang="en-US" altLang="ja-JP" i="1" dirty="0" smtClean="0">
                <a:sym typeface="Symbol"/>
              </a:rPr>
              <a:t>n</a:t>
            </a:r>
            <a:r>
              <a:rPr lang="ja-JP" altLang="ja-JP" i="1" dirty="0" smtClean="0">
                <a:sym typeface="Symbol"/>
              </a:rPr>
              <a:t></a:t>
            </a:r>
            <a:r>
              <a:rPr lang="en-US" altLang="ja-JP" i="1" dirty="0" smtClean="0">
                <a:sym typeface="Symbol"/>
              </a:rPr>
              <a:t> </a:t>
            </a:r>
            <a:r>
              <a:rPr lang="en-US" altLang="ja-JP" dirty="0" smtClean="0">
                <a:sym typeface="Symbol"/>
              </a:rPr>
              <a:t>1             </a:t>
            </a:r>
            <a:r>
              <a:rPr lang="ja-JP" altLang="ja-JP" i="1" dirty="0" smtClean="0">
                <a:sym typeface="Symbol"/>
              </a:rPr>
              <a:t></a:t>
            </a:r>
            <a:r>
              <a:rPr lang="en-US" altLang="ja-JP" dirty="0" smtClean="0">
                <a:sym typeface="Symbol"/>
              </a:rPr>
              <a:t>  1/</a:t>
            </a:r>
            <a:r>
              <a:rPr lang="en-US" altLang="ja-JP" i="1" dirty="0" smtClean="0">
                <a:sym typeface="Symbol"/>
              </a:rPr>
              <a:t>n</a:t>
            </a:r>
            <a:endParaRPr lang="ja-JP" altLang="en-US" i="1" dirty="0" smtClean="0"/>
          </a:p>
          <a:p>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49</a:t>
            </a:fld>
            <a:endParaRPr kumimoji="1" lang="ja-JP" altLang="en-US" dirty="0"/>
          </a:p>
        </p:txBody>
      </p:sp>
      <p:sp>
        <p:nvSpPr>
          <p:cNvPr id="100" name="テキスト ボックス 99"/>
          <p:cNvSpPr txBox="1"/>
          <p:nvPr/>
        </p:nvSpPr>
        <p:spPr>
          <a:xfrm rot="19584539">
            <a:off x="2282307" y="3166525"/>
            <a:ext cx="788999" cy="400110"/>
          </a:xfrm>
          <a:prstGeom prst="rect">
            <a:avLst/>
          </a:prstGeom>
          <a:noFill/>
        </p:spPr>
        <p:txBody>
          <a:bodyPr wrap="none" rtlCol="0">
            <a:spAutoFit/>
          </a:bodyPr>
          <a:lstStyle/>
          <a:p>
            <a:r>
              <a:rPr kumimoji="1" lang="en-US" altLang="ja-JP" sz="2000" i="1" dirty="0" smtClean="0">
                <a:latin typeface="Symbol" pitchFamily="18" charset="2"/>
                <a:cs typeface="Times New Roman" pitchFamily="18" charset="0"/>
              </a:rPr>
              <a:t>D</a:t>
            </a:r>
            <a:r>
              <a:rPr kumimoji="1" lang="en-US" altLang="ja-JP" sz="2000" i="1" dirty="0" smtClean="0">
                <a:latin typeface="Times New Roman" pitchFamily="18" charset="0"/>
                <a:cs typeface="Times New Roman" pitchFamily="18" charset="0"/>
              </a:rPr>
              <a:t>t·</a:t>
            </a:r>
            <a:r>
              <a:rPr lang="en-US" altLang="ja-JP" sz="2000" i="1" dirty="0" smtClean="0">
                <a:latin typeface="Times New Roman" pitchFamily="18" charset="0"/>
                <a:cs typeface="Times New Roman" pitchFamily="18" charset="0"/>
              </a:rPr>
              <a:t>c</a:t>
            </a:r>
            <a:r>
              <a:rPr lang="en-US" altLang="ja-JP" sz="2000" dirty="0" smtClean="0">
                <a:latin typeface="Times New Roman" pitchFamily="18" charset="0"/>
                <a:cs typeface="Times New Roman" pitchFamily="18" charset="0"/>
              </a:rPr>
              <a:t>/</a:t>
            </a:r>
            <a:r>
              <a:rPr lang="en-US" altLang="ja-JP" sz="2000" i="1" dirty="0" smtClean="0">
                <a:latin typeface="Times New Roman" pitchFamily="18" charset="0"/>
                <a:cs typeface="Times New Roman" pitchFamily="18" charset="0"/>
              </a:rPr>
              <a:t>n</a:t>
            </a:r>
            <a:endParaRPr kumimoji="1" lang="ja-JP" altLang="en-US" sz="2000" i="1" dirty="0">
              <a:latin typeface="Times New Roman" pitchFamily="18" charset="0"/>
              <a:cs typeface="Times New Roman" pitchFamily="18" charset="0"/>
            </a:endParaRPr>
          </a:p>
        </p:txBody>
      </p:sp>
      <p:cxnSp>
        <p:nvCxnSpPr>
          <p:cNvPr id="102" name="直線矢印コネクタ 101"/>
          <p:cNvCxnSpPr/>
          <p:nvPr/>
        </p:nvCxnSpPr>
        <p:spPr bwMode="auto">
          <a:xfrm>
            <a:off x="-108296" y="3763034"/>
            <a:ext cx="4138864"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03" name="直線コネクタ 102"/>
          <p:cNvCxnSpPr/>
          <p:nvPr/>
        </p:nvCxnSpPr>
        <p:spPr bwMode="auto">
          <a:xfrm rot="16200000" flipH="1">
            <a:off x="1708775" y="1958845"/>
            <a:ext cx="2161914" cy="1441275"/>
          </a:xfrm>
          <a:prstGeom prst="line">
            <a:avLst/>
          </a:prstGeom>
          <a:solidFill>
            <a:schemeClr val="accent1"/>
          </a:solidFill>
          <a:ln w="28575" cap="flat" cmpd="sng" algn="ctr">
            <a:solidFill>
              <a:srgbClr val="7030A0"/>
            </a:solidFill>
            <a:prstDash val="solid"/>
            <a:round/>
            <a:headEnd type="none" w="med" len="med"/>
            <a:tailEnd type="none" w="med" len="med"/>
          </a:ln>
          <a:effectLst/>
        </p:spPr>
      </p:cxnSp>
      <p:sp>
        <p:nvSpPr>
          <p:cNvPr id="107" name="テキスト ボックス 106"/>
          <p:cNvSpPr txBox="1"/>
          <p:nvPr/>
        </p:nvSpPr>
        <p:spPr>
          <a:xfrm rot="19578647">
            <a:off x="1622744" y="2847326"/>
            <a:ext cx="917239" cy="400110"/>
          </a:xfrm>
          <a:prstGeom prst="rect">
            <a:avLst/>
          </a:prstGeom>
          <a:noFill/>
        </p:spPr>
        <p:txBody>
          <a:bodyPr wrap="none" rtlCol="0">
            <a:spAutoFit/>
          </a:bodyPr>
          <a:lstStyle/>
          <a:p>
            <a:r>
              <a:rPr kumimoji="1" lang="en-US" altLang="ja-JP" sz="2000" dirty="0" smtClean="0">
                <a:latin typeface="Symbol" pitchFamily="18" charset="2"/>
                <a:cs typeface="Times New Roman" pitchFamily="18" charset="0"/>
              </a:rPr>
              <a:t>2</a:t>
            </a:r>
            <a:r>
              <a:rPr kumimoji="1" lang="en-US" altLang="ja-JP" sz="2000" i="1" dirty="0" smtClean="0">
                <a:latin typeface="Symbol" pitchFamily="18" charset="2"/>
                <a:cs typeface="Times New Roman" pitchFamily="18" charset="0"/>
              </a:rPr>
              <a:t>D</a:t>
            </a:r>
            <a:r>
              <a:rPr kumimoji="1" lang="en-US" altLang="ja-JP" sz="2000" i="1" dirty="0" smtClean="0">
                <a:latin typeface="Times New Roman" pitchFamily="18" charset="0"/>
                <a:cs typeface="Times New Roman" pitchFamily="18" charset="0"/>
              </a:rPr>
              <a:t>t·</a:t>
            </a:r>
            <a:r>
              <a:rPr lang="en-US" altLang="ja-JP" sz="2000" i="1" dirty="0" smtClean="0">
                <a:latin typeface="Times New Roman" pitchFamily="18" charset="0"/>
                <a:cs typeface="Times New Roman" pitchFamily="18" charset="0"/>
              </a:rPr>
              <a:t>c</a:t>
            </a:r>
            <a:r>
              <a:rPr lang="en-US" altLang="ja-JP" sz="2000" dirty="0" smtClean="0">
                <a:latin typeface="Times New Roman" pitchFamily="18" charset="0"/>
                <a:cs typeface="Times New Roman" pitchFamily="18" charset="0"/>
              </a:rPr>
              <a:t>/</a:t>
            </a:r>
            <a:r>
              <a:rPr lang="en-US" altLang="ja-JP" sz="2000" i="1" dirty="0" smtClean="0">
                <a:latin typeface="Times New Roman" pitchFamily="18" charset="0"/>
                <a:cs typeface="Times New Roman" pitchFamily="18" charset="0"/>
              </a:rPr>
              <a:t>n</a:t>
            </a:r>
            <a:endParaRPr kumimoji="1" lang="ja-JP" altLang="en-US" sz="2000" i="1" dirty="0">
              <a:latin typeface="Times New Roman" pitchFamily="18" charset="0"/>
              <a:cs typeface="Times New Roman" pitchFamily="18" charset="0"/>
            </a:endParaRPr>
          </a:p>
        </p:txBody>
      </p:sp>
      <p:sp>
        <p:nvSpPr>
          <p:cNvPr id="108" name="テキスト ボックス 107"/>
          <p:cNvSpPr txBox="1"/>
          <p:nvPr/>
        </p:nvSpPr>
        <p:spPr>
          <a:xfrm rot="19578647">
            <a:off x="1100405" y="2443621"/>
            <a:ext cx="917239" cy="400110"/>
          </a:xfrm>
          <a:prstGeom prst="rect">
            <a:avLst/>
          </a:prstGeom>
          <a:noFill/>
        </p:spPr>
        <p:txBody>
          <a:bodyPr wrap="none" rtlCol="0">
            <a:spAutoFit/>
          </a:bodyPr>
          <a:lstStyle/>
          <a:p>
            <a:r>
              <a:rPr lang="en-US" altLang="ja-JP" sz="2000" dirty="0" smtClean="0">
                <a:latin typeface="Symbol" pitchFamily="18" charset="2"/>
                <a:cs typeface="Times New Roman" pitchFamily="18" charset="0"/>
              </a:rPr>
              <a:t>3</a:t>
            </a:r>
            <a:r>
              <a:rPr kumimoji="1" lang="en-US" altLang="ja-JP" sz="2000" i="1" dirty="0" smtClean="0">
                <a:latin typeface="Symbol" pitchFamily="18" charset="2"/>
                <a:cs typeface="Times New Roman" pitchFamily="18" charset="0"/>
              </a:rPr>
              <a:t>D</a:t>
            </a:r>
            <a:r>
              <a:rPr kumimoji="1" lang="en-US" altLang="ja-JP" sz="2000" i="1" dirty="0" smtClean="0">
                <a:latin typeface="Times New Roman" pitchFamily="18" charset="0"/>
                <a:cs typeface="Times New Roman" pitchFamily="18" charset="0"/>
              </a:rPr>
              <a:t>t·</a:t>
            </a:r>
            <a:r>
              <a:rPr lang="en-US" altLang="ja-JP" sz="2000" i="1" dirty="0" smtClean="0">
                <a:latin typeface="Times New Roman" pitchFamily="18" charset="0"/>
                <a:cs typeface="Times New Roman" pitchFamily="18" charset="0"/>
              </a:rPr>
              <a:t>c</a:t>
            </a:r>
            <a:r>
              <a:rPr lang="en-US" altLang="ja-JP" sz="2000" dirty="0" smtClean="0">
                <a:latin typeface="Times New Roman" pitchFamily="18" charset="0"/>
                <a:cs typeface="Times New Roman" pitchFamily="18" charset="0"/>
              </a:rPr>
              <a:t>/</a:t>
            </a:r>
            <a:r>
              <a:rPr lang="en-US" altLang="ja-JP" sz="2000" i="1" dirty="0" smtClean="0">
                <a:latin typeface="Times New Roman" pitchFamily="18" charset="0"/>
                <a:cs typeface="Times New Roman" pitchFamily="18" charset="0"/>
              </a:rPr>
              <a:t>n</a:t>
            </a:r>
            <a:endParaRPr kumimoji="1" lang="ja-JP" altLang="en-US" sz="2000" i="1" dirty="0">
              <a:latin typeface="Times New Roman" pitchFamily="18" charset="0"/>
              <a:cs typeface="Times New Roman" pitchFamily="18" charset="0"/>
            </a:endParaRPr>
          </a:p>
        </p:txBody>
      </p:sp>
      <p:sp>
        <p:nvSpPr>
          <p:cNvPr id="109" name="円弧 108"/>
          <p:cNvSpPr/>
          <p:nvPr/>
        </p:nvSpPr>
        <p:spPr bwMode="auto">
          <a:xfrm>
            <a:off x="-2498360" y="1032728"/>
            <a:ext cx="5447507" cy="5447507"/>
          </a:xfrm>
          <a:prstGeom prst="arc">
            <a:avLst>
              <a:gd name="adj1" fmla="val 17663951"/>
              <a:gd name="adj2" fmla="val 3898694"/>
            </a:avLst>
          </a:prstGeom>
          <a:no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10" name="円弧 109"/>
          <p:cNvSpPr/>
          <p:nvPr/>
        </p:nvSpPr>
        <p:spPr bwMode="auto">
          <a:xfrm>
            <a:off x="-552305" y="1959100"/>
            <a:ext cx="3701480" cy="3620506"/>
          </a:xfrm>
          <a:prstGeom prst="arc">
            <a:avLst>
              <a:gd name="adj1" fmla="val 17681955"/>
              <a:gd name="adj2" fmla="val 3862364"/>
            </a:avLst>
          </a:prstGeom>
          <a:no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11" name="円弧 110"/>
          <p:cNvSpPr/>
          <p:nvPr/>
        </p:nvSpPr>
        <p:spPr bwMode="auto">
          <a:xfrm>
            <a:off x="1503718" y="2870027"/>
            <a:ext cx="1825727" cy="1785787"/>
          </a:xfrm>
          <a:prstGeom prst="arc">
            <a:avLst>
              <a:gd name="adj1" fmla="val 17697696"/>
              <a:gd name="adj2" fmla="val 3915353"/>
            </a:avLst>
          </a:prstGeom>
          <a:no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cxnSp>
        <p:nvCxnSpPr>
          <p:cNvPr id="112" name="直線コネクタ 111"/>
          <p:cNvCxnSpPr/>
          <p:nvPr/>
        </p:nvCxnSpPr>
        <p:spPr bwMode="auto">
          <a:xfrm rot="10800000" flipV="1">
            <a:off x="2413387" y="3260339"/>
            <a:ext cx="768357" cy="501103"/>
          </a:xfrm>
          <a:prstGeom prst="line">
            <a:avLst/>
          </a:prstGeom>
          <a:solidFill>
            <a:schemeClr val="accent1"/>
          </a:solidFill>
          <a:ln w="9525" cap="flat" cmpd="sng" algn="ctr">
            <a:solidFill>
              <a:srgbClr val="FF6600"/>
            </a:solidFill>
            <a:prstDash val="solid"/>
            <a:round/>
            <a:headEnd type="arrow" w="med" len="med"/>
            <a:tailEnd type="none" w="med" len="med"/>
          </a:ln>
          <a:effectLst/>
        </p:spPr>
      </p:cxnSp>
      <p:cxnSp>
        <p:nvCxnSpPr>
          <p:cNvPr id="113" name="直線コネクタ 112"/>
          <p:cNvCxnSpPr/>
          <p:nvPr/>
        </p:nvCxnSpPr>
        <p:spPr bwMode="auto">
          <a:xfrm rot="10800000" flipV="1">
            <a:off x="1315735" y="2766214"/>
            <a:ext cx="1526011" cy="995226"/>
          </a:xfrm>
          <a:prstGeom prst="line">
            <a:avLst/>
          </a:prstGeom>
          <a:solidFill>
            <a:schemeClr val="accent1"/>
          </a:solidFill>
          <a:ln w="9525" cap="flat" cmpd="sng" algn="ctr">
            <a:solidFill>
              <a:srgbClr val="FF6600"/>
            </a:solidFill>
            <a:prstDash val="solid"/>
            <a:round/>
            <a:headEnd type="arrow" w="med" len="med"/>
            <a:tailEnd type="none" w="med" len="med"/>
          </a:ln>
          <a:effectLst/>
        </p:spPr>
      </p:cxnSp>
      <p:cxnSp>
        <p:nvCxnSpPr>
          <p:cNvPr id="114" name="直線コネクタ 113"/>
          <p:cNvCxnSpPr/>
          <p:nvPr/>
        </p:nvCxnSpPr>
        <p:spPr bwMode="auto">
          <a:xfrm rot="10800000" flipV="1">
            <a:off x="218072" y="2268613"/>
            <a:ext cx="2289011" cy="1492833"/>
          </a:xfrm>
          <a:prstGeom prst="line">
            <a:avLst/>
          </a:prstGeom>
          <a:solidFill>
            <a:schemeClr val="accent1"/>
          </a:solidFill>
          <a:ln w="9525" cap="flat" cmpd="sng" algn="ctr">
            <a:solidFill>
              <a:srgbClr val="FF6600"/>
            </a:solidFill>
            <a:prstDash val="solid"/>
            <a:round/>
            <a:headEnd type="arrow" w="med" len="med"/>
            <a:tailEnd type="none" w="med" len="med"/>
          </a:ln>
          <a:effectLst/>
        </p:spPr>
      </p:cxnSp>
      <p:sp>
        <p:nvSpPr>
          <p:cNvPr id="116" name="テキスト ボックス 115"/>
          <p:cNvSpPr txBox="1"/>
          <p:nvPr/>
        </p:nvSpPr>
        <p:spPr>
          <a:xfrm>
            <a:off x="3465082" y="3853113"/>
            <a:ext cx="889987" cy="430887"/>
          </a:xfrm>
          <a:prstGeom prst="rect">
            <a:avLst/>
          </a:prstGeom>
          <a:noFill/>
        </p:spPr>
        <p:txBody>
          <a:bodyPr wrap="none" rtlCol="0">
            <a:spAutoFit/>
          </a:bodyPr>
          <a:lstStyle/>
          <a:p>
            <a:r>
              <a:rPr kumimoji="1" lang="ja-JP" altLang="en-US" sz="1050" dirty="0" smtClean="0"/>
              <a:t>荷電粒子の</a:t>
            </a:r>
            <a:endParaRPr kumimoji="1" lang="en-US" altLang="ja-JP" sz="1050" dirty="0" smtClean="0"/>
          </a:p>
          <a:p>
            <a:r>
              <a:rPr kumimoji="1" lang="ja-JP" altLang="en-US" sz="1050" dirty="0" smtClean="0"/>
              <a:t>進行方向</a:t>
            </a:r>
            <a:endParaRPr kumimoji="1" lang="ja-JP" altLang="en-US" sz="1050" dirty="0"/>
          </a:p>
        </p:txBody>
      </p:sp>
      <p:sp>
        <p:nvSpPr>
          <p:cNvPr id="118" name="テキスト ボックス 117"/>
          <p:cNvSpPr txBox="1"/>
          <p:nvPr/>
        </p:nvSpPr>
        <p:spPr>
          <a:xfrm>
            <a:off x="2743939" y="3805178"/>
            <a:ext cx="447756" cy="307777"/>
          </a:xfrm>
          <a:prstGeom prst="rect">
            <a:avLst/>
          </a:prstGeom>
          <a:solidFill>
            <a:schemeClr val="bg1"/>
          </a:solidFill>
        </p:spPr>
        <p:txBody>
          <a:bodyPr wrap="square" lIns="0" tIns="0" rIns="0" bIns="0" rtlCol="0">
            <a:spAutoFit/>
          </a:bodyPr>
          <a:lstStyle/>
          <a:p>
            <a:r>
              <a:rPr kumimoji="1" lang="en-US" altLang="ja-JP" sz="2000" i="1" dirty="0" err="1" smtClean="0">
                <a:latin typeface="Symbol" pitchFamily="18" charset="2"/>
                <a:cs typeface="Times New Roman" pitchFamily="18" charset="0"/>
              </a:rPr>
              <a:t>D</a:t>
            </a:r>
            <a:r>
              <a:rPr kumimoji="1" lang="en-US" altLang="ja-JP" sz="2000" i="1" dirty="0" err="1" smtClean="0">
                <a:latin typeface="Times New Roman" pitchFamily="18" charset="0"/>
                <a:cs typeface="Times New Roman" pitchFamily="18" charset="0"/>
              </a:rPr>
              <a:t>t·v</a:t>
            </a:r>
            <a:endParaRPr kumimoji="1" lang="ja-JP" altLang="en-US" sz="2000" i="1" dirty="0">
              <a:latin typeface="Times New Roman" pitchFamily="18" charset="0"/>
              <a:cs typeface="Times New Roman" pitchFamily="18" charset="0"/>
            </a:endParaRPr>
          </a:p>
        </p:txBody>
      </p:sp>
      <p:sp>
        <p:nvSpPr>
          <p:cNvPr id="119" name="テキスト ボックス 118"/>
          <p:cNvSpPr txBox="1"/>
          <p:nvPr/>
        </p:nvSpPr>
        <p:spPr>
          <a:xfrm>
            <a:off x="1682682" y="3807949"/>
            <a:ext cx="447756" cy="307777"/>
          </a:xfrm>
          <a:prstGeom prst="rect">
            <a:avLst/>
          </a:prstGeom>
          <a:solidFill>
            <a:schemeClr val="bg1"/>
          </a:solidFill>
        </p:spPr>
        <p:txBody>
          <a:bodyPr wrap="square" lIns="0" tIns="0" rIns="0" bIns="0" rtlCol="0">
            <a:spAutoFit/>
          </a:bodyPr>
          <a:lstStyle/>
          <a:p>
            <a:r>
              <a:rPr kumimoji="1" lang="en-US" altLang="ja-JP" sz="2000" i="1" dirty="0" smtClean="0">
                <a:latin typeface="Symbol" pitchFamily="18" charset="2"/>
                <a:cs typeface="Times New Roman" pitchFamily="18" charset="0"/>
              </a:rPr>
              <a:t>D</a:t>
            </a:r>
            <a:r>
              <a:rPr kumimoji="1" lang="en-US" altLang="ja-JP" sz="2000" i="1" dirty="0" smtClean="0">
                <a:latin typeface="Times New Roman" pitchFamily="18" charset="0"/>
                <a:cs typeface="Times New Roman" pitchFamily="18" charset="0"/>
              </a:rPr>
              <a:t>t·v</a:t>
            </a:r>
            <a:endParaRPr kumimoji="1" lang="ja-JP" altLang="en-US" sz="2000" i="1" dirty="0">
              <a:latin typeface="Times New Roman" pitchFamily="18" charset="0"/>
              <a:cs typeface="Times New Roman" pitchFamily="18" charset="0"/>
            </a:endParaRPr>
          </a:p>
        </p:txBody>
      </p:sp>
      <p:sp>
        <p:nvSpPr>
          <p:cNvPr id="120" name="テキスト ボックス 119"/>
          <p:cNvSpPr txBox="1"/>
          <p:nvPr/>
        </p:nvSpPr>
        <p:spPr>
          <a:xfrm>
            <a:off x="561573" y="3800745"/>
            <a:ext cx="447756" cy="307777"/>
          </a:xfrm>
          <a:prstGeom prst="rect">
            <a:avLst/>
          </a:prstGeom>
          <a:solidFill>
            <a:schemeClr val="bg1"/>
          </a:solidFill>
        </p:spPr>
        <p:txBody>
          <a:bodyPr wrap="square" lIns="0" tIns="0" rIns="0" bIns="0" rtlCol="0">
            <a:spAutoFit/>
          </a:bodyPr>
          <a:lstStyle/>
          <a:p>
            <a:r>
              <a:rPr kumimoji="1" lang="en-US" altLang="ja-JP" sz="2000" i="1" dirty="0" smtClean="0">
                <a:latin typeface="Symbol" pitchFamily="18" charset="2"/>
                <a:cs typeface="Times New Roman" pitchFamily="18" charset="0"/>
              </a:rPr>
              <a:t>D</a:t>
            </a:r>
            <a:r>
              <a:rPr kumimoji="1" lang="en-US" altLang="ja-JP" sz="2000" i="1" dirty="0" smtClean="0">
                <a:latin typeface="Times New Roman" pitchFamily="18" charset="0"/>
                <a:cs typeface="Times New Roman" pitchFamily="18" charset="0"/>
              </a:rPr>
              <a:t>t·v</a:t>
            </a:r>
            <a:endParaRPr kumimoji="1" lang="ja-JP" altLang="en-US" sz="2000" i="1" dirty="0">
              <a:latin typeface="Times New Roman" pitchFamily="18" charset="0"/>
              <a:cs typeface="Times New Roman" pitchFamily="18" charset="0"/>
            </a:endParaRPr>
          </a:p>
        </p:txBody>
      </p:sp>
      <p:sp>
        <p:nvSpPr>
          <p:cNvPr id="122" name="正方形/長方形 121"/>
          <p:cNvSpPr/>
          <p:nvPr/>
        </p:nvSpPr>
        <p:spPr>
          <a:xfrm>
            <a:off x="891626" y="3353039"/>
            <a:ext cx="304892" cy="369332"/>
          </a:xfrm>
          <a:prstGeom prst="rect">
            <a:avLst/>
          </a:prstGeom>
        </p:spPr>
        <p:txBody>
          <a:bodyPr wrap="none">
            <a:spAutoFit/>
          </a:bodyPr>
          <a:lstStyle/>
          <a:p>
            <a:r>
              <a:rPr lang="ja-JP" altLang="en-US" dirty="0" smtClean="0">
                <a:sym typeface="Symbol"/>
              </a:rPr>
              <a:t></a:t>
            </a:r>
            <a:endParaRPr lang="ja-JP" altLang="en-US" dirty="0"/>
          </a:p>
        </p:txBody>
      </p:sp>
      <p:sp>
        <p:nvSpPr>
          <p:cNvPr id="123" name="円弧 122"/>
          <p:cNvSpPr/>
          <p:nvPr/>
        </p:nvSpPr>
        <p:spPr bwMode="auto">
          <a:xfrm>
            <a:off x="-474598" y="3066119"/>
            <a:ext cx="1390783" cy="1390783"/>
          </a:xfrm>
          <a:prstGeom prst="arc">
            <a:avLst>
              <a:gd name="adj1" fmla="val 19640943"/>
              <a:gd name="adj2" fmla="val 0"/>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graphicFrame>
        <p:nvGraphicFramePr>
          <p:cNvPr id="124" name="オブジェクト 123"/>
          <p:cNvGraphicFramePr>
            <a:graphicFrameLocks noChangeAspect="1"/>
          </p:cNvGraphicFramePr>
          <p:nvPr/>
        </p:nvGraphicFramePr>
        <p:xfrm>
          <a:off x="5132125" y="3557346"/>
          <a:ext cx="3410284" cy="808924"/>
        </p:xfrm>
        <a:graphic>
          <a:graphicData uri="http://schemas.openxmlformats.org/presentationml/2006/ole">
            <p:oleObj spid="_x0000_s32773" name="数式" r:id="rId3" imgW="1765080" imgH="419040" progId="Equation.3">
              <p:embed/>
            </p:oleObj>
          </a:graphicData>
        </a:graphic>
      </p:graphicFrame>
      <p:sp>
        <p:nvSpPr>
          <p:cNvPr id="128" name="右矢印 127"/>
          <p:cNvSpPr/>
          <p:nvPr/>
        </p:nvSpPr>
        <p:spPr bwMode="auto">
          <a:xfrm>
            <a:off x="6324313" y="5137494"/>
            <a:ext cx="424219" cy="276726"/>
          </a:xfrm>
          <a:prstGeom prst="rightArrow">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080000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29" name="円/楕円 128"/>
          <p:cNvSpPr/>
          <p:nvPr/>
        </p:nvSpPr>
        <p:spPr bwMode="auto">
          <a:xfrm>
            <a:off x="206363" y="3742991"/>
            <a:ext cx="46253" cy="46253"/>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30" name="円/楕円 129"/>
          <p:cNvSpPr/>
          <p:nvPr/>
        </p:nvSpPr>
        <p:spPr bwMode="auto">
          <a:xfrm>
            <a:off x="1301626" y="3742398"/>
            <a:ext cx="46253" cy="46253"/>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31" name="円/楕円 130"/>
          <p:cNvSpPr/>
          <p:nvPr/>
        </p:nvSpPr>
        <p:spPr bwMode="auto">
          <a:xfrm>
            <a:off x="2396890" y="3745363"/>
            <a:ext cx="46253" cy="46253"/>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32" name="円/楕円 131"/>
          <p:cNvSpPr/>
          <p:nvPr/>
        </p:nvSpPr>
        <p:spPr bwMode="auto">
          <a:xfrm>
            <a:off x="3474364" y="3744770"/>
            <a:ext cx="46253" cy="46253"/>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9" name="フッター プレースホルダ 28"/>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lang="ja-JP" altLang="en-US" dirty="0" smtClean="0"/>
              <a:t>原子・原子核・素粒子</a:t>
            </a:r>
            <a:endParaRPr kumimoji="1" lang="ja-JP" altLang="en-US" dirty="0"/>
          </a:p>
        </p:txBody>
      </p:sp>
      <p:sp>
        <p:nvSpPr>
          <p:cNvPr id="6" name="テキスト プレースホルダ 5"/>
          <p:cNvSpPr>
            <a:spLocks noGrp="1"/>
          </p:cNvSpPr>
          <p:nvPr>
            <p:ph type="body" idx="1"/>
          </p:nvPr>
        </p:nvSpPr>
        <p:spPr/>
        <p:txBody>
          <a:bodyPr/>
          <a:lstStyle/>
          <a:p>
            <a:r>
              <a:rPr kumimoji="1" lang="en-US" altLang="ja-JP" dirty="0" smtClean="0"/>
              <a:t>Atom, Nuclear and Elementary Particles</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5</a:t>
            </a:fld>
            <a:endParaRPr kumimoji="1" lang="ja-JP" altLang="en-US" dirty="0"/>
          </a:p>
        </p:txBody>
      </p:sp>
      <p:sp>
        <p:nvSpPr>
          <p:cNvPr id="7" name="フッター プレースホルダ 6"/>
          <p:cNvSpPr>
            <a:spLocks noGrp="1"/>
          </p:cNvSpPr>
          <p:nvPr>
            <p:ph type="ftr" sz="quarter" idx="10"/>
          </p:nvPr>
        </p:nvSpPr>
        <p:spPr/>
        <p:txBody>
          <a:body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lang="en-US" altLang="ja-JP" dirty="0" smtClean="0">
                <a:sym typeface="Symbol"/>
              </a:rPr>
              <a:t></a:t>
            </a:r>
            <a:r>
              <a:rPr lang="en-US" altLang="ja-JP" dirty="0" smtClean="0"/>
              <a:t>/X</a:t>
            </a:r>
            <a:r>
              <a:rPr lang="ja-JP" altLang="en-US" dirty="0" smtClean="0"/>
              <a:t>線と物質の相互作用</a:t>
            </a:r>
            <a:endParaRPr kumimoji="1" lang="ja-JP" altLang="en-US" dirty="0"/>
          </a:p>
        </p:txBody>
      </p:sp>
      <p:sp>
        <p:nvSpPr>
          <p:cNvPr id="6" name="テキスト プレースホルダ 5"/>
          <p:cNvSpPr>
            <a:spLocks noGrp="1"/>
          </p:cNvSpPr>
          <p:nvPr>
            <p:ph type="body" idx="1"/>
          </p:nvPr>
        </p:nvSpPr>
        <p:spPr/>
        <p:txBody>
          <a:bodyPr/>
          <a:lstStyle/>
          <a:p>
            <a:r>
              <a:rPr kumimoji="1" lang="en-US" altLang="ja-JP" dirty="0" smtClean="0"/>
              <a:t>Interaction of </a:t>
            </a:r>
            <a:r>
              <a:rPr kumimoji="1" lang="en-US" altLang="ja-JP" dirty="0" smtClean="0">
                <a:sym typeface="Symbol"/>
              </a:rPr>
              <a:t></a:t>
            </a:r>
            <a:r>
              <a:rPr kumimoji="1" lang="en-US" altLang="ja-JP" dirty="0" smtClean="0"/>
              <a:t>/X rays with materials</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50</a:t>
            </a:fld>
            <a:endParaRPr kumimoji="1" lang="ja-JP" altLang="en-US" dirty="0"/>
          </a:p>
        </p:txBody>
      </p:sp>
      <p:sp>
        <p:nvSpPr>
          <p:cNvPr id="7" name="フッター プレースホルダ 6"/>
          <p:cNvSpPr>
            <a:spLocks noGrp="1"/>
          </p:cNvSpPr>
          <p:nvPr>
            <p:ph type="ftr" sz="quarter" idx="10"/>
          </p:nvPr>
        </p:nvSpPr>
        <p:spPr/>
        <p:txBody>
          <a:body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sym typeface="Symbol"/>
              </a:rPr>
              <a:t></a:t>
            </a:r>
            <a:r>
              <a:rPr lang="en-US" altLang="ja-JP" dirty="0" smtClean="0"/>
              <a:t>/X</a:t>
            </a:r>
            <a:r>
              <a:rPr lang="ja-JP" altLang="en-US" dirty="0" smtClean="0"/>
              <a:t>線</a:t>
            </a:r>
            <a:r>
              <a:rPr kumimoji="1" lang="ja-JP" altLang="en-US" dirty="0" smtClean="0"/>
              <a:t>と物質の相互作用</a:t>
            </a:r>
            <a:endParaRPr kumimoji="1" lang="ja-JP" altLang="en-US" dirty="0"/>
          </a:p>
        </p:txBody>
      </p:sp>
      <p:sp>
        <p:nvSpPr>
          <p:cNvPr id="3" name="コンテンツ プレースホルダ 2"/>
          <p:cNvSpPr>
            <a:spLocks noGrp="1"/>
          </p:cNvSpPr>
          <p:nvPr>
            <p:ph idx="1"/>
          </p:nvPr>
        </p:nvSpPr>
        <p:spPr>
          <a:xfrm>
            <a:off x="222555" y="1021165"/>
            <a:ext cx="8560497" cy="542940"/>
          </a:xfrm>
        </p:spPr>
        <p:txBody>
          <a:bodyPr/>
          <a:lstStyle/>
          <a:p>
            <a:r>
              <a:rPr lang="ja-JP" altLang="en-US" sz="2000" dirty="0" smtClean="0"/>
              <a:t>光子は荷電粒子とは異なった相互作用によってエネルギーを失う</a:t>
            </a:r>
            <a:endParaRPr kumimoji="1" lang="ja-JP" altLang="en-US" sz="20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51</a:t>
            </a:fld>
            <a:endParaRPr kumimoji="1" lang="ja-JP" altLang="en-US" dirty="0"/>
          </a:p>
        </p:txBody>
      </p:sp>
      <p:pic>
        <p:nvPicPr>
          <p:cNvPr id="34818" name="Picture 2"/>
          <p:cNvPicPr>
            <a:picLocks noChangeAspect="1" noChangeArrowheads="1"/>
          </p:cNvPicPr>
          <p:nvPr/>
        </p:nvPicPr>
        <p:blipFill>
          <a:blip r:embed="rId2" cstate="print"/>
          <a:srcRect l="9533"/>
          <a:stretch>
            <a:fillRect/>
          </a:stretch>
        </p:blipFill>
        <p:spPr bwMode="auto">
          <a:xfrm>
            <a:off x="2423546" y="1732548"/>
            <a:ext cx="4735567" cy="4439894"/>
          </a:xfrm>
          <a:prstGeom prst="rect">
            <a:avLst/>
          </a:prstGeom>
          <a:noFill/>
          <a:ln w="9525">
            <a:noFill/>
            <a:miter lim="800000"/>
            <a:headEnd/>
            <a:tailEnd/>
          </a:ln>
        </p:spPr>
      </p:pic>
      <p:sp>
        <p:nvSpPr>
          <p:cNvPr id="6" name="テキスト ボックス 5"/>
          <p:cNvSpPr txBox="1"/>
          <p:nvPr/>
        </p:nvSpPr>
        <p:spPr>
          <a:xfrm>
            <a:off x="1159905" y="2122761"/>
            <a:ext cx="1107996" cy="369332"/>
          </a:xfrm>
          <a:prstGeom prst="rect">
            <a:avLst/>
          </a:prstGeom>
          <a:noFill/>
        </p:spPr>
        <p:txBody>
          <a:bodyPr wrap="none" rtlCol="0">
            <a:spAutoFit/>
          </a:bodyPr>
          <a:lstStyle/>
          <a:p>
            <a:r>
              <a:rPr kumimoji="1" lang="ja-JP" altLang="en-US" dirty="0" smtClean="0">
                <a:solidFill>
                  <a:schemeClr val="accent2">
                    <a:lumMod val="50000"/>
                  </a:schemeClr>
                </a:solidFill>
              </a:rPr>
              <a:t>光電効果</a:t>
            </a:r>
            <a:endParaRPr kumimoji="1" lang="ja-JP" altLang="en-US" dirty="0">
              <a:solidFill>
                <a:schemeClr val="accent2">
                  <a:lumMod val="50000"/>
                </a:schemeClr>
              </a:solidFill>
            </a:endParaRPr>
          </a:p>
        </p:txBody>
      </p:sp>
      <p:sp>
        <p:nvSpPr>
          <p:cNvPr id="7" name="テキスト ボックス 6"/>
          <p:cNvSpPr txBox="1"/>
          <p:nvPr/>
        </p:nvSpPr>
        <p:spPr>
          <a:xfrm>
            <a:off x="402049" y="6141667"/>
            <a:ext cx="5039136" cy="461665"/>
          </a:xfrm>
          <a:prstGeom prst="rect">
            <a:avLst/>
          </a:prstGeom>
          <a:noFill/>
        </p:spPr>
        <p:txBody>
          <a:bodyPr wrap="none" rtlCol="0">
            <a:spAutoFit/>
          </a:bodyPr>
          <a:lstStyle/>
          <a:p>
            <a:r>
              <a:rPr kumimoji="1" lang="en-US" altLang="ja-JP" sz="1200" dirty="0" smtClean="0"/>
              <a:t>Ref.: Physics Letters B667 (2008) 1</a:t>
            </a:r>
          </a:p>
          <a:p>
            <a:r>
              <a:rPr lang="en-US" altLang="ja-JP" sz="1200" dirty="0" smtClean="0"/>
              <a:t>available on the PDG WWW page (URL: </a:t>
            </a:r>
            <a:r>
              <a:rPr lang="en-US" altLang="ja-JP" sz="1200" dirty="0" smtClean="0">
                <a:latin typeface="Courier New" pitchFamily="49" charset="0"/>
                <a:cs typeface="Courier New" pitchFamily="49" charset="0"/>
              </a:rPr>
              <a:t>http://pdg.lbl.gov</a:t>
            </a:r>
            <a:r>
              <a:rPr lang="en-US" altLang="ja-JP" sz="1200" dirty="0" smtClean="0"/>
              <a:t>)</a:t>
            </a:r>
            <a:endParaRPr kumimoji="1" lang="ja-JP" altLang="en-US" sz="1200" dirty="0"/>
          </a:p>
        </p:txBody>
      </p:sp>
      <p:sp>
        <p:nvSpPr>
          <p:cNvPr id="8" name="テキスト ボックス 7"/>
          <p:cNvSpPr txBox="1"/>
          <p:nvPr/>
        </p:nvSpPr>
        <p:spPr>
          <a:xfrm>
            <a:off x="6992649" y="3610667"/>
            <a:ext cx="1548822" cy="538609"/>
          </a:xfrm>
          <a:prstGeom prst="rect">
            <a:avLst/>
          </a:prstGeom>
          <a:noFill/>
        </p:spPr>
        <p:txBody>
          <a:bodyPr wrap="none" rtlCol="0">
            <a:spAutoFit/>
          </a:bodyPr>
          <a:lstStyle/>
          <a:p>
            <a:r>
              <a:rPr kumimoji="1" lang="ja-JP" altLang="en-US" dirty="0" smtClean="0">
                <a:solidFill>
                  <a:schemeClr val="accent2">
                    <a:lumMod val="50000"/>
                  </a:schemeClr>
                </a:solidFill>
              </a:rPr>
              <a:t>対生成</a:t>
            </a:r>
            <a:endParaRPr kumimoji="1" lang="en-US" altLang="ja-JP" dirty="0" smtClean="0">
              <a:solidFill>
                <a:schemeClr val="accent2">
                  <a:lumMod val="50000"/>
                </a:schemeClr>
              </a:solidFill>
            </a:endParaRPr>
          </a:p>
          <a:p>
            <a:r>
              <a:rPr lang="ja-JP" altLang="en-US" sz="1100" dirty="0" smtClean="0">
                <a:solidFill>
                  <a:schemeClr val="accent2">
                    <a:lumMod val="50000"/>
                  </a:schemeClr>
                </a:solidFill>
              </a:rPr>
              <a:t>（原子核の電場による）</a:t>
            </a:r>
            <a:endParaRPr kumimoji="1" lang="ja-JP" altLang="en-US" sz="1100" dirty="0">
              <a:solidFill>
                <a:schemeClr val="accent2">
                  <a:lumMod val="50000"/>
                </a:schemeClr>
              </a:solidFill>
            </a:endParaRPr>
          </a:p>
        </p:txBody>
      </p:sp>
      <p:sp>
        <p:nvSpPr>
          <p:cNvPr id="9" name="テキスト ボックス 8"/>
          <p:cNvSpPr txBox="1"/>
          <p:nvPr/>
        </p:nvSpPr>
        <p:spPr>
          <a:xfrm>
            <a:off x="7277396" y="4569182"/>
            <a:ext cx="1407758" cy="538609"/>
          </a:xfrm>
          <a:prstGeom prst="rect">
            <a:avLst/>
          </a:prstGeom>
          <a:noFill/>
        </p:spPr>
        <p:txBody>
          <a:bodyPr wrap="none" rtlCol="0">
            <a:spAutoFit/>
          </a:bodyPr>
          <a:lstStyle/>
          <a:p>
            <a:r>
              <a:rPr kumimoji="1" lang="ja-JP" altLang="en-US" dirty="0" smtClean="0">
                <a:solidFill>
                  <a:schemeClr val="accent2">
                    <a:lumMod val="50000"/>
                  </a:schemeClr>
                </a:solidFill>
              </a:rPr>
              <a:t>対生成</a:t>
            </a:r>
            <a:endParaRPr kumimoji="1" lang="en-US" altLang="ja-JP" dirty="0" smtClean="0">
              <a:solidFill>
                <a:schemeClr val="accent2">
                  <a:lumMod val="50000"/>
                </a:schemeClr>
              </a:solidFill>
            </a:endParaRPr>
          </a:p>
          <a:p>
            <a:r>
              <a:rPr lang="ja-JP" altLang="en-US" sz="1100" dirty="0" smtClean="0">
                <a:solidFill>
                  <a:schemeClr val="accent2">
                    <a:lumMod val="50000"/>
                  </a:schemeClr>
                </a:solidFill>
              </a:rPr>
              <a:t>（電子の電場による）</a:t>
            </a:r>
            <a:endParaRPr kumimoji="1" lang="ja-JP" altLang="en-US" sz="1100" dirty="0">
              <a:solidFill>
                <a:schemeClr val="accent2">
                  <a:lumMod val="50000"/>
                </a:schemeClr>
              </a:solidFill>
            </a:endParaRPr>
          </a:p>
        </p:txBody>
      </p:sp>
      <p:sp>
        <p:nvSpPr>
          <p:cNvPr id="10" name="テキスト ボックス 9"/>
          <p:cNvSpPr txBox="1"/>
          <p:nvPr/>
        </p:nvSpPr>
        <p:spPr>
          <a:xfrm>
            <a:off x="6010071" y="6069119"/>
            <a:ext cx="2383986" cy="477054"/>
          </a:xfrm>
          <a:prstGeom prst="rect">
            <a:avLst/>
          </a:prstGeom>
          <a:noFill/>
        </p:spPr>
        <p:txBody>
          <a:bodyPr wrap="none" rtlCol="0">
            <a:spAutoFit/>
          </a:bodyPr>
          <a:lstStyle/>
          <a:p>
            <a:r>
              <a:rPr lang="ja-JP" altLang="en-US" sz="1400" dirty="0" smtClean="0">
                <a:solidFill>
                  <a:schemeClr val="accent2">
                    <a:lumMod val="50000"/>
                  </a:schemeClr>
                </a:solidFill>
              </a:rPr>
              <a:t>光子</a:t>
            </a:r>
            <a:r>
              <a:rPr lang="en-US" altLang="ja-JP" sz="1400" dirty="0" smtClean="0">
                <a:solidFill>
                  <a:schemeClr val="accent2">
                    <a:lumMod val="50000"/>
                  </a:schemeClr>
                </a:solidFill>
              </a:rPr>
              <a:t>-</a:t>
            </a:r>
            <a:r>
              <a:rPr lang="ja-JP" altLang="en-US" sz="1400" dirty="0" smtClean="0">
                <a:solidFill>
                  <a:schemeClr val="accent2">
                    <a:lumMod val="50000"/>
                  </a:schemeClr>
                </a:solidFill>
              </a:rPr>
              <a:t>原子核反応</a:t>
            </a:r>
            <a:endParaRPr lang="en-US" altLang="ja-JP" sz="1400" dirty="0" smtClean="0">
              <a:solidFill>
                <a:schemeClr val="accent2">
                  <a:lumMod val="50000"/>
                </a:schemeClr>
              </a:solidFill>
            </a:endParaRPr>
          </a:p>
          <a:p>
            <a:r>
              <a:rPr lang="ja-JP" altLang="en-US" sz="1100" dirty="0" smtClean="0">
                <a:solidFill>
                  <a:schemeClr val="accent2">
                    <a:lumMod val="50000"/>
                  </a:schemeClr>
                </a:solidFill>
              </a:rPr>
              <a:t>（</a:t>
            </a:r>
            <a:r>
              <a:rPr lang="en-US" altLang="ja-JP" sz="1100" dirty="0" smtClean="0">
                <a:solidFill>
                  <a:schemeClr val="accent2">
                    <a:lumMod val="50000"/>
                  </a:schemeClr>
                </a:solidFill>
              </a:rPr>
              <a:t>Giant Dipole Resonance</a:t>
            </a:r>
            <a:r>
              <a:rPr lang="ja-JP" altLang="en-US" sz="1100" dirty="0" smtClean="0">
                <a:solidFill>
                  <a:schemeClr val="accent2">
                    <a:lumMod val="50000"/>
                  </a:schemeClr>
                </a:solidFill>
              </a:rPr>
              <a:t>による）</a:t>
            </a:r>
            <a:endParaRPr kumimoji="1" lang="ja-JP" altLang="en-US" sz="1100" dirty="0">
              <a:solidFill>
                <a:schemeClr val="accent2">
                  <a:lumMod val="50000"/>
                </a:schemeClr>
              </a:solidFill>
            </a:endParaRPr>
          </a:p>
        </p:txBody>
      </p:sp>
      <p:sp>
        <p:nvSpPr>
          <p:cNvPr id="11" name="テキスト ボックス 10"/>
          <p:cNvSpPr txBox="1"/>
          <p:nvPr/>
        </p:nvSpPr>
        <p:spPr>
          <a:xfrm>
            <a:off x="686663" y="3526445"/>
            <a:ext cx="1426994" cy="369332"/>
          </a:xfrm>
          <a:prstGeom prst="rect">
            <a:avLst/>
          </a:prstGeom>
          <a:noFill/>
        </p:spPr>
        <p:txBody>
          <a:bodyPr wrap="none" rtlCol="0">
            <a:spAutoFit/>
          </a:bodyPr>
          <a:lstStyle/>
          <a:p>
            <a:r>
              <a:rPr lang="ja-JP" altLang="en-US" dirty="0" smtClean="0">
                <a:solidFill>
                  <a:schemeClr val="accent2">
                    <a:lumMod val="50000"/>
                  </a:schemeClr>
                </a:solidFill>
              </a:rPr>
              <a:t>レイリー散乱</a:t>
            </a:r>
            <a:endParaRPr kumimoji="1" lang="ja-JP" altLang="en-US" dirty="0">
              <a:solidFill>
                <a:schemeClr val="accent2">
                  <a:lumMod val="50000"/>
                </a:schemeClr>
              </a:solidFill>
            </a:endParaRPr>
          </a:p>
        </p:txBody>
      </p:sp>
      <p:sp>
        <p:nvSpPr>
          <p:cNvPr id="12" name="テキスト ボックス 11"/>
          <p:cNvSpPr txBox="1"/>
          <p:nvPr/>
        </p:nvSpPr>
        <p:spPr>
          <a:xfrm>
            <a:off x="682653" y="4930128"/>
            <a:ext cx="1580882" cy="369332"/>
          </a:xfrm>
          <a:prstGeom prst="rect">
            <a:avLst/>
          </a:prstGeom>
          <a:noFill/>
        </p:spPr>
        <p:txBody>
          <a:bodyPr wrap="none" rtlCol="0">
            <a:spAutoFit/>
          </a:bodyPr>
          <a:lstStyle/>
          <a:p>
            <a:r>
              <a:rPr lang="ja-JP" altLang="en-US" dirty="0" smtClean="0">
                <a:solidFill>
                  <a:schemeClr val="accent2">
                    <a:lumMod val="50000"/>
                  </a:schemeClr>
                </a:solidFill>
              </a:rPr>
              <a:t>コンプトン散乱</a:t>
            </a:r>
            <a:endParaRPr kumimoji="1" lang="ja-JP" altLang="en-US" dirty="0">
              <a:solidFill>
                <a:schemeClr val="accent2">
                  <a:lumMod val="50000"/>
                </a:schemeClr>
              </a:solidFill>
            </a:endParaRPr>
          </a:p>
        </p:txBody>
      </p:sp>
      <p:cxnSp>
        <p:nvCxnSpPr>
          <p:cNvPr id="14" name="直線矢印コネクタ 13"/>
          <p:cNvCxnSpPr/>
          <p:nvPr/>
        </p:nvCxnSpPr>
        <p:spPr bwMode="auto">
          <a:xfrm flipV="1">
            <a:off x="2334126" y="2009274"/>
            <a:ext cx="794085" cy="264694"/>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16" name="直線矢印コネクタ 15"/>
          <p:cNvCxnSpPr>
            <a:stCxn id="11" idx="3"/>
          </p:cNvCxnSpPr>
          <p:nvPr/>
        </p:nvCxnSpPr>
        <p:spPr bwMode="auto">
          <a:xfrm flipV="1">
            <a:off x="2113657" y="3429000"/>
            <a:ext cx="1098775" cy="282111"/>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19" name="直線矢印コネクタ 18"/>
          <p:cNvCxnSpPr/>
          <p:nvPr/>
        </p:nvCxnSpPr>
        <p:spPr bwMode="auto">
          <a:xfrm flipV="1">
            <a:off x="2310063" y="4415589"/>
            <a:ext cx="1792705" cy="733927"/>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22" name="直線矢印コネクタ 21"/>
          <p:cNvCxnSpPr/>
          <p:nvPr/>
        </p:nvCxnSpPr>
        <p:spPr bwMode="auto">
          <a:xfrm rot="10800000" flipV="1">
            <a:off x="6316579" y="3922295"/>
            <a:ext cx="637674" cy="312822"/>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25" name="直線矢印コネクタ 24"/>
          <p:cNvCxnSpPr/>
          <p:nvPr/>
        </p:nvCxnSpPr>
        <p:spPr bwMode="auto">
          <a:xfrm rot="10800000" flipV="1">
            <a:off x="6456947" y="4776536"/>
            <a:ext cx="774032" cy="188495"/>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27" name="テキスト ボックス 26"/>
          <p:cNvSpPr txBox="1"/>
          <p:nvPr/>
        </p:nvSpPr>
        <p:spPr>
          <a:xfrm>
            <a:off x="7002380" y="1816769"/>
            <a:ext cx="1540042" cy="923330"/>
          </a:xfrm>
          <a:prstGeom prst="rect">
            <a:avLst/>
          </a:prstGeom>
          <a:noFill/>
        </p:spPr>
        <p:txBody>
          <a:bodyPr wrap="square" rtlCol="0">
            <a:spAutoFit/>
          </a:bodyPr>
          <a:lstStyle/>
          <a:p>
            <a:r>
              <a:rPr kumimoji="1" lang="ja-JP" altLang="en-US" dirty="0" smtClean="0"/>
              <a:t>鉛に対する</a:t>
            </a:r>
            <a:endParaRPr kumimoji="1" lang="en-US" altLang="ja-JP" dirty="0" smtClean="0"/>
          </a:p>
          <a:p>
            <a:r>
              <a:rPr kumimoji="1" lang="ja-JP" altLang="en-US" dirty="0" smtClean="0"/>
              <a:t>反応断面積</a:t>
            </a:r>
            <a:endParaRPr kumimoji="1" lang="en-US" altLang="ja-JP" dirty="0" smtClean="0"/>
          </a:p>
          <a:p>
            <a:r>
              <a:rPr lang="ja-JP" altLang="en-US" dirty="0" smtClean="0"/>
              <a:t>（反応確率）</a:t>
            </a:r>
            <a:endParaRPr kumimoji="1" lang="ja-JP" altLang="en-US" dirty="0"/>
          </a:p>
        </p:txBody>
      </p:sp>
      <p:cxnSp>
        <p:nvCxnSpPr>
          <p:cNvPr id="28" name="直線矢印コネクタ 27"/>
          <p:cNvCxnSpPr/>
          <p:nvPr/>
        </p:nvCxnSpPr>
        <p:spPr bwMode="auto">
          <a:xfrm rot="16200000" flipV="1">
            <a:off x="5317958" y="5642812"/>
            <a:ext cx="757991" cy="517358"/>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20" name="フッター プレースホルダ 19"/>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光電効果</a:t>
            </a:r>
            <a:endParaRPr kumimoji="1" lang="ja-JP" altLang="en-US" dirty="0"/>
          </a:p>
        </p:txBody>
      </p:sp>
      <p:sp>
        <p:nvSpPr>
          <p:cNvPr id="3" name="コンテンツ プレースホルダ 2"/>
          <p:cNvSpPr>
            <a:spLocks noGrp="1"/>
          </p:cNvSpPr>
          <p:nvPr>
            <p:ph idx="1"/>
          </p:nvPr>
        </p:nvSpPr>
        <p:spPr>
          <a:xfrm>
            <a:off x="571472" y="1285859"/>
            <a:ext cx="7772400" cy="5139003"/>
          </a:xfrm>
        </p:spPr>
        <p:txBody>
          <a:bodyPr/>
          <a:lstStyle/>
          <a:p>
            <a:r>
              <a:rPr kumimoji="1" lang="ja-JP" altLang="en-US" dirty="0" smtClean="0"/>
              <a:t>光子が原子の束縛電子に吸収される</a:t>
            </a:r>
            <a:endParaRPr kumimoji="1" lang="en-US" altLang="ja-JP" dirty="0" smtClean="0"/>
          </a:p>
          <a:p>
            <a:r>
              <a:rPr lang="ja-JP" altLang="en-US" dirty="0" smtClean="0"/>
              <a:t>エネルギーを電子に与え、電子が原子核から飛び出す</a:t>
            </a:r>
            <a:endParaRPr lang="en-US" altLang="ja-JP" dirty="0" smtClean="0"/>
          </a:p>
          <a:p>
            <a:pPr lvl="1"/>
            <a:r>
              <a:rPr lang="ja-JP" altLang="en-US" dirty="0" smtClean="0"/>
              <a:t>光子は吸収される</a:t>
            </a:r>
            <a:endParaRPr lang="en-US" altLang="ja-JP" dirty="0" smtClean="0"/>
          </a:p>
          <a:p>
            <a:pPr lvl="1"/>
            <a:r>
              <a:rPr lang="ja-JP" altLang="en-US" dirty="0" smtClean="0"/>
              <a:t>電子の運動エネルギー</a:t>
            </a:r>
            <a:endParaRPr lang="en-US" altLang="ja-JP" dirty="0" smtClean="0"/>
          </a:p>
          <a:p>
            <a:pPr lvl="2"/>
            <a:r>
              <a:rPr lang="en-US" altLang="ja-JP" i="1" dirty="0" smtClean="0"/>
              <a:t>T</a:t>
            </a:r>
            <a:r>
              <a:rPr lang="en-US" altLang="ja-JP" i="1" baseline="-25000" dirty="0" smtClean="0"/>
              <a:t>e</a:t>
            </a:r>
            <a:r>
              <a:rPr lang="en-US" altLang="ja-JP" dirty="0" smtClean="0"/>
              <a:t> = E</a:t>
            </a:r>
            <a:r>
              <a:rPr lang="en-US" altLang="ja-JP" sz="1400" dirty="0" smtClean="0">
                <a:latin typeface="Symbol" pitchFamily="18" charset="2"/>
              </a:rPr>
              <a:t>g</a:t>
            </a:r>
            <a:r>
              <a:rPr lang="en-US" altLang="ja-JP" dirty="0" smtClean="0"/>
              <a:t>-B</a:t>
            </a:r>
          </a:p>
          <a:p>
            <a:pPr lvl="3"/>
            <a:r>
              <a:rPr lang="en-US" altLang="ja-JP" dirty="0" smtClean="0"/>
              <a:t>E</a:t>
            </a:r>
            <a:r>
              <a:rPr lang="en-US" altLang="ja-JP" sz="1050" dirty="0" smtClean="0">
                <a:latin typeface="Symbol" pitchFamily="18" charset="2"/>
              </a:rPr>
              <a:t>g</a:t>
            </a:r>
            <a:r>
              <a:rPr lang="en-US" altLang="ja-JP" sz="1800" dirty="0" smtClean="0">
                <a:latin typeface="Symbol" pitchFamily="18" charset="2"/>
              </a:rPr>
              <a:t>: </a:t>
            </a:r>
            <a:r>
              <a:rPr lang="ja-JP" altLang="en-US" sz="1800" dirty="0" smtClean="0">
                <a:latin typeface="Symbol" pitchFamily="18" charset="2"/>
              </a:rPr>
              <a:t>光子のエネルギー</a:t>
            </a:r>
            <a:endParaRPr lang="en-US" altLang="ja-JP" dirty="0" smtClean="0"/>
          </a:p>
          <a:p>
            <a:pPr lvl="3"/>
            <a:r>
              <a:rPr lang="en-US" altLang="ja-JP" dirty="0" smtClean="0"/>
              <a:t>B: </a:t>
            </a:r>
            <a:r>
              <a:rPr lang="ja-JP" altLang="en-US" dirty="0" smtClean="0"/>
              <a:t>電子の束縛エネルギー（仕事関数）</a:t>
            </a:r>
            <a:endParaRPr lang="en-US" altLang="ja-JP" dirty="0" smtClean="0"/>
          </a:p>
          <a:p>
            <a:pPr lvl="1"/>
            <a:r>
              <a:rPr lang="ja-JP" altLang="en-US" dirty="0" smtClean="0"/>
              <a:t>電子軌道のエネルギーレベルに</a:t>
            </a:r>
            <a:endParaRPr lang="en-US" altLang="ja-JP" dirty="0" smtClean="0"/>
          </a:p>
          <a:p>
            <a:pPr lvl="1">
              <a:buNone/>
            </a:pPr>
            <a:r>
              <a:rPr lang="en-US" altLang="ja-JP" dirty="0" smtClean="0"/>
              <a:t>	</a:t>
            </a:r>
            <a:r>
              <a:rPr lang="ja-JP" altLang="en-US" dirty="0" smtClean="0"/>
              <a:t>よって特徴的なエッジが見える</a:t>
            </a:r>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52</a:t>
            </a:fld>
            <a:endParaRPr kumimoji="1" lang="ja-JP" altLang="en-US" dirty="0"/>
          </a:p>
        </p:txBody>
      </p:sp>
      <p:pic>
        <p:nvPicPr>
          <p:cNvPr id="5" name="Picture 2"/>
          <p:cNvPicPr>
            <a:picLocks noChangeAspect="1" noChangeArrowheads="1"/>
          </p:cNvPicPr>
          <p:nvPr/>
        </p:nvPicPr>
        <p:blipFill>
          <a:blip r:embed="rId2" cstate="print"/>
          <a:srcRect l="13233" r="46801" b="50409"/>
          <a:stretch>
            <a:fillRect/>
          </a:stretch>
        </p:blipFill>
        <p:spPr bwMode="auto">
          <a:xfrm>
            <a:off x="5883442" y="2741186"/>
            <a:ext cx="3248534" cy="3418979"/>
          </a:xfrm>
          <a:prstGeom prst="rect">
            <a:avLst/>
          </a:prstGeom>
          <a:ln>
            <a:noFill/>
          </a:ln>
          <a:effectLst>
            <a:outerShdw blurRad="292100" dist="139700" dir="2700000" algn="tl" rotWithShape="0">
              <a:srgbClr val="333333">
                <a:alpha val="65000"/>
              </a:srgbClr>
            </a:outerShdw>
          </a:effectLst>
        </p:spPr>
      </p:pic>
      <p:sp>
        <p:nvSpPr>
          <p:cNvPr id="6" name="フッター プレースホルダ 5"/>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
        <p:nvSpPr>
          <p:cNvPr id="7" name="円/楕円 6"/>
          <p:cNvSpPr/>
          <p:nvPr/>
        </p:nvSpPr>
        <p:spPr bwMode="auto">
          <a:xfrm>
            <a:off x="6934200" y="4019549"/>
            <a:ext cx="542925" cy="409575"/>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l="9657" t="31164" r="34713" b="755"/>
          <a:stretch>
            <a:fillRect/>
          </a:stretch>
        </p:blipFill>
        <p:spPr bwMode="auto">
          <a:xfrm>
            <a:off x="4901829" y="1467853"/>
            <a:ext cx="4242171" cy="4403558"/>
          </a:xfrm>
          <a:prstGeom prst="rect">
            <a:avLst/>
          </a:prstGeom>
          <a:ln>
            <a:noFill/>
          </a:ln>
          <a:effectLst>
            <a:outerShdw blurRad="292100" dist="139700" dir="2700000" algn="tl" rotWithShape="0">
              <a:srgbClr val="333333">
                <a:alpha val="65000"/>
              </a:srgbClr>
            </a:outerShdw>
          </a:effectLst>
        </p:spPr>
      </p:pic>
      <p:sp>
        <p:nvSpPr>
          <p:cNvPr id="2" name="タイトル 1"/>
          <p:cNvSpPr>
            <a:spLocks noGrp="1"/>
          </p:cNvSpPr>
          <p:nvPr>
            <p:ph type="title"/>
          </p:nvPr>
        </p:nvSpPr>
        <p:spPr/>
        <p:txBody>
          <a:bodyPr/>
          <a:lstStyle/>
          <a:p>
            <a:r>
              <a:rPr kumimoji="1" lang="ja-JP" altLang="en-US" dirty="0" smtClean="0"/>
              <a:t>レイリー散乱・コンプトン散乱</a:t>
            </a:r>
            <a:endParaRPr kumimoji="1" lang="ja-JP" altLang="en-US" dirty="0"/>
          </a:p>
        </p:txBody>
      </p:sp>
      <p:sp>
        <p:nvSpPr>
          <p:cNvPr id="3" name="コンテンツ プレースホルダ 2"/>
          <p:cNvSpPr>
            <a:spLocks noGrp="1"/>
          </p:cNvSpPr>
          <p:nvPr>
            <p:ph idx="1"/>
          </p:nvPr>
        </p:nvSpPr>
        <p:spPr>
          <a:xfrm>
            <a:off x="288757" y="1285859"/>
            <a:ext cx="4307305" cy="5199161"/>
          </a:xfrm>
        </p:spPr>
        <p:txBody>
          <a:bodyPr/>
          <a:lstStyle/>
          <a:p>
            <a:r>
              <a:rPr lang="ja-JP" altLang="en-US" dirty="0" smtClean="0"/>
              <a:t>光子と粒子との散乱</a:t>
            </a:r>
            <a:endParaRPr lang="en-US" altLang="ja-JP" dirty="0" smtClean="0"/>
          </a:p>
          <a:p>
            <a:pPr lvl="1"/>
            <a:r>
              <a:rPr kumimoji="1" lang="ja-JP" altLang="en-US" dirty="0" smtClean="0"/>
              <a:t>レイリー散乱</a:t>
            </a:r>
            <a:endParaRPr kumimoji="1" lang="en-US" altLang="ja-JP" dirty="0" smtClean="0"/>
          </a:p>
          <a:p>
            <a:pPr lvl="2"/>
            <a:r>
              <a:rPr kumimoji="1" lang="ja-JP" altLang="en-US" dirty="0" smtClean="0"/>
              <a:t>低いエネルギーでは原子全体で光子が反跳を受ける</a:t>
            </a:r>
            <a:endParaRPr lang="en-US" altLang="ja-JP" dirty="0" smtClean="0"/>
          </a:p>
          <a:p>
            <a:pPr lvl="1"/>
            <a:r>
              <a:rPr kumimoji="1" lang="ja-JP" altLang="en-US" dirty="0" smtClean="0"/>
              <a:t>コンプトン散乱</a:t>
            </a:r>
            <a:endParaRPr kumimoji="1" lang="en-US" altLang="ja-JP" dirty="0" smtClean="0"/>
          </a:p>
          <a:p>
            <a:pPr lvl="2"/>
            <a:r>
              <a:rPr lang="ja-JP" altLang="en-US" dirty="0" smtClean="0"/>
              <a:t>エネルギーが高い </a:t>
            </a:r>
            <a:r>
              <a:rPr lang="en-US" altLang="ja-JP" dirty="0" smtClean="0"/>
              <a:t>= </a:t>
            </a:r>
            <a:r>
              <a:rPr lang="ja-JP" altLang="en-US" dirty="0" smtClean="0"/>
              <a:t>十分波長が短いと、軌道上の電子もほぼ静止していると見なせ、一つ一つの電子と散乱を起こす</a:t>
            </a:r>
            <a:endParaRPr lang="en-US" altLang="ja-JP" dirty="0" smtClean="0"/>
          </a:p>
          <a:p>
            <a:pPr lvl="2"/>
            <a:r>
              <a:rPr kumimoji="1" lang="ja-JP" altLang="en-US" dirty="0" smtClean="0"/>
              <a:t>反応断面積（確率）は、</a:t>
            </a:r>
            <a:r>
              <a:rPr lang="en-US" altLang="ja-JP" dirty="0" smtClean="0"/>
              <a:t>O.Klein </a:t>
            </a:r>
            <a:r>
              <a:rPr lang="ja-JP" altLang="en-US" dirty="0" smtClean="0"/>
              <a:t>と仁科芳雄によって初めて正確に計算された</a:t>
            </a:r>
            <a:endParaRPr lang="en-US" altLang="ja-JP" dirty="0" smtClean="0"/>
          </a:p>
          <a:p>
            <a:pPr lvl="3"/>
            <a:r>
              <a:rPr kumimoji="1" lang="ja-JP" altLang="en-US" dirty="0" smtClean="0"/>
              <a:t>相対論効果と量子力学効果を考慮</a:t>
            </a:r>
            <a:endParaRPr kumimoji="1" lang="en-US" altLang="ja-JP" dirty="0" smtClean="0"/>
          </a:p>
          <a:p>
            <a:pPr lvl="3"/>
            <a:r>
              <a:rPr lang="en-US" altLang="ja-JP" dirty="0" smtClean="0"/>
              <a:t>Klein-Nishina formula </a:t>
            </a:r>
            <a:r>
              <a:rPr lang="ja-JP" altLang="en-US" dirty="0" smtClean="0"/>
              <a:t>と呼ばれている</a:t>
            </a:r>
            <a:endParaRPr kumimoji="1" lang="en-US" altLang="ja-JP"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53</a:t>
            </a:fld>
            <a:endParaRPr kumimoji="1" lang="ja-JP" altLang="en-US" dirty="0"/>
          </a:p>
        </p:txBody>
      </p:sp>
      <p:sp>
        <p:nvSpPr>
          <p:cNvPr id="6" name="フッター プレースホルダ 5"/>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
        <p:nvSpPr>
          <p:cNvPr id="7" name="円/楕円 6"/>
          <p:cNvSpPr/>
          <p:nvPr/>
        </p:nvSpPr>
        <p:spPr bwMode="auto">
          <a:xfrm>
            <a:off x="6838950" y="4162425"/>
            <a:ext cx="1076325" cy="533400"/>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8" name="円/楕円 7"/>
          <p:cNvSpPr/>
          <p:nvPr/>
        </p:nvSpPr>
        <p:spPr bwMode="auto">
          <a:xfrm>
            <a:off x="5981700" y="1562100"/>
            <a:ext cx="1076325" cy="533400"/>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コンプトン散乱</a:t>
            </a:r>
            <a:endParaRPr kumimoji="1" lang="ja-JP" altLang="en-US" dirty="0"/>
          </a:p>
        </p:txBody>
      </p:sp>
      <p:sp>
        <p:nvSpPr>
          <p:cNvPr id="3" name="コンテンツ プレースホルダ 2"/>
          <p:cNvSpPr>
            <a:spLocks noGrp="1"/>
          </p:cNvSpPr>
          <p:nvPr>
            <p:ph idx="1"/>
          </p:nvPr>
        </p:nvSpPr>
        <p:spPr>
          <a:xfrm>
            <a:off x="400050" y="1034631"/>
            <a:ext cx="4029075" cy="2026400"/>
          </a:xfrm>
        </p:spPr>
        <p:txBody>
          <a:bodyPr/>
          <a:lstStyle/>
          <a:p>
            <a:r>
              <a:rPr lang="ja-JP" altLang="en-US" dirty="0" smtClean="0"/>
              <a:t>散乱光子と反跳電子の</a:t>
            </a:r>
            <a:endParaRPr lang="en-US" altLang="ja-JP" dirty="0" smtClean="0"/>
          </a:p>
          <a:p>
            <a:pPr>
              <a:buNone/>
            </a:pPr>
            <a:r>
              <a:rPr lang="en-US" altLang="ja-JP" dirty="0" smtClean="0"/>
              <a:t>	</a:t>
            </a:r>
            <a:r>
              <a:rPr lang="ja-JP" altLang="en-US" dirty="0" smtClean="0"/>
              <a:t>エネルギー</a:t>
            </a:r>
            <a:endParaRPr lang="en-US" altLang="ja-JP" dirty="0" smtClean="0"/>
          </a:p>
          <a:p>
            <a:pPr lvl="1"/>
            <a:r>
              <a:rPr kumimoji="1" lang="ja-JP" altLang="en-US" dirty="0" smtClean="0"/>
              <a:t>エネルギー・運動量保存則から求められる</a:t>
            </a:r>
            <a:endParaRPr kumimoji="1" lang="en-US" altLang="ja-JP" dirty="0" smtClean="0"/>
          </a:p>
          <a:p>
            <a:pPr lvl="1">
              <a:buNone/>
            </a:pPr>
            <a:r>
              <a:rPr lang="en-US" altLang="ja-JP" dirty="0" smtClean="0"/>
              <a:t>	</a:t>
            </a:r>
            <a:r>
              <a:rPr lang="ja-JP" altLang="en-US" sz="1600" dirty="0" smtClean="0"/>
              <a:t>（ただし、相対論的に扱う）</a:t>
            </a:r>
            <a:endParaRPr kumimoji="1" lang="ja-JP" altLang="en-US" sz="16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54</a:t>
            </a:fld>
            <a:endParaRPr kumimoji="1" lang="ja-JP" altLang="en-US" dirty="0"/>
          </a:p>
        </p:txBody>
      </p:sp>
      <p:cxnSp>
        <p:nvCxnSpPr>
          <p:cNvPr id="5" name="直線矢印コネクタ 4"/>
          <p:cNvCxnSpPr/>
          <p:nvPr/>
        </p:nvCxnSpPr>
        <p:spPr bwMode="auto">
          <a:xfrm>
            <a:off x="4884822" y="2090876"/>
            <a:ext cx="1443790"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6" name="直線矢印コネクタ 5"/>
          <p:cNvCxnSpPr/>
          <p:nvPr/>
        </p:nvCxnSpPr>
        <p:spPr bwMode="auto">
          <a:xfrm flipV="1">
            <a:off x="6360696" y="1381013"/>
            <a:ext cx="1255295" cy="705852"/>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7" name="直線矢印コネクタ 6"/>
          <p:cNvCxnSpPr/>
          <p:nvPr/>
        </p:nvCxnSpPr>
        <p:spPr bwMode="auto">
          <a:xfrm rot="16200000" flipH="1">
            <a:off x="6266448" y="2209187"/>
            <a:ext cx="649707" cy="44516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8" name="テキスト ボックス 7"/>
          <p:cNvSpPr txBox="1"/>
          <p:nvPr/>
        </p:nvSpPr>
        <p:spPr>
          <a:xfrm rot="19815597">
            <a:off x="6776086" y="1073275"/>
            <a:ext cx="1159426" cy="369332"/>
          </a:xfrm>
          <a:prstGeom prst="rect">
            <a:avLst/>
          </a:prstGeom>
          <a:noFill/>
        </p:spPr>
        <p:txBody>
          <a:bodyPr wrap="square" rtlCol="0">
            <a:spAutoFit/>
          </a:bodyPr>
          <a:lstStyle/>
          <a:p>
            <a:r>
              <a:rPr kumimoji="1" lang="ja-JP" altLang="en-US" dirty="0" smtClean="0"/>
              <a:t>散乱光子</a:t>
            </a:r>
            <a:endParaRPr kumimoji="1" lang="ja-JP" altLang="en-US" dirty="0"/>
          </a:p>
        </p:txBody>
      </p:sp>
      <p:sp>
        <p:nvSpPr>
          <p:cNvPr id="9" name="テキスト ボックス 8"/>
          <p:cNvSpPr txBox="1"/>
          <p:nvPr/>
        </p:nvSpPr>
        <p:spPr>
          <a:xfrm>
            <a:off x="4628149" y="1653729"/>
            <a:ext cx="1098884" cy="369332"/>
          </a:xfrm>
          <a:prstGeom prst="rect">
            <a:avLst/>
          </a:prstGeom>
          <a:noFill/>
        </p:spPr>
        <p:txBody>
          <a:bodyPr wrap="square" rtlCol="0">
            <a:spAutoFit/>
          </a:bodyPr>
          <a:lstStyle/>
          <a:p>
            <a:r>
              <a:rPr kumimoji="1" lang="ja-JP" altLang="en-US" dirty="0" smtClean="0"/>
              <a:t>入射光子</a:t>
            </a:r>
            <a:endParaRPr kumimoji="1" lang="ja-JP" altLang="en-US" dirty="0"/>
          </a:p>
        </p:txBody>
      </p:sp>
      <p:sp>
        <p:nvSpPr>
          <p:cNvPr id="13" name="テキスト ボックス 12"/>
          <p:cNvSpPr txBox="1"/>
          <p:nvPr/>
        </p:nvSpPr>
        <p:spPr>
          <a:xfrm rot="3076792">
            <a:off x="6002053" y="2857959"/>
            <a:ext cx="1159426" cy="369332"/>
          </a:xfrm>
          <a:prstGeom prst="rect">
            <a:avLst/>
          </a:prstGeom>
          <a:noFill/>
        </p:spPr>
        <p:txBody>
          <a:bodyPr wrap="square" rtlCol="0">
            <a:spAutoFit/>
          </a:bodyPr>
          <a:lstStyle/>
          <a:p>
            <a:r>
              <a:rPr kumimoji="1" lang="ja-JP" altLang="en-US" dirty="0" smtClean="0"/>
              <a:t>反跳電子</a:t>
            </a:r>
            <a:endParaRPr kumimoji="1" lang="en-US" altLang="ja-JP" dirty="0" smtClean="0"/>
          </a:p>
        </p:txBody>
      </p:sp>
      <p:cxnSp>
        <p:nvCxnSpPr>
          <p:cNvPr id="15" name="直線コネクタ 14"/>
          <p:cNvCxnSpPr/>
          <p:nvPr/>
        </p:nvCxnSpPr>
        <p:spPr bwMode="auto">
          <a:xfrm>
            <a:off x="6448898" y="2090878"/>
            <a:ext cx="1491916" cy="0"/>
          </a:xfrm>
          <a:prstGeom prst="line">
            <a:avLst/>
          </a:prstGeom>
          <a:solidFill>
            <a:schemeClr val="accent1"/>
          </a:solidFill>
          <a:ln w="12700" cap="flat" cmpd="sng" algn="ctr">
            <a:solidFill>
              <a:schemeClr val="accent2">
                <a:lumMod val="60000"/>
                <a:lumOff val="40000"/>
              </a:schemeClr>
            </a:solidFill>
            <a:prstDash val="dash"/>
            <a:round/>
            <a:headEnd type="none" w="med" len="med"/>
            <a:tailEnd type="none" w="med" len="med"/>
          </a:ln>
          <a:effectLst/>
        </p:spPr>
      </p:cxnSp>
      <p:sp>
        <p:nvSpPr>
          <p:cNvPr id="16" name="円弧 15"/>
          <p:cNvSpPr/>
          <p:nvPr/>
        </p:nvSpPr>
        <p:spPr bwMode="auto">
          <a:xfrm>
            <a:off x="6011780" y="1725919"/>
            <a:ext cx="717884" cy="717884"/>
          </a:xfrm>
          <a:prstGeom prst="arc">
            <a:avLst>
              <a:gd name="adj1" fmla="val 19780563"/>
              <a:gd name="adj2" fmla="val 0"/>
            </a:avLst>
          </a:prstGeom>
          <a:noFill/>
          <a:ln w="9525" cap="flat" cmpd="sng" algn="ctr">
            <a:solidFill>
              <a:schemeClr val="accent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7" name="円弧 16"/>
          <p:cNvSpPr/>
          <p:nvPr/>
        </p:nvSpPr>
        <p:spPr bwMode="auto">
          <a:xfrm>
            <a:off x="6011780" y="1729930"/>
            <a:ext cx="717884" cy="717884"/>
          </a:xfrm>
          <a:prstGeom prst="arc">
            <a:avLst>
              <a:gd name="adj1" fmla="val 105922"/>
              <a:gd name="adj2" fmla="val 3452723"/>
            </a:avLst>
          </a:prstGeom>
          <a:noFill/>
          <a:ln w="9525" cap="flat" cmpd="sng" algn="ctr">
            <a:solidFill>
              <a:schemeClr val="accent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9" name="テキスト ボックス 18"/>
          <p:cNvSpPr txBox="1"/>
          <p:nvPr/>
        </p:nvSpPr>
        <p:spPr>
          <a:xfrm>
            <a:off x="4584034" y="2054780"/>
            <a:ext cx="1088760" cy="461665"/>
          </a:xfrm>
          <a:prstGeom prst="rect">
            <a:avLst/>
          </a:prstGeom>
          <a:noFill/>
        </p:spPr>
        <p:txBody>
          <a:bodyPr wrap="none" rtlCol="0">
            <a:spAutoFit/>
          </a:bodyPr>
          <a:lstStyle/>
          <a:p>
            <a:r>
              <a:rPr kumimoji="1" lang="en-US" altLang="ja-JP" sz="2400" i="1" dirty="0" smtClean="0">
                <a:latin typeface="Times New Roman" pitchFamily="18" charset="0"/>
                <a:cs typeface="Times New Roman" pitchFamily="18" charset="0"/>
              </a:rPr>
              <a:t>E</a:t>
            </a:r>
            <a:r>
              <a:rPr kumimoji="1" lang="en-US" altLang="ja-JP" i="1" dirty="0" smtClean="0">
                <a:latin typeface="Symbol" pitchFamily="18" charset="2"/>
                <a:cs typeface="Times New Roman" pitchFamily="18" charset="0"/>
              </a:rPr>
              <a:t>g </a:t>
            </a:r>
            <a:r>
              <a:rPr kumimoji="1" lang="en-US" altLang="ja-JP" sz="2400" dirty="0" smtClean="0">
                <a:latin typeface="Times New Roman" pitchFamily="18" charset="0"/>
                <a:cs typeface="Times New Roman" pitchFamily="18" charset="0"/>
              </a:rPr>
              <a:t>= </a:t>
            </a:r>
            <a:r>
              <a:rPr kumimoji="1" lang="en-US" altLang="ja-JP" sz="2400" i="1" dirty="0" smtClean="0">
                <a:latin typeface="Times New Roman" pitchFamily="18" charset="0"/>
                <a:cs typeface="Times New Roman" pitchFamily="18" charset="0"/>
              </a:rPr>
              <a:t>h</a:t>
            </a:r>
            <a:r>
              <a:rPr kumimoji="1" lang="en-US" altLang="ja-JP" sz="2400" i="1" dirty="0" smtClean="0">
                <a:latin typeface="Symbol" pitchFamily="18" charset="2"/>
                <a:cs typeface="Times New Roman" pitchFamily="18" charset="0"/>
              </a:rPr>
              <a:t>n</a:t>
            </a:r>
            <a:endParaRPr kumimoji="1" lang="ja-JP" altLang="en-US" sz="2400" i="1" dirty="0">
              <a:latin typeface="Symbol" pitchFamily="18" charset="2"/>
              <a:cs typeface="Times New Roman" pitchFamily="18" charset="0"/>
            </a:endParaRPr>
          </a:p>
        </p:txBody>
      </p:sp>
      <p:sp>
        <p:nvSpPr>
          <p:cNvPr id="20" name="テキスト ボックス 19"/>
          <p:cNvSpPr txBox="1"/>
          <p:nvPr/>
        </p:nvSpPr>
        <p:spPr>
          <a:xfrm rot="19800000">
            <a:off x="7455571" y="1160434"/>
            <a:ext cx="1236236" cy="461665"/>
          </a:xfrm>
          <a:prstGeom prst="rect">
            <a:avLst/>
          </a:prstGeom>
          <a:noFill/>
        </p:spPr>
        <p:txBody>
          <a:bodyPr wrap="none" rtlCol="0">
            <a:spAutoFit/>
          </a:bodyPr>
          <a:lstStyle/>
          <a:p>
            <a:r>
              <a:rPr kumimoji="1" lang="en-US" altLang="ja-JP" sz="2400" i="1" dirty="0" smtClean="0">
                <a:latin typeface="Times New Roman" pitchFamily="18" charset="0"/>
                <a:cs typeface="Times New Roman" pitchFamily="18" charset="0"/>
              </a:rPr>
              <a:t>E</a:t>
            </a:r>
            <a:r>
              <a:rPr kumimoji="1" lang="en-US" altLang="ja-JP" i="1" dirty="0" smtClean="0">
                <a:latin typeface="Symbol" pitchFamily="18" charset="2"/>
                <a:cs typeface="Times New Roman" pitchFamily="18" charset="0"/>
              </a:rPr>
              <a:t>g</a:t>
            </a:r>
            <a:r>
              <a:rPr kumimoji="1" lang="en-US" altLang="ja-JP" sz="2400" i="1" dirty="0" smtClean="0">
                <a:latin typeface="Times New Roman" pitchFamily="18" charset="0"/>
                <a:cs typeface="Times New Roman" pitchFamily="18" charset="0"/>
              </a:rPr>
              <a:t>’</a:t>
            </a:r>
            <a:r>
              <a:rPr kumimoji="1" lang="en-US" altLang="ja-JP" sz="2400" dirty="0" smtClean="0">
                <a:latin typeface="Times New Roman" pitchFamily="18" charset="0"/>
                <a:cs typeface="Times New Roman" pitchFamily="18" charset="0"/>
              </a:rPr>
              <a:t>= </a:t>
            </a:r>
            <a:r>
              <a:rPr kumimoji="1" lang="en-US" altLang="ja-JP" sz="2400" i="1" dirty="0" smtClean="0">
                <a:latin typeface="Times New Roman" pitchFamily="18" charset="0"/>
                <a:cs typeface="Times New Roman" pitchFamily="18" charset="0"/>
              </a:rPr>
              <a:t>h</a:t>
            </a:r>
            <a:r>
              <a:rPr kumimoji="1" lang="en-US" altLang="ja-JP" sz="2400" i="1" dirty="0" smtClean="0">
                <a:latin typeface="Symbol" pitchFamily="18" charset="2"/>
                <a:cs typeface="Times New Roman" pitchFamily="18" charset="0"/>
              </a:rPr>
              <a:t>n</a:t>
            </a:r>
            <a:r>
              <a:rPr kumimoji="1" lang="en-US" altLang="ja-JP" sz="2400" i="1" dirty="0" smtClean="0">
                <a:latin typeface="Times New Roman" pitchFamily="18" charset="0"/>
                <a:cs typeface="Times New Roman" pitchFamily="18" charset="0"/>
              </a:rPr>
              <a:t>’</a:t>
            </a:r>
            <a:endParaRPr kumimoji="1" lang="ja-JP" altLang="en-US" sz="2400" i="1" dirty="0">
              <a:latin typeface="Times New Roman" pitchFamily="18" charset="0"/>
              <a:cs typeface="Times New Roman" pitchFamily="18" charset="0"/>
            </a:endParaRPr>
          </a:p>
        </p:txBody>
      </p:sp>
      <p:sp>
        <p:nvSpPr>
          <p:cNvPr id="21" name="テキスト ボックス 20"/>
          <p:cNvSpPr txBox="1"/>
          <p:nvPr/>
        </p:nvSpPr>
        <p:spPr>
          <a:xfrm>
            <a:off x="6750660" y="1762974"/>
            <a:ext cx="304892" cy="369332"/>
          </a:xfrm>
          <a:prstGeom prst="rect">
            <a:avLst/>
          </a:prstGeom>
          <a:noFill/>
        </p:spPr>
        <p:txBody>
          <a:bodyPr wrap="none" rtlCol="0">
            <a:spAutoFit/>
          </a:bodyPr>
          <a:lstStyle/>
          <a:p>
            <a:r>
              <a:rPr kumimoji="1" lang="ja-JP" altLang="en-US" i="1" dirty="0" smtClean="0">
                <a:sym typeface="Symbol"/>
              </a:rPr>
              <a:t></a:t>
            </a:r>
            <a:endParaRPr kumimoji="1" lang="ja-JP" altLang="en-US" i="1" dirty="0"/>
          </a:p>
        </p:txBody>
      </p:sp>
      <p:sp>
        <p:nvSpPr>
          <p:cNvPr id="22" name="テキスト ボックス 21"/>
          <p:cNvSpPr txBox="1"/>
          <p:nvPr/>
        </p:nvSpPr>
        <p:spPr>
          <a:xfrm>
            <a:off x="6701590" y="2175099"/>
            <a:ext cx="304892" cy="369332"/>
          </a:xfrm>
          <a:prstGeom prst="rect">
            <a:avLst/>
          </a:prstGeom>
          <a:noFill/>
        </p:spPr>
        <p:txBody>
          <a:bodyPr wrap="none" rtlCol="0">
            <a:spAutoFit/>
          </a:bodyPr>
          <a:lstStyle/>
          <a:p>
            <a:r>
              <a:rPr kumimoji="1" lang="ja-JP" altLang="en-US" i="1" dirty="0" smtClean="0">
                <a:sym typeface="Symbol"/>
              </a:rPr>
              <a:t></a:t>
            </a:r>
            <a:endParaRPr kumimoji="1" lang="ja-JP" altLang="en-US" i="1" dirty="0"/>
          </a:p>
        </p:txBody>
      </p:sp>
      <p:sp>
        <p:nvSpPr>
          <p:cNvPr id="23" name="テキスト ボックス 22"/>
          <p:cNvSpPr txBox="1"/>
          <p:nvPr/>
        </p:nvSpPr>
        <p:spPr>
          <a:xfrm rot="3146433">
            <a:off x="6797844" y="2716519"/>
            <a:ext cx="418704" cy="379591"/>
          </a:xfrm>
          <a:prstGeom prst="rect">
            <a:avLst/>
          </a:prstGeom>
          <a:noFill/>
        </p:spPr>
        <p:txBody>
          <a:bodyPr wrap="none" rtlCol="0">
            <a:spAutoFit/>
          </a:bodyPr>
          <a:lstStyle/>
          <a:p>
            <a:r>
              <a:rPr kumimoji="1" lang="en-US" altLang="ja-JP" i="1" dirty="0" smtClean="0">
                <a:latin typeface="Times New Roman" pitchFamily="18" charset="0"/>
                <a:cs typeface="Times New Roman" pitchFamily="18" charset="0"/>
              </a:rPr>
              <a:t>T</a:t>
            </a:r>
            <a:r>
              <a:rPr kumimoji="1" lang="en-US" altLang="ja-JP" sz="2800" i="1" baseline="-25000" dirty="0" smtClean="0">
                <a:latin typeface="Times New Roman" pitchFamily="18" charset="0"/>
                <a:cs typeface="Times New Roman" pitchFamily="18" charset="0"/>
              </a:rPr>
              <a:t>e</a:t>
            </a:r>
            <a:endParaRPr kumimoji="1" lang="ja-JP" altLang="en-US" i="1" baseline="-25000" dirty="0">
              <a:latin typeface="Times New Roman" pitchFamily="18" charset="0"/>
              <a:cs typeface="Times New Roman" pitchFamily="18" charset="0"/>
            </a:endParaRPr>
          </a:p>
        </p:txBody>
      </p:sp>
      <p:graphicFrame>
        <p:nvGraphicFramePr>
          <p:cNvPr id="24" name="オブジェクト 23"/>
          <p:cNvGraphicFramePr>
            <a:graphicFrameLocks noChangeAspect="1"/>
          </p:cNvGraphicFramePr>
          <p:nvPr/>
        </p:nvGraphicFramePr>
        <p:xfrm>
          <a:off x="716214" y="3031943"/>
          <a:ext cx="3632200" cy="914400"/>
        </p:xfrm>
        <a:graphic>
          <a:graphicData uri="http://schemas.openxmlformats.org/presentationml/2006/ole">
            <p:oleObj spid="_x0000_s36866" name="数式" r:id="rId3" imgW="1815840" imgH="457200" progId="Equation.3">
              <p:embed/>
            </p:oleObj>
          </a:graphicData>
        </a:graphic>
      </p:graphicFrame>
      <p:graphicFrame>
        <p:nvGraphicFramePr>
          <p:cNvPr id="36867" name="Object 3"/>
          <p:cNvGraphicFramePr>
            <a:graphicFrameLocks noChangeAspect="1"/>
          </p:cNvGraphicFramePr>
          <p:nvPr/>
        </p:nvGraphicFramePr>
        <p:xfrm>
          <a:off x="779042" y="4211957"/>
          <a:ext cx="3505200" cy="863600"/>
        </p:xfrm>
        <a:graphic>
          <a:graphicData uri="http://schemas.openxmlformats.org/presentationml/2006/ole">
            <p:oleObj spid="_x0000_s36867" name="数式" r:id="rId4" imgW="1752480" imgH="431640" progId="Equation.3">
              <p:embed/>
            </p:oleObj>
          </a:graphicData>
        </a:graphic>
      </p:graphicFrame>
      <p:sp>
        <p:nvSpPr>
          <p:cNvPr id="26" name="テキスト ボックス 25"/>
          <p:cNvSpPr txBox="1"/>
          <p:nvPr/>
        </p:nvSpPr>
        <p:spPr>
          <a:xfrm>
            <a:off x="4523875" y="4331367"/>
            <a:ext cx="2480166" cy="646331"/>
          </a:xfrm>
          <a:prstGeom prst="rect">
            <a:avLst/>
          </a:prstGeom>
          <a:noFill/>
        </p:spPr>
        <p:txBody>
          <a:bodyPr wrap="none" rtlCol="0">
            <a:spAutoFit/>
          </a:bodyPr>
          <a:lstStyle/>
          <a:p>
            <a:r>
              <a:rPr kumimoji="1" lang="ja-JP" altLang="en-US" dirty="0" smtClean="0"/>
              <a:t>散乱光子の角度に依存</a:t>
            </a:r>
            <a:endParaRPr kumimoji="1" lang="en-US" altLang="ja-JP" dirty="0" smtClean="0"/>
          </a:p>
          <a:p>
            <a:r>
              <a:rPr kumimoji="1" lang="en-US" altLang="ja-JP" i="1" dirty="0" smtClean="0">
                <a:latin typeface="Symbol" pitchFamily="18" charset="2"/>
              </a:rPr>
              <a:t>q</a:t>
            </a:r>
            <a:r>
              <a:rPr lang="ja-JP" altLang="en-US" i="1" dirty="0" smtClean="0">
                <a:latin typeface="Symbol" pitchFamily="18" charset="2"/>
              </a:rPr>
              <a:t> </a:t>
            </a:r>
            <a:r>
              <a:rPr kumimoji="1" lang="en-US" altLang="ja-JP" dirty="0" smtClean="0"/>
              <a:t>= </a:t>
            </a:r>
            <a:r>
              <a:rPr kumimoji="1" lang="en-US" altLang="ja-JP" dirty="0" smtClean="0">
                <a:latin typeface="Symbol" pitchFamily="18" charset="2"/>
              </a:rPr>
              <a:t>p</a:t>
            </a:r>
            <a:r>
              <a:rPr kumimoji="1" lang="en-US" altLang="ja-JP" dirty="0" smtClean="0"/>
              <a:t> </a:t>
            </a:r>
            <a:r>
              <a:rPr kumimoji="1" lang="ja-JP" altLang="en-US" dirty="0" smtClean="0"/>
              <a:t>の時に最大</a:t>
            </a:r>
            <a:endParaRPr kumimoji="1" lang="ja-JP" altLang="en-US" dirty="0"/>
          </a:p>
        </p:txBody>
      </p:sp>
      <p:cxnSp>
        <p:nvCxnSpPr>
          <p:cNvPr id="28" name="直線コネクタ 27"/>
          <p:cNvCxnSpPr/>
          <p:nvPr/>
        </p:nvCxnSpPr>
        <p:spPr bwMode="auto">
          <a:xfrm>
            <a:off x="4415591" y="6485020"/>
            <a:ext cx="2947737" cy="0"/>
          </a:xfrm>
          <a:prstGeom prst="line">
            <a:avLst/>
          </a:prstGeom>
          <a:solidFill>
            <a:schemeClr val="accent1"/>
          </a:solidFill>
          <a:ln w="9525" cap="flat" cmpd="sng" algn="ctr">
            <a:solidFill>
              <a:schemeClr val="tx1"/>
            </a:solidFill>
            <a:prstDash val="solid"/>
            <a:round/>
            <a:headEnd type="none" w="med" len="med"/>
            <a:tailEnd type="arrow" w="med" len="med"/>
          </a:ln>
          <a:effectLst/>
        </p:spPr>
      </p:cxnSp>
      <p:cxnSp>
        <p:nvCxnSpPr>
          <p:cNvPr id="32" name="直線矢印コネクタ 31"/>
          <p:cNvCxnSpPr/>
          <p:nvPr/>
        </p:nvCxnSpPr>
        <p:spPr bwMode="auto">
          <a:xfrm rot="16200000" flipV="1">
            <a:off x="4247943" y="5956425"/>
            <a:ext cx="1166269" cy="1123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34" name="テキスト ボックス 33"/>
          <p:cNvSpPr txBox="1"/>
          <p:nvPr/>
        </p:nvSpPr>
        <p:spPr>
          <a:xfrm>
            <a:off x="7002403" y="6468790"/>
            <a:ext cx="360676" cy="369332"/>
          </a:xfrm>
          <a:prstGeom prst="rect">
            <a:avLst/>
          </a:prstGeom>
          <a:noFill/>
        </p:spPr>
        <p:txBody>
          <a:bodyPr wrap="none" rtlCol="0">
            <a:spAutoFit/>
          </a:bodyPr>
          <a:lstStyle/>
          <a:p>
            <a:r>
              <a:rPr kumimoji="1" lang="en-US" altLang="ja-JP" i="1" dirty="0" smtClean="0">
                <a:latin typeface="Times New Roman" pitchFamily="18" charset="0"/>
                <a:cs typeface="Times New Roman" pitchFamily="18" charset="0"/>
              </a:rPr>
              <a:t>T</a:t>
            </a:r>
            <a:r>
              <a:rPr kumimoji="1" lang="en-US" altLang="ja-JP" i="1" baseline="-25000" dirty="0" smtClean="0">
                <a:latin typeface="Times New Roman" pitchFamily="18" charset="0"/>
                <a:cs typeface="Times New Roman" pitchFamily="18" charset="0"/>
              </a:rPr>
              <a:t>e</a:t>
            </a:r>
            <a:endParaRPr kumimoji="1" lang="ja-JP" altLang="en-US" i="1" baseline="-25000" dirty="0">
              <a:latin typeface="Times New Roman" pitchFamily="18" charset="0"/>
              <a:cs typeface="Times New Roman" pitchFamily="18" charset="0"/>
            </a:endParaRPr>
          </a:p>
        </p:txBody>
      </p:sp>
      <p:sp>
        <p:nvSpPr>
          <p:cNvPr id="36" name="フリーフォーム 35"/>
          <p:cNvSpPr/>
          <p:nvPr/>
        </p:nvSpPr>
        <p:spPr bwMode="auto">
          <a:xfrm>
            <a:off x="4829930" y="5594685"/>
            <a:ext cx="1899548" cy="887288"/>
          </a:xfrm>
          <a:custGeom>
            <a:avLst/>
            <a:gdLst>
              <a:gd name="connsiteX0" fmla="*/ 0 w 2185737"/>
              <a:gd name="connsiteY0" fmla="*/ 288758 h 938463"/>
              <a:gd name="connsiteX1" fmla="*/ 240631 w 2185737"/>
              <a:gd name="connsiteY1" fmla="*/ 0 h 938463"/>
              <a:gd name="connsiteX2" fmla="*/ 721894 w 2185737"/>
              <a:gd name="connsiteY2" fmla="*/ 288758 h 938463"/>
              <a:gd name="connsiteX3" fmla="*/ 1479884 w 2185737"/>
              <a:gd name="connsiteY3" fmla="*/ 324853 h 938463"/>
              <a:gd name="connsiteX4" fmla="*/ 1888957 w 2185737"/>
              <a:gd name="connsiteY4" fmla="*/ 36095 h 938463"/>
              <a:gd name="connsiteX5" fmla="*/ 2141621 w 2185737"/>
              <a:gd name="connsiteY5" fmla="*/ 324853 h 938463"/>
              <a:gd name="connsiteX6" fmla="*/ 2153652 w 2185737"/>
              <a:gd name="connsiteY6" fmla="*/ 938463 h 938463"/>
              <a:gd name="connsiteX0" fmla="*/ 98804 w 2284541"/>
              <a:gd name="connsiteY0" fmla="*/ 288758 h 938463"/>
              <a:gd name="connsiteX1" fmla="*/ 120316 w 2284541"/>
              <a:gd name="connsiteY1" fmla="*/ 0 h 938463"/>
              <a:gd name="connsiteX2" fmla="*/ 820698 w 2284541"/>
              <a:gd name="connsiteY2" fmla="*/ 288758 h 938463"/>
              <a:gd name="connsiteX3" fmla="*/ 1578688 w 2284541"/>
              <a:gd name="connsiteY3" fmla="*/ 324853 h 938463"/>
              <a:gd name="connsiteX4" fmla="*/ 1987761 w 2284541"/>
              <a:gd name="connsiteY4" fmla="*/ 36095 h 938463"/>
              <a:gd name="connsiteX5" fmla="*/ 2240425 w 2284541"/>
              <a:gd name="connsiteY5" fmla="*/ 324853 h 938463"/>
              <a:gd name="connsiteX6" fmla="*/ 2252456 w 2284541"/>
              <a:gd name="connsiteY6" fmla="*/ 938463 h 938463"/>
              <a:gd name="connsiteX0" fmla="*/ 119873 w 2280327"/>
              <a:gd name="connsiteY0" fmla="*/ 972100 h 1036083"/>
              <a:gd name="connsiteX1" fmla="*/ 116102 w 2280327"/>
              <a:gd name="connsiteY1" fmla="*/ 97620 h 1036083"/>
              <a:gd name="connsiteX2" fmla="*/ 816484 w 2280327"/>
              <a:gd name="connsiteY2" fmla="*/ 386378 h 1036083"/>
              <a:gd name="connsiteX3" fmla="*/ 1574474 w 2280327"/>
              <a:gd name="connsiteY3" fmla="*/ 422473 h 1036083"/>
              <a:gd name="connsiteX4" fmla="*/ 1983547 w 2280327"/>
              <a:gd name="connsiteY4" fmla="*/ 133715 h 1036083"/>
              <a:gd name="connsiteX5" fmla="*/ 2236211 w 2280327"/>
              <a:gd name="connsiteY5" fmla="*/ 422473 h 1036083"/>
              <a:gd name="connsiteX6" fmla="*/ 2248242 w 2280327"/>
              <a:gd name="connsiteY6" fmla="*/ 1036083 h 1036083"/>
              <a:gd name="connsiteX0" fmla="*/ 119244 w 2279698"/>
              <a:gd name="connsiteY0" fmla="*/ 974050 h 1131496"/>
              <a:gd name="connsiteX1" fmla="*/ 123014 w 2279698"/>
              <a:gd name="connsiteY1" fmla="*/ 985749 h 1131496"/>
              <a:gd name="connsiteX2" fmla="*/ 115473 w 2279698"/>
              <a:gd name="connsiteY2" fmla="*/ 99570 h 1131496"/>
              <a:gd name="connsiteX3" fmla="*/ 815855 w 2279698"/>
              <a:gd name="connsiteY3" fmla="*/ 388328 h 1131496"/>
              <a:gd name="connsiteX4" fmla="*/ 1573845 w 2279698"/>
              <a:gd name="connsiteY4" fmla="*/ 424423 h 1131496"/>
              <a:gd name="connsiteX5" fmla="*/ 1982918 w 2279698"/>
              <a:gd name="connsiteY5" fmla="*/ 135665 h 1131496"/>
              <a:gd name="connsiteX6" fmla="*/ 2235582 w 2279698"/>
              <a:gd name="connsiteY6" fmla="*/ 424423 h 1131496"/>
              <a:gd name="connsiteX7" fmla="*/ 2247613 w 2279698"/>
              <a:gd name="connsiteY7" fmla="*/ 1038033 h 1131496"/>
              <a:gd name="connsiteX0" fmla="*/ 5471 w 2165925"/>
              <a:gd name="connsiteY0" fmla="*/ 974050 h 1131496"/>
              <a:gd name="connsiteX1" fmla="*/ 9241 w 2165925"/>
              <a:gd name="connsiteY1" fmla="*/ 985749 h 1131496"/>
              <a:gd name="connsiteX2" fmla="*/ 1700 w 2165925"/>
              <a:gd name="connsiteY2" fmla="*/ 99570 h 1131496"/>
              <a:gd name="connsiteX3" fmla="*/ 702082 w 2165925"/>
              <a:gd name="connsiteY3" fmla="*/ 388328 h 1131496"/>
              <a:gd name="connsiteX4" fmla="*/ 1460072 w 2165925"/>
              <a:gd name="connsiteY4" fmla="*/ 424423 h 1131496"/>
              <a:gd name="connsiteX5" fmla="*/ 1869145 w 2165925"/>
              <a:gd name="connsiteY5" fmla="*/ 135665 h 1131496"/>
              <a:gd name="connsiteX6" fmla="*/ 2121809 w 2165925"/>
              <a:gd name="connsiteY6" fmla="*/ 424423 h 1131496"/>
              <a:gd name="connsiteX7" fmla="*/ 2133840 w 2165925"/>
              <a:gd name="connsiteY7" fmla="*/ 1038033 h 1131496"/>
              <a:gd name="connsiteX0" fmla="*/ 5471 w 2165925"/>
              <a:gd name="connsiteY0" fmla="*/ 874480 h 1031926"/>
              <a:gd name="connsiteX1" fmla="*/ 9241 w 2165925"/>
              <a:gd name="connsiteY1" fmla="*/ 886179 h 1031926"/>
              <a:gd name="connsiteX2" fmla="*/ 1700 w 2165925"/>
              <a:gd name="connsiteY2" fmla="*/ 0 h 1031926"/>
              <a:gd name="connsiteX3" fmla="*/ 702082 w 2165925"/>
              <a:gd name="connsiteY3" fmla="*/ 288758 h 1031926"/>
              <a:gd name="connsiteX4" fmla="*/ 1460072 w 2165925"/>
              <a:gd name="connsiteY4" fmla="*/ 324853 h 1031926"/>
              <a:gd name="connsiteX5" fmla="*/ 1869145 w 2165925"/>
              <a:gd name="connsiteY5" fmla="*/ 36095 h 1031926"/>
              <a:gd name="connsiteX6" fmla="*/ 2121809 w 2165925"/>
              <a:gd name="connsiteY6" fmla="*/ 324853 h 1031926"/>
              <a:gd name="connsiteX7" fmla="*/ 2133840 w 2165925"/>
              <a:gd name="connsiteY7" fmla="*/ 938463 h 1031926"/>
              <a:gd name="connsiteX0" fmla="*/ 5471 w 2165925"/>
              <a:gd name="connsiteY0" fmla="*/ 874480 h 1031926"/>
              <a:gd name="connsiteX1" fmla="*/ 9241 w 2165925"/>
              <a:gd name="connsiteY1" fmla="*/ 886179 h 1031926"/>
              <a:gd name="connsiteX2" fmla="*/ 1700 w 2165925"/>
              <a:gd name="connsiteY2" fmla="*/ 0 h 1031926"/>
              <a:gd name="connsiteX3" fmla="*/ 609378 w 2165925"/>
              <a:gd name="connsiteY3" fmla="*/ 284544 h 1031926"/>
              <a:gd name="connsiteX4" fmla="*/ 1460072 w 2165925"/>
              <a:gd name="connsiteY4" fmla="*/ 324853 h 1031926"/>
              <a:gd name="connsiteX5" fmla="*/ 1869145 w 2165925"/>
              <a:gd name="connsiteY5" fmla="*/ 36095 h 1031926"/>
              <a:gd name="connsiteX6" fmla="*/ 2121809 w 2165925"/>
              <a:gd name="connsiteY6" fmla="*/ 324853 h 1031926"/>
              <a:gd name="connsiteX7" fmla="*/ 2133840 w 2165925"/>
              <a:gd name="connsiteY7" fmla="*/ 938463 h 1031926"/>
              <a:gd name="connsiteX0" fmla="*/ 5471 w 2165925"/>
              <a:gd name="connsiteY0" fmla="*/ 874480 h 1031926"/>
              <a:gd name="connsiteX1" fmla="*/ 9241 w 2165925"/>
              <a:gd name="connsiteY1" fmla="*/ 886179 h 1031926"/>
              <a:gd name="connsiteX2" fmla="*/ 1700 w 2165925"/>
              <a:gd name="connsiteY2" fmla="*/ 0 h 1031926"/>
              <a:gd name="connsiteX3" fmla="*/ 609378 w 2165925"/>
              <a:gd name="connsiteY3" fmla="*/ 284544 h 1031926"/>
              <a:gd name="connsiteX4" fmla="*/ 1278878 w 2165925"/>
              <a:gd name="connsiteY4" fmla="*/ 312211 h 1031926"/>
              <a:gd name="connsiteX5" fmla="*/ 1869145 w 2165925"/>
              <a:gd name="connsiteY5" fmla="*/ 36095 h 1031926"/>
              <a:gd name="connsiteX6" fmla="*/ 2121809 w 2165925"/>
              <a:gd name="connsiteY6" fmla="*/ 324853 h 1031926"/>
              <a:gd name="connsiteX7" fmla="*/ 2133840 w 2165925"/>
              <a:gd name="connsiteY7" fmla="*/ 938463 h 1031926"/>
              <a:gd name="connsiteX0" fmla="*/ 5471 w 2161711"/>
              <a:gd name="connsiteY0" fmla="*/ 874480 h 1031926"/>
              <a:gd name="connsiteX1" fmla="*/ 9241 w 2161711"/>
              <a:gd name="connsiteY1" fmla="*/ 886179 h 1031926"/>
              <a:gd name="connsiteX2" fmla="*/ 1700 w 2161711"/>
              <a:gd name="connsiteY2" fmla="*/ 0 h 1031926"/>
              <a:gd name="connsiteX3" fmla="*/ 609378 w 2161711"/>
              <a:gd name="connsiteY3" fmla="*/ 284544 h 1031926"/>
              <a:gd name="connsiteX4" fmla="*/ 1278878 w 2161711"/>
              <a:gd name="connsiteY4" fmla="*/ 312211 h 1031926"/>
              <a:gd name="connsiteX5" fmla="*/ 1894428 w 2161711"/>
              <a:gd name="connsiteY5" fmla="*/ 31881 h 1031926"/>
              <a:gd name="connsiteX6" fmla="*/ 2121809 w 2161711"/>
              <a:gd name="connsiteY6" fmla="*/ 324853 h 1031926"/>
              <a:gd name="connsiteX7" fmla="*/ 2133840 w 2161711"/>
              <a:gd name="connsiteY7" fmla="*/ 938463 h 1031926"/>
              <a:gd name="connsiteX0" fmla="*/ 5471 w 2161009"/>
              <a:gd name="connsiteY0" fmla="*/ 874480 h 1031926"/>
              <a:gd name="connsiteX1" fmla="*/ 9241 w 2161009"/>
              <a:gd name="connsiteY1" fmla="*/ 886179 h 1031926"/>
              <a:gd name="connsiteX2" fmla="*/ 1700 w 2161009"/>
              <a:gd name="connsiteY2" fmla="*/ 0 h 1031926"/>
              <a:gd name="connsiteX3" fmla="*/ 609378 w 2161009"/>
              <a:gd name="connsiteY3" fmla="*/ 284544 h 1031926"/>
              <a:gd name="connsiteX4" fmla="*/ 1278878 w 2161009"/>
              <a:gd name="connsiteY4" fmla="*/ 312211 h 1031926"/>
              <a:gd name="connsiteX5" fmla="*/ 1898642 w 2161009"/>
              <a:gd name="connsiteY5" fmla="*/ 107730 h 1031926"/>
              <a:gd name="connsiteX6" fmla="*/ 2121809 w 2161009"/>
              <a:gd name="connsiteY6" fmla="*/ 324853 h 1031926"/>
              <a:gd name="connsiteX7" fmla="*/ 2133840 w 2161009"/>
              <a:gd name="connsiteY7" fmla="*/ 938463 h 1031926"/>
              <a:gd name="connsiteX0" fmla="*/ 5471 w 2133840"/>
              <a:gd name="connsiteY0" fmla="*/ 874480 h 1031926"/>
              <a:gd name="connsiteX1" fmla="*/ 9241 w 2133840"/>
              <a:gd name="connsiteY1" fmla="*/ 886179 h 1031926"/>
              <a:gd name="connsiteX2" fmla="*/ 1700 w 2133840"/>
              <a:gd name="connsiteY2" fmla="*/ 0 h 1031926"/>
              <a:gd name="connsiteX3" fmla="*/ 609378 w 2133840"/>
              <a:gd name="connsiteY3" fmla="*/ 284544 h 1031926"/>
              <a:gd name="connsiteX4" fmla="*/ 1278878 w 2133840"/>
              <a:gd name="connsiteY4" fmla="*/ 312211 h 1031926"/>
              <a:gd name="connsiteX5" fmla="*/ 1898642 w 2133840"/>
              <a:gd name="connsiteY5" fmla="*/ 107730 h 1031926"/>
              <a:gd name="connsiteX6" fmla="*/ 1999608 w 2133840"/>
              <a:gd name="connsiteY6" fmla="*/ 388060 h 1031926"/>
              <a:gd name="connsiteX7" fmla="*/ 2133840 w 2133840"/>
              <a:gd name="connsiteY7" fmla="*/ 938463 h 1031926"/>
              <a:gd name="connsiteX0" fmla="*/ 5471 w 2133840"/>
              <a:gd name="connsiteY0" fmla="*/ 874480 h 1031926"/>
              <a:gd name="connsiteX1" fmla="*/ 9241 w 2133840"/>
              <a:gd name="connsiteY1" fmla="*/ 886179 h 1031926"/>
              <a:gd name="connsiteX2" fmla="*/ 1700 w 2133840"/>
              <a:gd name="connsiteY2" fmla="*/ 0 h 1031926"/>
              <a:gd name="connsiteX3" fmla="*/ 609378 w 2133840"/>
              <a:gd name="connsiteY3" fmla="*/ 284544 h 1031926"/>
              <a:gd name="connsiteX4" fmla="*/ 1278878 w 2133840"/>
              <a:gd name="connsiteY4" fmla="*/ 312211 h 1031926"/>
              <a:gd name="connsiteX5" fmla="*/ 1898642 w 2133840"/>
              <a:gd name="connsiteY5" fmla="*/ 107730 h 1031926"/>
              <a:gd name="connsiteX6" fmla="*/ 2133840 w 2133840"/>
              <a:gd name="connsiteY6" fmla="*/ 938463 h 1031926"/>
              <a:gd name="connsiteX0" fmla="*/ 5471 w 2003211"/>
              <a:gd name="connsiteY0" fmla="*/ 874480 h 1031926"/>
              <a:gd name="connsiteX1" fmla="*/ 9241 w 2003211"/>
              <a:gd name="connsiteY1" fmla="*/ 886179 h 1031926"/>
              <a:gd name="connsiteX2" fmla="*/ 1700 w 2003211"/>
              <a:gd name="connsiteY2" fmla="*/ 0 h 1031926"/>
              <a:gd name="connsiteX3" fmla="*/ 609378 w 2003211"/>
              <a:gd name="connsiteY3" fmla="*/ 284544 h 1031926"/>
              <a:gd name="connsiteX4" fmla="*/ 1278878 w 2003211"/>
              <a:gd name="connsiteY4" fmla="*/ 312211 h 1031926"/>
              <a:gd name="connsiteX5" fmla="*/ 1898642 w 2003211"/>
              <a:gd name="connsiteY5" fmla="*/ 107730 h 1031926"/>
              <a:gd name="connsiteX6" fmla="*/ 1906294 w 2003211"/>
              <a:gd name="connsiteY6" fmla="*/ 871042 h 1031926"/>
              <a:gd name="connsiteX0" fmla="*/ 5471 w 2003211"/>
              <a:gd name="connsiteY0" fmla="*/ 874480 h 1031926"/>
              <a:gd name="connsiteX1" fmla="*/ 9241 w 2003211"/>
              <a:gd name="connsiteY1" fmla="*/ 886179 h 1031926"/>
              <a:gd name="connsiteX2" fmla="*/ 1700 w 2003211"/>
              <a:gd name="connsiteY2" fmla="*/ 0 h 1031926"/>
              <a:gd name="connsiteX3" fmla="*/ 609378 w 2003211"/>
              <a:gd name="connsiteY3" fmla="*/ 284544 h 1031926"/>
              <a:gd name="connsiteX4" fmla="*/ 1278878 w 2003211"/>
              <a:gd name="connsiteY4" fmla="*/ 312211 h 1031926"/>
              <a:gd name="connsiteX5" fmla="*/ 1898642 w 2003211"/>
              <a:gd name="connsiteY5" fmla="*/ 107730 h 1031926"/>
              <a:gd name="connsiteX6" fmla="*/ 1906294 w 2003211"/>
              <a:gd name="connsiteY6" fmla="*/ 871042 h 1031926"/>
              <a:gd name="connsiteX0" fmla="*/ 5471 w 2002509"/>
              <a:gd name="connsiteY0" fmla="*/ 874480 h 1031926"/>
              <a:gd name="connsiteX1" fmla="*/ 9241 w 2002509"/>
              <a:gd name="connsiteY1" fmla="*/ 886179 h 1031926"/>
              <a:gd name="connsiteX2" fmla="*/ 1700 w 2002509"/>
              <a:gd name="connsiteY2" fmla="*/ 0 h 1031926"/>
              <a:gd name="connsiteX3" fmla="*/ 609378 w 2002509"/>
              <a:gd name="connsiteY3" fmla="*/ 284544 h 1031926"/>
              <a:gd name="connsiteX4" fmla="*/ 1278878 w 2002509"/>
              <a:gd name="connsiteY4" fmla="*/ 312211 h 1031926"/>
              <a:gd name="connsiteX5" fmla="*/ 1898642 w 2002509"/>
              <a:gd name="connsiteY5" fmla="*/ 107730 h 1031926"/>
              <a:gd name="connsiteX6" fmla="*/ 1902080 w 2002509"/>
              <a:gd name="connsiteY6" fmla="*/ 892111 h 1031926"/>
              <a:gd name="connsiteX0" fmla="*/ 5471 w 2002509"/>
              <a:gd name="connsiteY0" fmla="*/ 874480 h 1031926"/>
              <a:gd name="connsiteX1" fmla="*/ 9241 w 2002509"/>
              <a:gd name="connsiteY1" fmla="*/ 886179 h 1031926"/>
              <a:gd name="connsiteX2" fmla="*/ 1700 w 2002509"/>
              <a:gd name="connsiteY2" fmla="*/ 0 h 1031926"/>
              <a:gd name="connsiteX3" fmla="*/ 609378 w 2002509"/>
              <a:gd name="connsiteY3" fmla="*/ 284544 h 1031926"/>
              <a:gd name="connsiteX4" fmla="*/ 1278878 w 2002509"/>
              <a:gd name="connsiteY4" fmla="*/ 312211 h 1031926"/>
              <a:gd name="connsiteX5" fmla="*/ 1898642 w 2002509"/>
              <a:gd name="connsiteY5" fmla="*/ 107730 h 1031926"/>
              <a:gd name="connsiteX6" fmla="*/ 1902080 w 2002509"/>
              <a:gd name="connsiteY6" fmla="*/ 892111 h 1031926"/>
              <a:gd name="connsiteX0" fmla="*/ 5471 w 1902080"/>
              <a:gd name="connsiteY0" fmla="*/ 874480 h 1031926"/>
              <a:gd name="connsiteX1" fmla="*/ 9241 w 1902080"/>
              <a:gd name="connsiteY1" fmla="*/ 886179 h 1031926"/>
              <a:gd name="connsiteX2" fmla="*/ 1700 w 1902080"/>
              <a:gd name="connsiteY2" fmla="*/ 0 h 1031926"/>
              <a:gd name="connsiteX3" fmla="*/ 609378 w 1902080"/>
              <a:gd name="connsiteY3" fmla="*/ 284544 h 1031926"/>
              <a:gd name="connsiteX4" fmla="*/ 1278878 w 1902080"/>
              <a:gd name="connsiteY4" fmla="*/ 312211 h 1031926"/>
              <a:gd name="connsiteX5" fmla="*/ 1898642 w 1902080"/>
              <a:gd name="connsiteY5" fmla="*/ 107730 h 1031926"/>
              <a:gd name="connsiteX6" fmla="*/ 1902080 w 1902080"/>
              <a:gd name="connsiteY6" fmla="*/ 892111 h 1031926"/>
              <a:gd name="connsiteX0" fmla="*/ 5471 w 1902080"/>
              <a:gd name="connsiteY0" fmla="*/ 874480 h 1031926"/>
              <a:gd name="connsiteX1" fmla="*/ 9241 w 1902080"/>
              <a:gd name="connsiteY1" fmla="*/ 886179 h 1031926"/>
              <a:gd name="connsiteX2" fmla="*/ 1700 w 1902080"/>
              <a:gd name="connsiteY2" fmla="*/ 0 h 1031926"/>
              <a:gd name="connsiteX3" fmla="*/ 609378 w 1902080"/>
              <a:gd name="connsiteY3" fmla="*/ 284544 h 1031926"/>
              <a:gd name="connsiteX4" fmla="*/ 1278878 w 1902080"/>
              <a:gd name="connsiteY4" fmla="*/ 312211 h 1031926"/>
              <a:gd name="connsiteX5" fmla="*/ 1898642 w 1902080"/>
              <a:gd name="connsiteY5" fmla="*/ 107730 h 1031926"/>
              <a:gd name="connsiteX6" fmla="*/ 1902080 w 1902080"/>
              <a:gd name="connsiteY6" fmla="*/ 892111 h 1031926"/>
              <a:gd name="connsiteX0" fmla="*/ 5471 w 1898642"/>
              <a:gd name="connsiteY0" fmla="*/ 874480 h 1031926"/>
              <a:gd name="connsiteX1" fmla="*/ 9241 w 1898642"/>
              <a:gd name="connsiteY1" fmla="*/ 886179 h 1031926"/>
              <a:gd name="connsiteX2" fmla="*/ 1700 w 1898642"/>
              <a:gd name="connsiteY2" fmla="*/ 0 h 1031926"/>
              <a:gd name="connsiteX3" fmla="*/ 609378 w 1898642"/>
              <a:gd name="connsiteY3" fmla="*/ 284544 h 1031926"/>
              <a:gd name="connsiteX4" fmla="*/ 1278878 w 1898642"/>
              <a:gd name="connsiteY4" fmla="*/ 312211 h 1031926"/>
              <a:gd name="connsiteX5" fmla="*/ 1898642 w 1898642"/>
              <a:gd name="connsiteY5" fmla="*/ 107730 h 1031926"/>
              <a:gd name="connsiteX0" fmla="*/ 104422 w 1997593"/>
              <a:gd name="connsiteY0" fmla="*/ 972803 h 972803"/>
              <a:gd name="connsiteX1" fmla="*/ 100651 w 1997593"/>
              <a:gd name="connsiteY1" fmla="*/ 98323 h 972803"/>
              <a:gd name="connsiteX2" fmla="*/ 708329 w 1997593"/>
              <a:gd name="connsiteY2" fmla="*/ 382867 h 972803"/>
              <a:gd name="connsiteX3" fmla="*/ 1377829 w 1997593"/>
              <a:gd name="connsiteY3" fmla="*/ 410534 h 972803"/>
              <a:gd name="connsiteX4" fmla="*/ 1997593 w 1997593"/>
              <a:gd name="connsiteY4" fmla="*/ 206053 h 972803"/>
              <a:gd name="connsiteX0" fmla="*/ 0 w 1896942"/>
              <a:gd name="connsiteY0" fmla="*/ 98323 h 440003"/>
              <a:gd name="connsiteX1" fmla="*/ 607678 w 1896942"/>
              <a:gd name="connsiteY1" fmla="*/ 382867 h 440003"/>
              <a:gd name="connsiteX2" fmla="*/ 1277178 w 1896942"/>
              <a:gd name="connsiteY2" fmla="*/ 410534 h 440003"/>
              <a:gd name="connsiteX3" fmla="*/ 1896942 w 1896942"/>
              <a:gd name="connsiteY3" fmla="*/ 206053 h 440003"/>
              <a:gd name="connsiteX0" fmla="*/ 0 w 2002075"/>
              <a:gd name="connsiteY0" fmla="*/ 98323 h 440003"/>
              <a:gd name="connsiteX1" fmla="*/ 607678 w 2002075"/>
              <a:gd name="connsiteY1" fmla="*/ 382867 h 440003"/>
              <a:gd name="connsiteX2" fmla="*/ 1277178 w 2002075"/>
              <a:gd name="connsiteY2" fmla="*/ 410534 h 440003"/>
              <a:gd name="connsiteX3" fmla="*/ 1896942 w 2002075"/>
              <a:gd name="connsiteY3" fmla="*/ 206053 h 440003"/>
              <a:gd name="connsiteX4" fmla="*/ 1907976 w 2002075"/>
              <a:gd name="connsiteY4" fmla="*/ 200730 h 440003"/>
              <a:gd name="connsiteX0" fmla="*/ 0 w 2000670"/>
              <a:gd name="connsiteY0" fmla="*/ 98323 h 985611"/>
              <a:gd name="connsiteX1" fmla="*/ 607678 w 2000670"/>
              <a:gd name="connsiteY1" fmla="*/ 382867 h 985611"/>
              <a:gd name="connsiteX2" fmla="*/ 1277178 w 2000670"/>
              <a:gd name="connsiteY2" fmla="*/ 410534 h 985611"/>
              <a:gd name="connsiteX3" fmla="*/ 1896942 w 2000670"/>
              <a:gd name="connsiteY3" fmla="*/ 206053 h 985611"/>
              <a:gd name="connsiteX4" fmla="*/ 1899548 w 2000670"/>
              <a:gd name="connsiteY4" fmla="*/ 984502 h 985611"/>
              <a:gd name="connsiteX0" fmla="*/ 0 w 1899548"/>
              <a:gd name="connsiteY0" fmla="*/ 98323 h 985611"/>
              <a:gd name="connsiteX1" fmla="*/ 607678 w 1899548"/>
              <a:gd name="connsiteY1" fmla="*/ 382867 h 985611"/>
              <a:gd name="connsiteX2" fmla="*/ 1277178 w 1899548"/>
              <a:gd name="connsiteY2" fmla="*/ 410534 h 985611"/>
              <a:gd name="connsiteX3" fmla="*/ 1896942 w 1899548"/>
              <a:gd name="connsiteY3" fmla="*/ 206053 h 985611"/>
              <a:gd name="connsiteX4" fmla="*/ 1899548 w 1899548"/>
              <a:gd name="connsiteY4" fmla="*/ 984502 h 985611"/>
              <a:gd name="connsiteX0" fmla="*/ 0 w 1899548"/>
              <a:gd name="connsiteY0" fmla="*/ 98323 h 985611"/>
              <a:gd name="connsiteX1" fmla="*/ 607678 w 1899548"/>
              <a:gd name="connsiteY1" fmla="*/ 382867 h 985611"/>
              <a:gd name="connsiteX2" fmla="*/ 1277178 w 1899548"/>
              <a:gd name="connsiteY2" fmla="*/ 410534 h 985611"/>
              <a:gd name="connsiteX3" fmla="*/ 1896942 w 1899548"/>
              <a:gd name="connsiteY3" fmla="*/ 206053 h 985611"/>
              <a:gd name="connsiteX4" fmla="*/ 1899548 w 1899548"/>
              <a:gd name="connsiteY4" fmla="*/ 984502 h 985611"/>
              <a:gd name="connsiteX0" fmla="*/ 0 w 1899548"/>
              <a:gd name="connsiteY0" fmla="*/ 0 h 887288"/>
              <a:gd name="connsiteX1" fmla="*/ 607678 w 1899548"/>
              <a:gd name="connsiteY1" fmla="*/ 284544 h 887288"/>
              <a:gd name="connsiteX2" fmla="*/ 1277178 w 1899548"/>
              <a:gd name="connsiteY2" fmla="*/ 312211 h 887288"/>
              <a:gd name="connsiteX3" fmla="*/ 1896942 w 1899548"/>
              <a:gd name="connsiteY3" fmla="*/ 107730 h 887288"/>
              <a:gd name="connsiteX4" fmla="*/ 1899548 w 1899548"/>
              <a:gd name="connsiteY4" fmla="*/ 886179 h 887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548" h="887288">
                <a:moveTo>
                  <a:pt x="0" y="0"/>
                </a:moveTo>
                <a:cubicBezTo>
                  <a:pt x="189141" y="7022"/>
                  <a:pt x="394815" y="232509"/>
                  <a:pt x="607678" y="284544"/>
                </a:cubicBezTo>
                <a:cubicBezTo>
                  <a:pt x="820541" y="336579"/>
                  <a:pt x="1062301" y="341680"/>
                  <a:pt x="1277178" y="312211"/>
                </a:cubicBezTo>
                <a:cubicBezTo>
                  <a:pt x="1492055" y="282742"/>
                  <a:pt x="1746862" y="108987"/>
                  <a:pt x="1896942" y="107730"/>
                </a:cubicBezTo>
                <a:cubicBezTo>
                  <a:pt x="1899538" y="557352"/>
                  <a:pt x="1897249" y="887288"/>
                  <a:pt x="1899548" y="886179"/>
                </a:cubicBezTo>
              </a:path>
            </a:pathLst>
          </a:custGeom>
          <a:noFill/>
          <a:ln w="19050" cap="flat" cmpd="sng" algn="ctr">
            <a:solidFill>
              <a:schemeClr val="accent1">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37" name="テキスト ボックス 36"/>
          <p:cNvSpPr txBox="1"/>
          <p:nvPr/>
        </p:nvSpPr>
        <p:spPr>
          <a:xfrm>
            <a:off x="6990348" y="5161548"/>
            <a:ext cx="1576072" cy="738664"/>
          </a:xfrm>
          <a:prstGeom prst="rect">
            <a:avLst/>
          </a:prstGeom>
          <a:noFill/>
        </p:spPr>
        <p:txBody>
          <a:bodyPr wrap="none" rtlCol="0">
            <a:spAutoFit/>
          </a:bodyPr>
          <a:lstStyle/>
          <a:p>
            <a:r>
              <a:rPr lang="ja-JP" altLang="en-US" sz="1400" dirty="0" smtClean="0"/>
              <a:t>最大値：</a:t>
            </a:r>
            <a:endParaRPr lang="en-US" altLang="ja-JP" sz="1400" dirty="0" smtClean="0"/>
          </a:p>
          <a:p>
            <a:r>
              <a:rPr lang="ja-JP" altLang="en-US" sz="1400" dirty="0" smtClean="0"/>
              <a:t>　コンプトン・エッジ</a:t>
            </a:r>
            <a:endParaRPr lang="en-US" altLang="ja-JP" sz="1400" dirty="0" smtClean="0"/>
          </a:p>
          <a:p>
            <a:endParaRPr kumimoji="1" lang="ja-JP" altLang="en-US" sz="1400" dirty="0"/>
          </a:p>
        </p:txBody>
      </p:sp>
      <p:graphicFrame>
        <p:nvGraphicFramePr>
          <p:cNvPr id="36868" name="Object 4"/>
          <p:cNvGraphicFramePr>
            <a:graphicFrameLocks noChangeAspect="1"/>
          </p:cNvGraphicFramePr>
          <p:nvPr/>
        </p:nvGraphicFramePr>
        <p:xfrm>
          <a:off x="7150099" y="5703468"/>
          <a:ext cx="1555407" cy="480762"/>
        </p:xfrm>
        <a:graphic>
          <a:graphicData uri="http://schemas.openxmlformats.org/presentationml/2006/ole">
            <p:oleObj spid="_x0000_s36868" name="数式" r:id="rId5" imgW="1396800" imgH="431640" progId="Equation.3">
              <p:embed/>
            </p:oleObj>
          </a:graphicData>
        </a:graphic>
      </p:graphicFrame>
      <p:sp>
        <p:nvSpPr>
          <p:cNvPr id="29" name="フッター プレースホルダ 28"/>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
        <p:nvSpPr>
          <p:cNvPr id="30" name="テキスト ボックス 29"/>
          <p:cNvSpPr txBox="1"/>
          <p:nvPr/>
        </p:nvSpPr>
        <p:spPr>
          <a:xfrm>
            <a:off x="733425" y="5419725"/>
            <a:ext cx="3195105" cy="276999"/>
          </a:xfrm>
          <a:prstGeom prst="rect">
            <a:avLst/>
          </a:prstGeom>
          <a:noFill/>
        </p:spPr>
        <p:txBody>
          <a:bodyPr wrap="none" rtlCol="0">
            <a:spAutoFit/>
          </a:bodyPr>
          <a:lstStyle/>
          <a:p>
            <a:r>
              <a:rPr kumimoji="1" lang="ja-JP" altLang="en-US" sz="1200" dirty="0" smtClean="0"/>
              <a:t>注：この計算の場合電子は静止していると仮定</a:t>
            </a:r>
            <a:endParaRPr kumimoji="1" lang="ja-JP" altLang="en-US" sz="12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電子・陽電子対生成</a:t>
            </a:r>
            <a:endParaRPr kumimoji="1" lang="ja-JP" altLang="en-US" dirty="0"/>
          </a:p>
        </p:txBody>
      </p:sp>
      <p:sp>
        <p:nvSpPr>
          <p:cNvPr id="3" name="コンテンツ プレースホルダ 2"/>
          <p:cNvSpPr>
            <a:spLocks noGrp="1"/>
          </p:cNvSpPr>
          <p:nvPr>
            <p:ph idx="1"/>
          </p:nvPr>
        </p:nvSpPr>
        <p:spPr>
          <a:xfrm>
            <a:off x="495300" y="1419210"/>
            <a:ext cx="4529388" cy="4056161"/>
          </a:xfrm>
        </p:spPr>
        <p:txBody>
          <a:bodyPr/>
          <a:lstStyle/>
          <a:p>
            <a:r>
              <a:rPr kumimoji="1" lang="ja-JP" altLang="en-US" dirty="0" smtClean="0"/>
              <a:t>光子が原子核の作る電磁場と相互作用し、電子と陽電子が生成される</a:t>
            </a:r>
            <a:endParaRPr kumimoji="1" lang="en-US" altLang="ja-JP" dirty="0" smtClean="0"/>
          </a:p>
          <a:p>
            <a:pPr lvl="1"/>
            <a:r>
              <a:rPr kumimoji="1" lang="ja-JP" altLang="en-US" dirty="0" smtClean="0"/>
              <a:t>光子のエネルギーは、電子と</a:t>
            </a:r>
            <a:r>
              <a:rPr lang="ja-JP" altLang="en-US" dirty="0" smtClean="0"/>
              <a:t>　　</a:t>
            </a:r>
            <a:r>
              <a:rPr kumimoji="1" lang="ja-JP" altLang="en-US" dirty="0" smtClean="0"/>
              <a:t>陽電子の質量エネルギーの　　　和より大きくないと起こらない</a:t>
            </a:r>
            <a:endParaRPr kumimoji="1" lang="en-US" altLang="ja-JP" dirty="0" smtClean="0"/>
          </a:p>
          <a:p>
            <a:pPr lvl="2"/>
            <a:r>
              <a:rPr lang="en-US" altLang="ja-JP" i="1" dirty="0" smtClean="0">
                <a:latin typeface="Times New Roman" pitchFamily="18" charset="0"/>
                <a:cs typeface="Times New Roman" pitchFamily="18" charset="0"/>
              </a:rPr>
              <a:t>E</a:t>
            </a:r>
            <a:r>
              <a:rPr lang="en-US" altLang="ja-JP" sz="2400" baseline="-25000" dirty="0" smtClean="0">
                <a:latin typeface="Symbol" pitchFamily="18" charset="2"/>
                <a:cs typeface="Times New Roman" pitchFamily="18" charset="0"/>
              </a:rPr>
              <a:t>g</a:t>
            </a:r>
            <a:r>
              <a:rPr lang="en-US" altLang="ja-JP" dirty="0" smtClean="0">
                <a:latin typeface="Times New Roman" pitchFamily="18" charset="0"/>
                <a:cs typeface="Times New Roman" pitchFamily="18" charset="0"/>
              </a:rPr>
              <a:t>&gt;2</a:t>
            </a:r>
            <a:r>
              <a:rPr lang="en-US" altLang="ja-JP" i="1" dirty="0" smtClean="0">
                <a:latin typeface="Times New Roman" pitchFamily="18" charset="0"/>
                <a:cs typeface="Times New Roman" pitchFamily="18" charset="0"/>
              </a:rPr>
              <a:t>m</a:t>
            </a:r>
            <a:r>
              <a:rPr lang="en-US" altLang="ja-JP" sz="2400" i="1" baseline="-25000" dirty="0" smtClean="0">
                <a:latin typeface="Times New Roman" pitchFamily="18" charset="0"/>
                <a:cs typeface="Times New Roman" pitchFamily="18" charset="0"/>
              </a:rPr>
              <a:t>e</a:t>
            </a:r>
            <a:r>
              <a:rPr lang="en-US" altLang="ja-JP" i="1" dirty="0" smtClean="0">
                <a:latin typeface="Times New Roman" pitchFamily="18" charset="0"/>
                <a:cs typeface="Times New Roman" pitchFamily="18" charset="0"/>
              </a:rPr>
              <a:t>c</a:t>
            </a:r>
            <a:r>
              <a:rPr lang="en-US" altLang="ja-JP" baseline="30000" dirty="0" smtClean="0">
                <a:latin typeface="Times New Roman" pitchFamily="18" charset="0"/>
                <a:cs typeface="Times New Roman" pitchFamily="18" charset="0"/>
              </a:rPr>
              <a:t>2</a:t>
            </a:r>
            <a:endParaRPr kumimoji="1" lang="en-US" altLang="ja-JP" baseline="30000" dirty="0" smtClean="0">
              <a:latin typeface="Times New Roman" pitchFamily="18" charset="0"/>
              <a:cs typeface="Times New Roman" pitchFamily="18" charset="0"/>
            </a:endParaRPr>
          </a:p>
          <a:p>
            <a:pPr lvl="1"/>
            <a:r>
              <a:rPr lang="ja-JP" altLang="en-US" dirty="0" smtClean="0"/>
              <a:t>物質中でのみ起こる</a:t>
            </a:r>
            <a:endParaRPr lang="en-US" altLang="ja-JP" dirty="0" smtClean="0"/>
          </a:p>
          <a:p>
            <a:pPr lvl="2"/>
            <a:r>
              <a:rPr lang="ja-JP" altLang="en-US" dirty="0" smtClean="0"/>
              <a:t>真空中では、</a:t>
            </a:r>
            <a:r>
              <a:rPr kumimoji="1" lang="ja-JP" altLang="en-US" dirty="0" smtClean="0"/>
              <a:t>エネルギー</a:t>
            </a:r>
            <a:r>
              <a:rPr lang="ja-JP" altLang="en-US" dirty="0" smtClean="0"/>
              <a:t>・運動量保存則を満たさないので生成されない</a:t>
            </a:r>
            <a:endParaRPr kumimoji="1" lang="en-US" altLang="ja-JP"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55</a:t>
            </a:fld>
            <a:endParaRPr kumimoji="1" lang="ja-JP" altLang="en-US" dirty="0"/>
          </a:p>
        </p:txBody>
      </p:sp>
      <p:pic>
        <p:nvPicPr>
          <p:cNvPr id="5" name="Picture 2"/>
          <p:cNvPicPr>
            <a:picLocks noChangeAspect="1" noChangeArrowheads="1"/>
          </p:cNvPicPr>
          <p:nvPr/>
        </p:nvPicPr>
        <p:blipFill>
          <a:blip r:embed="rId2" cstate="print"/>
          <a:srcRect l="59543" t="47382" r="-1567" b="755"/>
          <a:stretch>
            <a:fillRect/>
          </a:stretch>
        </p:blipFill>
        <p:spPr bwMode="auto">
          <a:xfrm>
            <a:off x="5650334" y="1492915"/>
            <a:ext cx="3344779" cy="3501191"/>
          </a:xfrm>
          <a:prstGeom prst="rect">
            <a:avLst/>
          </a:prstGeom>
          <a:ln>
            <a:noFill/>
          </a:ln>
          <a:effectLst>
            <a:outerShdw blurRad="292100" dist="139700" dir="2700000" algn="tl" rotWithShape="0">
              <a:srgbClr val="333333">
                <a:alpha val="65000"/>
              </a:srgbClr>
            </a:outerShdw>
          </a:effectLst>
        </p:spPr>
      </p:pic>
      <p:sp>
        <p:nvSpPr>
          <p:cNvPr id="6" name="フッター プレースホルダ 5"/>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
        <p:nvSpPr>
          <p:cNvPr id="7" name="円/楕円 6"/>
          <p:cNvSpPr/>
          <p:nvPr/>
        </p:nvSpPr>
        <p:spPr bwMode="auto">
          <a:xfrm>
            <a:off x="7143750" y="3181350"/>
            <a:ext cx="638175" cy="466725"/>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8" name="円/楕円 7"/>
          <p:cNvSpPr/>
          <p:nvPr/>
        </p:nvSpPr>
        <p:spPr bwMode="auto">
          <a:xfrm>
            <a:off x="7267575" y="2238375"/>
            <a:ext cx="638175" cy="466725"/>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a:xfrm>
            <a:off x="722313" y="2714620"/>
            <a:ext cx="7772400" cy="1785191"/>
          </a:xfrm>
        </p:spPr>
        <p:txBody>
          <a:bodyPr/>
          <a:lstStyle/>
          <a:p>
            <a:r>
              <a:rPr lang="ja-JP" altLang="en-US" dirty="0" smtClean="0"/>
              <a:t>検出器</a:t>
            </a:r>
            <a:endParaRPr kumimoji="1" lang="ja-JP" altLang="en-US" dirty="0"/>
          </a:p>
        </p:txBody>
      </p:sp>
      <p:sp>
        <p:nvSpPr>
          <p:cNvPr id="6" name="テキスト プレースホルダ 5"/>
          <p:cNvSpPr>
            <a:spLocks noGrp="1"/>
          </p:cNvSpPr>
          <p:nvPr>
            <p:ph type="body" idx="1"/>
          </p:nvPr>
        </p:nvSpPr>
        <p:spPr/>
        <p:txBody>
          <a:bodyPr/>
          <a:lstStyle/>
          <a:p>
            <a:r>
              <a:rPr kumimoji="1" lang="en-US" altLang="ja-JP" dirty="0" smtClean="0"/>
              <a:t>Detectors</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56</a:t>
            </a:fld>
            <a:endParaRPr kumimoji="1" lang="ja-JP" altLang="en-US" dirty="0"/>
          </a:p>
        </p:txBody>
      </p:sp>
      <p:sp>
        <p:nvSpPr>
          <p:cNvPr id="7" name="フッター プレースホルダ 6"/>
          <p:cNvSpPr>
            <a:spLocks noGrp="1"/>
          </p:cNvSpPr>
          <p:nvPr>
            <p:ph type="ftr" sz="quarter" idx="10"/>
          </p:nvPr>
        </p:nvSpPr>
        <p:spPr/>
        <p:txBody>
          <a:body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検出器</a:t>
            </a:r>
            <a:endParaRPr kumimoji="1" lang="ja-JP" altLang="en-US" dirty="0"/>
          </a:p>
        </p:txBody>
      </p:sp>
      <p:sp>
        <p:nvSpPr>
          <p:cNvPr id="3" name="コンテンツ プレースホルダ 2"/>
          <p:cNvSpPr>
            <a:spLocks noGrp="1"/>
          </p:cNvSpPr>
          <p:nvPr>
            <p:ph idx="1"/>
          </p:nvPr>
        </p:nvSpPr>
        <p:spPr>
          <a:xfrm>
            <a:off x="559440" y="1081324"/>
            <a:ext cx="7772400" cy="4114800"/>
          </a:xfrm>
        </p:spPr>
        <p:txBody>
          <a:bodyPr/>
          <a:lstStyle/>
          <a:p>
            <a:r>
              <a:rPr kumimoji="1" lang="ja-JP" altLang="en-US" dirty="0" smtClean="0"/>
              <a:t>検出器のシグナルと</a:t>
            </a:r>
            <a:r>
              <a:rPr lang="ja-JP" altLang="en-US" dirty="0" smtClean="0"/>
              <a:t>なるもの</a:t>
            </a:r>
            <a:endParaRPr kumimoji="1" lang="en-US" altLang="ja-JP" dirty="0" smtClean="0"/>
          </a:p>
          <a:p>
            <a:pPr lvl="1"/>
            <a:r>
              <a:rPr kumimoji="1" lang="ja-JP" altLang="en-US" dirty="0" smtClean="0"/>
              <a:t>電離</a:t>
            </a:r>
            <a:endParaRPr kumimoji="1" lang="en-US" altLang="ja-JP" dirty="0" smtClean="0"/>
          </a:p>
          <a:p>
            <a:pPr lvl="2"/>
            <a:r>
              <a:rPr lang="ja-JP" altLang="en-US" dirty="0" smtClean="0"/>
              <a:t>ガス（電子・イオン）</a:t>
            </a:r>
            <a:endParaRPr lang="en-US" altLang="ja-JP" dirty="0" smtClean="0"/>
          </a:p>
          <a:p>
            <a:pPr lvl="2"/>
            <a:r>
              <a:rPr kumimoji="1" lang="ja-JP" altLang="en-US" dirty="0" smtClean="0"/>
              <a:t>半導体（電子・正孔）</a:t>
            </a:r>
            <a:endParaRPr kumimoji="1" lang="en-US" altLang="ja-JP" dirty="0" smtClean="0"/>
          </a:p>
          <a:p>
            <a:pPr lvl="1"/>
            <a:r>
              <a:rPr lang="ja-JP" altLang="en-US" dirty="0" smtClean="0"/>
              <a:t>シンチレーション光（蛍光）</a:t>
            </a:r>
            <a:endParaRPr lang="en-US" altLang="ja-JP" dirty="0" smtClean="0"/>
          </a:p>
          <a:p>
            <a:pPr lvl="2"/>
            <a:r>
              <a:rPr lang="ja-JP" altLang="en-US" dirty="0" smtClean="0"/>
              <a:t>シンチレーション光：荷電粒子が通過する際に電子が励起、基底状態に戻る際にでる光</a:t>
            </a:r>
            <a:endParaRPr lang="en-US" altLang="ja-JP" dirty="0" smtClean="0"/>
          </a:p>
          <a:p>
            <a:pPr lvl="2"/>
            <a:r>
              <a:rPr lang="ja-JP" altLang="en-US" dirty="0" smtClean="0"/>
              <a:t>シンチレーター：有機・無機結晶、液体がある</a:t>
            </a:r>
            <a:endParaRPr lang="en-US" altLang="ja-JP" dirty="0" smtClean="0"/>
          </a:p>
          <a:p>
            <a:pPr lvl="2"/>
            <a:r>
              <a:rPr lang="ja-JP" altLang="en-US" dirty="0" smtClean="0"/>
              <a:t>発生した光は光検出器（主として光電子増倍管）を用いて測定</a:t>
            </a:r>
            <a:endParaRPr lang="en-US" altLang="ja-JP" dirty="0" smtClean="0"/>
          </a:p>
          <a:p>
            <a:pPr lvl="1"/>
            <a:r>
              <a:rPr lang="ja-JP" altLang="en-US" dirty="0" smtClean="0"/>
              <a:t>チェレンコフ光</a:t>
            </a:r>
            <a:endParaRPr lang="en-US" altLang="ja-JP" dirty="0" smtClean="0"/>
          </a:p>
          <a:p>
            <a:pPr lvl="2"/>
            <a:r>
              <a:rPr lang="ja-JP" altLang="en-US" dirty="0" smtClean="0"/>
              <a:t>発生した光は光検出器（主として光電子増倍管）を用いて測定</a:t>
            </a:r>
            <a:endParaRPr lang="en-US" altLang="ja-JP" dirty="0" smtClean="0"/>
          </a:p>
          <a:p>
            <a:pPr lvl="1"/>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57</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電離を利用した検出器</a:t>
            </a:r>
            <a:endParaRPr kumimoji="1" lang="ja-JP" altLang="en-US" dirty="0"/>
          </a:p>
        </p:txBody>
      </p:sp>
      <p:sp>
        <p:nvSpPr>
          <p:cNvPr id="3" name="コンテンツ プレースホルダ 2"/>
          <p:cNvSpPr>
            <a:spLocks noGrp="1"/>
          </p:cNvSpPr>
          <p:nvPr>
            <p:ph idx="1"/>
          </p:nvPr>
        </p:nvSpPr>
        <p:spPr>
          <a:xfrm>
            <a:off x="228600" y="973039"/>
            <a:ext cx="8566484" cy="5644329"/>
          </a:xfrm>
        </p:spPr>
        <p:txBody>
          <a:bodyPr/>
          <a:lstStyle/>
          <a:p>
            <a:r>
              <a:rPr kumimoji="1" lang="ja-JP" altLang="en-US" dirty="0" smtClean="0"/>
              <a:t>電離による生じた電子・イオンを測定</a:t>
            </a:r>
            <a:endParaRPr kumimoji="1" lang="en-US" altLang="ja-JP" dirty="0" smtClean="0"/>
          </a:p>
          <a:p>
            <a:pPr lvl="1"/>
            <a:r>
              <a:rPr lang="ja-JP" altLang="en-US" dirty="0" smtClean="0"/>
              <a:t>霧箱</a:t>
            </a:r>
            <a:endParaRPr lang="en-US" altLang="ja-JP" dirty="0" smtClean="0"/>
          </a:p>
          <a:p>
            <a:pPr lvl="2"/>
            <a:r>
              <a:rPr lang="ja-JP" altLang="en-US" dirty="0" smtClean="0"/>
              <a:t>過冷却状態の気体の中を荷電粒子が通過すると、気体分子のイオン化が起き、イオンを殻として気体が液化する（飛行機雲と同じ原理）</a:t>
            </a:r>
            <a:endParaRPr lang="en-US" altLang="ja-JP" dirty="0" smtClean="0"/>
          </a:p>
          <a:p>
            <a:pPr lvl="2"/>
            <a:r>
              <a:rPr lang="ja-JP" altLang="en-US" dirty="0" smtClean="0"/>
              <a:t>軌跡を目でみることが出来る</a:t>
            </a:r>
            <a:endParaRPr lang="en-US" altLang="ja-JP" dirty="0" smtClean="0"/>
          </a:p>
          <a:p>
            <a:pPr lvl="1"/>
            <a:r>
              <a:rPr lang="ja-JP" altLang="en-US" dirty="0" smtClean="0"/>
              <a:t>泡箱</a:t>
            </a:r>
            <a:endParaRPr lang="en-US" altLang="ja-JP" dirty="0" smtClean="0"/>
          </a:p>
          <a:p>
            <a:pPr lvl="2"/>
            <a:r>
              <a:rPr lang="ja-JP" altLang="en-US" dirty="0" smtClean="0"/>
              <a:t>液体水素を使用</a:t>
            </a:r>
            <a:endParaRPr lang="en-US" altLang="ja-JP" dirty="0" smtClean="0"/>
          </a:p>
          <a:p>
            <a:pPr lvl="2"/>
            <a:r>
              <a:rPr lang="ja-JP" altLang="en-US" dirty="0" smtClean="0"/>
              <a:t>荷電粒子が通過する際、減圧し順安定状態にすると、電離したイオンを殻に液体水素が沸騰し小さな泡が出来、目で観測出来る</a:t>
            </a:r>
            <a:endParaRPr lang="en-US" altLang="ja-JP" dirty="0" smtClean="0"/>
          </a:p>
          <a:p>
            <a:pPr lvl="1"/>
            <a:r>
              <a:rPr lang="ja-JP" altLang="en-US" dirty="0" smtClean="0"/>
              <a:t>電離箱</a:t>
            </a:r>
            <a:endParaRPr lang="en-US" altLang="ja-JP" dirty="0" smtClean="0"/>
          </a:p>
          <a:p>
            <a:pPr lvl="2"/>
            <a:r>
              <a:rPr lang="ja-JP" altLang="en-US" dirty="0" smtClean="0"/>
              <a:t>電極間にガスを満たしておくと、電離された電子・イオンが電極でシグナルとして測定出来る</a:t>
            </a:r>
            <a:endParaRPr lang="en-US" altLang="ja-JP" dirty="0" smtClean="0"/>
          </a:p>
          <a:p>
            <a:pPr lvl="3"/>
            <a:r>
              <a:rPr kumimoji="1" lang="ja-JP" altLang="en-US" dirty="0" smtClean="0"/>
              <a:t>ガイガー・ミューラー計数管</a:t>
            </a:r>
            <a:endParaRPr kumimoji="1" lang="en-US" altLang="ja-JP" dirty="0" smtClean="0"/>
          </a:p>
          <a:p>
            <a:pPr lvl="3"/>
            <a:r>
              <a:rPr lang="ja-JP" altLang="en-US" dirty="0" smtClean="0"/>
              <a:t>比例計数管</a:t>
            </a:r>
            <a:endParaRPr lang="en-US" altLang="ja-JP" dirty="0" smtClean="0"/>
          </a:p>
          <a:p>
            <a:pPr lvl="3"/>
            <a:r>
              <a:rPr lang="ja-JP" altLang="en-US" dirty="0" smtClean="0"/>
              <a:t>スパーク・チェンバー</a:t>
            </a:r>
            <a:endParaRPr lang="en-US" altLang="ja-JP" dirty="0" smtClean="0"/>
          </a:p>
          <a:p>
            <a:pPr lvl="3"/>
            <a:r>
              <a:rPr kumimoji="1" lang="ja-JP" altLang="en-US" dirty="0" smtClean="0"/>
              <a:t>ドリフト・チェンバー</a:t>
            </a:r>
            <a:endParaRPr kumimoji="1" lang="en-US" altLang="ja-JP" dirty="0" smtClean="0"/>
          </a:p>
          <a:p>
            <a:pPr lvl="3"/>
            <a:r>
              <a:rPr lang="ja-JP" altLang="en-US" dirty="0" smtClean="0"/>
              <a:t>そのほか多様なものが開発されている</a:t>
            </a:r>
            <a:endParaRPr kumimoji="1" lang="en-US" altLang="ja-JP" dirty="0" smtClean="0"/>
          </a:p>
          <a:p>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58</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電離を利用した検出器</a:t>
            </a:r>
            <a:endParaRPr kumimoji="1" lang="ja-JP" altLang="en-US" dirty="0"/>
          </a:p>
        </p:txBody>
      </p:sp>
      <p:sp>
        <p:nvSpPr>
          <p:cNvPr id="3" name="コンテンツ プレースホルダ 2"/>
          <p:cNvSpPr>
            <a:spLocks noGrp="1"/>
          </p:cNvSpPr>
          <p:nvPr>
            <p:ph idx="1"/>
          </p:nvPr>
        </p:nvSpPr>
        <p:spPr>
          <a:xfrm>
            <a:off x="571471" y="1249766"/>
            <a:ext cx="7772400" cy="4114800"/>
          </a:xfrm>
        </p:spPr>
        <p:txBody>
          <a:bodyPr/>
          <a:lstStyle/>
          <a:p>
            <a:r>
              <a:rPr lang="ja-JP" altLang="en-US" dirty="0" smtClean="0"/>
              <a:t>電離による生じた電子・イオンを測定（続き）</a:t>
            </a:r>
            <a:endParaRPr lang="en-US" altLang="ja-JP" dirty="0" smtClean="0"/>
          </a:p>
          <a:p>
            <a:pPr lvl="1"/>
            <a:r>
              <a:rPr lang="ja-JP" altLang="en-US" dirty="0" smtClean="0"/>
              <a:t>写真乾板（エマルジョン）</a:t>
            </a:r>
            <a:endParaRPr lang="en-US" altLang="ja-JP" dirty="0" smtClean="0"/>
          </a:p>
          <a:p>
            <a:pPr lvl="2"/>
            <a:r>
              <a:rPr lang="ja-JP" altLang="en-US" dirty="0" smtClean="0"/>
              <a:t>電離により感光、飛跡を検出</a:t>
            </a:r>
            <a:endParaRPr kumimoji="1" lang="en-US" altLang="ja-JP" dirty="0" smtClean="0"/>
          </a:p>
          <a:p>
            <a:endParaRPr lang="en-US" altLang="ja-JP" dirty="0" smtClean="0"/>
          </a:p>
          <a:p>
            <a:r>
              <a:rPr kumimoji="1" lang="ja-JP" altLang="en-US" dirty="0" smtClean="0"/>
              <a:t>電離による電子・正孔を測定</a:t>
            </a:r>
            <a:endParaRPr kumimoji="1" lang="en-US" altLang="ja-JP" dirty="0" smtClean="0"/>
          </a:p>
          <a:p>
            <a:pPr lvl="1"/>
            <a:r>
              <a:rPr kumimoji="1" lang="ja-JP" altLang="en-US" dirty="0" smtClean="0"/>
              <a:t>半導体検出器</a:t>
            </a:r>
            <a:endParaRPr kumimoji="1" lang="en-US" altLang="ja-JP" dirty="0" smtClean="0"/>
          </a:p>
          <a:p>
            <a:pPr lvl="2"/>
            <a:r>
              <a:rPr kumimoji="1" lang="ja-JP" altLang="en-US" dirty="0" smtClean="0"/>
              <a:t>逆電圧をかけておくと、空乏層（電子・正孔が殆ど存在しない領域）が増える</a:t>
            </a:r>
            <a:endParaRPr kumimoji="1" lang="en-US" altLang="ja-JP" dirty="0" smtClean="0"/>
          </a:p>
          <a:p>
            <a:pPr lvl="2"/>
            <a:r>
              <a:rPr lang="ja-JP" altLang="en-US" dirty="0" smtClean="0"/>
              <a:t>この部分を荷電粒子・光子が通過すると電子・正孔が生成されシグナルとして読み出される</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59</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原子・原子核・素粒子</a:t>
            </a:r>
            <a:endParaRPr kumimoji="1" lang="ja-JP" altLang="en-US" dirty="0"/>
          </a:p>
        </p:txBody>
      </p:sp>
      <p:sp>
        <p:nvSpPr>
          <p:cNvPr id="3" name="コンテンツ プレースホルダ 2"/>
          <p:cNvSpPr>
            <a:spLocks noGrp="1"/>
          </p:cNvSpPr>
          <p:nvPr>
            <p:ph idx="1"/>
          </p:nvPr>
        </p:nvSpPr>
        <p:spPr>
          <a:xfrm>
            <a:off x="571472" y="5572140"/>
            <a:ext cx="8143932" cy="1000132"/>
          </a:xfrm>
        </p:spPr>
        <p:txBody>
          <a:bodyPr/>
          <a:lstStyle/>
          <a:p>
            <a:r>
              <a:rPr lang="ja-JP" altLang="en-US" dirty="0" smtClean="0"/>
              <a:t>自然界にある放射線の多くは原子から放出される</a:t>
            </a:r>
          </a:p>
          <a:p>
            <a:pPr lvl="1">
              <a:buNone/>
            </a:pPr>
            <a:endParaRPr kumimoji="1" lang="ja-JP" altLang="en-US" dirty="0"/>
          </a:p>
        </p:txBody>
      </p:sp>
      <p:pic>
        <p:nvPicPr>
          <p:cNvPr id="33" name="Picture 3" descr="proton"/>
          <p:cNvPicPr>
            <a:picLocks noChangeAspect="1" noChangeArrowheads="1"/>
          </p:cNvPicPr>
          <p:nvPr/>
        </p:nvPicPr>
        <p:blipFill>
          <a:blip r:embed="rId2" cstate="print">
            <a:lum bright="12000"/>
          </a:blip>
          <a:srcRect/>
          <a:stretch>
            <a:fillRect/>
          </a:stretch>
        </p:blipFill>
        <p:spPr bwMode="auto">
          <a:xfrm rot="16200000">
            <a:off x="7234205" y="3291233"/>
            <a:ext cx="1012425" cy="1045948"/>
          </a:xfrm>
          <a:prstGeom prst="rect">
            <a:avLst/>
          </a:prstGeom>
          <a:noFill/>
        </p:spPr>
      </p:pic>
      <p:pic>
        <p:nvPicPr>
          <p:cNvPr id="34" name="Picture 4" descr="neutron"/>
          <p:cNvPicPr>
            <a:picLocks noChangeAspect="1" noChangeArrowheads="1"/>
          </p:cNvPicPr>
          <p:nvPr/>
        </p:nvPicPr>
        <p:blipFill>
          <a:blip r:embed="rId3" cstate="print">
            <a:lum bright="6000"/>
          </a:blip>
          <a:srcRect/>
          <a:stretch>
            <a:fillRect/>
          </a:stretch>
        </p:blipFill>
        <p:spPr bwMode="auto">
          <a:xfrm rot="16200000">
            <a:off x="7236719" y="1198499"/>
            <a:ext cx="988958" cy="1020805"/>
          </a:xfrm>
          <a:prstGeom prst="rect">
            <a:avLst/>
          </a:prstGeom>
          <a:noFill/>
        </p:spPr>
      </p:pic>
      <p:sp>
        <p:nvSpPr>
          <p:cNvPr id="35" name="Rectangle 5"/>
          <p:cNvSpPr>
            <a:spLocks noChangeArrowheads="1"/>
          </p:cNvSpPr>
          <p:nvPr/>
        </p:nvSpPr>
        <p:spPr bwMode="auto">
          <a:xfrm>
            <a:off x="7702287" y="1362249"/>
            <a:ext cx="301904" cy="283987"/>
          </a:xfrm>
          <a:prstGeom prst="rect">
            <a:avLst/>
          </a:prstGeom>
          <a:noFill/>
          <a:ln w="9525">
            <a:noFill/>
            <a:miter lim="800000"/>
            <a:headEnd/>
            <a:tailEnd/>
          </a:ln>
          <a:effectLst/>
        </p:spPr>
        <p:txBody>
          <a:bodyPr wrap="none" lIns="98719" tIns="49359" rIns="98719" bIns="49359">
            <a:spAutoFit/>
          </a:bodyPr>
          <a:lstStyle/>
          <a:p>
            <a:pPr defTabSz="987425"/>
            <a:r>
              <a:rPr lang="en-US" altLang="ja-JP" sz="1100" b="1" i="1" dirty="0">
                <a:solidFill>
                  <a:srgbClr val="FF9900"/>
                </a:solidFill>
                <a:latin typeface="Arial" charset="0"/>
                <a:ea typeface="ＭＳ Ｐゴシック" charset="-128"/>
              </a:rPr>
              <a:t>d</a:t>
            </a:r>
          </a:p>
        </p:txBody>
      </p:sp>
      <p:sp>
        <p:nvSpPr>
          <p:cNvPr id="36" name="Rectangle 6"/>
          <p:cNvSpPr>
            <a:spLocks noChangeArrowheads="1"/>
          </p:cNvSpPr>
          <p:nvPr/>
        </p:nvSpPr>
        <p:spPr bwMode="auto">
          <a:xfrm>
            <a:off x="6470794" y="1796804"/>
            <a:ext cx="1203511" cy="345903"/>
          </a:xfrm>
          <a:prstGeom prst="rect">
            <a:avLst/>
          </a:prstGeom>
          <a:noFill/>
          <a:ln w="9525">
            <a:noFill/>
            <a:miter lim="800000"/>
            <a:headEnd/>
            <a:tailEnd/>
          </a:ln>
          <a:effectLst/>
        </p:spPr>
        <p:txBody>
          <a:bodyPr lIns="98719" tIns="49359" rIns="98719" bIns="49359">
            <a:spAutoFit/>
          </a:bodyPr>
          <a:lstStyle/>
          <a:p>
            <a:pPr algn="ctr" defTabSz="987425"/>
            <a:r>
              <a:rPr lang="ja-JP" altLang="en-US" sz="1600" b="1" dirty="0">
                <a:solidFill>
                  <a:srgbClr val="4D4D4D"/>
                </a:solidFill>
                <a:latin typeface="Arial" charset="0"/>
                <a:ea typeface="ＭＳ Ｐゴシック" charset="-128"/>
              </a:rPr>
              <a:t>中性子</a:t>
            </a:r>
          </a:p>
        </p:txBody>
      </p:sp>
      <p:pic>
        <p:nvPicPr>
          <p:cNvPr id="37" name="Picture 7" descr="12C"/>
          <p:cNvPicPr>
            <a:picLocks noChangeAspect="1" noChangeArrowheads="1"/>
          </p:cNvPicPr>
          <p:nvPr/>
        </p:nvPicPr>
        <p:blipFill>
          <a:blip r:embed="rId4" cstate="print">
            <a:lum bright="18000"/>
          </a:blip>
          <a:srcRect/>
          <a:stretch>
            <a:fillRect/>
          </a:stretch>
        </p:blipFill>
        <p:spPr bwMode="auto">
          <a:xfrm rot="16200000">
            <a:off x="4152512" y="1682921"/>
            <a:ext cx="2225993" cy="2197497"/>
          </a:xfrm>
          <a:prstGeom prst="rect">
            <a:avLst/>
          </a:prstGeom>
          <a:noFill/>
        </p:spPr>
      </p:pic>
      <p:sp>
        <p:nvSpPr>
          <p:cNvPr id="38" name="Rectangle 8"/>
          <p:cNvSpPr>
            <a:spLocks noChangeArrowheads="1"/>
          </p:cNvSpPr>
          <p:nvPr/>
        </p:nvSpPr>
        <p:spPr bwMode="auto">
          <a:xfrm>
            <a:off x="4643438" y="1357298"/>
            <a:ext cx="1084502" cy="376681"/>
          </a:xfrm>
          <a:prstGeom prst="rect">
            <a:avLst/>
          </a:prstGeom>
          <a:noFill/>
          <a:ln w="9525">
            <a:noFill/>
            <a:miter lim="800000"/>
            <a:headEnd/>
            <a:tailEnd/>
          </a:ln>
          <a:effectLst/>
        </p:spPr>
        <p:txBody>
          <a:bodyPr lIns="98719" tIns="49359" rIns="98719" bIns="49359">
            <a:spAutoFit/>
          </a:bodyPr>
          <a:lstStyle/>
          <a:p>
            <a:pPr algn="ctr" defTabSz="987425"/>
            <a:r>
              <a:rPr lang="ja-JP" altLang="en-US" b="1" dirty="0">
                <a:solidFill>
                  <a:srgbClr val="4D4D4D"/>
                </a:solidFill>
                <a:latin typeface="Arial" charset="0"/>
                <a:ea typeface="ＭＳ Ｐゴシック" charset="-128"/>
              </a:rPr>
              <a:t>原子核</a:t>
            </a:r>
          </a:p>
        </p:txBody>
      </p:sp>
      <p:sp>
        <p:nvSpPr>
          <p:cNvPr id="39" name="Line 9"/>
          <p:cNvSpPr>
            <a:spLocks noChangeShapeType="1"/>
          </p:cNvSpPr>
          <p:nvPr/>
        </p:nvSpPr>
        <p:spPr bwMode="auto">
          <a:xfrm rot="16200000" flipV="1">
            <a:off x="6312296" y="3098471"/>
            <a:ext cx="767698" cy="1190102"/>
          </a:xfrm>
          <a:prstGeom prst="line">
            <a:avLst/>
          </a:prstGeom>
          <a:noFill/>
          <a:ln w="9525">
            <a:solidFill>
              <a:srgbClr val="000000"/>
            </a:solidFill>
            <a:round/>
            <a:headEnd/>
            <a:tailEnd/>
          </a:ln>
          <a:effectLst/>
        </p:spPr>
        <p:txBody>
          <a:bodyPr/>
          <a:lstStyle/>
          <a:p>
            <a:endParaRPr lang="ja-JP" altLang="en-US" sz="1400" dirty="0"/>
          </a:p>
        </p:txBody>
      </p:sp>
      <p:sp>
        <p:nvSpPr>
          <p:cNvPr id="40" name="Line 10"/>
          <p:cNvSpPr>
            <a:spLocks noChangeShapeType="1"/>
          </p:cNvSpPr>
          <p:nvPr/>
        </p:nvSpPr>
        <p:spPr bwMode="auto">
          <a:xfrm rot="16200000" flipV="1">
            <a:off x="6674354" y="2278810"/>
            <a:ext cx="512917" cy="1451588"/>
          </a:xfrm>
          <a:prstGeom prst="line">
            <a:avLst/>
          </a:prstGeom>
          <a:noFill/>
          <a:ln w="9525">
            <a:solidFill>
              <a:srgbClr val="000000"/>
            </a:solidFill>
            <a:round/>
            <a:headEnd/>
            <a:tailEnd/>
          </a:ln>
          <a:effectLst/>
        </p:spPr>
        <p:txBody>
          <a:bodyPr/>
          <a:lstStyle/>
          <a:p>
            <a:endParaRPr lang="ja-JP" altLang="en-US" sz="1400" dirty="0"/>
          </a:p>
        </p:txBody>
      </p:sp>
      <p:sp>
        <p:nvSpPr>
          <p:cNvPr id="41" name="Line 11"/>
          <p:cNvSpPr>
            <a:spLocks noChangeShapeType="1"/>
          </p:cNvSpPr>
          <p:nvPr/>
        </p:nvSpPr>
        <p:spPr bwMode="auto">
          <a:xfrm rot="16200000" flipH="1" flipV="1">
            <a:off x="6805935" y="1647721"/>
            <a:ext cx="405640" cy="1516961"/>
          </a:xfrm>
          <a:prstGeom prst="line">
            <a:avLst/>
          </a:prstGeom>
          <a:noFill/>
          <a:ln w="9525">
            <a:solidFill>
              <a:srgbClr val="000000"/>
            </a:solidFill>
            <a:round/>
            <a:headEnd/>
            <a:tailEnd/>
          </a:ln>
          <a:effectLst/>
        </p:spPr>
        <p:txBody>
          <a:bodyPr/>
          <a:lstStyle/>
          <a:p>
            <a:endParaRPr lang="ja-JP" altLang="en-US" sz="1400" dirty="0"/>
          </a:p>
        </p:txBody>
      </p:sp>
      <p:sp>
        <p:nvSpPr>
          <p:cNvPr id="42" name="Line 12"/>
          <p:cNvSpPr>
            <a:spLocks noChangeShapeType="1"/>
          </p:cNvSpPr>
          <p:nvPr/>
        </p:nvSpPr>
        <p:spPr bwMode="auto">
          <a:xfrm rot="16200000" flipH="1" flipV="1">
            <a:off x="6324866" y="972214"/>
            <a:ext cx="727470" cy="1496845"/>
          </a:xfrm>
          <a:prstGeom prst="line">
            <a:avLst/>
          </a:prstGeom>
          <a:noFill/>
          <a:ln w="9525">
            <a:solidFill>
              <a:srgbClr val="000000"/>
            </a:solidFill>
            <a:round/>
            <a:headEnd/>
            <a:tailEnd/>
          </a:ln>
          <a:effectLst/>
        </p:spPr>
        <p:txBody>
          <a:bodyPr/>
          <a:lstStyle/>
          <a:p>
            <a:endParaRPr lang="ja-JP" altLang="en-US" sz="1400" dirty="0"/>
          </a:p>
        </p:txBody>
      </p:sp>
      <p:sp>
        <p:nvSpPr>
          <p:cNvPr id="43" name="Rectangle 13"/>
          <p:cNvSpPr>
            <a:spLocks noChangeArrowheads="1"/>
          </p:cNvSpPr>
          <p:nvPr/>
        </p:nvSpPr>
        <p:spPr bwMode="auto">
          <a:xfrm>
            <a:off x="7374863" y="1586237"/>
            <a:ext cx="301904" cy="283987"/>
          </a:xfrm>
          <a:prstGeom prst="rect">
            <a:avLst/>
          </a:prstGeom>
          <a:noFill/>
          <a:ln w="9525">
            <a:noFill/>
            <a:miter lim="800000"/>
            <a:headEnd/>
            <a:tailEnd/>
          </a:ln>
          <a:effectLst/>
        </p:spPr>
        <p:txBody>
          <a:bodyPr wrap="none" lIns="98719" tIns="49359" rIns="98719" bIns="49359">
            <a:spAutoFit/>
          </a:bodyPr>
          <a:lstStyle/>
          <a:p>
            <a:pPr defTabSz="987425"/>
            <a:r>
              <a:rPr lang="en-US" altLang="ja-JP" sz="1100" b="1" i="1" dirty="0">
                <a:solidFill>
                  <a:srgbClr val="FF9900"/>
                </a:solidFill>
                <a:latin typeface="Arial" charset="0"/>
                <a:ea typeface="ＭＳ Ｐゴシック" charset="-128"/>
              </a:rPr>
              <a:t>d</a:t>
            </a:r>
          </a:p>
        </p:txBody>
      </p:sp>
      <p:sp>
        <p:nvSpPr>
          <p:cNvPr id="44" name="Rectangle 14"/>
          <p:cNvSpPr>
            <a:spLocks noChangeArrowheads="1"/>
          </p:cNvSpPr>
          <p:nvPr/>
        </p:nvSpPr>
        <p:spPr bwMode="auto">
          <a:xfrm>
            <a:off x="7315862" y="3640085"/>
            <a:ext cx="301904" cy="283987"/>
          </a:xfrm>
          <a:prstGeom prst="rect">
            <a:avLst/>
          </a:prstGeom>
          <a:noFill/>
          <a:ln w="9525">
            <a:noFill/>
            <a:miter lim="800000"/>
            <a:headEnd/>
            <a:tailEnd/>
          </a:ln>
          <a:effectLst/>
        </p:spPr>
        <p:txBody>
          <a:bodyPr wrap="none" lIns="98719" tIns="49359" rIns="98719" bIns="49359">
            <a:spAutoFit/>
          </a:bodyPr>
          <a:lstStyle/>
          <a:p>
            <a:pPr defTabSz="987425"/>
            <a:r>
              <a:rPr lang="en-US" altLang="ja-JP" sz="1100" b="1" i="1" dirty="0">
                <a:solidFill>
                  <a:srgbClr val="FF0000"/>
                </a:solidFill>
                <a:latin typeface="Arial" charset="0"/>
                <a:ea typeface="ＭＳ Ｐゴシック" charset="-128"/>
              </a:rPr>
              <a:t>u</a:t>
            </a:r>
          </a:p>
        </p:txBody>
      </p:sp>
      <p:sp>
        <p:nvSpPr>
          <p:cNvPr id="45" name="Rectangle 15"/>
          <p:cNvSpPr>
            <a:spLocks noChangeArrowheads="1"/>
          </p:cNvSpPr>
          <p:nvPr/>
        </p:nvSpPr>
        <p:spPr bwMode="auto">
          <a:xfrm>
            <a:off x="7734912" y="3876429"/>
            <a:ext cx="301904" cy="283987"/>
          </a:xfrm>
          <a:prstGeom prst="rect">
            <a:avLst/>
          </a:prstGeom>
          <a:noFill/>
          <a:ln w="9525">
            <a:noFill/>
            <a:miter lim="800000"/>
            <a:headEnd/>
            <a:tailEnd/>
          </a:ln>
          <a:effectLst/>
        </p:spPr>
        <p:txBody>
          <a:bodyPr wrap="none" lIns="98719" tIns="49359" rIns="98719" bIns="49359">
            <a:spAutoFit/>
          </a:bodyPr>
          <a:lstStyle/>
          <a:p>
            <a:pPr defTabSz="987425"/>
            <a:r>
              <a:rPr lang="en-US" altLang="ja-JP" sz="1100" b="1" i="1" dirty="0">
                <a:solidFill>
                  <a:srgbClr val="FF0000"/>
                </a:solidFill>
                <a:latin typeface="Arial" charset="0"/>
                <a:ea typeface="ＭＳ Ｐゴシック" charset="-128"/>
              </a:rPr>
              <a:t>u</a:t>
            </a:r>
          </a:p>
        </p:txBody>
      </p:sp>
      <p:sp>
        <p:nvSpPr>
          <p:cNvPr id="46" name="Rectangle 16"/>
          <p:cNvSpPr>
            <a:spLocks noChangeArrowheads="1"/>
          </p:cNvSpPr>
          <p:nvPr/>
        </p:nvSpPr>
        <p:spPr bwMode="auto">
          <a:xfrm>
            <a:off x="7742286" y="1748829"/>
            <a:ext cx="301904" cy="283987"/>
          </a:xfrm>
          <a:prstGeom prst="rect">
            <a:avLst/>
          </a:prstGeom>
          <a:noFill/>
          <a:ln w="9525">
            <a:noFill/>
            <a:miter lim="800000"/>
            <a:headEnd/>
            <a:tailEnd/>
          </a:ln>
          <a:effectLst/>
        </p:spPr>
        <p:txBody>
          <a:bodyPr wrap="none" lIns="98719" tIns="49359" rIns="98719" bIns="49359">
            <a:spAutoFit/>
          </a:bodyPr>
          <a:lstStyle/>
          <a:p>
            <a:pPr defTabSz="987425"/>
            <a:r>
              <a:rPr lang="en-US" altLang="ja-JP" sz="1100" b="1" i="1" dirty="0">
                <a:solidFill>
                  <a:srgbClr val="FF0000"/>
                </a:solidFill>
                <a:latin typeface="Arial" charset="0"/>
                <a:ea typeface="ＭＳ Ｐゴシック" charset="-128"/>
              </a:rPr>
              <a:t>u</a:t>
            </a:r>
          </a:p>
        </p:txBody>
      </p:sp>
      <p:sp>
        <p:nvSpPr>
          <p:cNvPr id="47" name="Rectangle 17"/>
          <p:cNvSpPr>
            <a:spLocks noChangeArrowheads="1"/>
          </p:cNvSpPr>
          <p:nvPr/>
        </p:nvSpPr>
        <p:spPr bwMode="auto">
          <a:xfrm>
            <a:off x="7729882" y="3457379"/>
            <a:ext cx="301904" cy="283987"/>
          </a:xfrm>
          <a:prstGeom prst="rect">
            <a:avLst/>
          </a:prstGeom>
          <a:noFill/>
          <a:ln w="9525">
            <a:noFill/>
            <a:miter lim="800000"/>
            <a:headEnd/>
            <a:tailEnd/>
          </a:ln>
          <a:effectLst/>
        </p:spPr>
        <p:txBody>
          <a:bodyPr wrap="none" lIns="98719" tIns="49359" rIns="98719" bIns="49359">
            <a:spAutoFit/>
          </a:bodyPr>
          <a:lstStyle/>
          <a:p>
            <a:pPr defTabSz="987425"/>
            <a:r>
              <a:rPr lang="en-US" altLang="ja-JP" sz="1100" b="1" i="1" dirty="0">
                <a:solidFill>
                  <a:srgbClr val="FF9900"/>
                </a:solidFill>
                <a:latin typeface="Arial" charset="0"/>
                <a:ea typeface="ＭＳ Ｐゴシック" charset="-128"/>
              </a:rPr>
              <a:t>d</a:t>
            </a:r>
          </a:p>
        </p:txBody>
      </p:sp>
      <p:sp>
        <p:nvSpPr>
          <p:cNvPr id="48" name="Rectangle 18"/>
          <p:cNvSpPr>
            <a:spLocks noChangeArrowheads="1"/>
          </p:cNvSpPr>
          <p:nvPr/>
        </p:nvSpPr>
        <p:spPr bwMode="auto">
          <a:xfrm>
            <a:off x="6584775" y="3410984"/>
            <a:ext cx="982253" cy="345903"/>
          </a:xfrm>
          <a:prstGeom prst="rect">
            <a:avLst/>
          </a:prstGeom>
          <a:noFill/>
          <a:ln w="9525">
            <a:noFill/>
            <a:miter lim="800000"/>
            <a:headEnd/>
            <a:tailEnd/>
          </a:ln>
          <a:effectLst/>
        </p:spPr>
        <p:txBody>
          <a:bodyPr lIns="98719" tIns="49359" rIns="98719" bIns="49359">
            <a:spAutoFit/>
          </a:bodyPr>
          <a:lstStyle/>
          <a:p>
            <a:pPr algn="ctr" defTabSz="987425"/>
            <a:r>
              <a:rPr lang="ja-JP" altLang="en-US" sz="1600" b="1" dirty="0">
                <a:solidFill>
                  <a:srgbClr val="4D4D4D"/>
                </a:solidFill>
                <a:latin typeface="Arial" charset="0"/>
                <a:ea typeface="ＭＳ Ｐゴシック" charset="-128"/>
              </a:rPr>
              <a:t>陽子</a:t>
            </a:r>
          </a:p>
        </p:txBody>
      </p:sp>
      <p:pic>
        <p:nvPicPr>
          <p:cNvPr id="49" name="Picture 19" descr="atom"/>
          <p:cNvPicPr>
            <a:picLocks noChangeAspect="1" noChangeArrowheads="1"/>
          </p:cNvPicPr>
          <p:nvPr/>
        </p:nvPicPr>
        <p:blipFill>
          <a:blip r:embed="rId5" cstate="print">
            <a:lum bright="12000"/>
          </a:blip>
          <a:srcRect/>
          <a:stretch>
            <a:fillRect/>
          </a:stretch>
        </p:blipFill>
        <p:spPr bwMode="auto">
          <a:xfrm rot="16200000">
            <a:off x="743963" y="1578158"/>
            <a:ext cx="2572966" cy="2485803"/>
          </a:xfrm>
          <a:prstGeom prst="rect">
            <a:avLst/>
          </a:prstGeom>
          <a:noFill/>
        </p:spPr>
      </p:pic>
      <p:sp>
        <p:nvSpPr>
          <p:cNvPr id="50" name="Line 20"/>
          <p:cNvSpPr>
            <a:spLocks noChangeShapeType="1"/>
          </p:cNvSpPr>
          <p:nvPr/>
        </p:nvSpPr>
        <p:spPr bwMode="auto">
          <a:xfrm rot="16200000" flipV="1">
            <a:off x="3005154" y="2035761"/>
            <a:ext cx="831395" cy="2645043"/>
          </a:xfrm>
          <a:prstGeom prst="line">
            <a:avLst/>
          </a:prstGeom>
          <a:noFill/>
          <a:ln w="9525">
            <a:solidFill>
              <a:srgbClr val="000000"/>
            </a:solidFill>
            <a:round/>
            <a:headEnd/>
            <a:tailEnd/>
          </a:ln>
          <a:effectLst/>
        </p:spPr>
        <p:txBody>
          <a:bodyPr/>
          <a:lstStyle/>
          <a:p>
            <a:endParaRPr lang="ja-JP" altLang="en-US" sz="1400" dirty="0"/>
          </a:p>
        </p:txBody>
      </p:sp>
      <p:sp>
        <p:nvSpPr>
          <p:cNvPr id="51" name="Line 21"/>
          <p:cNvSpPr>
            <a:spLocks noChangeShapeType="1"/>
          </p:cNvSpPr>
          <p:nvPr/>
        </p:nvSpPr>
        <p:spPr bwMode="auto">
          <a:xfrm rot="16200000" flipH="1" flipV="1">
            <a:off x="2983363" y="909355"/>
            <a:ext cx="844804" cy="2614870"/>
          </a:xfrm>
          <a:prstGeom prst="line">
            <a:avLst/>
          </a:prstGeom>
          <a:noFill/>
          <a:ln w="9525">
            <a:solidFill>
              <a:srgbClr val="000000"/>
            </a:solidFill>
            <a:round/>
            <a:headEnd/>
            <a:tailEnd/>
          </a:ln>
          <a:effectLst/>
        </p:spPr>
        <p:txBody>
          <a:bodyPr/>
          <a:lstStyle/>
          <a:p>
            <a:endParaRPr lang="ja-JP" altLang="en-US" sz="1400" dirty="0"/>
          </a:p>
        </p:txBody>
      </p:sp>
      <p:sp>
        <p:nvSpPr>
          <p:cNvPr id="52" name="Rectangle 22"/>
          <p:cNvSpPr>
            <a:spLocks noChangeArrowheads="1"/>
          </p:cNvSpPr>
          <p:nvPr/>
        </p:nvSpPr>
        <p:spPr bwMode="auto">
          <a:xfrm>
            <a:off x="2571736" y="3714752"/>
            <a:ext cx="893415" cy="345903"/>
          </a:xfrm>
          <a:prstGeom prst="rect">
            <a:avLst/>
          </a:prstGeom>
          <a:noFill/>
          <a:ln w="9525">
            <a:noFill/>
            <a:miter lim="800000"/>
            <a:headEnd/>
            <a:tailEnd/>
          </a:ln>
          <a:effectLst/>
        </p:spPr>
        <p:txBody>
          <a:bodyPr lIns="98719" tIns="49359" rIns="98719" bIns="49359">
            <a:spAutoFit/>
          </a:bodyPr>
          <a:lstStyle/>
          <a:p>
            <a:pPr algn="ctr" defTabSz="987425"/>
            <a:r>
              <a:rPr lang="ja-JP" altLang="en-US" sz="1600" b="1" dirty="0">
                <a:solidFill>
                  <a:srgbClr val="4D4D4D"/>
                </a:solidFill>
                <a:latin typeface="Arial" charset="0"/>
                <a:ea typeface="ＭＳ Ｐゴシック" charset="-128"/>
              </a:rPr>
              <a:t>電子</a:t>
            </a:r>
          </a:p>
        </p:txBody>
      </p:sp>
      <p:sp>
        <p:nvSpPr>
          <p:cNvPr id="53" name="Rectangle 23"/>
          <p:cNvSpPr>
            <a:spLocks noChangeArrowheads="1"/>
          </p:cNvSpPr>
          <p:nvPr/>
        </p:nvSpPr>
        <p:spPr bwMode="auto">
          <a:xfrm>
            <a:off x="500034" y="1285860"/>
            <a:ext cx="1087852" cy="376681"/>
          </a:xfrm>
          <a:prstGeom prst="rect">
            <a:avLst/>
          </a:prstGeom>
          <a:noFill/>
          <a:ln w="9525">
            <a:noFill/>
            <a:miter lim="800000"/>
            <a:headEnd/>
            <a:tailEnd/>
          </a:ln>
          <a:effectLst/>
        </p:spPr>
        <p:txBody>
          <a:bodyPr lIns="98719" tIns="49359" rIns="98719" bIns="49359">
            <a:spAutoFit/>
          </a:bodyPr>
          <a:lstStyle/>
          <a:p>
            <a:pPr algn="ctr" defTabSz="987425"/>
            <a:r>
              <a:rPr lang="ja-JP" altLang="en-US" b="1" dirty="0">
                <a:solidFill>
                  <a:srgbClr val="4D4D4D"/>
                </a:solidFill>
                <a:latin typeface="Arial" charset="0"/>
                <a:ea typeface="ＭＳ Ｐゴシック" charset="-128"/>
              </a:rPr>
              <a:t>原子</a:t>
            </a:r>
          </a:p>
        </p:txBody>
      </p:sp>
      <p:sp>
        <p:nvSpPr>
          <p:cNvPr id="57" name="Rectangle 27"/>
          <p:cNvSpPr>
            <a:spLocks noChangeArrowheads="1"/>
          </p:cNvSpPr>
          <p:nvPr/>
        </p:nvSpPr>
        <p:spPr bwMode="auto">
          <a:xfrm>
            <a:off x="1480164" y="4859164"/>
            <a:ext cx="1602638" cy="345903"/>
          </a:xfrm>
          <a:prstGeom prst="rect">
            <a:avLst/>
          </a:prstGeom>
          <a:solidFill>
            <a:srgbClr val="FFFFFF"/>
          </a:solidFill>
          <a:ln w="9525">
            <a:noFill/>
            <a:miter lim="800000"/>
            <a:headEnd/>
            <a:tailEnd/>
          </a:ln>
          <a:effectLst/>
        </p:spPr>
        <p:txBody>
          <a:bodyPr wrap="square" lIns="98719" tIns="49359" rIns="98719" bIns="49359">
            <a:spAutoFit/>
          </a:bodyPr>
          <a:lstStyle/>
          <a:p>
            <a:pPr defTabSz="987425"/>
            <a:r>
              <a:rPr lang="en-US" altLang="ja-JP" sz="1600" b="1" dirty="0">
                <a:solidFill>
                  <a:srgbClr val="000000"/>
                </a:solidFill>
                <a:latin typeface="Arial" charset="0"/>
                <a:ea typeface="ＭＳ Ｐゴシック" charset="-128"/>
              </a:rPr>
              <a:t>~10</a:t>
            </a:r>
            <a:r>
              <a:rPr lang="en-US" altLang="ja-JP" sz="1600" b="1" baseline="30000" dirty="0">
                <a:solidFill>
                  <a:srgbClr val="000000"/>
                </a:solidFill>
                <a:latin typeface="Arial" charset="0"/>
                <a:ea typeface="ＭＳ Ｐゴシック" charset="-128"/>
              </a:rPr>
              <a:t>-10 </a:t>
            </a:r>
            <a:r>
              <a:rPr lang="en-US" altLang="ja-JP" sz="1600" b="1" dirty="0">
                <a:solidFill>
                  <a:srgbClr val="000000"/>
                </a:solidFill>
                <a:latin typeface="Arial" charset="0"/>
                <a:ea typeface="ＭＳ Ｐゴシック" charset="-128"/>
              </a:rPr>
              <a:t>m</a:t>
            </a:r>
          </a:p>
        </p:txBody>
      </p:sp>
      <p:sp>
        <p:nvSpPr>
          <p:cNvPr id="58" name="Rectangle 28"/>
          <p:cNvSpPr>
            <a:spLocks noChangeArrowheads="1"/>
          </p:cNvSpPr>
          <p:nvPr/>
        </p:nvSpPr>
        <p:spPr bwMode="auto">
          <a:xfrm>
            <a:off x="4469450" y="4859164"/>
            <a:ext cx="1862984" cy="592125"/>
          </a:xfrm>
          <a:prstGeom prst="rect">
            <a:avLst/>
          </a:prstGeom>
          <a:solidFill>
            <a:srgbClr val="FFFFFF"/>
          </a:solidFill>
          <a:ln w="9525">
            <a:noFill/>
            <a:miter lim="800000"/>
            <a:headEnd/>
            <a:tailEnd/>
          </a:ln>
          <a:effectLst/>
        </p:spPr>
        <p:txBody>
          <a:bodyPr wrap="square" lIns="98719" tIns="49359" rIns="98719" bIns="49359">
            <a:spAutoFit/>
          </a:bodyPr>
          <a:lstStyle/>
          <a:p>
            <a:pPr defTabSz="987425"/>
            <a:r>
              <a:rPr lang="en-US" altLang="ja-JP" sz="1600" b="1" dirty="0">
                <a:solidFill>
                  <a:srgbClr val="000000"/>
                </a:solidFill>
                <a:latin typeface="Arial" charset="0"/>
                <a:ea typeface="ＭＳ Ｐゴシック" charset="-128"/>
              </a:rPr>
              <a:t>~10</a:t>
            </a:r>
            <a:r>
              <a:rPr lang="en-US" altLang="ja-JP" sz="1600" b="1" baseline="30000" dirty="0">
                <a:solidFill>
                  <a:srgbClr val="000000"/>
                </a:solidFill>
                <a:latin typeface="Arial" charset="0"/>
                <a:ea typeface="ＭＳ Ｐゴシック" charset="-128"/>
              </a:rPr>
              <a:t>-14 </a:t>
            </a:r>
            <a:r>
              <a:rPr lang="en-US" altLang="ja-JP" sz="1600" b="1" dirty="0" smtClean="0">
                <a:solidFill>
                  <a:srgbClr val="000000"/>
                </a:solidFill>
                <a:latin typeface="Arial" charset="0"/>
                <a:ea typeface="ＭＳ Ｐゴシック" charset="-128"/>
              </a:rPr>
              <a:t>m</a:t>
            </a:r>
          </a:p>
          <a:p>
            <a:pPr defTabSz="987425"/>
            <a:r>
              <a:rPr lang="en-US" altLang="ja-JP" sz="1600" b="1" dirty="0" smtClean="0">
                <a:solidFill>
                  <a:srgbClr val="000000"/>
                </a:solidFill>
                <a:latin typeface="Arial" charset="0"/>
                <a:ea typeface="ＭＳ Ｐゴシック" charset="-128"/>
              </a:rPr>
              <a:t>( 2x(1.2~1.4)A</a:t>
            </a:r>
            <a:r>
              <a:rPr lang="en-US" altLang="ja-JP" sz="1600" b="1" baseline="30000" dirty="0" smtClean="0">
                <a:solidFill>
                  <a:srgbClr val="000000"/>
                </a:solidFill>
                <a:latin typeface="Arial" charset="0"/>
                <a:ea typeface="ＭＳ Ｐゴシック" charset="-128"/>
              </a:rPr>
              <a:t>1/3</a:t>
            </a:r>
            <a:r>
              <a:rPr lang="en-US" altLang="ja-JP" sz="1600" b="1" dirty="0" smtClean="0">
                <a:solidFill>
                  <a:srgbClr val="000000"/>
                </a:solidFill>
                <a:latin typeface="Arial" charset="0"/>
                <a:ea typeface="ＭＳ Ｐゴシック" charset="-128"/>
              </a:rPr>
              <a:t>)</a:t>
            </a:r>
            <a:endParaRPr lang="en-US" altLang="ja-JP" sz="1600" b="1" dirty="0">
              <a:solidFill>
                <a:srgbClr val="000000"/>
              </a:solidFill>
              <a:latin typeface="Arial" charset="0"/>
              <a:ea typeface="ＭＳ Ｐゴシック" charset="-128"/>
            </a:endParaRPr>
          </a:p>
        </p:txBody>
      </p:sp>
      <p:sp>
        <p:nvSpPr>
          <p:cNvPr id="59" name="Rectangle 29"/>
          <p:cNvSpPr>
            <a:spLocks noChangeArrowheads="1"/>
          </p:cNvSpPr>
          <p:nvPr/>
        </p:nvSpPr>
        <p:spPr bwMode="auto">
          <a:xfrm>
            <a:off x="7409518" y="4929198"/>
            <a:ext cx="1020134" cy="324712"/>
          </a:xfrm>
          <a:prstGeom prst="rect">
            <a:avLst/>
          </a:prstGeom>
          <a:solidFill>
            <a:srgbClr val="FFFFFF"/>
          </a:solidFill>
          <a:ln w="9525">
            <a:noFill/>
            <a:miter lim="800000"/>
            <a:headEnd/>
            <a:tailEnd/>
          </a:ln>
          <a:effectLst/>
        </p:spPr>
        <p:txBody>
          <a:bodyPr wrap="square" lIns="0" tIns="38866" rIns="0" bIns="38866">
            <a:spAutoFit/>
          </a:bodyPr>
          <a:lstStyle/>
          <a:p>
            <a:pPr defTabSz="987425"/>
            <a:r>
              <a:rPr lang="en-US" altLang="ja-JP" sz="1600" b="1" dirty="0">
                <a:solidFill>
                  <a:srgbClr val="000000"/>
                </a:solidFill>
                <a:latin typeface="Arial" charset="0"/>
                <a:ea typeface="ＭＳ Ｐゴシック" charset="-128"/>
              </a:rPr>
              <a:t>10</a:t>
            </a:r>
            <a:r>
              <a:rPr lang="en-US" altLang="ja-JP" sz="1600" b="1" baseline="30000" dirty="0">
                <a:solidFill>
                  <a:srgbClr val="000000"/>
                </a:solidFill>
                <a:latin typeface="Arial" charset="0"/>
                <a:ea typeface="ＭＳ Ｐゴシック" charset="-128"/>
              </a:rPr>
              <a:t>-15 </a:t>
            </a:r>
            <a:r>
              <a:rPr lang="en-US" altLang="ja-JP" sz="1600" b="1" dirty="0">
                <a:solidFill>
                  <a:srgbClr val="000000"/>
                </a:solidFill>
                <a:latin typeface="Arial" charset="0"/>
                <a:ea typeface="ＭＳ Ｐゴシック" charset="-128"/>
              </a:rPr>
              <a:t>m</a:t>
            </a:r>
          </a:p>
        </p:txBody>
      </p:sp>
      <p:sp>
        <p:nvSpPr>
          <p:cNvPr id="60" name="Rectangle 30"/>
          <p:cNvSpPr>
            <a:spLocks noChangeArrowheads="1"/>
          </p:cNvSpPr>
          <p:nvPr/>
        </p:nvSpPr>
        <p:spPr bwMode="auto">
          <a:xfrm>
            <a:off x="8072462" y="2579268"/>
            <a:ext cx="1142680" cy="349666"/>
          </a:xfrm>
          <a:prstGeom prst="rect">
            <a:avLst/>
          </a:prstGeom>
          <a:noFill/>
          <a:ln w="9525">
            <a:noFill/>
            <a:miter lim="800000"/>
            <a:headEnd/>
            <a:tailEnd/>
          </a:ln>
          <a:effectLst/>
        </p:spPr>
        <p:txBody>
          <a:bodyPr wrap="square" lIns="98719" tIns="49359" rIns="98719" bIns="49359">
            <a:spAutoFit/>
          </a:bodyPr>
          <a:lstStyle/>
          <a:p>
            <a:pPr algn="ctr" defTabSz="987425"/>
            <a:r>
              <a:rPr lang="ja-JP" altLang="en-US" sz="1600" b="1" dirty="0">
                <a:solidFill>
                  <a:srgbClr val="4D4D4D"/>
                </a:solidFill>
                <a:latin typeface="Arial" charset="0"/>
                <a:ea typeface="ＭＳ Ｐゴシック" charset="-128"/>
              </a:rPr>
              <a:t>クォーク</a:t>
            </a:r>
          </a:p>
        </p:txBody>
      </p:sp>
      <p:sp>
        <p:nvSpPr>
          <p:cNvPr id="61" name="Rectangle 31"/>
          <p:cNvSpPr>
            <a:spLocks noChangeArrowheads="1"/>
          </p:cNvSpPr>
          <p:nvPr/>
        </p:nvSpPr>
        <p:spPr bwMode="auto">
          <a:xfrm>
            <a:off x="6601537" y="2567856"/>
            <a:ext cx="1243740" cy="345903"/>
          </a:xfrm>
          <a:prstGeom prst="rect">
            <a:avLst/>
          </a:prstGeom>
          <a:noFill/>
          <a:ln w="9525">
            <a:noFill/>
            <a:miter lim="800000"/>
            <a:headEnd/>
            <a:tailEnd/>
          </a:ln>
          <a:effectLst/>
        </p:spPr>
        <p:txBody>
          <a:bodyPr lIns="98719" tIns="49359" rIns="98719" bIns="49359">
            <a:spAutoFit/>
          </a:bodyPr>
          <a:lstStyle/>
          <a:p>
            <a:pPr algn="ctr" defTabSz="987425"/>
            <a:r>
              <a:rPr lang="ja-JP" altLang="en-US" sz="1600" b="1" dirty="0">
                <a:solidFill>
                  <a:srgbClr val="4D4D4D"/>
                </a:solidFill>
                <a:latin typeface="Arial" charset="0"/>
                <a:ea typeface="ＭＳ Ｐゴシック" charset="-128"/>
              </a:rPr>
              <a:t>（核子）</a:t>
            </a:r>
          </a:p>
        </p:txBody>
      </p:sp>
      <p:sp>
        <p:nvSpPr>
          <p:cNvPr id="54" name="Line 24"/>
          <p:cNvSpPr>
            <a:spLocks noChangeShapeType="1"/>
          </p:cNvSpPr>
          <p:nvPr/>
        </p:nvSpPr>
        <p:spPr bwMode="auto">
          <a:xfrm rot="16200000">
            <a:off x="5256289" y="3976800"/>
            <a:ext cx="0" cy="1746600"/>
          </a:xfrm>
          <a:prstGeom prst="line">
            <a:avLst/>
          </a:prstGeom>
          <a:noFill/>
          <a:ln w="9525">
            <a:solidFill>
              <a:srgbClr val="000000"/>
            </a:solidFill>
            <a:round/>
            <a:headEnd type="triangle" w="med" len="med"/>
            <a:tailEnd type="triangle" w="med" len="med"/>
          </a:ln>
          <a:effectLst/>
        </p:spPr>
        <p:txBody>
          <a:bodyPr/>
          <a:lstStyle/>
          <a:p>
            <a:endParaRPr lang="ja-JP" altLang="en-US" sz="1400" dirty="0"/>
          </a:p>
        </p:txBody>
      </p:sp>
      <p:sp>
        <p:nvSpPr>
          <p:cNvPr id="55" name="Line 25"/>
          <p:cNvSpPr>
            <a:spLocks noChangeShapeType="1"/>
          </p:cNvSpPr>
          <p:nvPr/>
        </p:nvSpPr>
        <p:spPr bwMode="auto">
          <a:xfrm rot="16200000">
            <a:off x="1984348" y="3542665"/>
            <a:ext cx="0" cy="2614870"/>
          </a:xfrm>
          <a:prstGeom prst="line">
            <a:avLst/>
          </a:prstGeom>
          <a:noFill/>
          <a:ln w="9525">
            <a:solidFill>
              <a:srgbClr val="000000"/>
            </a:solidFill>
            <a:round/>
            <a:headEnd type="triangle" w="med" len="med"/>
            <a:tailEnd type="triangle" w="med" len="med"/>
          </a:ln>
          <a:effectLst/>
        </p:spPr>
        <p:txBody>
          <a:bodyPr/>
          <a:lstStyle/>
          <a:p>
            <a:endParaRPr lang="ja-JP" altLang="en-US" sz="1400" dirty="0"/>
          </a:p>
        </p:txBody>
      </p:sp>
      <p:sp>
        <p:nvSpPr>
          <p:cNvPr id="56" name="Line 26"/>
          <p:cNvSpPr>
            <a:spLocks noChangeShapeType="1"/>
          </p:cNvSpPr>
          <p:nvPr/>
        </p:nvSpPr>
        <p:spPr bwMode="auto">
          <a:xfrm rot="16200000">
            <a:off x="7702549" y="4357261"/>
            <a:ext cx="0" cy="970520"/>
          </a:xfrm>
          <a:prstGeom prst="line">
            <a:avLst/>
          </a:prstGeom>
          <a:noFill/>
          <a:ln w="9525">
            <a:solidFill>
              <a:srgbClr val="000000"/>
            </a:solidFill>
            <a:round/>
            <a:headEnd type="triangle" w="med" len="med"/>
            <a:tailEnd type="triangle" w="med" len="med"/>
          </a:ln>
          <a:effectLst/>
        </p:spPr>
        <p:txBody>
          <a:bodyPr/>
          <a:lstStyle/>
          <a:p>
            <a:endParaRPr lang="ja-JP" altLang="en-US" sz="1400" dirty="0"/>
          </a:p>
        </p:txBody>
      </p:sp>
      <p:cxnSp>
        <p:nvCxnSpPr>
          <p:cNvPr id="65" name="直線矢印コネクタ 64"/>
          <p:cNvCxnSpPr/>
          <p:nvPr/>
        </p:nvCxnSpPr>
        <p:spPr bwMode="auto">
          <a:xfrm rot="5400000">
            <a:off x="7837669" y="2975131"/>
            <a:ext cx="571504" cy="35719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62" name="スライド番号プレースホルダ 61"/>
          <p:cNvSpPr>
            <a:spLocks noGrp="1"/>
          </p:cNvSpPr>
          <p:nvPr>
            <p:ph type="sldNum" sz="quarter" idx="11"/>
          </p:nvPr>
        </p:nvSpPr>
        <p:spPr/>
        <p:txBody>
          <a:bodyPr/>
          <a:lstStyle/>
          <a:p>
            <a:fld id="{55CFD74C-03E1-485F-870A-CC1588619E65}" type="slidenum">
              <a:rPr kumimoji="1" lang="ja-JP" altLang="en-US" smtClean="0"/>
              <a:pPr/>
              <a:t>6</a:t>
            </a:fld>
            <a:endParaRPr kumimoji="1" lang="ja-JP" altLang="en-US" dirty="0"/>
          </a:p>
        </p:txBody>
      </p:sp>
      <p:sp>
        <p:nvSpPr>
          <p:cNvPr id="63" name="フッター プレースホルダ 62"/>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放射線計測に関する参考書</a:t>
            </a:r>
            <a:endParaRPr kumimoji="1" lang="ja-JP" altLang="en-US" dirty="0"/>
          </a:p>
        </p:txBody>
      </p:sp>
      <p:sp>
        <p:nvSpPr>
          <p:cNvPr id="3" name="コンテンツ プレースホルダ 2"/>
          <p:cNvSpPr>
            <a:spLocks noGrp="1"/>
          </p:cNvSpPr>
          <p:nvPr>
            <p:ph idx="1"/>
          </p:nvPr>
        </p:nvSpPr>
        <p:spPr>
          <a:xfrm>
            <a:off x="500034" y="1060047"/>
            <a:ext cx="8143932" cy="5357850"/>
          </a:xfrm>
        </p:spPr>
        <p:txBody>
          <a:bodyPr/>
          <a:lstStyle/>
          <a:p>
            <a:r>
              <a:rPr lang="en-US" altLang="ja-JP" sz="2000" dirty="0" smtClean="0"/>
              <a:t>Techniques for Nuclear and Particle Physics Experiments: </a:t>
            </a:r>
          </a:p>
          <a:p>
            <a:pPr>
              <a:buNone/>
            </a:pPr>
            <a:r>
              <a:rPr lang="en-US" altLang="ja-JP" sz="2000" dirty="0" smtClean="0"/>
              <a:t>	A How-to Approach</a:t>
            </a:r>
          </a:p>
          <a:p>
            <a:pPr lvl="1"/>
            <a:r>
              <a:rPr lang="en-US" altLang="ja-JP" sz="1600" dirty="0" smtClean="0"/>
              <a:t>William R. Leo</a:t>
            </a:r>
          </a:p>
          <a:p>
            <a:pPr lvl="1"/>
            <a:r>
              <a:rPr lang="en-US" altLang="ja-JP" sz="1600" dirty="0" smtClean="0"/>
              <a:t>Springer; 2</a:t>
            </a:r>
            <a:r>
              <a:rPr lang="en-US" altLang="ja-JP" sz="1600" baseline="30000" dirty="0" smtClean="0"/>
              <a:t>nd</a:t>
            </a:r>
            <a:r>
              <a:rPr lang="en-US" altLang="ja-JP" sz="1600" dirty="0" smtClean="0"/>
              <a:t> edition, 1994</a:t>
            </a:r>
          </a:p>
          <a:p>
            <a:r>
              <a:rPr lang="ja-JP" altLang="en-US" sz="2000" dirty="0" smtClean="0"/>
              <a:t>放射線計測ハンドブック</a:t>
            </a:r>
            <a:endParaRPr lang="en-US" altLang="ja-JP" sz="2000" dirty="0" smtClean="0"/>
          </a:p>
          <a:p>
            <a:pPr lvl="1"/>
            <a:r>
              <a:rPr lang="en-US" altLang="ja-JP" sz="1600" dirty="0" smtClean="0"/>
              <a:t>Glenn F. Knoll (</a:t>
            </a:r>
            <a:r>
              <a:rPr lang="ja-JP" altLang="en-US" sz="1600" dirty="0" smtClean="0"/>
              <a:t>木村逸郎、阪井英次 訳</a:t>
            </a:r>
            <a:r>
              <a:rPr lang="en-US" altLang="ja-JP" sz="1600" dirty="0" smtClean="0"/>
              <a:t>)</a:t>
            </a:r>
          </a:p>
          <a:p>
            <a:pPr lvl="1"/>
            <a:r>
              <a:rPr lang="zh-TW" altLang="en-US" sz="1600" dirty="0" smtClean="0"/>
              <a:t>日刊工業新聞社</a:t>
            </a:r>
            <a:r>
              <a:rPr lang="en-US" altLang="zh-TW" sz="1600" dirty="0" smtClean="0"/>
              <a:t>; </a:t>
            </a:r>
            <a:r>
              <a:rPr lang="zh-TW" altLang="en-US" sz="1600" dirty="0" smtClean="0"/>
              <a:t>第</a:t>
            </a:r>
            <a:r>
              <a:rPr lang="en-US" altLang="zh-TW" sz="1600" dirty="0" smtClean="0"/>
              <a:t>3</a:t>
            </a:r>
            <a:r>
              <a:rPr lang="zh-TW" altLang="en-US" sz="1600" dirty="0" smtClean="0"/>
              <a:t>版</a:t>
            </a:r>
            <a:r>
              <a:rPr lang="en-US" altLang="zh-TW" sz="1600" dirty="0" smtClean="0"/>
              <a:t>, 2001</a:t>
            </a:r>
            <a:r>
              <a:rPr lang="ja-JP" altLang="en-US" sz="1600" dirty="0" smtClean="0"/>
              <a:t>年</a:t>
            </a:r>
            <a:endParaRPr lang="en-US" altLang="ja-JP" sz="1600" dirty="0" smtClean="0"/>
          </a:p>
          <a:p>
            <a:r>
              <a:rPr lang="zh-TW" altLang="en-US" sz="2000" dirty="0" smtClean="0"/>
              <a:t>粒子物理計測学入門 </a:t>
            </a:r>
            <a:endParaRPr lang="en-US" altLang="zh-TW" sz="2000" dirty="0" smtClean="0"/>
          </a:p>
          <a:p>
            <a:pPr lvl="1"/>
            <a:r>
              <a:rPr lang="zh-TW" altLang="en-US" sz="1600" dirty="0" smtClean="0"/>
              <a:t>福井 崇時</a:t>
            </a:r>
            <a:r>
              <a:rPr lang="en-US" altLang="zh-TW" sz="1600" dirty="0" smtClean="0"/>
              <a:t> </a:t>
            </a:r>
          </a:p>
          <a:p>
            <a:pPr lvl="1"/>
            <a:r>
              <a:rPr lang="zh-TW" altLang="en-US" sz="1600" dirty="0" smtClean="0"/>
              <a:t>共立</a:t>
            </a:r>
            <a:r>
              <a:rPr lang="ja-JP" altLang="en-US" sz="1600" dirty="0" smtClean="0"/>
              <a:t>出版、</a:t>
            </a:r>
            <a:r>
              <a:rPr lang="en-US" altLang="ja-JP" sz="1600" dirty="0" smtClean="0"/>
              <a:t>1992</a:t>
            </a:r>
          </a:p>
          <a:p>
            <a:r>
              <a:rPr lang="ja-JP" altLang="en-US" sz="2000" dirty="0" smtClean="0"/>
              <a:t>岩波講座 物理の世界</a:t>
            </a:r>
            <a:r>
              <a:rPr lang="en-US" altLang="ja-JP" sz="2000" dirty="0" smtClean="0"/>
              <a:t>〈4〉</a:t>
            </a:r>
            <a:r>
              <a:rPr lang="ja-JP" altLang="en-US" sz="2000" dirty="0" smtClean="0"/>
              <a:t>素粒子を探る粒子検出器</a:t>
            </a:r>
            <a:endParaRPr lang="en-US" altLang="ja-JP" sz="2000" dirty="0" smtClean="0"/>
          </a:p>
          <a:p>
            <a:pPr lvl="1"/>
            <a:r>
              <a:rPr lang="ja-JP" altLang="en-US" sz="1600" dirty="0" smtClean="0"/>
              <a:t>政池明</a:t>
            </a:r>
            <a:endParaRPr lang="en-US" altLang="ja-JP" sz="1600" dirty="0" smtClean="0"/>
          </a:p>
          <a:p>
            <a:pPr lvl="1"/>
            <a:r>
              <a:rPr lang="ja-JP" altLang="en-US" sz="1600" dirty="0" smtClean="0"/>
              <a:t>岩波書店、</a:t>
            </a:r>
            <a:r>
              <a:rPr lang="en-US" altLang="ja-JP" sz="1600" dirty="0" smtClean="0"/>
              <a:t>2007</a:t>
            </a:r>
          </a:p>
          <a:p>
            <a:r>
              <a:rPr lang="en-US" altLang="ja-JP" sz="2000" dirty="0" smtClean="0"/>
              <a:t>Review of Particle Physics</a:t>
            </a:r>
          </a:p>
          <a:p>
            <a:pPr lvl="1"/>
            <a:r>
              <a:rPr lang="en-US" altLang="ja-JP" sz="1600" dirty="0" smtClean="0"/>
              <a:t>Particle Data Group</a:t>
            </a:r>
          </a:p>
          <a:p>
            <a:pPr lvl="2"/>
            <a:r>
              <a:rPr lang="en-US" altLang="ja-JP" sz="1400" dirty="0" smtClean="0"/>
              <a:t>Web </a:t>
            </a:r>
            <a:r>
              <a:rPr lang="ja-JP" altLang="en-US" sz="1400" dirty="0" smtClean="0"/>
              <a:t>で登録すれば無料で送ってもらえる</a:t>
            </a:r>
          </a:p>
          <a:p>
            <a:pPr lvl="2"/>
            <a:r>
              <a:rPr lang="en-US" altLang="ja-JP" sz="1400" dirty="0" smtClean="0">
                <a:latin typeface="Courier New" pitchFamily="49" charset="0"/>
                <a:cs typeface="Courier New" pitchFamily="49" charset="0"/>
              </a:rPr>
              <a:t>http://pdg.lbl.gov</a:t>
            </a:r>
          </a:p>
          <a:p>
            <a:pPr lvl="1"/>
            <a:endParaRPr lang="en-US" altLang="zh-TW" sz="16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60</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素粒子・原子核物理</a:t>
            </a:r>
            <a:r>
              <a:rPr lang="ja-JP" altLang="en-US" dirty="0" smtClean="0"/>
              <a:t>関連の</a:t>
            </a:r>
            <a:r>
              <a:rPr lang="en-US" altLang="ja-JP" dirty="0" smtClean="0"/>
              <a:t>Web</a:t>
            </a:r>
            <a:endParaRPr kumimoji="1" lang="ja-JP" altLang="en-US" dirty="0"/>
          </a:p>
        </p:txBody>
      </p:sp>
      <p:sp>
        <p:nvSpPr>
          <p:cNvPr id="3" name="コンテンツ プレースホルダ 2"/>
          <p:cNvSpPr>
            <a:spLocks noGrp="1"/>
          </p:cNvSpPr>
          <p:nvPr>
            <p:ph idx="1"/>
          </p:nvPr>
        </p:nvSpPr>
        <p:spPr/>
        <p:txBody>
          <a:bodyPr/>
          <a:lstStyle/>
          <a:p>
            <a:r>
              <a:rPr kumimoji="1" lang="en-US" altLang="ja-JP" dirty="0" smtClean="0"/>
              <a:t>KEK: </a:t>
            </a:r>
            <a:r>
              <a:rPr kumimoji="1" lang="ja-JP" altLang="en-US" dirty="0" smtClean="0"/>
              <a:t>キッズサイエンティスト</a:t>
            </a:r>
            <a:endParaRPr kumimoji="1" lang="en-US" altLang="ja-JP" dirty="0" smtClean="0"/>
          </a:p>
          <a:p>
            <a:pPr lvl="1"/>
            <a:r>
              <a:rPr lang="en-US" altLang="ja-JP" dirty="0" smtClean="0">
                <a:latin typeface="Courier New" pitchFamily="49" charset="0"/>
                <a:cs typeface="Courier New" pitchFamily="49" charset="0"/>
              </a:rPr>
              <a:t>http://www.kek.jp/kids/index.html</a:t>
            </a:r>
          </a:p>
          <a:p>
            <a:r>
              <a:rPr lang="en-US" altLang="ja-JP" dirty="0" smtClean="0"/>
              <a:t>The Particle Adventure</a:t>
            </a:r>
          </a:p>
          <a:p>
            <a:pPr lvl="1"/>
            <a:r>
              <a:rPr lang="en-US" altLang="ja-JP" dirty="0" smtClean="0">
                <a:latin typeface="Courier New" pitchFamily="49" charset="0"/>
                <a:cs typeface="Courier New" pitchFamily="49" charset="0"/>
              </a:rPr>
              <a:t>http://www.particleadventure.org/</a:t>
            </a:r>
          </a:p>
          <a:p>
            <a:r>
              <a:rPr lang="en-US" altLang="ja-JP" dirty="0" smtClean="0"/>
              <a:t>Contemporary Physics Education Project</a:t>
            </a:r>
          </a:p>
          <a:p>
            <a:pPr lvl="1"/>
            <a:r>
              <a:rPr lang="en-US" altLang="ja-JP" dirty="0" smtClean="0">
                <a:latin typeface="Courier New" pitchFamily="49" charset="0"/>
                <a:cs typeface="Courier New" pitchFamily="49" charset="0"/>
              </a:rPr>
              <a:t>http://www.cpepweb.org/</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61</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00034" y="2714620"/>
            <a:ext cx="8643966" cy="3714776"/>
          </a:xfrm>
        </p:spPr>
        <p:txBody>
          <a:bodyPr/>
          <a:lstStyle/>
          <a:p>
            <a:r>
              <a:rPr lang="ja-JP" altLang="en-US" sz="6000" dirty="0" smtClean="0"/>
              <a:t>素粒子・原子核の</a:t>
            </a:r>
            <a:r>
              <a:rPr lang="en-US" altLang="ja-JP" sz="6000" dirty="0" smtClean="0"/>
              <a:t/>
            </a:r>
            <a:br>
              <a:rPr lang="en-US" altLang="ja-JP" sz="6000" dirty="0" smtClean="0"/>
            </a:br>
            <a:r>
              <a:rPr lang="ja-JP" altLang="en-US" sz="6000" dirty="0" smtClean="0"/>
              <a:t>実験的研究および</a:t>
            </a:r>
            <a:r>
              <a:rPr lang="en-US" altLang="ja-JP" sz="6000" dirty="0" smtClean="0"/>
              <a:t/>
            </a:r>
            <a:br>
              <a:rPr lang="en-US" altLang="ja-JP" sz="6000" dirty="0" smtClean="0"/>
            </a:br>
            <a:r>
              <a:rPr lang="ja-JP" altLang="en-US" sz="6000" dirty="0" smtClean="0"/>
              <a:t>放射線測定方法の</a:t>
            </a:r>
            <a:r>
              <a:rPr lang="en-US" altLang="ja-JP" sz="6000" dirty="0" smtClean="0"/>
              <a:t/>
            </a:r>
            <a:br>
              <a:rPr lang="en-US" altLang="ja-JP" sz="6000" dirty="0" smtClean="0"/>
            </a:br>
            <a:r>
              <a:rPr lang="ja-JP" altLang="en-US" sz="6000" dirty="0" smtClean="0"/>
              <a:t>医学</a:t>
            </a:r>
            <a:r>
              <a:rPr lang="ja-JP" altLang="en-US" sz="6000" spc="-300" dirty="0" smtClean="0"/>
              <a:t>・</a:t>
            </a:r>
            <a:r>
              <a:rPr lang="ja-JP" altLang="en-US" sz="6000" dirty="0" smtClean="0"/>
              <a:t>工学分野への応用</a:t>
            </a:r>
            <a:endParaRPr kumimoji="1" lang="ja-JP" altLang="en-US" sz="6000" dirty="0"/>
          </a:p>
        </p:txBody>
      </p:sp>
      <p:sp>
        <p:nvSpPr>
          <p:cNvPr id="3" name="テキスト プレースホルダ 2"/>
          <p:cNvSpPr>
            <a:spLocks noGrp="1"/>
          </p:cNvSpPr>
          <p:nvPr>
            <p:ph type="body" idx="1"/>
          </p:nvPr>
        </p:nvSpPr>
        <p:spPr>
          <a:xfrm>
            <a:off x="579436" y="1214422"/>
            <a:ext cx="7850216" cy="1500187"/>
          </a:xfrm>
        </p:spPr>
        <p:txBody>
          <a:bodyPr/>
          <a:lstStyle/>
          <a:p>
            <a:r>
              <a:rPr kumimoji="1" lang="en-US" altLang="ja-JP" dirty="0" smtClean="0"/>
              <a:t>Experimental Study of </a:t>
            </a:r>
            <a:r>
              <a:rPr lang="en-US" altLang="ja-JP" dirty="0" smtClean="0"/>
              <a:t>E</a:t>
            </a:r>
            <a:r>
              <a:rPr kumimoji="1" lang="en-US" altLang="ja-JP" dirty="0" smtClean="0"/>
              <a:t>lementary Particle and Nuclei </a:t>
            </a:r>
            <a:r>
              <a:rPr lang="en-US" altLang="ja-JP" dirty="0" smtClean="0"/>
              <a:t>and</a:t>
            </a:r>
          </a:p>
          <a:p>
            <a:r>
              <a:rPr kumimoji="1" lang="en-US" altLang="ja-JP" dirty="0" smtClean="0"/>
              <a:t>Applications of Radiation Measurement for Medical/Engineering Fields</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62</a:t>
            </a:fld>
            <a:endParaRPr kumimoji="1" lang="ja-JP" altLang="en-US" dirty="0"/>
          </a:p>
        </p:txBody>
      </p:sp>
      <p:sp>
        <p:nvSpPr>
          <p:cNvPr id="5" name="フッター プレースホルダ 4"/>
          <p:cNvSpPr>
            <a:spLocks noGrp="1"/>
          </p:cNvSpPr>
          <p:nvPr>
            <p:ph type="ftr" sz="quarter" idx="10"/>
          </p:nvPr>
        </p:nvSpPr>
        <p:spPr/>
        <p:txBody>
          <a:body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素粒子・原子核の実験的研究</a:t>
            </a:r>
            <a:endParaRPr kumimoji="1" lang="ja-JP" altLang="en-US" dirty="0"/>
          </a:p>
        </p:txBody>
      </p:sp>
      <p:sp>
        <p:nvSpPr>
          <p:cNvPr id="3" name="コンテンツ プレースホルダ 2"/>
          <p:cNvSpPr>
            <a:spLocks noGrp="1"/>
          </p:cNvSpPr>
          <p:nvPr>
            <p:ph idx="1"/>
          </p:nvPr>
        </p:nvSpPr>
        <p:spPr>
          <a:xfrm>
            <a:off x="571472" y="1285859"/>
            <a:ext cx="8061540" cy="5303199"/>
          </a:xfrm>
        </p:spPr>
        <p:txBody>
          <a:bodyPr/>
          <a:lstStyle/>
          <a:p>
            <a:r>
              <a:rPr lang="ja-JP" altLang="en-US" dirty="0" smtClean="0"/>
              <a:t>種々の放射線の発見により、物質を形作る大本が何かという疑問が生じた</a:t>
            </a:r>
            <a:endParaRPr lang="en-US" altLang="ja-JP" dirty="0" smtClean="0"/>
          </a:p>
          <a:p>
            <a:pPr lvl="1"/>
            <a:r>
              <a:rPr lang="ja-JP" altLang="en-US" dirty="0" smtClean="0"/>
              <a:t>ラザフォード散乱による原子核の発見</a:t>
            </a:r>
            <a:endParaRPr lang="en-US" altLang="ja-JP" dirty="0" smtClean="0"/>
          </a:p>
          <a:p>
            <a:pPr lvl="2"/>
            <a:r>
              <a:rPr lang="ja-JP" altLang="en-US" dirty="0" smtClean="0"/>
              <a:t>原子核 </a:t>
            </a:r>
            <a:r>
              <a:rPr lang="en-US" altLang="ja-JP" dirty="0" smtClean="0">
                <a:sym typeface="Symbol"/>
              </a:rPr>
              <a:t>- </a:t>
            </a:r>
            <a:r>
              <a:rPr lang="ja-JP" altLang="en-US" dirty="0" smtClean="0">
                <a:sym typeface="Symbol"/>
              </a:rPr>
              <a:t>陽子・中性子 </a:t>
            </a:r>
            <a:r>
              <a:rPr lang="en-US" altLang="ja-JP" dirty="0" smtClean="0">
                <a:sym typeface="Symbol"/>
              </a:rPr>
              <a:t>– </a:t>
            </a:r>
            <a:r>
              <a:rPr lang="ja-JP" altLang="en-US" dirty="0" smtClean="0">
                <a:sym typeface="Symbol"/>
              </a:rPr>
              <a:t>クォーク、とさらなる内部構造</a:t>
            </a:r>
            <a:endParaRPr lang="en-US" altLang="ja-JP" dirty="0" smtClean="0">
              <a:sym typeface="Symbol"/>
            </a:endParaRPr>
          </a:p>
          <a:p>
            <a:pPr lvl="1"/>
            <a:r>
              <a:rPr lang="ja-JP" altLang="en-US" dirty="0" smtClean="0">
                <a:sym typeface="Symbol"/>
              </a:rPr>
              <a:t>物質を構成している最小要素は何か？</a:t>
            </a:r>
            <a:endParaRPr lang="en-US" altLang="ja-JP" dirty="0" smtClean="0">
              <a:sym typeface="Symbol"/>
            </a:endParaRPr>
          </a:p>
          <a:p>
            <a:pPr lvl="2"/>
            <a:r>
              <a:rPr lang="ja-JP" altLang="en-US" dirty="0" smtClean="0">
                <a:sym typeface="Symbol"/>
              </a:rPr>
              <a:t>素粒子物理学</a:t>
            </a:r>
            <a:endParaRPr lang="en-US" altLang="ja-JP" dirty="0" smtClean="0"/>
          </a:p>
          <a:p>
            <a:r>
              <a:rPr lang="ja-JP" altLang="en-US" dirty="0" smtClean="0"/>
              <a:t>実験観測装置の発展</a:t>
            </a:r>
            <a:endParaRPr lang="en-US" altLang="ja-JP" dirty="0" smtClean="0"/>
          </a:p>
          <a:p>
            <a:pPr lvl="1"/>
            <a:r>
              <a:rPr lang="ja-JP" altLang="en-US" dirty="0" smtClean="0"/>
              <a:t>素粒子・原子核の実験的研究</a:t>
            </a:r>
            <a:endParaRPr lang="en-US" altLang="ja-JP" dirty="0" smtClean="0"/>
          </a:p>
          <a:p>
            <a:pPr lvl="2"/>
            <a:r>
              <a:rPr lang="ja-JP" altLang="en-US" dirty="0" smtClean="0"/>
              <a:t>乱暴にいうと、高エネルギーに加速した粒子を衝突させ、どういう反応をするかそこから何が出てくるかを調べる</a:t>
            </a:r>
            <a:endParaRPr lang="en-US" altLang="ja-JP" dirty="0" smtClean="0"/>
          </a:p>
          <a:p>
            <a:pPr lvl="1"/>
            <a:r>
              <a:rPr kumimoji="1" lang="ja-JP" altLang="en-US" dirty="0" smtClean="0"/>
              <a:t>放射線を測定する原理は、素粒子・原子核の実験で粒子を測定するものと同じ</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63</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今日の原子核物理</a:t>
            </a:r>
            <a:endParaRPr kumimoji="1" lang="ja-JP" altLang="en-US" dirty="0"/>
          </a:p>
        </p:txBody>
      </p:sp>
      <p:sp>
        <p:nvSpPr>
          <p:cNvPr id="3" name="コンテンツ プレースホルダ 2"/>
          <p:cNvSpPr>
            <a:spLocks noGrp="1"/>
          </p:cNvSpPr>
          <p:nvPr>
            <p:ph idx="1"/>
          </p:nvPr>
        </p:nvSpPr>
        <p:spPr>
          <a:xfrm>
            <a:off x="490788" y="1084153"/>
            <a:ext cx="8021199" cy="5531800"/>
          </a:xfrm>
        </p:spPr>
        <p:txBody>
          <a:bodyPr/>
          <a:lstStyle/>
          <a:p>
            <a:r>
              <a:rPr kumimoji="1" lang="ja-JP" altLang="en-US" dirty="0" smtClean="0"/>
              <a:t>原子核の構造</a:t>
            </a:r>
            <a:r>
              <a:rPr lang="ja-JP" altLang="en-US" dirty="0" smtClean="0"/>
              <a:t>および核力</a:t>
            </a:r>
            <a:r>
              <a:rPr kumimoji="1" lang="ja-JP" altLang="en-US" dirty="0" smtClean="0"/>
              <a:t>の理解</a:t>
            </a:r>
            <a:endParaRPr kumimoji="1" lang="en-US" altLang="ja-JP" dirty="0" smtClean="0"/>
          </a:p>
          <a:p>
            <a:pPr lvl="1"/>
            <a:r>
              <a:rPr lang="ja-JP" altLang="en-US" dirty="0" smtClean="0"/>
              <a:t>陽子・中性子から出来ていることは判明した</a:t>
            </a:r>
            <a:endParaRPr lang="en-US" altLang="ja-JP" dirty="0" smtClean="0"/>
          </a:p>
          <a:p>
            <a:pPr lvl="2"/>
            <a:r>
              <a:rPr kumimoji="1" lang="ja-JP" altLang="en-US" dirty="0" smtClean="0"/>
              <a:t>核力の源</a:t>
            </a:r>
            <a:endParaRPr kumimoji="1" lang="en-US" altLang="ja-JP" dirty="0" smtClean="0"/>
          </a:p>
          <a:p>
            <a:pPr lvl="3"/>
            <a:r>
              <a:rPr kumimoji="1" lang="ja-JP" altLang="en-US" dirty="0" smtClean="0"/>
              <a:t>中間子の交換（湯川理論）</a:t>
            </a:r>
            <a:endParaRPr kumimoji="1" lang="en-US" altLang="ja-JP" dirty="0" smtClean="0"/>
          </a:p>
          <a:p>
            <a:pPr lvl="3"/>
            <a:r>
              <a:rPr kumimoji="1" lang="ja-JP" altLang="en-US" dirty="0" smtClean="0"/>
              <a:t>クォーク間に働く強い相互作用、量子</a:t>
            </a:r>
            <a:r>
              <a:rPr lang="ja-JP" altLang="en-US" dirty="0" smtClean="0"/>
              <a:t>色力学</a:t>
            </a:r>
            <a:r>
              <a:rPr lang="en-US" altLang="ja-JP" dirty="0" smtClean="0"/>
              <a:t>(QCD)</a:t>
            </a:r>
            <a:r>
              <a:rPr lang="ja-JP" altLang="en-US" dirty="0" smtClean="0"/>
              <a:t>で記述される</a:t>
            </a:r>
            <a:endParaRPr lang="en-US" altLang="ja-JP" dirty="0" smtClean="0"/>
          </a:p>
          <a:p>
            <a:pPr lvl="2"/>
            <a:r>
              <a:rPr kumimoji="1" lang="ja-JP" altLang="en-US" dirty="0" smtClean="0"/>
              <a:t>しかし、</a:t>
            </a:r>
            <a:endParaRPr kumimoji="1" lang="en-US" altLang="ja-JP" dirty="0" smtClean="0"/>
          </a:p>
          <a:p>
            <a:pPr lvl="3"/>
            <a:r>
              <a:rPr kumimoji="1" lang="ja-JP" altLang="en-US" dirty="0" smtClean="0"/>
              <a:t>陽子・中性子からなる多体系で</a:t>
            </a:r>
            <a:r>
              <a:rPr lang="ja-JP" altLang="en-US" dirty="0" smtClean="0"/>
              <a:t>の振る舞いが完全に解明にされていない</a:t>
            </a:r>
            <a:endParaRPr lang="en-US" altLang="ja-JP" dirty="0" smtClean="0"/>
          </a:p>
          <a:p>
            <a:pPr lvl="4"/>
            <a:r>
              <a:rPr kumimoji="1" lang="ja-JP" altLang="en-US" dirty="0" smtClean="0"/>
              <a:t>二体の相互作用が分かっても、多体系に拡張可能ではない</a:t>
            </a:r>
            <a:endParaRPr kumimoji="1" lang="en-US" altLang="ja-JP" dirty="0" smtClean="0"/>
          </a:p>
          <a:p>
            <a:pPr lvl="1"/>
            <a:r>
              <a:rPr lang="ja-JP" altLang="en-US" dirty="0" smtClean="0"/>
              <a:t>自然界に存在しない、原子核を作り性質を調べる</a:t>
            </a:r>
            <a:endParaRPr lang="en-US" altLang="ja-JP" dirty="0" smtClean="0"/>
          </a:p>
          <a:p>
            <a:pPr lvl="2"/>
            <a:r>
              <a:rPr kumimoji="1" lang="ja-JP" altLang="en-US" dirty="0" smtClean="0"/>
              <a:t>超重元素の探索</a:t>
            </a:r>
            <a:endParaRPr kumimoji="1" lang="en-US" altLang="ja-JP" dirty="0" smtClean="0"/>
          </a:p>
          <a:p>
            <a:pPr lvl="3"/>
            <a:r>
              <a:rPr lang="ja-JP" altLang="en-US" dirty="0" smtClean="0"/>
              <a:t>理化学研究所での１１３番目元素の発見</a:t>
            </a:r>
            <a:endParaRPr lang="en-US" altLang="ja-JP" dirty="0" smtClean="0"/>
          </a:p>
          <a:p>
            <a:pPr lvl="2"/>
            <a:r>
              <a:rPr kumimoji="1" lang="ja-JP" altLang="en-US" dirty="0" smtClean="0"/>
              <a:t>陽子過剰核、中性子過剰核を生成</a:t>
            </a:r>
            <a:endParaRPr kumimoji="1" lang="en-US" altLang="ja-JP" dirty="0" smtClean="0"/>
          </a:p>
          <a:p>
            <a:pPr lvl="2"/>
            <a:r>
              <a:rPr lang="ja-JP" altLang="en-US" dirty="0" smtClean="0"/>
              <a:t>ハイパー核を生成</a:t>
            </a:r>
            <a:endParaRPr kumimoji="1" lang="en-US" altLang="ja-JP" dirty="0" smtClean="0"/>
          </a:p>
          <a:p>
            <a:pPr lvl="3"/>
            <a:r>
              <a:rPr lang="en-US" altLang="ja-JP" dirty="0" smtClean="0"/>
              <a:t>s</a:t>
            </a:r>
            <a:r>
              <a:rPr lang="ja-JP" altLang="en-US" dirty="0" smtClean="0"/>
              <a:t>クォークを含むバリオン（核子の仲間）を原子核中に束縛させる</a:t>
            </a:r>
            <a:endParaRPr lang="en-US" altLang="ja-JP"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64</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今日の原子核物理</a:t>
            </a:r>
            <a:endParaRPr kumimoji="1" lang="ja-JP" altLang="en-US" dirty="0"/>
          </a:p>
        </p:txBody>
      </p:sp>
      <p:sp>
        <p:nvSpPr>
          <p:cNvPr id="3" name="コンテンツ プレースホルダ 2"/>
          <p:cNvSpPr>
            <a:spLocks noGrp="1"/>
          </p:cNvSpPr>
          <p:nvPr>
            <p:ph idx="1"/>
          </p:nvPr>
        </p:nvSpPr>
        <p:spPr>
          <a:xfrm>
            <a:off x="309282" y="1084153"/>
            <a:ext cx="8458200" cy="5531800"/>
          </a:xfrm>
        </p:spPr>
        <p:txBody>
          <a:bodyPr/>
          <a:lstStyle/>
          <a:p>
            <a:r>
              <a:rPr lang="ja-JP" altLang="en-US" dirty="0" smtClean="0"/>
              <a:t>ハドロン物理学</a:t>
            </a:r>
            <a:endParaRPr lang="en-US" altLang="ja-JP" dirty="0" smtClean="0"/>
          </a:p>
          <a:p>
            <a:pPr lvl="1"/>
            <a:r>
              <a:rPr lang="ja-JP" altLang="en-US" dirty="0" smtClean="0"/>
              <a:t>ハドロン </a:t>
            </a:r>
            <a:r>
              <a:rPr lang="en-US" altLang="ja-JP" dirty="0" smtClean="0"/>
              <a:t>= </a:t>
            </a:r>
            <a:r>
              <a:rPr lang="ja-JP" altLang="en-US" dirty="0" smtClean="0"/>
              <a:t>クォークからなるメソン（中間子）、バリオン</a:t>
            </a:r>
            <a:endParaRPr kumimoji="1" lang="ja-JP" altLang="en-US" dirty="0" smtClean="0"/>
          </a:p>
          <a:p>
            <a:pPr lvl="1"/>
            <a:r>
              <a:rPr kumimoji="1" lang="ja-JP" altLang="en-US" dirty="0" smtClean="0"/>
              <a:t>素粒子物理と原子核物理にまたがる領域</a:t>
            </a:r>
            <a:endParaRPr kumimoji="1" lang="en-US" altLang="ja-JP" dirty="0" smtClean="0"/>
          </a:p>
          <a:p>
            <a:pPr lvl="2"/>
            <a:r>
              <a:rPr kumimoji="1" lang="ja-JP" altLang="en-US" dirty="0" smtClean="0"/>
              <a:t>最近は原子核物理の一部とされるが、歴史的には素粒子物理とされたこともある</a:t>
            </a:r>
            <a:endParaRPr lang="en-US" altLang="ja-JP" dirty="0" smtClean="0"/>
          </a:p>
          <a:p>
            <a:pPr lvl="1"/>
            <a:r>
              <a:rPr kumimoji="1" lang="ja-JP" altLang="en-US" dirty="0" smtClean="0"/>
              <a:t>中間子や核子の性質やその励起状態の性質を研究</a:t>
            </a:r>
            <a:endParaRPr kumimoji="1" lang="en-US" altLang="ja-JP" dirty="0" smtClean="0"/>
          </a:p>
          <a:p>
            <a:pPr lvl="2"/>
            <a:r>
              <a:rPr lang="en-US" altLang="ja-JP" dirty="0" smtClean="0"/>
              <a:t>QCD</a:t>
            </a:r>
            <a:r>
              <a:rPr lang="ja-JP" altLang="en-US" dirty="0" smtClean="0"/>
              <a:t>を元にしたモデルでそれらが完全に記述されるか？</a:t>
            </a:r>
            <a:endParaRPr lang="en-US" altLang="ja-JP" dirty="0" smtClean="0"/>
          </a:p>
          <a:p>
            <a:pPr lvl="3"/>
            <a:r>
              <a:rPr kumimoji="1" lang="ja-JP" altLang="en-US" dirty="0" smtClean="0"/>
              <a:t>例：ハドロン質量の予言</a:t>
            </a:r>
            <a:endParaRPr kumimoji="1" lang="en-US" altLang="ja-JP" dirty="0" smtClean="0"/>
          </a:p>
          <a:p>
            <a:pPr lvl="4"/>
            <a:r>
              <a:rPr kumimoji="1" lang="ja-JP" altLang="en-US" dirty="0" smtClean="0"/>
              <a:t>重たいクォーク</a:t>
            </a:r>
            <a:r>
              <a:rPr kumimoji="1" lang="en-US" altLang="ja-JP" dirty="0" smtClean="0"/>
              <a:t>(b, c) </a:t>
            </a:r>
            <a:r>
              <a:rPr kumimoji="1" lang="ja-JP" altLang="en-US" dirty="0" smtClean="0"/>
              <a:t>から出来たハドロンはよく記述出来る</a:t>
            </a:r>
            <a:endParaRPr kumimoji="1" lang="en-US" altLang="ja-JP" dirty="0" smtClean="0"/>
          </a:p>
          <a:p>
            <a:pPr lvl="4"/>
            <a:r>
              <a:rPr lang="ja-JP" altLang="en-US" dirty="0" smtClean="0"/>
              <a:t>が、</a:t>
            </a:r>
            <a:r>
              <a:rPr lang="en-US" altLang="ja-JP" dirty="0" smtClean="0"/>
              <a:t>u, d, s </a:t>
            </a:r>
            <a:r>
              <a:rPr lang="ja-JP" altLang="en-US" dirty="0" smtClean="0"/>
              <a:t>からなるものは、基底状態は記述出来ても励起状態が理論と実験で一致しない</a:t>
            </a:r>
            <a:endParaRPr lang="en-US" altLang="ja-JP" dirty="0" smtClean="0"/>
          </a:p>
          <a:p>
            <a:pPr lvl="4"/>
            <a:r>
              <a:rPr lang="ja-JP" altLang="en-US" dirty="0" smtClean="0"/>
              <a:t>ハドロン質量は、クォークが真空を満たしているクォーク・反クォークから抵抗受けることによって得られると考えられている</a:t>
            </a:r>
            <a:endParaRPr lang="en-US" altLang="ja-JP" dirty="0" smtClean="0"/>
          </a:p>
          <a:p>
            <a:pPr lvl="5"/>
            <a:r>
              <a:rPr lang="ja-JP" altLang="en-US" sz="1400" dirty="0" smtClean="0"/>
              <a:t>素粒子の質量は、真空を満たしているヒッグス粒子から抵抗を受けて得られると考えられている</a:t>
            </a:r>
            <a:endParaRPr lang="en-US" altLang="ja-JP" sz="14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65</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今日の原子核物理</a:t>
            </a:r>
            <a:endParaRPr kumimoji="1" lang="ja-JP" altLang="en-US" dirty="0"/>
          </a:p>
        </p:txBody>
      </p:sp>
      <p:sp>
        <p:nvSpPr>
          <p:cNvPr id="3" name="コンテンツ プレースホルダ 2"/>
          <p:cNvSpPr>
            <a:spLocks noGrp="1"/>
          </p:cNvSpPr>
          <p:nvPr>
            <p:ph idx="1"/>
          </p:nvPr>
        </p:nvSpPr>
        <p:spPr>
          <a:xfrm>
            <a:off x="547407" y="1046053"/>
            <a:ext cx="8006043" cy="5531800"/>
          </a:xfrm>
        </p:spPr>
        <p:txBody>
          <a:bodyPr/>
          <a:lstStyle/>
          <a:p>
            <a:r>
              <a:rPr lang="ja-JP" altLang="en-US" dirty="0" smtClean="0"/>
              <a:t>クォーク・グルーオン・プラズマ</a:t>
            </a:r>
            <a:r>
              <a:rPr lang="en-US" altLang="ja-JP" dirty="0" smtClean="0"/>
              <a:t>(QGP)</a:t>
            </a:r>
          </a:p>
          <a:p>
            <a:pPr lvl="1"/>
            <a:r>
              <a:rPr lang="ja-JP" altLang="en-US" sz="1800" dirty="0" smtClean="0"/>
              <a:t>ハドロンの自由度からクォークの自由度へ</a:t>
            </a:r>
            <a:endParaRPr lang="en-US" altLang="ja-JP" sz="1800" dirty="0" smtClean="0"/>
          </a:p>
          <a:p>
            <a:pPr lvl="2"/>
            <a:r>
              <a:rPr lang="ja-JP" altLang="en-US" sz="1600" dirty="0" smtClean="0"/>
              <a:t>量子色力学からの予言</a:t>
            </a:r>
            <a:endParaRPr lang="en-US" altLang="ja-JP" sz="1600" dirty="0" smtClean="0"/>
          </a:p>
          <a:p>
            <a:pPr lvl="2"/>
            <a:r>
              <a:rPr lang="ja-JP" altLang="en-US" sz="1600" dirty="0" smtClean="0"/>
              <a:t>通常クォークはハドロンから取り出せないが、高温・高密度状態ではクォークが漸近的自由粒子と見なせる</a:t>
            </a:r>
            <a:endParaRPr lang="en-US" altLang="ja-JP" sz="1600" dirty="0" smtClean="0"/>
          </a:p>
          <a:p>
            <a:pPr lvl="1"/>
            <a:r>
              <a:rPr lang="ja-JP" altLang="en-US" sz="1800" dirty="0" smtClean="0"/>
              <a:t>実現される</a:t>
            </a:r>
            <a:r>
              <a:rPr lang="ja-JP" altLang="en-US" sz="1800" dirty="0" err="1" smtClean="0"/>
              <a:t>で</a:t>
            </a:r>
            <a:r>
              <a:rPr lang="ja-JP" altLang="en-US" sz="1800" dirty="0" smtClean="0"/>
              <a:t>あろう状態</a:t>
            </a:r>
            <a:endParaRPr lang="en-US" altLang="ja-JP" sz="1800" dirty="0" smtClean="0"/>
          </a:p>
          <a:p>
            <a:pPr lvl="2"/>
            <a:r>
              <a:rPr lang="ja-JP" altLang="en-US" sz="1600" dirty="0" smtClean="0"/>
              <a:t>初期宇宙 </a:t>
            </a:r>
            <a:r>
              <a:rPr lang="en-US" altLang="ja-JP" sz="1600" dirty="0" smtClean="0"/>
              <a:t>(</a:t>
            </a:r>
            <a:r>
              <a:rPr lang="ja-JP" altLang="en-US" sz="1600" dirty="0" smtClean="0"/>
              <a:t>高温状態</a:t>
            </a:r>
            <a:r>
              <a:rPr lang="en-US" altLang="ja-JP" sz="1600" dirty="0" smtClean="0"/>
              <a:t>)</a:t>
            </a:r>
          </a:p>
          <a:p>
            <a:pPr lvl="3"/>
            <a:r>
              <a:rPr lang="ja-JP" altLang="en-US" sz="1400" dirty="0" smtClean="0"/>
              <a:t>素粒子が出来、クォークが結びついてハドロンが形成されるまでの間</a:t>
            </a:r>
            <a:endParaRPr lang="en-US" altLang="ja-JP" sz="1400" dirty="0" smtClean="0"/>
          </a:p>
          <a:p>
            <a:pPr lvl="2"/>
            <a:r>
              <a:rPr lang="ja-JP" altLang="en-US" sz="1600" dirty="0" smtClean="0"/>
              <a:t>中性子星の内部 </a:t>
            </a:r>
            <a:r>
              <a:rPr lang="en-US" altLang="ja-JP" sz="1600" dirty="0" smtClean="0"/>
              <a:t>(</a:t>
            </a:r>
            <a:r>
              <a:rPr lang="ja-JP" altLang="en-US" sz="1600" dirty="0" smtClean="0"/>
              <a:t>高密度</a:t>
            </a:r>
            <a:r>
              <a:rPr lang="en-US" altLang="ja-JP" sz="1600" dirty="0" smtClean="0"/>
              <a:t>)</a:t>
            </a:r>
          </a:p>
          <a:p>
            <a:pPr lvl="2"/>
            <a:r>
              <a:rPr lang="ja-JP" altLang="en-US" sz="1600" dirty="0" smtClean="0"/>
              <a:t>相対論的高エネルギー重イオン衝突 </a:t>
            </a:r>
            <a:r>
              <a:rPr lang="en-US" altLang="ja-JP" sz="1600" dirty="0" smtClean="0"/>
              <a:t>(</a:t>
            </a:r>
            <a:r>
              <a:rPr lang="ja-JP" altLang="en-US" sz="1600" dirty="0" smtClean="0"/>
              <a:t>高温・高密度</a:t>
            </a:r>
            <a:r>
              <a:rPr lang="en-US" altLang="ja-JP" sz="1600" dirty="0" smtClean="0"/>
              <a:t>)</a:t>
            </a:r>
          </a:p>
          <a:p>
            <a:pPr lvl="3"/>
            <a:r>
              <a:rPr lang="ja-JP" altLang="en-US" sz="1400" dirty="0" smtClean="0"/>
              <a:t>地球上で唯一実験可能なのは、重イオン衝突による実験</a:t>
            </a:r>
            <a:endParaRPr lang="en-US" altLang="ja-JP" sz="1400" dirty="0" smtClean="0"/>
          </a:p>
          <a:p>
            <a:pPr lvl="3"/>
            <a:r>
              <a:rPr lang="en-US" altLang="ja-JP" sz="1400" dirty="0" smtClean="0"/>
              <a:t>1970</a:t>
            </a:r>
            <a:r>
              <a:rPr lang="ja-JP" altLang="en-US" sz="1400" dirty="0" smtClean="0"/>
              <a:t>年代に</a:t>
            </a:r>
            <a:r>
              <a:rPr lang="en-US" altLang="ja-JP" sz="1400" dirty="0" smtClean="0"/>
              <a:t>LBNL</a:t>
            </a:r>
            <a:r>
              <a:rPr lang="ja-JP" altLang="en-US" sz="1400" dirty="0" smtClean="0"/>
              <a:t>の</a:t>
            </a:r>
            <a:r>
              <a:rPr lang="en-US" altLang="ja-JP" sz="1400" dirty="0" err="1" smtClean="0"/>
              <a:t>Bevarac</a:t>
            </a:r>
            <a:r>
              <a:rPr lang="en-US" altLang="ja-JP" sz="1400" dirty="0" smtClean="0"/>
              <a:t> </a:t>
            </a:r>
            <a:r>
              <a:rPr lang="ja-JP" altLang="en-US" sz="1400" dirty="0" smtClean="0"/>
              <a:t>で核子辺り </a:t>
            </a:r>
            <a:r>
              <a:rPr lang="en-US" altLang="ja-JP" sz="1400" dirty="0" smtClean="0"/>
              <a:t>1 GeV/</a:t>
            </a:r>
            <a:r>
              <a:rPr lang="en-US" altLang="ja-JP" sz="1400" i="1" dirty="0" smtClean="0"/>
              <a:t>c</a:t>
            </a:r>
            <a:r>
              <a:rPr lang="en-US" altLang="ja-JP" sz="1400" dirty="0" smtClean="0"/>
              <a:t> </a:t>
            </a:r>
            <a:r>
              <a:rPr lang="ja-JP" altLang="en-US" sz="1400" dirty="0" err="1" smtClean="0"/>
              <a:t>まで</a:t>
            </a:r>
            <a:r>
              <a:rPr lang="ja-JP" altLang="en-US" sz="1400" dirty="0" smtClean="0"/>
              <a:t>重イオンが加速できるようになってから実験を中心として発展してきた。</a:t>
            </a:r>
            <a:endParaRPr lang="en-US" altLang="ja-JP" sz="14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66</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正方形/長方形 52"/>
          <p:cNvSpPr/>
          <p:nvPr/>
        </p:nvSpPr>
        <p:spPr bwMode="auto">
          <a:xfrm>
            <a:off x="672352" y="935131"/>
            <a:ext cx="7664824" cy="5634318"/>
          </a:xfrm>
          <a:prstGeom prst="rect">
            <a:avLst/>
          </a:prstGeom>
          <a:solidFill>
            <a:schemeClr val="tx1"/>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 name="タイトル 1"/>
          <p:cNvSpPr>
            <a:spLocks noGrp="1"/>
          </p:cNvSpPr>
          <p:nvPr>
            <p:ph type="title"/>
          </p:nvPr>
        </p:nvSpPr>
        <p:spPr/>
        <p:txBody>
          <a:bodyPr/>
          <a:lstStyle/>
          <a:p>
            <a:r>
              <a:rPr lang="ja-JP" altLang="en-US" dirty="0" smtClean="0"/>
              <a:t>宇宙と原子核物理の関係</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67</a:t>
            </a:fld>
            <a:endParaRPr kumimoji="1" lang="ja-JP" altLang="en-US" dirty="0"/>
          </a:p>
        </p:txBody>
      </p:sp>
      <p:sp>
        <p:nvSpPr>
          <p:cNvPr id="5" name="Line 109"/>
          <p:cNvSpPr>
            <a:spLocks noChangeShapeType="1"/>
          </p:cNvSpPr>
          <p:nvPr/>
        </p:nvSpPr>
        <p:spPr bwMode="auto">
          <a:xfrm flipV="1">
            <a:off x="1247119" y="2298420"/>
            <a:ext cx="0" cy="2562225"/>
          </a:xfrm>
          <a:prstGeom prst="line">
            <a:avLst/>
          </a:prstGeom>
          <a:noFill/>
          <a:ln w="57150">
            <a:solidFill>
              <a:schemeClr val="bg1"/>
            </a:solidFill>
            <a:round/>
            <a:headEnd/>
            <a:tailEnd type="triangle" w="sm" len="sm"/>
          </a:ln>
          <a:effectLst/>
        </p:spPr>
        <p:txBody>
          <a:bodyPr/>
          <a:lstStyle/>
          <a:p>
            <a:endParaRPr lang="ja-JP" altLang="en-US" dirty="0"/>
          </a:p>
        </p:txBody>
      </p:sp>
      <p:sp>
        <p:nvSpPr>
          <p:cNvPr id="6" name="Oval 83"/>
          <p:cNvSpPr>
            <a:spLocks noChangeArrowheads="1"/>
          </p:cNvSpPr>
          <p:nvPr/>
        </p:nvSpPr>
        <p:spPr bwMode="auto">
          <a:xfrm>
            <a:off x="3060044" y="4655857"/>
            <a:ext cx="431800" cy="358775"/>
          </a:xfrm>
          <a:prstGeom prst="ellipse">
            <a:avLst/>
          </a:prstGeom>
          <a:gradFill rotWithShape="1">
            <a:gsLst>
              <a:gs pos="0">
                <a:srgbClr val="FF9900"/>
              </a:gs>
              <a:gs pos="100000">
                <a:srgbClr val="FFFF99"/>
              </a:gs>
            </a:gsLst>
            <a:path path="shape">
              <a:fillToRect l="50000" t="50000" r="50000" b="50000"/>
            </a:path>
          </a:gradFill>
          <a:ln w="9525">
            <a:solidFill>
              <a:schemeClr val="tx1"/>
            </a:solidFill>
            <a:round/>
            <a:headEnd/>
            <a:tailEnd/>
          </a:ln>
          <a:effectLst/>
        </p:spPr>
        <p:txBody>
          <a:bodyPr wrap="none" anchor="ctr"/>
          <a:lstStyle/>
          <a:p>
            <a:endParaRPr lang="ja-JP" altLang="en-US" dirty="0"/>
          </a:p>
        </p:txBody>
      </p:sp>
      <p:sp>
        <p:nvSpPr>
          <p:cNvPr id="7" name="Rectangle 84"/>
          <p:cNvSpPr>
            <a:spLocks noChangeArrowheads="1"/>
          </p:cNvSpPr>
          <p:nvPr/>
        </p:nvSpPr>
        <p:spPr bwMode="auto">
          <a:xfrm>
            <a:off x="2891769" y="4825720"/>
            <a:ext cx="863600" cy="288925"/>
          </a:xfrm>
          <a:prstGeom prst="rect">
            <a:avLst/>
          </a:prstGeom>
          <a:solidFill>
            <a:schemeClr val="tx1"/>
          </a:solidFill>
          <a:ln w="9525">
            <a:noFill/>
            <a:miter lim="800000"/>
            <a:headEnd/>
            <a:tailEnd/>
          </a:ln>
          <a:effectLst/>
        </p:spPr>
        <p:txBody>
          <a:bodyPr wrap="none" anchor="ctr"/>
          <a:lstStyle/>
          <a:p>
            <a:endParaRPr lang="ja-JP" altLang="en-US" dirty="0"/>
          </a:p>
        </p:txBody>
      </p:sp>
      <p:sp>
        <p:nvSpPr>
          <p:cNvPr id="8" name="Line 108"/>
          <p:cNvSpPr>
            <a:spLocks noChangeShapeType="1"/>
          </p:cNvSpPr>
          <p:nvPr/>
        </p:nvSpPr>
        <p:spPr bwMode="auto">
          <a:xfrm flipV="1">
            <a:off x="1226481" y="4832070"/>
            <a:ext cx="4641850" cy="0"/>
          </a:xfrm>
          <a:prstGeom prst="line">
            <a:avLst/>
          </a:prstGeom>
          <a:noFill/>
          <a:ln w="57150">
            <a:solidFill>
              <a:schemeClr val="bg1"/>
            </a:solidFill>
            <a:round/>
            <a:headEnd/>
            <a:tailEnd type="triangle" w="sm" len="sm"/>
          </a:ln>
          <a:effectLst/>
        </p:spPr>
        <p:txBody>
          <a:bodyPr/>
          <a:lstStyle/>
          <a:p>
            <a:endParaRPr lang="ja-JP" altLang="en-US" dirty="0"/>
          </a:p>
        </p:txBody>
      </p:sp>
      <p:sp>
        <p:nvSpPr>
          <p:cNvPr id="9" name="Rectangle 94"/>
          <p:cNvSpPr>
            <a:spLocks noChangeArrowheads="1"/>
          </p:cNvSpPr>
          <p:nvPr/>
        </p:nvSpPr>
        <p:spPr bwMode="auto">
          <a:xfrm>
            <a:off x="3693456" y="1803120"/>
            <a:ext cx="4119563" cy="1800225"/>
          </a:xfrm>
          <a:prstGeom prst="rect">
            <a:avLst/>
          </a:prstGeom>
          <a:noFill/>
          <a:ln w="9525">
            <a:solidFill>
              <a:srgbClr val="FF6600"/>
            </a:solidFill>
            <a:miter lim="800000"/>
            <a:headEnd/>
            <a:tailEnd/>
          </a:ln>
          <a:effectLst/>
        </p:spPr>
        <p:txBody>
          <a:bodyPr wrap="none" anchor="ctr"/>
          <a:lstStyle/>
          <a:p>
            <a:endParaRPr lang="ja-JP" altLang="en-US" dirty="0"/>
          </a:p>
        </p:txBody>
      </p:sp>
      <p:sp>
        <p:nvSpPr>
          <p:cNvPr id="10" name="Text Box 50"/>
          <p:cNvSpPr txBox="1">
            <a:spLocks noChangeArrowheads="1"/>
          </p:cNvSpPr>
          <p:nvPr/>
        </p:nvSpPr>
        <p:spPr bwMode="auto">
          <a:xfrm>
            <a:off x="6862106" y="2957232"/>
            <a:ext cx="1152525" cy="214313"/>
          </a:xfrm>
          <a:prstGeom prst="rect">
            <a:avLst/>
          </a:prstGeom>
          <a:noFill/>
          <a:ln w="9525">
            <a:noFill/>
            <a:miter lim="800000"/>
            <a:headEnd/>
            <a:tailEnd/>
          </a:ln>
          <a:effectLst/>
        </p:spPr>
        <p:txBody>
          <a:bodyPr>
            <a:spAutoFit/>
          </a:bodyPr>
          <a:lstStyle/>
          <a:p>
            <a:r>
              <a:rPr lang="ja-JP" altLang="en-US" sz="800" b="1" dirty="0">
                <a:solidFill>
                  <a:schemeClr val="bg1"/>
                </a:solidFill>
                <a:latin typeface="HG丸ｺﾞｼｯｸM-PRO" pitchFamily="50" charset="-128"/>
              </a:rPr>
              <a:t>クォーク物質</a:t>
            </a:r>
            <a:r>
              <a:rPr lang="en-US" altLang="ja-JP" sz="800" b="1" dirty="0">
                <a:solidFill>
                  <a:schemeClr val="bg1"/>
                </a:solidFill>
                <a:latin typeface="HG丸ｺﾞｼｯｸM-PRO" pitchFamily="50" charset="-128"/>
              </a:rPr>
              <a:t>?</a:t>
            </a:r>
          </a:p>
        </p:txBody>
      </p:sp>
      <p:pic>
        <p:nvPicPr>
          <p:cNvPr id="11" name="Picture 33" descr="nucleus"/>
          <p:cNvPicPr>
            <a:picLocks noChangeAspect="1" noChangeArrowheads="1"/>
          </p:cNvPicPr>
          <p:nvPr/>
        </p:nvPicPr>
        <p:blipFill>
          <a:blip r:embed="rId2" cstate="print">
            <a:clrChange>
              <a:clrFrom>
                <a:srgbClr val="000000"/>
              </a:clrFrom>
              <a:clrTo>
                <a:srgbClr val="000000">
                  <a:alpha val="0"/>
                </a:srgbClr>
              </a:clrTo>
            </a:clrChange>
          </a:blip>
          <a:srcRect l="7770" t="7628" r="7939" b="7796"/>
          <a:stretch>
            <a:fillRect/>
          </a:stretch>
        </p:blipFill>
        <p:spPr bwMode="auto">
          <a:xfrm>
            <a:off x="4115731" y="2163482"/>
            <a:ext cx="792163" cy="792163"/>
          </a:xfrm>
          <a:prstGeom prst="rect">
            <a:avLst/>
          </a:prstGeom>
          <a:noFill/>
          <a:ln w="9525">
            <a:noFill/>
            <a:miter lim="800000"/>
            <a:headEnd/>
            <a:tailEnd/>
          </a:ln>
        </p:spPr>
      </p:pic>
      <p:pic>
        <p:nvPicPr>
          <p:cNvPr id="12" name="Picture 45" descr="test-nstar"/>
          <p:cNvPicPr>
            <a:picLocks noChangeAspect="1" noChangeArrowheads="1"/>
          </p:cNvPicPr>
          <p:nvPr/>
        </p:nvPicPr>
        <p:blipFill>
          <a:blip r:embed="rId3" cstate="print">
            <a:clrChange>
              <a:clrFrom>
                <a:srgbClr val="000000"/>
              </a:clrFrom>
              <a:clrTo>
                <a:srgbClr val="000000">
                  <a:alpha val="0"/>
                </a:srgbClr>
              </a:clrTo>
            </a:clrChange>
          </a:blip>
          <a:srcRect/>
          <a:stretch>
            <a:fillRect/>
          </a:stretch>
        </p:blipFill>
        <p:spPr bwMode="auto">
          <a:xfrm>
            <a:off x="5485744" y="2176182"/>
            <a:ext cx="541337" cy="779463"/>
          </a:xfrm>
          <a:prstGeom prst="rect">
            <a:avLst/>
          </a:prstGeom>
          <a:noFill/>
          <a:ln w="9525">
            <a:noFill/>
            <a:miter lim="800000"/>
            <a:headEnd/>
            <a:tailEnd/>
          </a:ln>
        </p:spPr>
      </p:pic>
      <p:pic>
        <p:nvPicPr>
          <p:cNvPr id="13" name="Picture 46" descr="test-qs"/>
          <p:cNvPicPr>
            <a:picLocks noChangeAspect="1" noChangeArrowheads="1"/>
          </p:cNvPicPr>
          <p:nvPr/>
        </p:nvPicPr>
        <p:blipFill>
          <a:blip r:embed="rId4" cstate="print">
            <a:clrChange>
              <a:clrFrom>
                <a:srgbClr val="000000"/>
              </a:clrFrom>
              <a:clrTo>
                <a:srgbClr val="000000">
                  <a:alpha val="0"/>
                </a:srgbClr>
              </a:clrTo>
            </a:clrChange>
          </a:blip>
          <a:srcRect/>
          <a:stretch>
            <a:fillRect/>
          </a:stretch>
        </p:blipFill>
        <p:spPr bwMode="auto">
          <a:xfrm>
            <a:off x="7001806" y="2236507"/>
            <a:ext cx="465138" cy="690563"/>
          </a:xfrm>
          <a:prstGeom prst="rect">
            <a:avLst/>
          </a:prstGeom>
          <a:noFill/>
          <a:ln w="9525">
            <a:noFill/>
            <a:miter lim="800000"/>
            <a:headEnd/>
            <a:tailEnd/>
          </a:ln>
        </p:spPr>
      </p:pic>
      <p:sp>
        <p:nvSpPr>
          <p:cNvPr id="14" name="Line 47"/>
          <p:cNvSpPr>
            <a:spLocks noChangeShapeType="1"/>
          </p:cNvSpPr>
          <p:nvPr/>
        </p:nvSpPr>
        <p:spPr bwMode="auto">
          <a:xfrm>
            <a:off x="5093631" y="2333345"/>
            <a:ext cx="320675" cy="0"/>
          </a:xfrm>
          <a:prstGeom prst="line">
            <a:avLst/>
          </a:prstGeom>
          <a:noFill/>
          <a:ln w="76200">
            <a:noFill/>
            <a:round/>
            <a:headEnd/>
            <a:tailEnd type="triangle" w="med" len="med"/>
          </a:ln>
          <a:effectLst/>
        </p:spPr>
        <p:txBody>
          <a:bodyPr/>
          <a:lstStyle/>
          <a:p>
            <a:endParaRPr lang="ja-JP" altLang="en-US" dirty="0"/>
          </a:p>
        </p:txBody>
      </p:sp>
      <p:sp>
        <p:nvSpPr>
          <p:cNvPr id="15" name="Text Box 49"/>
          <p:cNvSpPr txBox="1">
            <a:spLocks noChangeArrowheads="1"/>
          </p:cNvSpPr>
          <p:nvPr/>
        </p:nvSpPr>
        <p:spPr bwMode="auto">
          <a:xfrm>
            <a:off x="5303181" y="2957232"/>
            <a:ext cx="939800" cy="214313"/>
          </a:xfrm>
          <a:prstGeom prst="rect">
            <a:avLst/>
          </a:prstGeom>
          <a:noFill/>
          <a:ln w="9525">
            <a:noFill/>
            <a:miter lim="800000"/>
            <a:headEnd/>
            <a:tailEnd/>
          </a:ln>
          <a:effectLst/>
        </p:spPr>
        <p:txBody>
          <a:bodyPr>
            <a:spAutoFit/>
          </a:bodyPr>
          <a:lstStyle/>
          <a:p>
            <a:pPr algn="ctr"/>
            <a:r>
              <a:rPr lang="ja-JP" altLang="en-US" sz="800" b="1" dirty="0">
                <a:solidFill>
                  <a:schemeClr val="bg1"/>
                </a:solidFill>
                <a:latin typeface="HG丸ｺﾞｼｯｸM-PRO" pitchFamily="50" charset="-128"/>
              </a:rPr>
              <a:t>高密度核物質</a:t>
            </a:r>
          </a:p>
        </p:txBody>
      </p:sp>
      <p:sp>
        <p:nvSpPr>
          <p:cNvPr id="16" name="Text Box 56"/>
          <p:cNvSpPr txBox="1">
            <a:spLocks noChangeArrowheads="1"/>
          </p:cNvSpPr>
          <p:nvPr/>
        </p:nvSpPr>
        <p:spPr bwMode="auto">
          <a:xfrm>
            <a:off x="6727169" y="1876145"/>
            <a:ext cx="946150" cy="274637"/>
          </a:xfrm>
          <a:prstGeom prst="rect">
            <a:avLst/>
          </a:prstGeom>
          <a:noFill/>
          <a:ln w="9525">
            <a:noFill/>
            <a:miter lim="800000"/>
            <a:headEnd/>
            <a:tailEnd/>
          </a:ln>
          <a:effectLst/>
        </p:spPr>
        <p:txBody>
          <a:bodyPr wrap="none">
            <a:spAutoFit/>
          </a:bodyPr>
          <a:lstStyle/>
          <a:p>
            <a:pPr algn="ctr"/>
            <a:r>
              <a:rPr lang="ja-JP" altLang="en-US" sz="1200" b="1" dirty="0">
                <a:solidFill>
                  <a:srgbClr val="CDFFDA"/>
                </a:solidFill>
                <a:latin typeface="HG丸ｺﾞｼｯｸM-PRO" pitchFamily="50" charset="-128"/>
              </a:rPr>
              <a:t>クォーク星</a:t>
            </a:r>
          </a:p>
        </p:txBody>
      </p:sp>
      <p:sp>
        <p:nvSpPr>
          <p:cNvPr id="17" name="Text Box 57"/>
          <p:cNvSpPr txBox="1">
            <a:spLocks noChangeArrowheads="1"/>
          </p:cNvSpPr>
          <p:nvPr/>
        </p:nvSpPr>
        <p:spPr bwMode="auto">
          <a:xfrm>
            <a:off x="5379381" y="1876145"/>
            <a:ext cx="793750" cy="274637"/>
          </a:xfrm>
          <a:prstGeom prst="rect">
            <a:avLst/>
          </a:prstGeom>
          <a:noFill/>
          <a:ln w="9525">
            <a:noFill/>
            <a:miter lim="800000"/>
            <a:headEnd/>
            <a:tailEnd/>
          </a:ln>
          <a:effectLst/>
        </p:spPr>
        <p:txBody>
          <a:bodyPr wrap="none">
            <a:spAutoFit/>
          </a:bodyPr>
          <a:lstStyle/>
          <a:p>
            <a:pPr algn="ctr"/>
            <a:r>
              <a:rPr lang="ja-JP" altLang="en-US" sz="1200" b="1" dirty="0">
                <a:solidFill>
                  <a:srgbClr val="CDFFDA"/>
                </a:solidFill>
                <a:latin typeface="HG丸ｺﾞｼｯｸM-PRO" pitchFamily="50" charset="-128"/>
              </a:rPr>
              <a:t>中性子星</a:t>
            </a:r>
          </a:p>
        </p:txBody>
      </p:sp>
      <p:sp>
        <p:nvSpPr>
          <p:cNvPr id="18" name="Text Box 58"/>
          <p:cNvSpPr txBox="1">
            <a:spLocks noChangeArrowheads="1"/>
          </p:cNvSpPr>
          <p:nvPr/>
        </p:nvSpPr>
        <p:spPr bwMode="auto">
          <a:xfrm>
            <a:off x="4223681" y="1874557"/>
            <a:ext cx="539750" cy="274638"/>
          </a:xfrm>
          <a:prstGeom prst="rect">
            <a:avLst/>
          </a:prstGeom>
          <a:noFill/>
          <a:ln w="9525">
            <a:noFill/>
            <a:miter lim="800000"/>
            <a:headEnd/>
            <a:tailEnd/>
          </a:ln>
          <a:effectLst/>
        </p:spPr>
        <p:txBody>
          <a:bodyPr wrap="none">
            <a:spAutoFit/>
          </a:bodyPr>
          <a:lstStyle/>
          <a:p>
            <a:r>
              <a:rPr lang="ja-JP" altLang="en-US" sz="1200" b="1" dirty="0">
                <a:solidFill>
                  <a:srgbClr val="CDFFDA"/>
                </a:solidFill>
                <a:latin typeface="HG丸ｺﾞｼｯｸM-PRO" pitchFamily="50" charset="-128"/>
              </a:rPr>
              <a:t>恒星 </a:t>
            </a:r>
          </a:p>
        </p:txBody>
      </p:sp>
      <p:sp>
        <p:nvSpPr>
          <p:cNvPr id="19" name="Line 61"/>
          <p:cNvSpPr>
            <a:spLocks noChangeShapeType="1"/>
          </p:cNvSpPr>
          <p:nvPr/>
        </p:nvSpPr>
        <p:spPr bwMode="auto">
          <a:xfrm flipH="1">
            <a:off x="4717394" y="1660245"/>
            <a:ext cx="128587" cy="320675"/>
          </a:xfrm>
          <a:prstGeom prst="line">
            <a:avLst/>
          </a:prstGeom>
          <a:noFill/>
          <a:ln w="76200">
            <a:noFill/>
            <a:round/>
            <a:headEnd/>
            <a:tailEnd type="triangle" w="med" len="med"/>
          </a:ln>
          <a:effectLst/>
        </p:spPr>
        <p:txBody>
          <a:bodyPr/>
          <a:lstStyle/>
          <a:p>
            <a:endParaRPr lang="ja-JP" altLang="en-US" dirty="0"/>
          </a:p>
        </p:txBody>
      </p:sp>
      <p:sp>
        <p:nvSpPr>
          <p:cNvPr id="20" name="Rectangle 65"/>
          <p:cNvSpPr>
            <a:spLocks noChangeArrowheads="1"/>
          </p:cNvSpPr>
          <p:nvPr/>
        </p:nvSpPr>
        <p:spPr bwMode="auto">
          <a:xfrm flipV="1">
            <a:off x="4076044" y="2838170"/>
            <a:ext cx="774700" cy="41275"/>
          </a:xfrm>
          <a:prstGeom prst="rect">
            <a:avLst/>
          </a:prstGeom>
          <a:noFill/>
          <a:ln w="9525">
            <a:noFill/>
            <a:miter lim="800000"/>
            <a:headEnd/>
            <a:tailEnd/>
          </a:ln>
          <a:effectLst/>
        </p:spPr>
        <p:txBody>
          <a:bodyPr wrap="none" anchor="ctr"/>
          <a:lstStyle/>
          <a:p>
            <a:endParaRPr lang="ja-JP" altLang="en-US" dirty="0"/>
          </a:p>
        </p:txBody>
      </p:sp>
      <p:sp>
        <p:nvSpPr>
          <p:cNvPr id="21" name="Text Box 68"/>
          <p:cNvSpPr txBox="1">
            <a:spLocks noChangeArrowheads="1"/>
          </p:cNvSpPr>
          <p:nvPr/>
        </p:nvSpPr>
        <p:spPr bwMode="auto">
          <a:xfrm>
            <a:off x="4044294" y="2955645"/>
            <a:ext cx="941387" cy="214312"/>
          </a:xfrm>
          <a:prstGeom prst="rect">
            <a:avLst/>
          </a:prstGeom>
          <a:noFill/>
          <a:ln w="9525">
            <a:noFill/>
            <a:miter lim="800000"/>
            <a:headEnd/>
            <a:tailEnd/>
          </a:ln>
          <a:effectLst/>
        </p:spPr>
        <p:txBody>
          <a:bodyPr>
            <a:spAutoFit/>
          </a:bodyPr>
          <a:lstStyle/>
          <a:p>
            <a:r>
              <a:rPr lang="en-US" altLang="ja-JP" sz="800" b="1" dirty="0">
                <a:solidFill>
                  <a:schemeClr val="bg1"/>
                </a:solidFill>
                <a:latin typeface="HG丸ｺﾞｼｯｸM-PRO" pitchFamily="50" charset="-128"/>
              </a:rPr>
              <a:t>  </a:t>
            </a:r>
            <a:r>
              <a:rPr lang="ja-JP" altLang="en-US" sz="800" b="1" dirty="0">
                <a:solidFill>
                  <a:schemeClr val="bg1"/>
                </a:solidFill>
                <a:latin typeface="HG丸ｺﾞｼｯｸM-PRO" pitchFamily="50" charset="-128"/>
              </a:rPr>
              <a:t>通常の原子核       </a:t>
            </a:r>
          </a:p>
        </p:txBody>
      </p:sp>
      <p:sp>
        <p:nvSpPr>
          <p:cNvPr id="22" name="Text Box 73"/>
          <p:cNvSpPr txBox="1">
            <a:spLocks noChangeArrowheads="1"/>
          </p:cNvSpPr>
          <p:nvPr/>
        </p:nvSpPr>
        <p:spPr bwMode="auto">
          <a:xfrm>
            <a:off x="3939519" y="3100107"/>
            <a:ext cx="1079500" cy="198438"/>
          </a:xfrm>
          <a:prstGeom prst="rect">
            <a:avLst/>
          </a:prstGeom>
          <a:noFill/>
          <a:ln w="9525">
            <a:noFill/>
            <a:miter lim="800000"/>
            <a:headEnd/>
            <a:tailEnd/>
          </a:ln>
          <a:effectLst/>
        </p:spPr>
        <p:txBody>
          <a:bodyPr>
            <a:spAutoFit/>
          </a:bodyPr>
          <a:lstStyle/>
          <a:p>
            <a:r>
              <a:rPr lang="en-US" altLang="ja-JP" sz="700" dirty="0">
                <a:solidFill>
                  <a:srgbClr val="FFD5FD"/>
                </a:solidFill>
                <a:latin typeface="HG丸ｺﾞｼｯｸM-PRO" pitchFamily="50" charset="-128"/>
              </a:rPr>
              <a:t>u, d </a:t>
            </a:r>
            <a:r>
              <a:rPr lang="ja-JP" altLang="en-US" sz="700" dirty="0">
                <a:solidFill>
                  <a:srgbClr val="FFD5FD"/>
                </a:solidFill>
                <a:latin typeface="HG丸ｺﾞｼｯｸM-PRO" pitchFamily="50" charset="-128"/>
              </a:rPr>
              <a:t>クォークのみ</a:t>
            </a:r>
          </a:p>
        </p:txBody>
      </p:sp>
      <p:sp>
        <p:nvSpPr>
          <p:cNvPr id="23" name="Text Box 74"/>
          <p:cNvSpPr txBox="1">
            <a:spLocks noChangeArrowheads="1"/>
          </p:cNvSpPr>
          <p:nvPr/>
        </p:nvSpPr>
        <p:spPr bwMode="auto">
          <a:xfrm>
            <a:off x="5306356" y="3100107"/>
            <a:ext cx="898525" cy="198438"/>
          </a:xfrm>
          <a:prstGeom prst="rect">
            <a:avLst/>
          </a:prstGeom>
          <a:noFill/>
          <a:ln w="9525">
            <a:noFill/>
            <a:miter lim="800000"/>
            <a:headEnd/>
            <a:tailEnd/>
          </a:ln>
          <a:effectLst/>
        </p:spPr>
        <p:txBody>
          <a:bodyPr>
            <a:spAutoFit/>
          </a:bodyPr>
          <a:lstStyle/>
          <a:p>
            <a:pPr algn="ctr"/>
            <a:r>
              <a:rPr lang="en-US" altLang="ja-JP" sz="700" b="1" dirty="0">
                <a:solidFill>
                  <a:srgbClr val="FFD5FD"/>
                </a:solidFill>
                <a:latin typeface="HG丸ｺﾞｼｯｸM-PRO" pitchFamily="50" charset="-128"/>
              </a:rPr>
              <a:t>s </a:t>
            </a:r>
            <a:r>
              <a:rPr lang="ja-JP" altLang="en-US" sz="700" b="1" dirty="0">
                <a:solidFill>
                  <a:srgbClr val="FFD5FD"/>
                </a:solidFill>
                <a:latin typeface="HG丸ｺﾞｼｯｸM-PRO" pitchFamily="50" charset="-128"/>
              </a:rPr>
              <a:t>クォーク出現</a:t>
            </a:r>
          </a:p>
        </p:txBody>
      </p:sp>
      <p:pic>
        <p:nvPicPr>
          <p:cNvPr id="24" name="Picture 34" descr="qgp"/>
          <p:cNvPicPr>
            <a:picLocks noChangeAspect="1" noChangeArrowheads="1"/>
          </p:cNvPicPr>
          <p:nvPr/>
        </p:nvPicPr>
        <p:blipFill>
          <a:blip r:embed="rId5" cstate="print">
            <a:clrChange>
              <a:clrFrom>
                <a:srgbClr val="000000"/>
              </a:clrFrom>
              <a:clrTo>
                <a:srgbClr val="000000">
                  <a:alpha val="0"/>
                </a:srgbClr>
              </a:clrTo>
            </a:clrChange>
          </a:blip>
          <a:srcRect r="3206"/>
          <a:stretch>
            <a:fillRect/>
          </a:stretch>
        </p:blipFill>
        <p:spPr bwMode="auto">
          <a:xfrm>
            <a:off x="1686856" y="2317470"/>
            <a:ext cx="766763" cy="731837"/>
          </a:xfrm>
          <a:prstGeom prst="rect">
            <a:avLst/>
          </a:prstGeom>
          <a:noFill/>
        </p:spPr>
      </p:pic>
      <p:sp>
        <p:nvSpPr>
          <p:cNvPr id="25" name="Rectangle 35"/>
          <p:cNvSpPr>
            <a:spLocks noChangeArrowheads="1"/>
          </p:cNvSpPr>
          <p:nvPr/>
        </p:nvSpPr>
        <p:spPr bwMode="auto">
          <a:xfrm>
            <a:off x="5206344" y="4897157"/>
            <a:ext cx="641350" cy="366713"/>
          </a:xfrm>
          <a:prstGeom prst="rect">
            <a:avLst/>
          </a:prstGeom>
          <a:noFill/>
          <a:ln w="9525">
            <a:noFill/>
            <a:miter lim="800000"/>
            <a:headEnd/>
            <a:tailEnd/>
          </a:ln>
          <a:effectLst/>
        </p:spPr>
        <p:txBody>
          <a:bodyPr wrap="none">
            <a:spAutoFit/>
          </a:bodyPr>
          <a:lstStyle/>
          <a:p>
            <a:r>
              <a:rPr lang="ja-JP" altLang="en-US" sz="1800" dirty="0">
                <a:solidFill>
                  <a:srgbClr val="FFFF99"/>
                </a:solidFill>
                <a:latin typeface="Symbol" pitchFamily="18" charset="2"/>
                <a:ea typeface="ＭＳ Ｐゴシック" charset="-128"/>
              </a:rPr>
              <a:t>密度</a:t>
            </a:r>
          </a:p>
        </p:txBody>
      </p:sp>
      <p:pic>
        <p:nvPicPr>
          <p:cNvPr id="26" name="Picture 41" descr="test6-n"/>
          <p:cNvPicPr>
            <a:picLocks noChangeAspect="1" noChangeArrowheads="1"/>
          </p:cNvPicPr>
          <p:nvPr/>
        </p:nvPicPr>
        <p:blipFill>
          <a:blip r:embed="rId6" cstate="print">
            <a:clrChange>
              <a:clrFrom>
                <a:srgbClr val="000000"/>
              </a:clrFrom>
              <a:clrTo>
                <a:srgbClr val="000000">
                  <a:alpha val="0"/>
                </a:srgbClr>
              </a:clrTo>
            </a:clrChange>
          </a:blip>
          <a:srcRect t="30791" b="32016"/>
          <a:stretch>
            <a:fillRect/>
          </a:stretch>
        </p:blipFill>
        <p:spPr bwMode="auto">
          <a:xfrm rot="500322">
            <a:off x="1885294" y="4079595"/>
            <a:ext cx="1292225" cy="311150"/>
          </a:xfrm>
          <a:prstGeom prst="rect">
            <a:avLst/>
          </a:prstGeom>
          <a:noFill/>
        </p:spPr>
      </p:pic>
      <p:sp>
        <p:nvSpPr>
          <p:cNvPr id="27" name="Text Box 44"/>
          <p:cNvSpPr txBox="1">
            <a:spLocks noChangeArrowheads="1"/>
          </p:cNvSpPr>
          <p:nvPr/>
        </p:nvSpPr>
        <p:spPr bwMode="auto">
          <a:xfrm>
            <a:off x="1497944" y="3911320"/>
            <a:ext cx="754062" cy="396875"/>
          </a:xfrm>
          <a:prstGeom prst="rect">
            <a:avLst/>
          </a:prstGeom>
          <a:noFill/>
          <a:ln w="9525">
            <a:noFill/>
            <a:miter lim="800000"/>
            <a:headEnd/>
            <a:tailEnd/>
          </a:ln>
          <a:effectLst/>
        </p:spPr>
        <p:txBody>
          <a:bodyPr>
            <a:spAutoFit/>
          </a:bodyPr>
          <a:lstStyle/>
          <a:p>
            <a:r>
              <a:rPr lang="ja-JP" altLang="en-US" sz="1000" b="1" dirty="0">
                <a:solidFill>
                  <a:schemeClr val="bg1"/>
                </a:solidFill>
                <a:latin typeface="Arial" charset="0"/>
                <a:ea typeface="ＭＳ Ｐゴシック" charset="-128"/>
              </a:rPr>
              <a:t>バリオン</a:t>
            </a:r>
          </a:p>
          <a:p>
            <a:r>
              <a:rPr lang="ja-JP" altLang="en-US" sz="1000" b="1" dirty="0">
                <a:solidFill>
                  <a:schemeClr val="bg1"/>
                </a:solidFill>
                <a:latin typeface="Arial" charset="0"/>
                <a:ea typeface="ＭＳ Ｐゴシック" charset="-128"/>
              </a:rPr>
              <a:t>（重粒子）</a:t>
            </a:r>
          </a:p>
        </p:txBody>
      </p:sp>
      <p:sp>
        <p:nvSpPr>
          <p:cNvPr id="28" name="Text Box 51"/>
          <p:cNvSpPr txBox="1">
            <a:spLocks noChangeArrowheads="1"/>
          </p:cNvSpPr>
          <p:nvPr/>
        </p:nvSpPr>
        <p:spPr bwMode="auto">
          <a:xfrm>
            <a:off x="1218544" y="1901545"/>
            <a:ext cx="1584325" cy="304800"/>
          </a:xfrm>
          <a:prstGeom prst="rect">
            <a:avLst/>
          </a:prstGeom>
          <a:noFill/>
          <a:ln w="9525">
            <a:noFill/>
            <a:miter lim="800000"/>
            <a:headEnd/>
            <a:tailEnd/>
          </a:ln>
          <a:effectLst/>
        </p:spPr>
        <p:txBody>
          <a:bodyPr>
            <a:spAutoFit/>
          </a:bodyPr>
          <a:lstStyle/>
          <a:p>
            <a:r>
              <a:rPr lang="ja-JP" altLang="en-US" sz="1400" b="1" dirty="0">
                <a:solidFill>
                  <a:srgbClr val="CDFFDA"/>
                </a:solidFill>
                <a:latin typeface="Times New Roman" pitchFamily="18" charset="0"/>
                <a:ea typeface="ＭＳ Ｐゴシック" charset="-128"/>
              </a:rPr>
              <a:t>ビッグバン</a:t>
            </a:r>
          </a:p>
        </p:txBody>
      </p:sp>
      <p:sp>
        <p:nvSpPr>
          <p:cNvPr id="29" name="Arc 53"/>
          <p:cNvSpPr>
            <a:spLocks/>
          </p:cNvSpPr>
          <p:nvPr/>
        </p:nvSpPr>
        <p:spPr bwMode="auto">
          <a:xfrm>
            <a:off x="-257360" y="3094973"/>
            <a:ext cx="4824413" cy="1692275"/>
          </a:xfrm>
          <a:custGeom>
            <a:avLst/>
            <a:gdLst>
              <a:gd name="G0" fmla="+- 0 0 0"/>
              <a:gd name="G1" fmla="+- 19666 0 0"/>
              <a:gd name="G2" fmla="+- 21600 0 0"/>
              <a:gd name="T0" fmla="*/ 8934 w 21589"/>
              <a:gd name="T1" fmla="*/ 0 h 19666"/>
              <a:gd name="T2" fmla="*/ 21589 w 21589"/>
              <a:gd name="T3" fmla="*/ 18963 h 19666"/>
              <a:gd name="T4" fmla="*/ 0 w 21589"/>
              <a:gd name="T5" fmla="*/ 19666 h 19666"/>
            </a:gdLst>
            <a:ahLst/>
            <a:cxnLst>
              <a:cxn ang="0">
                <a:pos x="T0" y="T1"/>
              </a:cxn>
              <a:cxn ang="0">
                <a:pos x="T2" y="T3"/>
              </a:cxn>
              <a:cxn ang="0">
                <a:pos x="T4" y="T5"/>
              </a:cxn>
            </a:cxnLst>
            <a:rect l="0" t="0" r="r" b="b"/>
            <a:pathLst>
              <a:path w="21589" h="19666" fill="none" extrusionOk="0">
                <a:moveTo>
                  <a:pt x="8933" y="0"/>
                </a:moveTo>
                <a:cubicBezTo>
                  <a:pt x="16415" y="3399"/>
                  <a:pt x="21321" y="10749"/>
                  <a:pt x="21588" y="18963"/>
                </a:cubicBezTo>
              </a:path>
              <a:path w="21589" h="19666" stroke="0" extrusionOk="0">
                <a:moveTo>
                  <a:pt x="8933" y="0"/>
                </a:moveTo>
                <a:cubicBezTo>
                  <a:pt x="16415" y="3399"/>
                  <a:pt x="21321" y="10749"/>
                  <a:pt x="21588" y="18963"/>
                </a:cubicBezTo>
                <a:lnTo>
                  <a:pt x="0" y="19666"/>
                </a:lnTo>
                <a:close/>
              </a:path>
            </a:pathLst>
          </a:custGeom>
          <a:noFill/>
          <a:ln w="38100">
            <a:solidFill>
              <a:srgbClr val="FFFF99"/>
            </a:solidFill>
            <a:round/>
            <a:headEnd/>
            <a:tailEnd/>
          </a:ln>
          <a:effectLst/>
        </p:spPr>
        <p:txBody>
          <a:bodyPr wrap="none" anchor="ctr"/>
          <a:lstStyle/>
          <a:p>
            <a:endParaRPr lang="ja-JP" altLang="en-US" dirty="0"/>
          </a:p>
        </p:txBody>
      </p:sp>
      <p:sp>
        <p:nvSpPr>
          <p:cNvPr id="30" name="Rectangle 54"/>
          <p:cNvSpPr>
            <a:spLocks noChangeArrowheads="1"/>
          </p:cNvSpPr>
          <p:nvPr/>
        </p:nvSpPr>
        <p:spPr bwMode="auto">
          <a:xfrm rot="16200000">
            <a:off x="608150" y="2370651"/>
            <a:ext cx="641350" cy="366712"/>
          </a:xfrm>
          <a:prstGeom prst="rect">
            <a:avLst/>
          </a:prstGeom>
          <a:noFill/>
          <a:ln w="9525">
            <a:noFill/>
            <a:miter lim="800000"/>
            <a:headEnd/>
            <a:tailEnd/>
          </a:ln>
          <a:effectLst/>
        </p:spPr>
        <p:txBody>
          <a:bodyPr wrap="none">
            <a:spAutoFit/>
          </a:bodyPr>
          <a:lstStyle/>
          <a:p>
            <a:r>
              <a:rPr lang="ja-JP" altLang="en-US" sz="1800" dirty="0">
                <a:solidFill>
                  <a:srgbClr val="FFFF99"/>
                </a:solidFill>
                <a:latin typeface="Arial" charset="0"/>
                <a:ea typeface="ＭＳ Ｐゴシック" charset="-128"/>
              </a:rPr>
              <a:t>温度</a:t>
            </a:r>
          </a:p>
        </p:txBody>
      </p:sp>
      <p:sp>
        <p:nvSpPr>
          <p:cNvPr id="31" name="Text Box 55"/>
          <p:cNvSpPr txBox="1">
            <a:spLocks noChangeArrowheads="1"/>
          </p:cNvSpPr>
          <p:nvPr/>
        </p:nvSpPr>
        <p:spPr bwMode="auto">
          <a:xfrm>
            <a:off x="2466319" y="2247620"/>
            <a:ext cx="1046162" cy="822325"/>
          </a:xfrm>
          <a:prstGeom prst="rect">
            <a:avLst/>
          </a:prstGeom>
          <a:noFill/>
          <a:ln w="9525">
            <a:noFill/>
            <a:miter lim="800000"/>
            <a:headEnd/>
            <a:tailEnd/>
          </a:ln>
          <a:effectLst/>
        </p:spPr>
        <p:txBody>
          <a:bodyPr>
            <a:spAutoFit/>
          </a:bodyPr>
          <a:lstStyle/>
          <a:p>
            <a:r>
              <a:rPr lang="ja-JP" altLang="en-US" sz="1200" b="1" dirty="0">
                <a:solidFill>
                  <a:srgbClr val="FFFF00"/>
                </a:solidFill>
                <a:latin typeface="Arial" charset="0"/>
                <a:ea typeface="ＭＳ Ｐゴシック" charset="-128"/>
              </a:rPr>
              <a:t>クォーク</a:t>
            </a:r>
          </a:p>
          <a:p>
            <a:r>
              <a:rPr lang="en-US" altLang="ja-JP" sz="1200" b="1" dirty="0">
                <a:solidFill>
                  <a:srgbClr val="FFFF00"/>
                </a:solidFill>
                <a:latin typeface="Arial" charset="0"/>
                <a:ea typeface="ＭＳ Ｐゴシック" charset="-128"/>
              </a:rPr>
              <a:t>-</a:t>
            </a:r>
            <a:r>
              <a:rPr lang="ja-JP" altLang="en-US" sz="1200" b="1" dirty="0">
                <a:solidFill>
                  <a:srgbClr val="FFFF00"/>
                </a:solidFill>
                <a:latin typeface="Arial" charset="0"/>
                <a:ea typeface="ＭＳ Ｐゴシック" charset="-128"/>
              </a:rPr>
              <a:t>グルオン</a:t>
            </a:r>
          </a:p>
          <a:p>
            <a:r>
              <a:rPr lang="ja-JP" altLang="en-US" sz="1200" b="1" dirty="0">
                <a:solidFill>
                  <a:srgbClr val="FFFF00"/>
                </a:solidFill>
                <a:latin typeface="Arial" charset="0"/>
                <a:ea typeface="ＭＳ Ｐゴシック" charset="-128"/>
              </a:rPr>
              <a:t>プラズマ </a:t>
            </a:r>
          </a:p>
          <a:p>
            <a:r>
              <a:rPr lang="en-US" altLang="ja-JP" sz="1200" b="1" dirty="0">
                <a:solidFill>
                  <a:srgbClr val="FFFF00"/>
                </a:solidFill>
                <a:latin typeface="Arial" charset="0"/>
                <a:ea typeface="ＭＳ Ｐゴシック" charset="-128"/>
              </a:rPr>
              <a:t>(QGP) </a:t>
            </a:r>
            <a:r>
              <a:rPr lang="ja-JP" altLang="en-US" sz="1200" b="1" dirty="0">
                <a:solidFill>
                  <a:srgbClr val="FFFF00"/>
                </a:solidFill>
                <a:latin typeface="Arial" charset="0"/>
                <a:ea typeface="ＭＳ Ｐゴシック" charset="-128"/>
              </a:rPr>
              <a:t>相</a:t>
            </a:r>
          </a:p>
        </p:txBody>
      </p:sp>
      <p:sp>
        <p:nvSpPr>
          <p:cNvPr id="32" name="Rectangle 59"/>
          <p:cNvSpPr>
            <a:spLocks noChangeArrowheads="1"/>
          </p:cNvSpPr>
          <p:nvPr/>
        </p:nvSpPr>
        <p:spPr bwMode="auto">
          <a:xfrm>
            <a:off x="1418569" y="3462057"/>
            <a:ext cx="865187" cy="274638"/>
          </a:xfrm>
          <a:prstGeom prst="rect">
            <a:avLst/>
          </a:prstGeom>
          <a:noFill/>
          <a:ln w="9525">
            <a:noFill/>
            <a:miter lim="800000"/>
            <a:headEnd/>
            <a:tailEnd/>
          </a:ln>
          <a:effectLst/>
        </p:spPr>
        <p:txBody>
          <a:bodyPr>
            <a:spAutoFit/>
          </a:bodyPr>
          <a:lstStyle/>
          <a:p>
            <a:pPr algn="ctr">
              <a:spcBef>
                <a:spcPct val="50000"/>
              </a:spcBef>
            </a:pPr>
            <a:r>
              <a:rPr lang="ja-JP" altLang="en-US" sz="1200" b="1" i="1" dirty="0">
                <a:solidFill>
                  <a:srgbClr val="A0D6FE"/>
                </a:solidFill>
                <a:latin typeface="Times New Roman" pitchFamily="18" charset="0"/>
                <a:ea typeface="ＭＳ Ｐゴシック" charset="-128"/>
              </a:rPr>
              <a:t>冷却</a:t>
            </a:r>
          </a:p>
        </p:txBody>
      </p:sp>
      <p:sp>
        <p:nvSpPr>
          <p:cNvPr id="33" name="Rectangle 60"/>
          <p:cNvSpPr>
            <a:spLocks noChangeArrowheads="1"/>
          </p:cNvSpPr>
          <p:nvPr/>
        </p:nvSpPr>
        <p:spPr bwMode="auto">
          <a:xfrm>
            <a:off x="1748769" y="4512982"/>
            <a:ext cx="863600" cy="274638"/>
          </a:xfrm>
          <a:prstGeom prst="rect">
            <a:avLst/>
          </a:prstGeom>
          <a:noFill/>
          <a:ln w="9525">
            <a:noFill/>
            <a:miter lim="800000"/>
            <a:headEnd/>
            <a:tailEnd/>
          </a:ln>
          <a:effectLst/>
        </p:spPr>
        <p:txBody>
          <a:bodyPr>
            <a:spAutoFit/>
          </a:bodyPr>
          <a:lstStyle/>
          <a:p>
            <a:pPr>
              <a:spcBef>
                <a:spcPct val="50000"/>
              </a:spcBef>
            </a:pPr>
            <a:r>
              <a:rPr lang="ja-JP" altLang="en-US" sz="1200" b="1" i="1" dirty="0">
                <a:solidFill>
                  <a:srgbClr val="A0D6FE"/>
                </a:solidFill>
                <a:latin typeface="Times New Roman" pitchFamily="18" charset="0"/>
                <a:ea typeface="ＭＳ Ｐゴシック" charset="-128"/>
              </a:rPr>
              <a:t>元素合成</a:t>
            </a:r>
          </a:p>
        </p:txBody>
      </p:sp>
      <p:sp>
        <p:nvSpPr>
          <p:cNvPr id="34" name="Rectangle 63"/>
          <p:cNvSpPr>
            <a:spLocks noChangeArrowheads="1"/>
          </p:cNvSpPr>
          <p:nvPr/>
        </p:nvSpPr>
        <p:spPr bwMode="auto">
          <a:xfrm>
            <a:off x="966131" y="4747932"/>
            <a:ext cx="311150" cy="366713"/>
          </a:xfrm>
          <a:prstGeom prst="rect">
            <a:avLst/>
          </a:prstGeom>
          <a:noFill/>
          <a:ln w="9525">
            <a:noFill/>
            <a:miter lim="800000"/>
            <a:headEnd/>
            <a:tailEnd/>
          </a:ln>
          <a:effectLst/>
        </p:spPr>
        <p:txBody>
          <a:bodyPr wrap="none">
            <a:spAutoFit/>
          </a:bodyPr>
          <a:lstStyle/>
          <a:p>
            <a:r>
              <a:rPr lang="en-US" altLang="ja-JP" sz="1800" b="1" dirty="0">
                <a:solidFill>
                  <a:srgbClr val="FFFF99"/>
                </a:solidFill>
                <a:latin typeface="Arial" charset="0"/>
                <a:ea typeface="ＭＳ Ｐゴシック" charset="-128"/>
              </a:rPr>
              <a:t>0</a:t>
            </a:r>
          </a:p>
        </p:txBody>
      </p:sp>
      <p:sp>
        <p:nvSpPr>
          <p:cNvPr id="35" name="Line 64"/>
          <p:cNvSpPr>
            <a:spLocks noChangeShapeType="1"/>
          </p:cNvSpPr>
          <p:nvPr/>
        </p:nvSpPr>
        <p:spPr bwMode="auto">
          <a:xfrm flipV="1">
            <a:off x="1245531" y="2312707"/>
            <a:ext cx="0" cy="2540000"/>
          </a:xfrm>
          <a:prstGeom prst="line">
            <a:avLst/>
          </a:prstGeom>
          <a:noFill/>
          <a:ln w="19050">
            <a:solidFill>
              <a:srgbClr val="FFFF99"/>
            </a:solidFill>
            <a:round/>
            <a:headEnd/>
            <a:tailEnd type="triangle" w="med" len="med"/>
          </a:ln>
          <a:effectLst/>
        </p:spPr>
        <p:txBody>
          <a:bodyPr/>
          <a:lstStyle/>
          <a:p>
            <a:endParaRPr lang="ja-JP" altLang="en-US" dirty="0"/>
          </a:p>
        </p:txBody>
      </p:sp>
      <p:sp>
        <p:nvSpPr>
          <p:cNvPr id="36" name="Text Box 67"/>
          <p:cNvSpPr txBox="1">
            <a:spLocks noChangeArrowheads="1"/>
          </p:cNvSpPr>
          <p:nvPr/>
        </p:nvSpPr>
        <p:spPr bwMode="auto">
          <a:xfrm>
            <a:off x="2850494" y="3938307"/>
            <a:ext cx="719137" cy="396875"/>
          </a:xfrm>
          <a:prstGeom prst="rect">
            <a:avLst/>
          </a:prstGeom>
          <a:noFill/>
          <a:ln w="9525">
            <a:noFill/>
            <a:miter lim="800000"/>
            <a:headEnd/>
            <a:tailEnd/>
          </a:ln>
          <a:effectLst/>
        </p:spPr>
        <p:txBody>
          <a:bodyPr>
            <a:spAutoFit/>
          </a:bodyPr>
          <a:lstStyle/>
          <a:p>
            <a:r>
              <a:rPr lang="ja-JP" altLang="en-US" sz="1000" b="1" dirty="0">
                <a:solidFill>
                  <a:schemeClr val="bg1"/>
                </a:solidFill>
                <a:latin typeface="Arial" charset="0"/>
                <a:ea typeface="ＭＳ Ｐゴシック" charset="-128"/>
              </a:rPr>
              <a:t>メソン</a:t>
            </a:r>
          </a:p>
          <a:p>
            <a:r>
              <a:rPr lang="ja-JP" altLang="en-US" sz="1000" b="1" dirty="0">
                <a:solidFill>
                  <a:schemeClr val="bg1"/>
                </a:solidFill>
                <a:latin typeface="Arial" charset="0"/>
                <a:ea typeface="ＭＳ Ｐゴシック" charset="-128"/>
              </a:rPr>
              <a:t>（中間子）</a:t>
            </a:r>
          </a:p>
        </p:txBody>
      </p:sp>
      <p:sp>
        <p:nvSpPr>
          <p:cNvPr id="37" name="Rectangle 69"/>
          <p:cNvSpPr>
            <a:spLocks noChangeArrowheads="1"/>
          </p:cNvSpPr>
          <p:nvPr/>
        </p:nvSpPr>
        <p:spPr bwMode="auto">
          <a:xfrm rot="312541">
            <a:off x="1763056" y="3211232"/>
            <a:ext cx="565150" cy="244475"/>
          </a:xfrm>
          <a:prstGeom prst="rect">
            <a:avLst/>
          </a:prstGeom>
          <a:noFill/>
          <a:ln w="9525">
            <a:noFill/>
            <a:miter lim="800000"/>
            <a:headEnd/>
            <a:tailEnd/>
          </a:ln>
          <a:effectLst/>
        </p:spPr>
        <p:txBody>
          <a:bodyPr wrap="none">
            <a:spAutoFit/>
          </a:bodyPr>
          <a:lstStyle/>
          <a:p>
            <a:pPr algn="ctr"/>
            <a:r>
              <a:rPr lang="ja-JP" altLang="en-US" sz="1000" b="1" dirty="0">
                <a:solidFill>
                  <a:schemeClr val="bg1"/>
                </a:solidFill>
                <a:latin typeface="Arial" charset="0"/>
                <a:ea typeface="ＭＳ Ｐゴシック" charset="-128"/>
              </a:rPr>
              <a:t>相転移</a:t>
            </a:r>
          </a:p>
        </p:txBody>
      </p:sp>
      <p:sp>
        <p:nvSpPr>
          <p:cNvPr id="38" name="Arc 78"/>
          <p:cNvSpPr>
            <a:spLocks/>
          </p:cNvSpPr>
          <p:nvPr/>
        </p:nvSpPr>
        <p:spPr bwMode="auto">
          <a:xfrm rot="11040135" flipV="1">
            <a:off x="4279711" y="3764803"/>
            <a:ext cx="1462088" cy="679450"/>
          </a:xfrm>
          <a:custGeom>
            <a:avLst/>
            <a:gdLst>
              <a:gd name="G0" fmla="+- 0 0 0"/>
              <a:gd name="G1" fmla="+- 21598 0 0"/>
              <a:gd name="G2" fmla="+- 21600 0 0"/>
              <a:gd name="T0" fmla="*/ 275 w 19973"/>
              <a:gd name="T1" fmla="*/ 0 h 21598"/>
              <a:gd name="T2" fmla="*/ 19973 w 19973"/>
              <a:gd name="T3" fmla="*/ 13374 h 21598"/>
              <a:gd name="T4" fmla="*/ 0 w 19973"/>
              <a:gd name="T5" fmla="*/ 21598 h 21598"/>
            </a:gdLst>
            <a:ahLst/>
            <a:cxnLst>
              <a:cxn ang="0">
                <a:pos x="T0" y="T1"/>
              </a:cxn>
              <a:cxn ang="0">
                <a:pos x="T2" y="T3"/>
              </a:cxn>
              <a:cxn ang="0">
                <a:pos x="T4" y="T5"/>
              </a:cxn>
            </a:cxnLst>
            <a:rect l="0" t="0" r="r" b="b"/>
            <a:pathLst>
              <a:path w="19973" h="21598" fill="none" extrusionOk="0">
                <a:moveTo>
                  <a:pt x="275" y="-1"/>
                </a:moveTo>
                <a:cubicBezTo>
                  <a:pt x="8927" y="109"/>
                  <a:pt x="16678" y="5372"/>
                  <a:pt x="19973" y="13373"/>
                </a:cubicBezTo>
              </a:path>
              <a:path w="19973" h="21598" stroke="0" extrusionOk="0">
                <a:moveTo>
                  <a:pt x="275" y="-1"/>
                </a:moveTo>
                <a:cubicBezTo>
                  <a:pt x="8927" y="109"/>
                  <a:pt x="16678" y="5372"/>
                  <a:pt x="19973" y="13373"/>
                </a:cubicBezTo>
                <a:lnTo>
                  <a:pt x="0" y="21598"/>
                </a:lnTo>
                <a:close/>
              </a:path>
            </a:pathLst>
          </a:custGeom>
          <a:noFill/>
          <a:ln w="38100">
            <a:solidFill>
              <a:srgbClr val="FFFF99"/>
            </a:solidFill>
            <a:round/>
            <a:headEnd/>
            <a:tailEnd/>
          </a:ln>
          <a:effectLst/>
        </p:spPr>
        <p:txBody>
          <a:bodyPr wrap="none" anchor="ctr"/>
          <a:lstStyle/>
          <a:p>
            <a:endParaRPr lang="ja-JP" altLang="en-US" dirty="0"/>
          </a:p>
        </p:txBody>
      </p:sp>
      <p:sp>
        <p:nvSpPr>
          <p:cNvPr id="39" name="Text Box 81"/>
          <p:cNvSpPr txBox="1">
            <a:spLocks noChangeArrowheads="1"/>
          </p:cNvSpPr>
          <p:nvPr/>
        </p:nvSpPr>
        <p:spPr bwMode="auto">
          <a:xfrm>
            <a:off x="4824876" y="4115454"/>
            <a:ext cx="1738313" cy="274637"/>
          </a:xfrm>
          <a:prstGeom prst="rect">
            <a:avLst/>
          </a:prstGeom>
          <a:noFill/>
          <a:ln w="9525">
            <a:noFill/>
            <a:miter lim="800000"/>
            <a:headEnd/>
            <a:tailEnd/>
          </a:ln>
          <a:effectLst/>
        </p:spPr>
        <p:txBody>
          <a:bodyPr>
            <a:spAutoFit/>
          </a:bodyPr>
          <a:lstStyle/>
          <a:p>
            <a:r>
              <a:rPr lang="ja-JP" altLang="en-US" sz="1200" b="1" dirty="0">
                <a:solidFill>
                  <a:srgbClr val="FFFF00"/>
                </a:solidFill>
                <a:latin typeface="Arial" charset="0"/>
                <a:ea typeface="ＭＳ Ｐゴシック" charset="-128"/>
              </a:rPr>
              <a:t>カラー超伝導相？</a:t>
            </a:r>
          </a:p>
        </p:txBody>
      </p:sp>
      <p:sp>
        <p:nvSpPr>
          <p:cNvPr id="40" name="AutoShape 82"/>
          <p:cNvSpPr>
            <a:spLocks noChangeArrowheads="1"/>
          </p:cNvSpPr>
          <p:nvPr/>
        </p:nvSpPr>
        <p:spPr bwMode="auto">
          <a:xfrm>
            <a:off x="1451906" y="2287307"/>
            <a:ext cx="214313" cy="1428750"/>
          </a:xfrm>
          <a:prstGeom prst="downArrow">
            <a:avLst>
              <a:gd name="adj1" fmla="val 40741"/>
              <a:gd name="adj2" fmla="val 57376"/>
            </a:avLst>
          </a:prstGeom>
          <a:gradFill rotWithShape="1">
            <a:gsLst>
              <a:gs pos="0">
                <a:srgbClr val="3366CC"/>
              </a:gs>
              <a:gs pos="100000">
                <a:srgbClr val="66CCFF"/>
              </a:gs>
            </a:gsLst>
            <a:lin ang="5400000" scaled="1"/>
          </a:gradFill>
          <a:ln w="9525">
            <a:noFill/>
            <a:miter lim="800000"/>
            <a:headEnd/>
            <a:tailEnd/>
          </a:ln>
          <a:effectLst/>
        </p:spPr>
        <p:txBody>
          <a:bodyPr vert="eaVert" wrap="none" anchor="ctr"/>
          <a:lstStyle/>
          <a:p>
            <a:endParaRPr lang="ja-JP" altLang="en-US" dirty="0"/>
          </a:p>
        </p:txBody>
      </p:sp>
      <p:sp>
        <p:nvSpPr>
          <p:cNvPr id="41" name="Line 52"/>
          <p:cNvSpPr>
            <a:spLocks noChangeShapeType="1"/>
          </p:cNvSpPr>
          <p:nvPr/>
        </p:nvSpPr>
        <p:spPr bwMode="auto">
          <a:xfrm flipV="1">
            <a:off x="1245531" y="4833657"/>
            <a:ext cx="4608513" cy="0"/>
          </a:xfrm>
          <a:prstGeom prst="line">
            <a:avLst/>
          </a:prstGeom>
          <a:noFill/>
          <a:ln w="19050">
            <a:solidFill>
              <a:srgbClr val="FFFF99"/>
            </a:solidFill>
            <a:round/>
            <a:headEnd/>
            <a:tailEnd type="triangle" w="med" len="med"/>
          </a:ln>
          <a:effectLst/>
        </p:spPr>
        <p:txBody>
          <a:bodyPr/>
          <a:lstStyle/>
          <a:p>
            <a:endParaRPr lang="ja-JP" altLang="en-US" dirty="0"/>
          </a:p>
        </p:txBody>
      </p:sp>
      <p:sp>
        <p:nvSpPr>
          <p:cNvPr id="42" name="Freeform 85"/>
          <p:cNvSpPr>
            <a:spLocks/>
          </p:cNvSpPr>
          <p:nvPr/>
        </p:nvSpPr>
        <p:spPr bwMode="auto">
          <a:xfrm>
            <a:off x="2469494" y="4439957"/>
            <a:ext cx="598487" cy="292100"/>
          </a:xfrm>
          <a:custGeom>
            <a:avLst/>
            <a:gdLst/>
            <a:ahLst/>
            <a:cxnLst>
              <a:cxn ang="0">
                <a:pos x="0" y="0"/>
              </a:cxn>
              <a:cxn ang="0">
                <a:pos x="175" y="160"/>
              </a:cxn>
              <a:cxn ang="0">
                <a:pos x="467" y="256"/>
              </a:cxn>
              <a:cxn ang="0">
                <a:pos x="453" y="273"/>
              </a:cxn>
            </a:cxnLst>
            <a:rect l="0" t="0" r="r" b="b"/>
            <a:pathLst>
              <a:path w="513" h="275">
                <a:moveTo>
                  <a:pt x="0" y="0"/>
                </a:moveTo>
                <a:cubicBezTo>
                  <a:pt x="29" y="27"/>
                  <a:pt x="97" y="117"/>
                  <a:pt x="175" y="160"/>
                </a:cubicBezTo>
                <a:cubicBezTo>
                  <a:pt x="249" y="205"/>
                  <a:pt x="421" y="237"/>
                  <a:pt x="467" y="256"/>
                </a:cubicBezTo>
                <a:cubicBezTo>
                  <a:pt x="513" y="275"/>
                  <a:pt x="456" y="270"/>
                  <a:pt x="453" y="273"/>
                </a:cubicBezTo>
              </a:path>
            </a:pathLst>
          </a:custGeom>
          <a:noFill/>
          <a:ln w="76200">
            <a:solidFill>
              <a:srgbClr val="C2E4FE"/>
            </a:solidFill>
            <a:round/>
            <a:headEnd/>
            <a:tailEnd type="triangle" w="med" len="med"/>
          </a:ln>
          <a:effectLst/>
        </p:spPr>
        <p:txBody>
          <a:bodyPr/>
          <a:lstStyle/>
          <a:p>
            <a:endParaRPr lang="ja-JP" altLang="en-US" dirty="0"/>
          </a:p>
        </p:txBody>
      </p:sp>
      <p:sp>
        <p:nvSpPr>
          <p:cNvPr id="43" name="Rectangle 86"/>
          <p:cNvSpPr>
            <a:spLocks noChangeArrowheads="1"/>
          </p:cNvSpPr>
          <p:nvPr/>
        </p:nvSpPr>
        <p:spPr bwMode="auto">
          <a:xfrm>
            <a:off x="2901294" y="4871757"/>
            <a:ext cx="819150" cy="244475"/>
          </a:xfrm>
          <a:prstGeom prst="rect">
            <a:avLst/>
          </a:prstGeom>
          <a:noFill/>
          <a:ln w="9525">
            <a:noFill/>
            <a:miter lim="800000"/>
            <a:headEnd/>
            <a:tailEnd/>
          </a:ln>
          <a:effectLst/>
        </p:spPr>
        <p:txBody>
          <a:bodyPr wrap="none">
            <a:spAutoFit/>
          </a:bodyPr>
          <a:lstStyle/>
          <a:p>
            <a:pPr algn="ctr"/>
            <a:r>
              <a:rPr lang="ja-JP" altLang="en-US" sz="1000" b="1" dirty="0">
                <a:solidFill>
                  <a:srgbClr val="FFFF99"/>
                </a:solidFill>
                <a:latin typeface="Arial" charset="0"/>
                <a:ea typeface="ＭＳ Ｐゴシック" charset="-128"/>
              </a:rPr>
              <a:t>我々の世界</a:t>
            </a:r>
          </a:p>
        </p:txBody>
      </p:sp>
      <p:sp>
        <p:nvSpPr>
          <p:cNvPr id="44" name="Rectangle 88"/>
          <p:cNvSpPr>
            <a:spLocks noChangeArrowheads="1"/>
          </p:cNvSpPr>
          <p:nvPr/>
        </p:nvSpPr>
        <p:spPr bwMode="auto">
          <a:xfrm>
            <a:off x="3722031" y="4358995"/>
            <a:ext cx="865188" cy="274637"/>
          </a:xfrm>
          <a:prstGeom prst="rect">
            <a:avLst/>
          </a:prstGeom>
          <a:noFill/>
          <a:ln w="9525">
            <a:noFill/>
            <a:miter lim="800000"/>
            <a:headEnd/>
            <a:tailEnd/>
          </a:ln>
          <a:effectLst/>
        </p:spPr>
        <p:txBody>
          <a:bodyPr>
            <a:spAutoFit/>
          </a:bodyPr>
          <a:lstStyle/>
          <a:p>
            <a:pPr>
              <a:spcBef>
                <a:spcPct val="50000"/>
              </a:spcBef>
            </a:pPr>
            <a:r>
              <a:rPr lang="ja-JP" altLang="en-US" sz="1200" b="1" i="1" dirty="0">
                <a:solidFill>
                  <a:srgbClr val="FF9900"/>
                </a:solidFill>
                <a:latin typeface="Times New Roman" pitchFamily="18" charset="0"/>
                <a:ea typeface="ＭＳ Ｐゴシック" charset="-128"/>
              </a:rPr>
              <a:t>中性子星</a:t>
            </a:r>
          </a:p>
        </p:txBody>
      </p:sp>
      <p:sp>
        <p:nvSpPr>
          <p:cNvPr id="45" name="AutoShape 96"/>
          <p:cNvSpPr>
            <a:spLocks noChangeArrowheads="1"/>
          </p:cNvSpPr>
          <p:nvPr/>
        </p:nvSpPr>
        <p:spPr bwMode="auto">
          <a:xfrm>
            <a:off x="4339569" y="3368395"/>
            <a:ext cx="3241675" cy="144462"/>
          </a:xfrm>
          <a:prstGeom prst="rightArrow">
            <a:avLst>
              <a:gd name="adj1" fmla="val 53843"/>
              <a:gd name="adj2" fmla="val 126950"/>
            </a:avLst>
          </a:prstGeom>
          <a:gradFill rotWithShape="1">
            <a:gsLst>
              <a:gs pos="0">
                <a:srgbClr val="FF9900"/>
              </a:gs>
              <a:gs pos="100000">
                <a:srgbClr val="FFFFCC"/>
              </a:gs>
            </a:gsLst>
            <a:lin ang="0" scaled="1"/>
          </a:gradFill>
          <a:ln w="9525">
            <a:solidFill>
              <a:schemeClr val="tx1"/>
            </a:solidFill>
            <a:miter lim="800000"/>
            <a:headEnd/>
            <a:tailEnd/>
          </a:ln>
          <a:effectLst/>
        </p:spPr>
        <p:txBody>
          <a:bodyPr wrap="none" anchor="ctr"/>
          <a:lstStyle/>
          <a:p>
            <a:endParaRPr lang="ja-JP" altLang="en-US" dirty="0"/>
          </a:p>
        </p:txBody>
      </p:sp>
      <p:sp>
        <p:nvSpPr>
          <p:cNvPr id="46" name="Rectangle 62"/>
          <p:cNvSpPr>
            <a:spLocks noChangeArrowheads="1"/>
          </p:cNvSpPr>
          <p:nvPr/>
        </p:nvSpPr>
        <p:spPr bwMode="auto">
          <a:xfrm>
            <a:off x="3693456" y="3309657"/>
            <a:ext cx="863600" cy="228600"/>
          </a:xfrm>
          <a:prstGeom prst="rect">
            <a:avLst/>
          </a:prstGeom>
          <a:noFill/>
          <a:ln w="9525">
            <a:noFill/>
            <a:miter lim="800000"/>
            <a:headEnd/>
            <a:tailEnd/>
          </a:ln>
          <a:effectLst/>
        </p:spPr>
        <p:txBody>
          <a:bodyPr>
            <a:spAutoFit/>
          </a:bodyPr>
          <a:lstStyle/>
          <a:p>
            <a:pPr>
              <a:spcBef>
                <a:spcPct val="50000"/>
              </a:spcBef>
            </a:pPr>
            <a:r>
              <a:rPr lang="ja-JP" altLang="en-US" sz="900" b="1" dirty="0">
                <a:solidFill>
                  <a:srgbClr val="A0D6FE"/>
                </a:solidFill>
                <a:latin typeface="HG丸ｺﾞｼｯｸM-PRO" pitchFamily="50" charset="-128"/>
              </a:rPr>
              <a:t>重力圧縮</a:t>
            </a:r>
          </a:p>
        </p:txBody>
      </p:sp>
      <p:sp>
        <p:nvSpPr>
          <p:cNvPr id="47" name="AutoShape 97"/>
          <p:cNvSpPr>
            <a:spLocks noChangeArrowheads="1"/>
          </p:cNvSpPr>
          <p:nvPr/>
        </p:nvSpPr>
        <p:spPr bwMode="auto">
          <a:xfrm>
            <a:off x="6238219" y="2355570"/>
            <a:ext cx="581025" cy="431800"/>
          </a:xfrm>
          <a:prstGeom prst="rightArrow">
            <a:avLst>
              <a:gd name="adj1" fmla="val 54917"/>
              <a:gd name="adj2" fmla="val 58813"/>
            </a:avLst>
          </a:prstGeom>
          <a:gradFill rotWithShape="1">
            <a:gsLst>
              <a:gs pos="0">
                <a:srgbClr val="FFFF99">
                  <a:alpha val="67999"/>
                </a:srgbClr>
              </a:gs>
              <a:gs pos="100000">
                <a:schemeClr val="accent1"/>
              </a:gs>
            </a:gsLst>
            <a:lin ang="0" scaled="1"/>
          </a:gradFill>
          <a:ln w="9525">
            <a:solidFill>
              <a:schemeClr val="tx1"/>
            </a:solidFill>
            <a:miter lim="800000"/>
            <a:headEnd/>
            <a:tailEnd/>
          </a:ln>
          <a:effectLst/>
        </p:spPr>
        <p:txBody>
          <a:bodyPr wrap="none" anchor="ctr"/>
          <a:lstStyle/>
          <a:p>
            <a:endParaRPr lang="ja-JP" altLang="en-US" dirty="0"/>
          </a:p>
        </p:txBody>
      </p:sp>
      <p:sp>
        <p:nvSpPr>
          <p:cNvPr id="48" name="Line 48"/>
          <p:cNvSpPr>
            <a:spLocks noChangeShapeType="1"/>
          </p:cNvSpPr>
          <p:nvPr/>
        </p:nvSpPr>
        <p:spPr bwMode="auto">
          <a:xfrm flipV="1">
            <a:off x="6249331" y="2333345"/>
            <a:ext cx="255588" cy="0"/>
          </a:xfrm>
          <a:prstGeom prst="line">
            <a:avLst/>
          </a:prstGeom>
          <a:noFill/>
          <a:ln w="76200">
            <a:noFill/>
            <a:round/>
            <a:headEnd/>
            <a:tailEnd type="triangle" w="med" len="med"/>
          </a:ln>
          <a:effectLst/>
        </p:spPr>
        <p:txBody>
          <a:bodyPr/>
          <a:lstStyle/>
          <a:p>
            <a:endParaRPr lang="ja-JP" altLang="en-US" dirty="0"/>
          </a:p>
        </p:txBody>
      </p:sp>
      <p:sp>
        <p:nvSpPr>
          <p:cNvPr id="49" name="Rectangle 72"/>
          <p:cNvSpPr>
            <a:spLocks noChangeArrowheads="1"/>
          </p:cNvSpPr>
          <p:nvPr/>
        </p:nvSpPr>
        <p:spPr bwMode="auto">
          <a:xfrm>
            <a:off x="6112806" y="2439707"/>
            <a:ext cx="720725" cy="228600"/>
          </a:xfrm>
          <a:prstGeom prst="rect">
            <a:avLst/>
          </a:prstGeom>
          <a:noFill/>
          <a:ln w="9525">
            <a:noFill/>
            <a:miter lim="800000"/>
            <a:headEnd/>
            <a:tailEnd/>
          </a:ln>
          <a:effectLst/>
        </p:spPr>
        <p:txBody>
          <a:bodyPr>
            <a:spAutoFit/>
          </a:bodyPr>
          <a:lstStyle/>
          <a:p>
            <a:pPr algn="ctr"/>
            <a:r>
              <a:rPr lang="ja-JP" altLang="en-US" sz="900" b="1" dirty="0">
                <a:latin typeface="HG丸ｺﾞｼｯｸM-PRO" pitchFamily="50" charset="-128"/>
              </a:rPr>
              <a:t>相転移</a:t>
            </a:r>
          </a:p>
        </p:txBody>
      </p:sp>
      <p:sp>
        <p:nvSpPr>
          <p:cNvPr id="50" name="Rectangle 107"/>
          <p:cNvSpPr>
            <a:spLocks noChangeArrowheads="1"/>
          </p:cNvSpPr>
          <p:nvPr/>
        </p:nvSpPr>
        <p:spPr bwMode="auto">
          <a:xfrm>
            <a:off x="785156" y="1132541"/>
            <a:ext cx="4032250" cy="457200"/>
          </a:xfrm>
          <a:prstGeom prst="rect">
            <a:avLst/>
          </a:prstGeom>
          <a:noFill/>
          <a:ln w="9525">
            <a:noFill/>
            <a:miter lim="800000"/>
            <a:headEnd/>
            <a:tailEnd/>
          </a:ln>
          <a:effectLst/>
        </p:spPr>
        <p:txBody>
          <a:bodyPr>
            <a:spAutoFit/>
          </a:bodyPr>
          <a:lstStyle/>
          <a:p>
            <a:r>
              <a:rPr lang="ja-JP" altLang="en-US" sz="2400" dirty="0">
                <a:solidFill>
                  <a:schemeClr val="bg1"/>
                </a:solidFill>
              </a:rPr>
              <a:t>宇宙における物質の進化</a:t>
            </a:r>
          </a:p>
        </p:txBody>
      </p:sp>
      <p:sp>
        <p:nvSpPr>
          <p:cNvPr id="51" name="Text Box 42"/>
          <p:cNvSpPr txBox="1">
            <a:spLocks noChangeArrowheads="1"/>
          </p:cNvSpPr>
          <p:nvPr/>
        </p:nvSpPr>
        <p:spPr bwMode="auto">
          <a:xfrm>
            <a:off x="2102781" y="3649382"/>
            <a:ext cx="1211263" cy="274638"/>
          </a:xfrm>
          <a:prstGeom prst="rect">
            <a:avLst/>
          </a:prstGeom>
          <a:noFill/>
          <a:ln w="9525">
            <a:noFill/>
            <a:miter lim="800000"/>
            <a:headEnd/>
            <a:tailEnd/>
          </a:ln>
          <a:effectLst/>
        </p:spPr>
        <p:txBody>
          <a:bodyPr>
            <a:spAutoFit/>
          </a:bodyPr>
          <a:lstStyle/>
          <a:p>
            <a:r>
              <a:rPr lang="ja-JP" altLang="en-US" sz="1200" b="1" dirty="0">
                <a:solidFill>
                  <a:srgbClr val="FFFF00"/>
                </a:solidFill>
                <a:latin typeface="Arial" charset="0"/>
                <a:ea typeface="ＭＳ Ｐゴシック" charset="-128"/>
              </a:rPr>
              <a:t>ハドロン相</a:t>
            </a:r>
          </a:p>
        </p:txBody>
      </p:sp>
      <p:sp>
        <p:nvSpPr>
          <p:cNvPr id="52" name="AutoShape 114"/>
          <p:cNvSpPr>
            <a:spLocks noChangeArrowheads="1"/>
          </p:cNvSpPr>
          <p:nvPr/>
        </p:nvSpPr>
        <p:spPr bwMode="auto">
          <a:xfrm>
            <a:off x="3702981" y="4554257"/>
            <a:ext cx="1276350" cy="255588"/>
          </a:xfrm>
          <a:prstGeom prst="rightArrow">
            <a:avLst>
              <a:gd name="adj1" fmla="val 50315"/>
              <a:gd name="adj2" fmla="val 89449"/>
            </a:avLst>
          </a:prstGeom>
          <a:gradFill rotWithShape="1">
            <a:gsLst>
              <a:gs pos="0">
                <a:srgbClr val="FF9900"/>
              </a:gs>
              <a:gs pos="100000">
                <a:srgbClr val="FFFFCC"/>
              </a:gs>
            </a:gsLst>
            <a:lin ang="0" scaled="1"/>
          </a:gradFill>
          <a:ln w="9525">
            <a:solidFill>
              <a:schemeClr val="tx1"/>
            </a:solidFill>
            <a:miter lim="800000"/>
            <a:headEnd/>
            <a:tailEnd/>
          </a:ln>
          <a:effectLst/>
        </p:spPr>
        <p:txBody>
          <a:bodyPr wrap="none" anchor="ctr"/>
          <a:lstStyle/>
          <a:p>
            <a:endParaRPr lang="ja-JP" altLang="en-US" dirty="0"/>
          </a:p>
        </p:txBody>
      </p:sp>
      <p:sp>
        <p:nvSpPr>
          <p:cNvPr id="54" name="Text Box 112"/>
          <p:cNvSpPr txBox="1">
            <a:spLocks noChangeArrowheads="1"/>
          </p:cNvSpPr>
          <p:nvPr/>
        </p:nvSpPr>
        <p:spPr bwMode="auto">
          <a:xfrm>
            <a:off x="1305391" y="5137430"/>
            <a:ext cx="6859587" cy="1406246"/>
          </a:xfrm>
          <a:prstGeom prst="rect">
            <a:avLst/>
          </a:prstGeom>
          <a:noFill/>
          <a:ln w="9525">
            <a:noFill/>
            <a:miter lim="800000"/>
            <a:headEnd/>
            <a:tailEnd/>
          </a:ln>
          <a:effectLst/>
        </p:spPr>
        <p:txBody>
          <a:bodyPr wrap="square">
            <a:spAutoFit/>
          </a:bodyPr>
          <a:lstStyle/>
          <a:p>
            <a:pPr marL="185738" indent="-185738">
              <a:lnSpc>
                <a:spcPct val="150000"/>
              </a:lnSpc>
              <a:buFontTx/>
              <a:buChar char="•"/>
              <a:tabLst>
                <a:tab pos="261938" algn="l"/>
              </a:tabLst>
            </a:pPr>
            <a:r>
              <a:rPr lang="ja-JP" altLang="en-US" sz="1400" dirty="0">
                <a:solidFill>
                  <a:schemeClr val="bg1"/>
                </a:solidFill>
              </a:rPr>
              <a:t>ビッグバン直後のクォーク</a:t>
            </a:r>
            <a:r>
              <a:rPr lang="en-US" altLang="ja-JP" sz="1400" dirty="0">
                <a:solidFill>
                  <a:schemeClr val="bg1"/>
                </a:solidFill>
              </a:rPr>
              <a:t>-</a:t>
            </a:r>
            <a:r>
              <a:rPr lang="ja-JP" altLang="en-US" sz="1400" dirty="0">
                <a:solidFill>
                  <a:schemeClr val="bg1"/>
                </a:solidFill>
              </a:rPr>
              <a:t>グルーオン プラズマからハドロンへの相転移（核子の生成）</a:t>
            </a:r>
          </a:p>
          <a:p>
            <a:pPr marL="185738" indent="-185738">
              <a:lnSpc>
                <a:spcPct val="150000"/>
              </a:lnSpc>
              <a:buFontTx/>
              <a:buChar char="•"/>
              <a:tabLst>
                <a:tab pos="261938" algn="l"/>
              </a:tabLst>
            </a:pPr>
            <a:r>
              <a:rPr lang="ja-JP" altLang="en-US" sz="1400" dirty="0">
                <a:solidFill>
                  <a:schemeClr val="bg1"/>
                </a:solidFill>
              </a:rPr>
              <a:t>恒星中および超新星爆発における軽い元素から重い元素の合成（原子核の生成）</a:t>
            </a:r>
          </a:p>
          <a:p>
            <a:pPr marL="185738" indent="-185738">
              <a:lnSpc>
                <a:spcPct val="150000"/>
              </a:lnSpc>
              <a:buFontTx/>
              <a:buChar char="•"/>
              <a:tabLst>
                <a:tab pos="261938" algn="l"/>
              </a:tabLst>
            </a:pPr>
            <a:r>
              <a:rPr lang="ja-JP" altLang="en-US" sz="1400" dirty="0">
                <a:solidFill>
                  <a:schemeClr val="bg1"/>
                </a:solidFill>
              </a:rPr>
              <a:t>超新星爆発からの中性子星（高密度核物質）の生成</a:t>
            </a:r>
          </a:p>
          <a:p>
            <a:pPr marL="185738" indent="-185738">
              <a:lnSpc>
                <a:spcPct val="150000"/>
              </a:lnSpc>
              <a:buFontTx/>
              <a:buChar char="•"/>
              <a:tabLst>
                <a:tab pos="261938" algn="l"/>
              </a:tabLst>
            </a:pPr>
            <a:r>
              <a:rPr lang="ja-JP" altLang="en-US" sz="1400" dirty="0">
                <a:solidFill>
                  <a:schemeClr val="bg1"/>
                </a:solidFill>
              </a:rPr>
              <a:t>中性子星からストレンジネスを含むクォーク星の生成</a:t>
            </a:r>
          </a:p>
        </p:txBody>
      </p:sp>
      <p:sp>
        <p:nvSpPr>
          <p:cNvPr id="55" name="フッター プレースホルダ 54"/>
          <p:cNvSpPr>
            <a:spLocks noGrp="1"/>
          </p:cNvSpPr>
          <p:nvPr>
            <p:ph type="ftr" sz="quarter" idx="10"/>
          </p:nvPr>
        </p:nvSpPr>
        <p:spPr/>
        <p:txBody>
          <a:body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素粒子物理</a:t>
            </a:r>
            <a:endParaRPr kumimoji="1" lang="ja-JP" altLang="en-US" dirty="0"/>
          </a:p>
        </p:txBody>
      </p:sp>
      <p:sp>
        <p:nvSpPr>
          <p:cNvPr id="3" name="コンテンツ プレースホルダ 2"/>
          <p:cNvSpPr>
            <a:spLocks noGrp="1"/>
          </p:cNvSpPr>
          <p:nvPr>
            <p:ph idx="1"/>
          </p:nvPr>
        </p:nvSpPr>
        <p:spPr>
          <a:xfrm>
            <a:off x="295837" y="927849"/>
            <a:ext cx="8579222" cy="5755339"/>
          </a:xfrm>
        </p:spPr>
        <p:txBody>
          <a:bodyPr/>
          <a:lstStyle/>
          <a:p>
            <a:r>
              <a:rPr kumimoji="1" lang="ja-JP" altLang="en-US" sz="2000" dirty="0" smtClean="0"/>
              <a:t>物質を構成する最小要素</a:t>
            </a:r>
            <a:endParaRPr kumimoji="1" lang="en-US" altLang="ja-JP" sz="2000" dirty="0" smtClean="0"/>
          </a:p>
          <a:p>
            <a:pPr lvl="1"/>
            <a:r>
              <a:rPr lang="ja-JP" altLang="en-US" sz="1600" dirty="0" smtClean="0"/>
              <a:t>クォークやレプトンは本当に素粒子か？</a:t>
            </a:r>
            <a:endParaRPr lang="en-US" altLang="ja-JP" sz="1600" dirty="0" smtClean="0"/>
          </a:p>
          <a:p>
            <a:pPr lvl="2"/>
            <a:r>
              <a:rPr lang="ja-JP" altLang="en-US" sz="1400" dirty="0" smtClean="0"/>
              <a:t>超弦理論</a:t>
            </a:r>
            <a:endParaRPr lang="en-US" altLang="ja-JP" sz="1400" dirty="0" smtClean="0"/>
          </a:p>
          <a:p>
            <a:pPr lvl="3"/>
            <a:r>
              <a:rPr lang="ja-JP" altLang="en-US" sz="1200" dirty="0" smtClean="0"/>
              <a:t>理論先行、実験的に検証が出来るかどうか不明</a:t>
            </a:r>
            <a:endParaRPr lang="en-US" altLang="ja-JP" sz="1200" dirty="0" smtClean="0"/>
          </a:p>
          <a:p>
            <a:r>
              <a:rPr kumimoji="1" lang="ja-JP" altLang="en-US" sz="2000" dirty="0" smtClean="0"/>
              <a:t>四つの力の統一</a:t>
            </a:r>
            <a:endParaRPr kumimoji="1" lang="en-US" altLang="ja-JP" sz="2000" dirty="0" smtClean="0"/>
          </a:p>
          <a:p>
            <a:pPr lvl="1"/>
            <a:r>
              <a:rPr lang="ja-JP" altLang="en-US" sz="1600" dirty="0" smtClean="0"/>
              <a:t>電磁気力、弱い力、強い力、重力</a:t>
            </a:r>
            <a:endParaRPr lang="en-US" altLang="ja-JP" sz="1600" dirty="0" smtClean="0"/>
          </a:p>
          <a:p>
            <a:pPr lvl="2"/>
            <a:r>
              <a:rPr lang="ja-JP" altLang="en-US" sz="1400" dirty="0" smtClean="0"/>
              <a:t>電磁気力と弱い力はワインバーグ、サラム、グラショウによって統一された</a:t>
            </a:r>
            <a:endParaRPr lang="en-US" altLang="ja-JP" sz="1400" dirty="0" smtClean="0"/>
          </a:p>
          <a:p>
            <a:pPr lvl="3"/>
            <a:r>
              <a:rPr lang="ja-JP" altLang="en-US" sz="1200" dirty="0" smtClean="0"/>
              <a:t>電弱統一理論</a:t>
            </a:r>
            <a:endParaRPr lang="en-US" altLang="ja-JP" sz="1200" dirty="0" smtClean="0"/>
          </a:p>
          <a:p>
            <a:pPr lvl="3"/>
            <a:r>
              <a:rPr lang="en-US" altLang="ja-JP" sz="1200" dirty="0" smtClean="0"/>
              <a:t>1979</a:t>
            </a:r>
            <a:r>
              <a:rPr lang="ja-JP" altLang="en-US" sz="1200" dirty="0" smtClean="0"/>
              <a:t>年ノーベル物理学賞</a:t>
            </a:r>
            <a:endParaRPr lang="en-US" altLang="ja-JP" sz="1200" dirty="0" smtClean="0"/>
          </a:p>
          <a:p>
            <a:pPr lvl="2"/>
            <a:r>
              <a:rPr lang="ja-JP" altLang="en-US" sz="1400" dirty="0" smtClean="0"/>
              <a:t>電磁気力、弱い力、強い力を統一するモデル</a:t>
            </a:r>
            <a:r>
              <a:rPr lang="en-US" altLang="ja-JP" sz="1400" dirty="0" smtClean="0"/>
              <a:t>: </a:t>
            </a:r>
            <a:r>
              <a:rPr lang="ja-JP" altLang="en-US" sz="1400" dirty="0" smtClean="0"/>
              <a:t>大統一論</a:t>
            </a:r>
            <a:endParaRPr lang="en-US" altLang="ja-JP" sz="1400" dirty="0" smtClean="0"/>
          </a:p>
          <a:p>
            <a:pPr lvl="3"/>
            <a:r>
              <a:rPr lang="ja-JP" altLang="en-US" sz="1200" dirty="0" smtClean="0"/>
              <a:t>大統一論</a:t>
            </a:r>
            <a:r>
              <a:rPr lang="en-US" altLang="ja-JP" sz="1200" dirty="0" smtClean="0"/>
              <a:t>(Grand Unification Theory, GUT)</a:t>
            </a:r>
            <a:r>
              <a:rPr lang="ja-JP" altLang="en-US" sz="1200" dirty="0" smtClean="0"/>
              <a:t>による予言</a:t>
            </a:r>
            <a:endParaRPr lang="en-US" altLang="ja-JP" sz="1200" dirty="0" smtClean="0"/>
          </a:p>
          <a:p>
            <a:pPr lvl="4"/>
            <a:r>
              <a:rPr lang="ja-JP" altLang="en-US" sz="1200" dirty="0" smtClean="0"/>
              <a:t>通常は存在しない崩壊モードと陽子の寿命の予言　（カミオカンデの実験と一致していない）</a:t>
            </a:r>
            <a:endParaRPr lang="en-US" altLang="ja-JP" sz="1200" dirty="0" smtClean="0"/>
          </a:p>
          <a:p>
            <a:pPr lvl="5"/>
            <a:r>
              <a:rPr lang="en-US" altLang="ja-JP" sz="1400" i="1" dirty="0" smtClean="0"/>
              <a:t>p </a:t>
            </a:r>
            <a:r>
              <a:rPr lang="en-US" altLang="ja-JP" sz="1400" dirty="0" smtClean="0">
                <a:sym typeface="Symbol"/>
              </a:rPr>
              <a:t> </a:t>
            </a:r>
            <a:r>
              <a:rPr lang="en-US" altLang="ja-JP" sz="1400" i="1" dirty="0" smtClean="0">
                <a:sym typeface="Symbol"/>
              </a:rPr>
              <a:t>e</a:t>
            </a:r>
            <a:r>
              <a:rPr lang="en-US" altLang="ja-JP" sz="1400" baseline="30000" dirty="0" smtClean="0">
                <a:sym typeface="Symbol"/>
              </a:rPr>
              <a:t>+</a:t>
            </a:r>
            <a:r>
              <a:rPr lang="en-US" altLang="ja-JP" sz="1400" dirty="0" smtClean="0">
                <a:sym typeface="Symbol"/>
              </a:rPr>
              <a:t> + </a:t>
            </a:r>
            <a:r>
              <a:rPr lang="en-US" altLang="ja-JP" sz="1400" dirty="0" smtClean="0">
                <a:latin typeface="Symbol" pitchFamily="18" charset="2"/>
                <a:sym typeface="Symbol"/>
              </a:rPr>
              <a:t>p</a:t>
            </a:r>
            <a:r>
              <a:rPr lang="en-US" altLang="ja-JP" sz="1400" baseline="30000" dirty="0" smtClean="0">
                <a:sym typeface="Symbol"/>
              </a:rPr>
              <a:t>0</a:t>
            </a:r>
            <a:endParaRPr lang="en-US" altLang="ja-JP" sz="1400" baseline="30000" dirty="0" smtClean="0"/>
          </a:p>
          <a:p>
            <a:pPr lvl="4"/>
            <a:r>
              <a:rPr lang="ja-JP" altLang="en-US" sz="1200" dirty="0" smtClean="0"/>
              <a:t>磁気モノポールの存在　（まだ見つかっていない）</a:t>
            </a:r>
            <a:endParaRPr lang="en-US" altLang="ja-JP" sz="1200" dirty="0" smtClean="0"/>
          </a:p>
          <a:p>
            <a:pPr lvl="2"/>
            <a:r>
              <a:rPr lang="ja-JP" altLang="en-US" sz="1400" dirty="0" smtClean="0"/>
              <a:t>四つ全ての統一はまだ先</a:t>
            </a:r>
            <a:endParaRPr lang="en-US" altLang="ja-JP" sz="1400" dirty="0" smtClean="0"/>
          </a:p>
          <a:p>
            <a:r>
              <a:rPr lang="ja-JP" altLang="en-US" sz="2000" dirty="0" smtClean="0"/>
              <a:t>素粒子が質量を持つ機構</a:t>
            </a:r>
            <a:endParaRPr lang="en-US" altLang="ja-JP" sz="2000" dirty="0" smtClean="0"/>
          </a:p>
          <a:p>
            <a:pPr lvl="1"/>
            <a:r>
              <a:rPr lang="ja-JP" altLang="en-US" sz="1600" dirty="0" smtClean="0"/>
              <a:t>ヒッグス粒子の探索</a:t>
            </a:r>
            <a:endParaRPr lang="en-US" altLang="ja-JP" sz="1600" dirty="0" smtClean="0"/>
          </a:p>
          <a:p>
            <a:pPr lvl="2"/>
            <a:r>
              <a:rPr lang="ja-JP" altLang="en-US" sz="1400" dirty="0" smtClean="0"/>
              <a:t>アメリカ、フェルミ研究所 </a:t>
            </a:r>
            <a:r>
              <a:rPr lang="en-US" altLang="ja-JP" sz="1400" dirty="0" smtClean="0"/>
              <a:t>Tevatron</a:t>
            </a:r>
            <a:r>
              <a:rPr lang="ja-JP" altLang="en-US" sz="1400" dirty="0" smtClean="0"/>
              <a:t>での実験</a:t>
            </a:r>
            <a:endParaRPr lang="en-US" altLang="ja-JP" sz="1400" dirty="0" smtClean="0"/>
          </a:p>
          <a:p>
            <a:pPr lvl="2"/>
            <a:r>
              <a:rPr lang="ja-JP" altLang="en-US" sz="1400" dirty="0" smtClean="0"/>
              <a:t>ヨーロッパ、</a:t>
            </a:r>
            <a:r>
              <a:rPr lang="en-US" altLang="ja-JP" sz="1400" dirty="0" smtClean="0"/>
              <a:t>CERN. LEP. LHC </a:t>
            </a:r>
            <a:r>
              <a:rPr lang="ja-JP" altLang="en-US" sz="1400" dirty="0" smtClean="0"/>
              <a:t>での実験</a:t>
            </a:r>
            <a:endParaRPr lang="en-US" altLang="ja-JP" sz="1600" dirty="0" smtClean="0"/>
          </a:p>
          <a:p>
            <a:r>
              <a:rPr lang="ja-JP" altLang="en-US" sz="2000" dirty="0" smtClean="0"/>
              <a:t>標準模型を越えた事象の探索</a:t>
            </a:r>
            <a:endParaRPr lang="en-US" altLang="ja-JP" sz="20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68</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素粒子物理学</a:t>
            </a:r>
            <a:endParaRPr kumimoji="1" lang="ja-JP" altLang="en-US" dirty="0"/>
          </a:p>
        </p:txBody>
      </p:sp>
      <p:sp>
        <p:nvSpPr>
          <p:cNvPr id="3" name="コンテンツ プレースホルダ 2"/>
          <p:cNvSpPr>
            <a:spLocks noGrp="1"/>
          </p:cNvSpPr>
          <p:nvPr>
            <p:ph idx="1"/>
          </p:nvPr>
        </p:nvSpPr>
        <p:spPr>
          <a:xfrm>
            <a:off x="376519" y="976577"/>
            <a:ext cx="8256494" cy="5720057"/>
          </a:xfrm>
        </p:spPr>
        <p:txBody>
          <a:bodyPr/>
          <a:lstStyle/>
          <a:p>
            <a:r>
              <a:rPr kumimoji="1" lang="ja-JP" altLang="en-US" sz="2000" dirty="0" smtClean="0"/>
              <a:t>加速器を用いた実験的研究</a:t>
            </a:r>
            <a:endParaRPr kumimoji="1" lang="en-US" altLang="ja-JP" sz="2000" dirty="0" smtClean="0"/>
          </a:p>
          <a:p>
            <a:pPr lvl="1"/>
            <a:r>
              <a:rPr kumimoji="1" lang="ja-JP" altLang="en-US" sz="1800" dirty="0" smtClean="0"/>
              <a:t>歴史的に衝突させる粒子のエネルギーを上げていくことで、より小さい構造を探索してきた</a:t>
            </a:r>
            <a:endParaRPr kumimoji="1" lang="en-US" altLang="ja-JP" sz="1800" dirty="0" smtClean="0"/>
          </a:p>
          <a:p>
            <a:pPr lvl="2"/>
            <a:r>
              <a:rPr lang="ja-JP" altLang="en-US" sz="1600" dirty="0" smtClean="0"/>
              <a:t>高エネルギー物理学</a:t>
            </a:r>
            <a:endParaRPr lang="en-US" altLang="ja-JP" sz="1600" dirty="0" smtClean="0"/>
          </a:p>
          <a:p>
            <a:pPr lvl="1"/>
            <a:r>
              <a:rPr kumimoji="1" lang="ja-JP" altLang="en-US" sz="1800" dirty="0" smtClean="0"/>
              <a:t>時代と共に、何が素粒子とされているかは異なる</a:t>
            </a:r>
            <a:endParaRPr kumimoji="1" lang="en-US" altLang="ja-JP" sz="1800" dirty="0" smtClean="0"/>
          </a:p>
          <a:p>
            <a:pPr lvl="2"/>
            <a:r>
              <a:rPr lang="ja-JP" altLang="en-US" sz="1600" dirty="0" smtClean="0"/>
              <a:t>そのときの加速性能で最高エネルギーが決まる</a:t>
            </a:r>
            <a:endParaRPr lang="en-US" altLang="ja-JP" sz="1600" dirty="0" smtClean="0"/>
          </a:p>
          <a:p>
            <a:pPr lvl="2"/>
            <a:r>
              <a:rPr kumimoji="1" lang="ja-JP" altLang="en-US" sz="1600" dirty="0" smtClean="0"/>
              <a:t>その時点で分かった最小要素</a:t>
            </a:r>
            <a:r>
              <a:rPr lang="ja-JP" altLang="en-US" sz="1600" dirty="0" smtClean="0"/>
              <a:t>＝素粒子</a:t>
            </a:r>
            <a:endParaRPr lang="en-US" altLang="ja-JP" sz="1600" dirty="0" smtClean="0"/>
          </a:p>
          <a:p>
            <a:r>
              <a:rPr kumimoji="1" lang="ja-JP" altLang="en-US" sz="2000" dirty="0" smtClean="0"/>
              <a:t>非加速器物理</a:t>
            </a:r>
            <a:endParaRPr kumimoji="1" lang="en-US" altLang="ja-JP" sz="2000" dirty="0" smtClean="0"/>
          </a:p>
          <a:p>
            <a:pPr lvl="1"/>
            <a:r>
              <a:rPr lang="ja-JP" altLang="en-US" sz="1800" dirty="0" smtClean="0"/>
              <a:t>加速できるエネルギーに上限が見えてきた</a:t>
            </a:r>
            <a:endParaRPr lang="en-US" altLang="ja-JP" sz="1800" dirty="0" smtClean="0"/>
          </a:p>
          <a:p>
            <a:pPr lvl="2"/>
            <a:r>
              <a:rPr lang="ja-JP" altLang="en-US" sz="1600" dirty="0" smtClean="0"/>
              <a:t>土地および予算の問題</a:t>
            </a:r>
            <a:endParaRPr lang="en-US" altLang="ja-JP" sz="1600" dirty="0" smtClean="0"/>
          </a:p>
          <a:p>
            <a:pPr lvl="3"/>
            <a:r>
              <a:rPr lang="en-US" altLang="ja-JP" sz="1400" dirty="0" smtClean="0"/>
              <a:t>LHC</a:t>
            </a:r>
            <a:r>
              <a:rPr lang="ja-JP" altLang="en-US" sz="1400" dirty="0" smtClean="0"/>
              <a:t>（ラージ・ハドロン・コライダー）</a:t>
            </a:r>
            <a:endParaRPr lang="en-US" altLang="ja-JP" sz="1400" dirty="0" smtClean="0"/>
          </a:p>
          <a:p>
            <a:pPr lvl="4"/>
            <a:r>
              <a:rPr lang="ja-JP" altLang="en-US" sz="1400" dirty="0" smtClean="0"/>
              <a:t>直径約</a:t>
            </a:r>
            <a:r>
              <a:rPr lang="en-US" altLang="ja-JP" sz="1400" dirty="0" smtClean="0"/>
              <a:t>8.5km</a:t>
            </a:r>
            <a:r>
              <a:rPr lang="ja-JP" altLang="en-US" sz="1400" dirty="0" smtClean="0"/>
              <a:t>の円形、建設予算約</a:t>
            </a:r>
            <a:r>
              <a:rPr lang="en-US" altLang="ja-JP" sz="1400" dirty="0" smtClean="0"/>
              <a:t>4600</a:t>
            </a:r>
            <a:r>
              <a:rPr lang="ja-JP" altLang="en-US" sz="1400" dirty="0" smtClean="0"/>
              <a:t>億円</a:t>
            </a:r>
            <a:endParaRPr lang="en-US" altLang="ja-JP" sz="1400" dirty="0" smtClean="0"/>
          </a:p>
          <a:p>
            <a:pPr lvl="3"/>
            <a:r>
              <a:rPr lang="en-US" altLang="ja-JP" sz="1400" dirty="0" smtClean="0"/>
              <a:t>ILC</a:t>
            </a:r>
            <a:r>
              <a:rPr lang="ja-JP" altLang="en-US" sz="1400" dirty="0" smtClean="0"/>
              <a:t>（国際リニア・コライダー）</a:t>
            </a:r>
            <a:endParaRPr lang="en-US" altLang="ja-JP" sz="1400" dirty="0" smtClean="0"/>
          </a:p>
          <a:p>
            <a:pPr lvl="4"/>
            <a:r>
              <a:rPr lang="en-US" altLang="ja-JP" sz="1400" dirty="0" smtClean="0"/>
              <a:t>30km</a:t>
            </a:r>
            <a:r>
              <a:rPr lang="ja-JP" altLang="en-US" sz="1400" dirty="0" smtClean="0"/>
              <a:t>を越える直線、建設予算 </a:t>
            </a:r>
            <a:r>
              <a:rPr lang="en-US" altLang="ja-JP" sz="1400" dirty="0" smtClean="0"/>
              <a:t>1</a:t>
            </a:r>
            <a:r>
              <a:rPr lang="ja-JP" altLang="en-US" sz="1400" dirty="0" smtClean="0"/>
              <a:t>兆円規模</a:t>
            </a:r>
            <a:endParaRPr lang="en-US" altLang="ja-JP" sz="1400" dirty="0" smtClean="0"/>
          </a:p>
          <a:p>
            <a:pPr lvl="1"/>
            <a:r>
              <a:rPr lang="ja-JP" altLang="en-US" sz="1800" dirty="0" smtClean="0"/>
              <a:t>陽子崩壊（カミオカンデ）、ダブルベータ崩壊</a:t>
            </a:r>
            <a:endParaRPr lang="en-US" altLang="ja-JP" sz="1800" dirty="0" smtClean="0"/>
          </a:p>
          <a:p>
            <a:pPr lvl="1"/>
            <a:r>
              <a:rPr kumimoji="1" lang="ja-JP" altLang="en-US" sz="1800" dirty="0" smtClean="0"/>
              <a:t>宇宙線の利用</a:t>
            </a:r>
            <a:endParaRPr kumimoji="1" lang="en-US" altLang="ja-JP" sz="1800" dirty="0" smtClean="0"/>
          </a:p>
          <a:p>
            <a:pPr lvl="2"/>
            <a:r>
              <a:rPr kumimoji="1" lang="en-US" altLang="ja-JP" sz="1600" dirty="0" smtClean="0"/>
              <a:t>PeV </a:t>
            </a:r>
            <a:r>
              <a:rPr kumimoji="1" lang="ja-JP" altLang="en-US" sz="1600" dirty="0" smtClean="0"/>
              <a:t>（</a:t>
            </a:r>
            <a:r>
              <a:rPr kumimoji="1" lang="en-US" altLang="ja-JP" sz="1600" dirty="0" smtClean="0"/>
              <a:t>10</a:t>
            </a:r>
            <a:r>
              <a:rPr kumimoji="1" lang="en-US" altLang="ja-JP" sz="1600" baseline="30000" dirty="0" smtClean="0"/>
              <a:t>15</a:t>
            </a:r>
            <a:r>
              <a:rPr kumimoji="1" lang="en-US" altLang="ja-JP" sz="1600" dirty="0" smtClean="0"/>
              <a:t>eV</a:t>
            </a:r>
            <a:r>
              <a:rPr kumimoji="1" lang="ja-JP" altLang="en-US" sz="1600" dirty="0" smtClean="0"/>
              <a:t>）以上のエネルギーを</a:t>
            </a:r>
            <a:r>
              <a:rPr lang="ja-JP" altLang="en-US" sz="1600" dirty="0" smtClean="0"/>
              <a:t>持つ</a:t>
            </a:r>
            <a:r>
              <a:rPr kumimoji="1" lang="ja-JP" altLang="en-US" sz="1600" dirty="0" smtClean="0"/>
              <a:t>ものもある</a:t>
            </a:r>
            <a:endParaRPr kumimoji="1" lang="en-US" altLang="ja-JP" sz="16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69</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素粒子</a:t>
            </a:r>
            <a:endParaRPr kumimoji="1" lang="ja-JP" altLang="en-US" dirty="0"/>
          </a:p>
        </p:txBody>
      </p:sp>
      <p:sp>
        <p:nvSpPr>
          <p:cNvPr id="3" name="コンテンツ プレースホルダ 2"/>
          <p:cNvSpPr>
            <a:spLocks noGrp="1"/>
          </p:cNvSpPr>
          <p:nvPr>
            <p:ph idx="1"/>
          </p:nvPr>
        </p:nvSpPr>
        <p:spPr>
          <a:xfrm>
            <a:off x="571472" y="1285860"/>
            <a:ext cx="7772400" cy="4786346"/>
          </a:xfrm>
        </p:spPr>
        <p:txBody>
          <a:bodyPr/>
          <a:lstStyle/>
          <a:p>
            <a:r>
              <a:rPr kumimoji="1" lang="ja-JP" altLang="en-US" dirty="0" smtClean="0"/>
              <a:t>これ以上分解出来ない、最小の要素</a:t>
            </a:r>
            <a:endParaRPr kumimoji="1" lang="en-US" altLang="ja-JP" dirty="0" smtClean="0"/>
          </a:p>
          <a:p>
            <a:pPr lvl="1"/>
            <a:r>
              <a:rPr lang="ja-JP" altLang="en-US" dirty="0" smtClean="0"/>
              <a:t>物質を構成する粒子</a:t>
            </a:r>
            <a:endParaRPr lang="en-US" altLang="ja-JP" dirty="0" smtClean="0"/>
          </a:p>
          <a:p>
            <a:pPr lvl="2"/>
            <a:r>
              <a:rPr lang="ja-JP" altLang="en-US" dirty="0" smtClean="0"/>
              <a:t>クォーク</a:t>
            </a:r>
            <a:endParaRPr lang="en-US" altLang="ja-JP" dirty="0" smtClean="0"/>
          </a:p>
          <a:p>
            <a:pPr lvl="2"/>
            <a:r>
              <a:rPr kumimoji="1" lang="ja-JP" altLang="en-US" dirty="0" smtClean="0"/>
              <a:t>レプトン</a:t>
            </a:r>
            <a:endParaRPr kumimoji="1" lang="en-US" altLang="ja-JP" dirty="0" smtClean="0"/>
          </a:p>
          <a:p>
            <a:pPr lvl="1"/>
            <a:r>
              <a:rPr lang="ja-JP" altLang="en-US" dirty="0" smtClean="0"/>
              <a:t>力を伝える粒子</a:t>
            </a:r>
            <a:endParaRPr lang="en-US" altLang="ja-JP" dirty="0" smtClean="0"/>
          </a:p>
          <a:p>
            <a:pPr lvl="2"/>
            <a:r>
              <a:rPr lang="ja-JP" altLang="en-US" dirty="0" smtClean="0"/>
              <a:t>光子</a:t>
            </a:r>
            <a:r>
              <a:rPr lang="en-US" altLang="ja-JP" dirty="0" smtClean="0"/>
              <a:t>:  </a:t>
            </a:r>
            <a:r>
              <a:rPr lang="ja-JP" altLang="en-US" dirty="0" smtClean="0"/>
              <a:t>電磁気力</a:t>
            </a:r>
            <a:endParaRPr lang="en-US" altLang="ja-JP" dirty="0" smtClean="0"/>
          </a:p>
          <a:p>
            <a:pPr lvl="2"/>
            <a:r>
              <a:rPr kumimoji="1" lang="en-US" altLang="ja-JP" dirty="0" smtClean="0"/>
              <a:t>W</a:t>
            </a:r>
            <a:r>
              <a:rPr kumimoji="1" lang="en-US" altLang="ja-JP" baseline="30000" dirty="0" smtClean="0"/>
              <a:t>-</a:t>
            </a:r>
            <a:r>
              <a:rPr kumimoji="1" lang="en-US" altLang="ja-JP" dirty="0" smtClean="0"/>
              <a:t>, W</a:t>
            </a:r>
            <a:r>
              <a:rPr kumimoji="1" lang="en-US" altLang="ja-JP" baseline="30000" dirty="0" smtClean="0"/>
              <a:t>+</a:t>
            </a:r>
            <a:r>
              <a:rPr kumimoji="1" lang="en-US" altLang="ja-JP" dirty="0" smtClean="0"/>
              <a:t>, Z</a:t>
            </a:r>
            <a:r>
              <a:rPr kumimoji="1" lang="en-US" altLang="ja-JP" baseline="30000" dirty="0" smtClean="0"/>
              <a:t>0</a:t>
            </a:r>
            <a:r>
              <a:rPr kumimoji="1" lang="en-US" altLang="ja-JP" dirty="0" smtClean="0"/>
              <a:t>:  </a:t>
            </a:r>
            <a:r>
              <a:rPr kumimoji="1" lang="ja-JP" altLang="en-US" dirty="0" smtClean="0"/>
              <a:t>弱い相互作用</a:t>
            </a:r>
            <a:endParaRPr kumimoji="1" lang="en-US" altLang="ja-JP" dirty="0" smtClean="0"/>
          </a:p>
          <a:p>
            <a:pPr lvl="2"/>
            <a:r>
              <a:rPr lang="ja-JP" altLang="en-US" dirty="0" smtClean="0"/>
              <a:t>グルーオン </a:t>
            </a:r>
            <a:r>
              <a:rPr lang="en-US" altLang="ja-JP" dirty="0" smtClean="0"/>
              <a:t>(Gluon)</a:t>
            </a:r>
            <a:r>
              <a:rPr lang="ja-JP" altLang="en-US" dirty="0" smtClean="0"/>
              <a:t>：　強い相互作用</a:t>
            </a:r>
            <a:endParaRPr lang="en-US" altLang="ja-JP" dirty="0" smtClean="0"/>
          </a:p>
          <a:p>
            <a:pPr lvl="2"/>
            <a:r>
              <a:rPr lang="ja-JP" altLang="en-US" dirty="0" smtClean="0"/>
              <a:t>重力子 </a:t>
            </a:r>
            <a:r>
              <a:rPr lang="en-US" altLang="ja-JP" dirty="0" smtClean="0"/>
              <a:t>(Graviton)</a:t>
            </a:r>
            <a:r>
              <a:rPr lang="ja-JP" altLang="en-US" dirty="0" smtClean="0"/>
              <a:t>：　重力、未発見</a:t>
            </a:r>
            <a:endParaRPr kumimoji="1" lang="ja-JP" altLang="en-US" dirty="0"/>
          </a:p>
        </p:txBody>
      </p:sp>
      <p:sp>
        <p:nvSpPr>
          <p:cNvPr id="12" name="スライド番号プレースホルダ 11"/>
          <p:cNvSpPr>
            <a:spLocks noGrp="1"/>
          </p:cNvSpPr>
          <p:nvPr>
            <p:ph type="sldNum" sz="quarter" idx="11"/>
          </p:nvPr>
        </p:nvSpPr>
        <p:spPr/>
        <p:txBody>
          <a:bodyPr/>
          <a:lstStyle/>
          <a:p>
            <a:fld id="{55CFD74C-03E1-485F-870A-CC1588619E65}" type="slidenum">
              <a:rPr kumimoji="1" lang="ja-JP" altLang="en-US" smtClean="0"/>
              <a:pPr/>
              <a:t>7</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素粒子・原子核物理での測定</a:t>
            </a:r>
            <a:endParaRPr kumimoji="1" lang="ja-JP" altLang="en-US" dirty="0"/>
          </a:p>
        </p:txBody>
      </p:sp>
      <p:sp>
        <p:nvSpPr>
          <p:cNvPr id="3" name="コンテンツ プレースホルダ 2"/>
          <p:cNvSpPr>
            <a:spLocks noGrp="1"/>
          </p:cNvSpPr>
          <p:nvPr>
            <p:ph idx="1"/>
          </p:nvPr>
        </p:nvSpPr>
        <p:spPr>
          <a:xfrm>
            <a:off x="497542" y="1016918"/>
            <a:ext cx="5720378" cy="5639376"/>
          </a:xfrm>
        </p:spPr>
        <p:txBody>
          <a:bodyPr/>
          <a:lstStyle/>
          <a:p>
            <a:r>
              <a:rPr lang="ja-JP" altLang="en-US" dirty="0" smtClean="0"/>
              <a:t>何かを反応させて出てくるものを調べる</a:t>
            </a:r>
            <a:endParaRPr lang="en-US" altLang="ja-JP" dirty="0" smtClean="0"/>
          </a:p>
          <a:p>
            <a:pPr lvl="1"/>
            <a:r>
              <a:rPr lang="ja-JP" altLang="en-US" dirty="0" smtClean="0"/>
              <a:t>原子核</a:t>
            </a:r>
            <a:endParaRPr lang="en-US" altLang="ja-JP" dirty="0" smtClean="0"/>
          </a:p>
          <a:p>
            <a:pPr lvl="1"/>
            <a:r>
              <a:rPr kumimoji="1" lang="ja-JP" altLang="en-US" dirty="0" smtClean="0"/>
              <a:t>ハドロン　（</a:t>
            </a:r>
            <a:r>
              <a:rPr lang="ja-JP" altLang="en-US" dirty="0" smtClean="0"/>
              <a:t>バリオン、</a:t>
            </a:r>
            <a:r>
              <a:rPr kumimoji="1" lang="ja-JP" altLang="en-US" dirty="0" smtClean="0"/>
              <a:t>メソン）</a:t>
            </a:r>
            <a:endParaRPr kumimoji="1" lang="en-US" altLang="ja-JP" dirty="0" smtClean="0"/>
          </a:p>
          <a:p>
            <a:pPr lvl="1"/>
            <a:r>
              <a:rPr lang="ja-JP" altLang="en-US" dirty="0" smtClean="0"/>
              <a:t>レプトン　（</a:t>
            </a:r>
            <a:r>
              <a:rPr kumimoji="1" lang="ja-JP" altLang="en-US" dirty="0" smtClean="0"/>
              <a:t>電子、</a:t>
            </a:r>
            <a:r>
              <a:rPr kumimoji="1" lang="en-US" altLang="ja-JP" dirty="0" smtClean="0"/>
              <a:t>μ</a:t>
            </a:r>
            <a:r>
              <a:rPr kumimoji="1" lang="ja-JP" altLang="en-US" dirty="0" smtClean="0"/>
              <a:t>粒子、</a:t>
            </a:r>
            <a:r>
              <a:rPr lang="ja-JP" altLang="en-US" dirty="0" smtClean="0"/>
              <a:t>ニュートリノ）</a:t>
            </a:r>
            <a:endParaRPr lang="en-US" altLang="ja-JP" dirty="0" smtClean="0"/>
          </a:p>
          <a:p>
            <a:pPr lvl="1"/>
            <a:r>
              <a:rPr kumimoji="1" lang="ja-JP" altLang="en-US" dirty="0" smtClean="0"/>
              <a:t>光子</a:t>
            </a:r>
            <a:endParaRPr kumimoji="1" lang="en-US" altLang="ja-JP" dirty="0" smtClean="0"/>
          </a:p>
          <a:p>
            <a:r>
              <a:rPr lang="ja-JP" altLang="en-US" dirty="0" smtClean="0"/>
              <a:t>何を測定から知りたいか？</a:t>
            </a:r>
            <a:endParaRPr lang="en-US" altLang="ja-JP" dirty="0" smtClean="0"/>
          </a:p>
          <a:p>
            <a:pPr lvl="1"/>
            <a:r>
              <a:rPr lang="ja-JP" altLang="en-US" dirty="0" smtClean="0"/>
              <a:t>運動量、エネルギー</a:t>
            </a:r>
            <a:endParaRPr lang="en-US" altLang="ja-JP" dirty="0" smtClean="0"/>
          </a:p>
          <a:p>
            <a:pPr lvl="1"/>
            <a:r>
              <a:rPr lang="ja-JP" altLang="en-US" dirty="0" smtClean="0"/>
              <a:t>粒子の種類</a:t>
            </a:r>
            <a:endParaRPr lang="en-US" altLang="ja-JP" dirty="0" smtClean="0"/>
          </a:p>
          <a:p>
            <a:pPr lvl="2"/>
            <a:r>
              <a:rPr lang="ja-JP" altLang="en-US" sz="1600" dirty="0" smtClean="0"/>
              <a:t>電荷</a:t>
            </a:r>
            <a:endParaRPr lang="en-US" altLang="ja-JP" sz="1600" dirty="0" smtClean="0"/>
          </a:p>
          <a:p>
            <a:pPr lvl="2"/>
            <a:r>
              <a:rPr lang="ja-JP" altLang="en-US" sz="1600" dirty="0" smtClean="0"/>
              <a:t>質量</a:t>
            </a:r>
            <a:endParaRPr lang="en-US" altLang="ja-JP" sz="1600" dirty="0" smtClean="0"/>
          </a:p>
          <a:p>
            <a:r>
              <a:rPr lang="ja-JP" altLang="en-US" dirty="0" smtClean="0"/>
              <a:t>基礎となる物理</a:t>
            </a:r>
            <a:endParaRPr lang="en-US" altLang="ja-JP" dirty="0" smtClean="0"/>
          </a:p>
          <a:p>
            <a:pPr lvl="1"/>
            <a:r>
              <a:rPr lang="ja-JP" altLang="en-US" dirty="0" smtClean="0"/>
              <a:t>電磁相互作用</a:t>
            </a:r>
            <a:endParaRPr lang="en-US" altLang="ja-JP" dirty="0" smtClean="0"/>
          </a:p>
          <a:p>
            <a:pPr lvl="1"/>
            <a:r>
              <a:rPr lang="ja-JP" altLang="en-US" dirty="0" smtClean="0"/>
              <a:t>エネルギー・運動量保存則</a:t>
            </a:r>
            <a:endParaRPr lang="en-US" altLang="ja-JP" dirty="0" smtClean="0"/>
          </a:p>
          <a:p>
            <a:pPr lvl="1"/>
            <a:r>
              <a:rPr lang="ja-JP" altLang="en-US" dirty="0" smtClean="0"/>
              <a:t>相対論的運動学</a:t>
            </a:r>
            <a:endParaRPr lang="en-US" altLang="ja-JP" dirty="0" smtClean="0"/>
          </a:p>
          <a:p>
            <a:pPr lvl="1"/>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70</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pic>
        <p:nvPicPr>
          <p:cNvPr id="119810" name="Picture 2" descr="http://www.star.bnl.gov/public/imagelib/collisions2001/ev53_front.jpg"/>
          <p:cNvPicPr>
            <a:picLocks noChangeAspect="1" noChangeArrowheads="1"/>
          </p:cNvPicPr>
          <p:nvPr/>
        </p:nvPicPr>
        <p:blipFill>
          <a:blip r:embed="rId2" cstate="print"/>
          <a:srcRect/>
          <a:stretch>
            <a:fillRect/>
          </a:stretch>
        </p:blipFill>
        <p:spPr bwMode="auto">
          <a:xfrm>
            <a:off x="6199380" y="1452784"/>
            <a:ext cx="2944620" cy="2272113"/>
          </a:xfrm>
          <a:prstGeom prst="rect">
            <a:avLst/>
          </a:prstGeom>
          <a:noFill/>
        </p:spPr>
      </p:pic>
      <p:pic>
        <p:nvPicPr>
          <p:cNvPr id="119812" name="Picture 4" descr="http://www.star.bnl.gov/public/imagelib/collisions2001/ev53_side.jpg"/>
          <p:cNvPicPr>
            <a:picLocks noChangeAspect="1" noChangeArrowheads="1"/>
          </p:cNvPicPr>
          <p:nvPr/>
        </p:nvPicPr>
        <p:blipFill>
          <a:blip r:embed="rId3" cstate="print"/>
          <a:srcRect/>
          <a:stretch>
            <a:fillRect/>
          </a:stretch>
        </p:blipFill>
        <p:spPr bwMode="auto">
          <a:xfrm>
            <a:off x="6200502" y="3716721"/>
            <a:ext cx="2951882" cy="2278814"/>
          </a:xfrm>
          <a:prstGeom prst="rect">
            <a:avLst/>
          </a:prstGeom>
          <a:noFill/>
        </p:spPr>
      </p:pic>
      <p:sp>
        <p:nvSpPr>
          <p:cNvPr id="16" name="テキスト ボックス 15"/>
          <p:cNvSpPr txBox="1"/>
          <p:nvPr/>
        </p:nvSpPr>
        <p:spPr>
          <a:xfrm>
            <a:off x="6223699" y="6089408"/>
            <a:ext cx="2861681" cy="400110"/>
          </a:xfrm>
          <a:prstGeom prst="rect">
            <a:avLst/>
          </a:prstGeom>
          <a:noFill/>
        </p:spPr>
        <p:txBody>
          <a:bodyPr wrap="none" rtlCol="0">
            <a:spAutoFit/>
          </a:bodyPr>
          <a:lstStyle/>
          <a:p>
            <a:r>
              <a:rPr lang="ja-JP" altLang="en-US" sz="1000" dirty="0" smtClean="0"/>
              <a:t>核子あたり </a:t>
            </a:r>
            <a:r>
              <a:rPr lang="en-US" altLang="ja-JP" sz="1000" dirty="0" smtClean="0"/>
              <a:t>100GeV+100GeV </a:t>
            </a:r>
            <a:r>
              <a:rPr lang="ja-JP" altLang="en-US" sz="1000" dirty="0" smtClean="0"/>
              <a:t>の</a:t>
            </a:r>
            <a:r>
              <a:rPr lang="ja-JP" altLang="en-US" sz="1000" dirty="0" err="1" smtClean="0"/>
              <a:t>金金</a:t>
            </a:r>
            <a:r>
              <a:rPr lang="ja-JP" altLang="en-US" sz="1000" dirty="0" smtClean="0"/>
              <a:t>衝突</a:t>
            </a:r>
            <a:endParaRPr lang="en-US" altLang="ja-JP" sz="1000" dirty="0" smtClean="0"/>
          </a:p>
          <a:p>
            <a:r>
              <a:rPr kumimoji="1" lang="ja-JP" altLang="en-US" sz="1000" dirty="0" smtClean="0"/>
              <a:t>イベントディスプレイ</a:t>
            </a:r>
            <a:r>
              <a:rPr kumimoji="1" lang="en-US" altLang="ja-JP" sz="1000" dirty="0" smtClean="0"/>
              <a:t>(BNL-RHIC</a:t>
            </a:r>
            <a:r>
              <a:rPr kumimoji="1" lang="ja-JP" altLang="en-US" sz="1000" dirty="0" smtClean="0"/>
              <a:t>での</a:t>
            </a:r>
            <a:r>
              <a:rPr kumimoji="1" lang="en-US" altLang="ja-JP" sz="1000" dirty="0" smtClean="0"/>
              <a:t>STAR</a:t>
            </a:r>
            <a:r>
              <a:rPr kumimoji="1" lang="ja-JP" altLang="en-US" sz="1000" dirty="0" smtClean="0"/>
              <a:t>実験</a:t>
            </a:r>
            <a:r>
              <a:rPr kumimoji="1" lang="en-US" altLang="ja-JP" sz="1000" dirty="0" smtClean="0"/>
              <a:t>)</a:t>
            </a:r>
            <a:endParaRPr kumimoji="1" lang="ja-JP" altLang="en-US" sz="1000"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測定方法</a:t>
            </a:r>
            <a:endParaRPr kumimoji="1" lang="ja-JP" altLang="en-US" dirty="0"/>
          </a:p>
        </p:txBody>
      </p:sp>
      <p:sp>
        <p:nvSpPr>
          <p:cNvPr id="3" name="コンテンツ プレースホルダ 2"/>
          <p:cNvSpPr>
            <a:spLocks noGrp="1"/>
          </p:cNvSpPr>
          <p:nvPr>
            <p:ph idx="1"/>
          </p:nvPr>
        </p:nvSpPr>
        <p:spPr>
          <a:xfrm>
            <a:off x="363071" y="949683"/>
            <a:ext cx="8404411" cy="5639376"/>
          </a:xfrm>
        </p:spPr>
        <p:txBody>
          <a:bodyPr/>
          <a:lstStyle/>
          <a:p>
            <a:r>
              <a:rPr lang="ja-JP" altLang="en-US" dirty="0" smtClean="0"/>
              <a:t>運動量、電荷</a:t>
            </a:r>
            <a:endParaRPr lang="en-US" altLang="ja-JP" dirty="0" smtClean="0"/>
          </a:p>
          <a:p>
            <a:pPr lvl="1"/>
            <a:r>
              <a:rPr lang="ja-JP" altLang="en-US" dirty="0" smtClean="0"/>
              <a:t>磁場中で荷電粒子がローレンツ力を受けて曲がる</a:t>
            </a:r>
            <a:endParaRPr lang="en-US" altLang="ja-JP" dirty="0" smtClean="0"/>
          </a:p>
          <a:p>
            <a:pPr lvl="2"/>
            <a:r>
              <a:rPr lang="ja-JP" altLang="en-US" dirty="0" smtClean="0"/>
              <a:t>荷電粒子が物質を通過する際に生じるシグナルから、飛跡を再構成</a:t>
            </a:r>
            <a:endParaRPr lang="en-US" altLang="ja-JP" dirty="0" smtClean="0"/>
          </a:p>
          <a:p>
            <a:pPr lvl="2"/>
            <a:r>
              <a:rPr lang="ja-JP" altLang="en-US" dirty="0" smtClean="0"/>
              <a:t>曲率から運動量が求められ、曲がる方向から電荷がわかる</a:t>
            </a:r>
            <a:endParaRPr lang="en-US" altLang="ja-JP" dirty="0" smtClean="0"/>
          </a:p>
          <a:p>
            <a:pPr lvl="3"/>
            <a:r>
              <a:rPr lang="ja-JP" altLang="en-US" dirty="0" smtClean="0">
                <a:latin typeface="Times New Roman" pitchFamily="18" charset="0"/>
                <a:cs typeface="Times New Roman" pitchFamily="18" charset="0"/>
              </a:rPr>
              <a:t>一様磁場中なら</a:t>
            </a:r>
            <a:r>
              <a:rPr lang="ja-JP" altLang="en-US" i="1" dirty="0" smtClean="0">
                <a:latin typeface="Times New Roman" pitchFamily="18" charset="0"/>
                <a:cs typeface="Times New Roman" pitchFamily="18" charset="0"/>
              </a:rPr>
              <a:t>　</a:t>
            </a:r>
            <a:r>
              <a:rPr lang="en-US" altLang="ja-JP" i="1" dirty="0" smtClean="0">
                <a:latin typeface="Times New Roman" pitchFamily="18" charset="0"/>
                <a:cs typeface="Times New Roman" pitchFamily="18" charset="0"/>
              </a:rPr>
              <a:t>p</a:t>
            </a:r>
            <a:r>
              <a:rPr lang="en-US" altLang="ja-JP" dirty="0" smtClean="0">
                <a:latin typeface="Times New Roman" pitchFamily="18" charset="0"/>
                <a:cs typeface="Times New Roman" pitchFamily="18" charset="0"/>
              </a:rPr>
              <a:t> [GeV/</a:t>
            </a:r>
            <a:r>
              <a:rPr lang="en-US" altLang="ja-JP" i="1" dirty="0" smtClean="0">
                <a:latin typeface="Times New Roman" pitchFamily="18" charset="0"/>
                <a:cs typeface="Times New Roman" pitchFamily="18" charset="0"/>
              </a:rPr>
              <a:t>c</a:t>
            </a:r>
            <a:r>
              <a:rPr lang="en-US" altLang="ja-JP" dirty="0" smtClean="0">
                <a:latin typeface="Times New Roman" pitchFamily="18" charset="0"/>
                <a:cs typeface="Times New Roman" pitchFamily="18" charset="0"/>
              </a:rPr>
              <a:t>] </a:t>
            </a:r>
            <a:r>
              <a:rPr lang="en-US" altLang="ja-JP" dirty="0" smtClean="0">
                <a:latin typeface="Times New Roman" pitchFamily="18" charset="0"/>
                <a:cs typeface="Times New Roman" pitchFamily="18" charset="0"/>
                <a:sym typeface="Symbol"/>
              </a:rPr>
              <a:t></a:t>
            </a:r>
            <a:r>
              <a:rPr lang="en-US" altLang="ja-JP" dirty="0" smtClean="0">
                <a:latin typeface="Times New Roman" pitchFamily="18" charset="0"/>
                <a:cs typeface="Times New Roman" pitchFamily="18" charset="0"/>
              </a:rPr>
              <a:t> 0.3 </a:t>
            </a:r>
            <a:r>
              <a:rPr lang="en-US" altLang="ja-JP" i="1" dirty="0" smtClean="0">
                <a:latin typeface="Times New Roman" pitchFamily="18" charset="0"/>
                <a:cs typeface="Times New Roman" pitchFamily="18" charset="0"/>
              </a:rPr>
              <a:t>B</a:t>
            </a:r>
            <a:r>
              <a:rPr lang="en-US" altLang="ja-JP" dirty="0" smtClean="0">
                <a:latin typeface="Times New Roman" pitchFamily="18" charset="0"/>
                <a:cs typeface="Times New Roman" pitchFamily="18" charset="0"/>
              </a:rPr>
              <a:t> [T] </a:t>
            </a:r>
            <a:r>
              <a:rPr lang="en-US" altLang="ja-JP" dirty="0" smtClean="0">
                <a:latin typeface="Symbol" pitchFamily="18" charset="2"/>
                <a:cs typeface="Times New Roman" pitchFamily="18" charset="0"/>
              </a:rPr>
              <a:t>r</a:t>
            </a:r>
            <a:r>
              <a:rPr lang="en-US" altLang="ja-JP" dirty="0" smtClean="0">
                <a:latin typeface="Times New Roman" pitchFamily="18" charset="0"/>
                <a:cs typeface="Times New Roman" pitchFamily="18" charset="0"/>
              </a:rPr>
              <a:t> [m] </a:t>
            </a:r>
          </a:p>
          <a:p>
            <a:pPr lvl="4"/>
            <a:r>
              <a:rPr lang="en-US" altLang="ja-JP" i="1" dirty="0" smtClean="0">
                <a:latin typeface="Times New Roman" pitchFamily="18" charset="0"/>
                <a:cs typeface="Times New Roman" pitchFamily="18" charset="0"/>
              </a:rPr>
              <a:t>B</a:t>
            </a:r>
            <a:r>
              <a:rPr lang="en-US" altLang="ja-JP" dirty="0" smtClean="0">
                <a:latin typeface="Times New Roman" pitchFamily="18" charset="0"/>
                <a:cs typeface="Times New Roman" pitchFamily="18" charset="0"/>
              </a:rPr>
              <a:t>:</a:t>
            </a:r>
            <a:r>
              <a:rPr lang="ja-JP" altLang="en-US" dirty="0" smtClean="0">
                <a:latin typeface="Times New Roman" pitchFamily="18" charset="0"/>
                <a:cs typeface="Times New Roman" pitchFamily="18" charset="0"/>
              </a:rPr>
              <a:t>磁場、</a:t>
            </a:r>
            <a:r>
              <a:rPr lang="en-US" altLang="ja-JP" dirty="0" smtClean="0">
                <a:latin typeface="Symbol" pitchFamily="18" charset="2"/>
                <a:cs typeface="Times New Roman" pitchFamily="18" charset="0"/>
              </a:rPr>
              <a:t>r</a:t>
            </a:r>
            <a:r>
              <a:rPr lang="en-US" altLang="ja-JP" dirty="0" smtClean="0">
                <a:latin typeface="Times New Roman" pitchFamily="18" charset="0"/>
                <a:cs typeface="Times New Roman" pitchFamily="18" charset="0"/>
              </a:rPr>
              <a:t>:</a:t>
            </a:r>
            <a:r>
              <a:rPr lang="ja-JP" altLang="en-US" dirty="0" smtClean="0">
                <a:latin typeface="Times New Roman" pitchFamily="18" charset="0"/>
                <a:cs typeface="Times New Roman" pitchFamily="18" charset="0"/>
              </a:rPr>
              <a:t>曲率半径</a:t>
            </a:r>
            <a:endParaRPr lang="en-US" altLang="ja-JP" dirty="0" smtClean="0">
              <a:latin typeface="Times New Roman" pitchFamily="18" charset="0"/>
              <a:cs typeface="Times New Roman" pitchFamily="18" charset="0"/>
            </a:endParaRPr>
          </a:p>
          <a:p>
            <a:pPr lvl="1"/>
            <a:r>
              <a:rPr lang="ja-JP" altLang="en-US" dirty="0" smtClean="0"/>
              <a:t>飛跡の検出には</a:t>
            </a:r>
            <a:endParaRPr lang="en-US" altLang="ja-JP" dirty="0" smtClean="0"/>
          </a:p>
          <a:p>
            <a:pPr lvl="2"/>
            <a:r>
              <a:rPr lang="ja-JP" altLang="en-US" dirty="0" smtClean="0"/>
              <a:t>電離を利用したガス増幅検出器</a:t>
            </a:r>
            <a:endParaRPr lang="en-US" altLang="ja-JP" dirty="0" smtClean="0"/>
          </a:p>
          <a:p>
            <a:pPr lvl="3"/>
            <a:r>
              <a:rPr lang="en-US" altLang="ja-JP" dirty="0" smtClean="0"/>
              <a:t>50</a:t>
            </a:r>
            <a:r>
              <a:rPr lang="ja-JP" altLang="en-US" dirty="0" smtClean="0"/>
              <a:t>～</a:t>
            </a:r>
            <a:r>
              <a:rPr lang="en-US" altLang="ja-JP" dirty="0" smtClean="0"/>
              <a:t>300 </a:t>
            </a:r>
            <a:r>
              <a:rPr lang="en-US" altLang="ja-JP" dirty="0" smtClean="0">
                <a:latin typeface="Symbol" pitchFamily="18" charset="2"/>
              </a:rPr>
              <a:t>m</a:t>
            </a:r>
            <a:r>
              <a:rPr lang="en-US" altLang="ja-JP" dirty="0" smtClean="0"/>
              <a:t>m </a:t>
            </a:r>
            <a:r>
              <a:rPr lang="ja-JP" altLang="en-US" dirty="0" smtClean="0"/>
              <a:t>の位置分解能</a:t>
            </a:r>
            <a:endParaRPr lang="en-US" altLang="ja-JP" dirty="0" smtClean="0"/>
          </a:p>
          <a:p>
            <a:pPr lvl="2"/>
            <a:r>
              <a:rPr lang="ja-JP" altLang="en-US" dirty="0" smtClean="0"/>
              <a:t>シンチレーション・カウンター</a:t>
            </a:r>
            <a:endParaRPr lang="en-US" altLang="ja-JP" dirty="0" smtClean="0"/>
          </a:p>
          <a:p>
            <a:pPr lvl="3"/>
            <a:r>
              <a:rPr lang="ja-JP" altLang="en-US" dirty="0" smtClean="0"/>
              <a:t>シンチレーター（蛍光物質）と光検出器</a:t>
            </a:r>
            <a:endParaRPr lang="en-US" altLang="ja-JP" dirty="0" smtClean="0"/>
          </a:p>
          <a:p>
            <a:pPr lvl="4"/>
            <a:r>
              <a:rPr lang="ja-JP" altLang="en-US" dirty="0" smtClean="0"/>
              <a:t>シンチレーターのサイズで位置分解能は決まる</a:t>
            </a:r>
            <a:endParaRPr lang="en-US" altLang="ja-JP" dirty="0" smtClean="0"/>
          </a:p>
          <a:p>
            <a:pPr lvl="2"/>
            <a:r>
              <a:rPr lang="ja-JP" altLang="en-US" dirty="0" smtClean="0"/>
              <a:t>半導体検出器</a:t>
            </a:r>
            <a:endParaRPr lang="en-US" altLang="ja-JP" dirty="0" smtClean="0"/>
          </a:p>
          <a:p>
            <a:pPr lvl="3"/>
            <a:r>
              <a:rPr lang="ja-JP" altLang="en-US" dirty="0" smtClean="0"/>
              <a:t>ピクセル型だと </a:t>
            </a:r>
            <a:r>
              <a:rPr lang="en-US" altLang="ja-JP" dirty="0" smtClean="0"/>
              <a:t>~2</a:t>
            </a:r>
            <a:r>
              <a:rPr lang="en-US" altLang="ja-JP" dirty="0" smtClean="0">
                <a:latin typeface="Symbol" pitchFamily="18" charset="2"/>
              </a:rPr>
              <a:t> m</a:t>
            </a:r>
            <a:r>
              <a:rPr lang="en-US" altLang="ja-JP" dirty="0" smtClean="0"/>
              <a:t>m </a:t>
            </a:r>
            <a:r>
              <a:rPr lang="ja-JP" altLang="en-US" dirty="0" smtClean="0"/>
              <a:t>の位置分解能</a:t>
            </a:r>
            <a:endParaRPr lang="en-US" altLang="ja-JP" dirty="0" smtClean="0"/>
          </a:p>
          <a:p>
            <a:pPr lvl="3"/>
            <a:r>
              <a:rPr lang="ja-JP" altLang="en-US" dirty="0" smtClean="0"/>
              <a:t>ストリップ（細い筋状）型だと、幅の</a:t>
            </a:r>
            <a:r>
              <a:rPr lang="en-US" altLang="ja-JP" dirty="0" smtClean="0"/>
              <a:t>1/3</a:t>
            </a:r>
            <a:r>
              <a:rPr lang="ja-JP" altLang="en-US" dirty="0" smtClean="0"/>
              <a:t>程度</a:t>
            </a:r>
            <a:endParaRPr lang="en-US" altLang="ja-JP"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71</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測定方法</a:t>
            </a:r>
            <a:endParaRPr kumimoji="1" lang="ja-JP" altLang="en-US" dirty="0"/>
          </a:p>
        </p:txBody>
      </p:sp>
      <p:sp>
        <p:nvSpPr>
          <p:cNvPr id="3" name="コンテンツ プレースホルダ 2"/>
          <p:cNvSpPr>
            <a:spLocks noGrp="1"/>
          </p:cNvSpPr>
          <p:nvPr>
            <p:ph idx="1"/>
          </p:nvPr>
        </p:nvSpPr>
        <p:spPr>
          <a:xfrm>
            <a:off x="363071" y="949683"/>
            <a:ext cx="8404411" cy="5639376"/>
          </a:xfrm>
        </p:spPr>
        <p:txBody>
          <a:bodyPr/>
          <a:lstStyle/>
          <a:p>
            <a:r>
              <a:rPr lang="ja-JP" altLang="en-US" dirty="0" smtClean="0"/>
              <a:t>エネルギー</a:t>
            </a:r>
            <a:endParaRPr lang="en-US" altLang="ja-JP" dirty="0" smtClean="0"/>
          </a:p>
          <a:p>
            <a:pPr lvl="1"/>
            <a:r>
              <a:rPr lang="ja-JP" altLang="en-US" sz="1800" dirty="0" smtClean="0"/>
              <a:t>ハドロン</a:t>
            </a:r>
            <a:endParaRPr lang="en-US" altLang="ja-JP" sz="1800" dirty="0" smtClean="0"/>
          </a:p>
          <a:p>
            <a:pPr lvl="2"/>
            <a:r>
              <a:rPr lang="ja-JP" altLang="en-US" sz="1600" dirty="0" smtClean="0"/>
              <a:t>電離等によるエネルギー損失により物質を通過する際に少しずつエネルギーを落としていく</a:t>
            </a:r>
            <a:endParaRPr lang="en-US" altLang="ja-JP" sz="1600" dirty="0" smtClean="0"/>
          </a:p>
          <a:p>
            <a:pPr lvl="3"/>
            <a:r>
              <a:rPr lang="ja-JP" altLang="en-US" sz="1400" dirty="0" smtClean="0"/>
              <a:t>通過する粒子の質量・電荷数が異なれば、同じ運動量をもった粒子が同じ物質中で落とすエネルギーが異なる</a:t>
            </a:r>
            <a:endParaRPr lang="en-US" altLang="ja-JP" sz="1400" dirty="0" smtClean="0"/>
          </a:p>
          <a:p>
            <a:pPr lvl="2"/>
            <a:r>
              <a:rPr lang="ja-JP" altLang="en-US" sz="1600" dirty="0" smtClean="0"/>
              <a:t>粒子が止まるまでに落とした全てのエネルギーを測れば元々持っていたエネルギーが分かる</a:t>
            </a:r>
            <a:endParaRPr lang="en-US" altLang="ja-JP" dirty="0" smtClean="0"/>
          </a:p>
          <a:p>
            <a:pPr lvl="1"/>
            <a:r>
              <a:rPr lang="ja-JP" altLang="en-US" sz="1800" dirty="0" smtClean="0"/>
              <a:t>光子</a:t>
            </a:r>
            <a:endParaRPr lang="en-US" altLang="ja-JP" sz="1800" dirty="0" smtClean="0"/>
          </a:p>
          <a:p>
            <a:pPr lvl="2"/>
            <a:r>
              <a:rPr lang="en-US" altLang="ja-JP" sz="1600" dirty="0" smtClean="0"/>
              <a:t>~1</a:t>
            </a:r>
            <a:r>
              <a:rPr lang="ja-JP" altLang="en-US" sz="1600" dirty="0" smtClean="0"/>
              <a:t> </a:t>
            </a:r>
            <a:r>
              <a:rPr lang="en-US" altLang="ja-JP" sz="1600" dirty="0" smtClean="0"/>
              <a:t>MeV </a:t>
            </a:r>
            <a:r>
              <a:rPr lang="ja-JP" altLang="en-US" sz="1600" dirty="0" smtClean="0"/>
              <a:t>以上では、電子・陽電子対生成が主</a:t>
            </a:r>
            <a:endParaRPr lang="en-US" altLang="ja-JP" sz="1600" dirty="0" smtClean="0"/>
          </a:p>
          <a:p>
            <a:pPr lvl="3"/>
            <a:r>
              <a:rPr lang="ja-JP" altLang="en-US" sz="1400" dirty="0" smtClean="0"/>
              <a:t>電子：　制動放射で光子を放出したり、電離でエネルギーを落とす</a:t>
            </a:r>
            <a:endParaRPr lang="en-US" altLang="ja-JP" sz="1400" dirty="0" smtClean="0"/>
          </a:p>
          <a:p>
            <a:pPr lvl="3"/>
            <a:r>
              <a:rPr lang="ja-JP" altLang="en-US" sz="1400" dirty="0" smtClean="0"/>
              <a:t>陽電子：　物質中の電子対消滅して光子を二つ以上放出</a:t>
            </a:r>
            <a:endParaRPr lang="en-US" altLang="ja-JP" sz="1400" dirty="0" smtClean="0"/>
          </a:p>
          <a:p>
            <a:pPr lvl="3"/>
            <a:r>
              <a:rPr lang="ja-JP" altLang="en-US" sz="1400" dirty="0" smtClean="0"/>
              <a:t>電子・陽電子と光子を放出するプロセスが繰り返される（電磁シャワー）</a:t>
            </a:r>
            <a:endParaRPr lang="en-US" altLang="ja-JP" sz="1400" dirty="0" smtClean="0"/>
          </a:p>
          <a:p>
            <a:pPr lvl="1"/>
            <a:r>
              <a:rPr lang="ja-JP" altLang="en-US" sz="1800" dirty="0" smtClean="0"/>
              <a:t>電子</a:t>
            </a:r>
            <a:endParaRPr lang="en-US" altLang="ja-JP" sz="1800" dirty="0" smtClean="0"/>
          </a:p>
          <a:p>
            <a:pPr lvl="2"/>
            <a:r>
              <a:rPr lang="en-US" altLang="ja-JP" sz="1600" dirty="0" smtClean="0"/>
              <a:t>~20 MeV</a:t>
            </a:r>
            <a:r>
              <a:rPr lang="ja-JP" altLang="en-US" sz="1600" dirty="0" smtClean="0"/>
              <a:t>以上では制動放射が主</a:t>
            </a:r>
            <a:endParaRPr lang="en-US" altLang="ja-JP" sz="1600" dirty="0" smtClean="0"/>
          </a:p>
          <a:p>
            <a:pPr lvl="3"/>
            <a:r>
              <a:rPr lang="ja-JP" altLang="en-US" sz="1400" dirty="0" smtClean="0"/>
              <a:t>光子を放出し、そのあとのプロセスは光子の場合と同じ</a:t>
            </a:r>
            <a:endParaRPr lang="en-US" altLang="ja-JP" sz="1400" dirty="0" smtClean="0"/>
          </a:p>
          <a:p>
            <a:pPr lvl="3"/>
            <a:r>
              <a:rPr lang="ja-JP" altLang="en-US" sz="1400" dirty="0" smtClean="0"/>
              <a:t>電磁シャワーが生成される</a:t>
            </a:r>
            <a:endParaRPr lang="en-US" altLang="ja-JP" sz="14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72</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測定方法</a:t>
            </a:r>
            <a:endParaRPr kumimoji="1" lang="ja-JP" altLang="en-US" dirty="0"/>
          </a:p>
        </p:txBody>
      </p:sp>
      <p:sp>
        <p:nvSpPr>
          <p:cNvPr id="3" name="コンテンツ プレースホルダ 2"/>
          <p:cNvSpPr>
            <a:spLocks noGrp="1"/>
          </p:cNvSpPr>
          <p:nvPr>
            <p:ph idx="1"/>
          </p:nvPr>
        </p:nvSpPr>
        <p:spPr>
          <a:xfrm>
            <a:off x="363071" y="949683"/>
            <a:ext cx="8404411" cy="5639376"/>
          </a:xfrm>
        </p:spPr>
        <p:txBody>
          <a:bodyPr/>
          <a:lstStyle/>
          <a:p>
            <a:r>
              <a:rPr lang="ja-JP" altLang="en-US" sz="2800" dirty="0" smtClean="0"/>
              <a:t>質量</a:t>
            </a:r>
            <a:endParaRPr lang="en-US" altLang="ja-JP" sz="2800" dirty="0" smtClean="0"/>
          </a:p>
          <a:p>
            <a:pPr lvl="1"/>
            <a:r>
              <a:rPr lang="ja-JP" altLang="en-US" dirty="0" smtClean="0"/>
              <a:t>飛行時間と運動量を組み合わせる</a:t>
            </a:r>
            <a:endParaRPr lang="en-US" altLang="ja-JP" dirty="0" smtClean="0"/>
          </a:p>
          <a:p>
            <a:pPr lvl="2"/>
            <a:r>
              <a:rPr lang="ja-JP" altLang="en-US" sz="2000" dirty="0" smtClean="0"/>
              <a:t>検出器間を通過する時間を測定</a:t>
            </a:r>
            <a:endParaRPr lang="en-US" altLang="ja-JP" sz="2000" dirty="0" smtClean="0"/>
          </a:p>
          <a:p>
            <a:pPr lvl="2"/>
            <a:r>
              <a:rPr lang="ja-JP" altLang="en-US" sz="2000" dirty="0" smtClean="0"/>
              <a:t>飛跡と時間から速さ、運動量と速さから質量を求める</a:t>
            </a:r>
            <a:endParaRPr lang="en-US" altLang="ja-JP" sz="2000" dirty="0" smtClean="0"/>
          </a:p>
          <a:p>
            <a:pPr lvl="1"/>
            <a:r>
              <a:rPr lang="ja-JP" altLang="en-US" dirty="0" smtClean="0"/>
              <a:t>運動量とチェレンコフ光を組み合わせる</a:t>
            </a:r>
            <a:endParaRPr lang="en-US" altLang="ja-JP" dirty="0" smtClean="0"/>
          </a:p>
          <a:p>
            <a:pPr lvl="2"/>
            <a:r>
              <a:rPr lang="ja-JP" altLang="en-US" sz="2000" dirty="0" smtClean="0"/>
              <a:t>チェレンコフ光の有無</a:t>
            </a:r>
            <a:endParaRPr lang="en-US" altLang="ja-JP" sz="2000" dirty="0" smtClean="0"/>
          </a:p>
          <a:p>
            <a:pPr lvl="3"/>
            <a:r>
              <a:rPr lang="ja-JP" altLang="en-US" sz="1800" dirty="0" smtClean="0">
                <a:sym typeface="Symbol"/>
              </a:rPr>
              <a:t>同じ運動量の粒子の場合、</a:t>
            </a:r>
            <a:r>
              <a:rPr lang="ja-JP" altLang="ja-JP" sz="1800" dirty="0" smtClean="0">
                <a:sym typeface="Symbol"/>
              </a:rPr>
              <a:t></a:t>
            </a:r>
            <a:r>
              <a:rPr lang="ja-JP" altLang="en-US" sz="1800" dirty="0" smtClean="0">
                <a:sym typeface="Symbol"/>
              </a:rPr>
              <a:t>の違いは質量の違い</a:t>
            </a:r>
            <a:endParaRPr lang="en-US" altLang="ja-JP" sz="1800" dirty="0" smtClean="0">
              <a:sym typeface="Symbol"/>
            </a:endParaRPr>
          </a:p>
          <a:p>
            <a:pPr lvl="3"/>
            <a:r>
              <a:rPr lang="ja-JP" altLang="ja-JP" sz="1800" dirty="0" smtClean="0">
                <a:sym typeface="Symbol"/>
              </a:rPr>
              <a:t></a:t>
            </a:r>
            <a:r>
              <a:rPr lang="en-US" altLang="ja-JP" sz="1800" dirty="0" smtClean="0">
                <a:sym typeface="Symbol"/>
              </a:rPr>
              <a:t> </a:t>
            </a:r>
            <a:r>
              <a:rPr lang="ja-JP" altLang="en-US" sz="1800" dirty="0" smtClean="0">
                <a:sym typeface="Symbol"/>
              </a:rPr>
              <a:t> </a:t>
            </a:r>
            <a:r>
              <a:rPr lang="en-US" altLang="ja-JP" sz="1800" dirty="0" smtClean="0">
                <a:sym typeface="Symbol"/>
              </a:rPr>
              <a:t>1/</a:t>
            </a:r>
            <a:r>
              <a:rPr lang="en-US" altLang="ja-JP" sz="1800" i="1" dirty="0" smtClean="0">
                <a:latin typeface="Times New Roman" pitchFamily="18" charset="0"/>
                <a:cs typeface="Times New Roman" pitchFamily="18" charset="0"/>
                <a:sym typeface="Symbol"/>
              </a:rPr>
              <a:t>n </a:t>
            </a:r>
            <a:r>
              <a:rPr lang="ja-JP" altLang="en-US" sz="1800" dirty="0" smtClean="0">
                <a:latin typeface="Times New Roman" pitchFamily="18" charset="0"/>
                <a:cs typeface="Times New Roman" pitchFamily="18" charset="0"/>
                <a:sym typeface="Symbol"/>
              </a:rPr>
              <a:t>の条件を満たしていれば、ある質量より小さい</a:t>
            </a:r>
            <a:endParaRPr lang="en-US" altLang="ja-JP" sz="1800" dirty="0" smtClean="0">
              <a:latin typeface="Times New Roman" pitchFamily="18" charset="0"/>
              <a:cs typeface="Times New Roman" pitchFamily="18" charset="0"/>
            </a:endParaRPr>
          </a:p>
          <a:p>
            <a:pPr lvl="2"/>
            <a:r>
              <a:rPr lang="ja-JP" altLang="en-US" sz="2000" dirty="0" smtClean="0"/>
              <a:t>チェレンコフ光の放出角度</a:t>
            </a:r>
            <a:endParaRPr lang="en-US" altLang="ja-JP" sz="2000" dirty="0" smtClean="0"/>
          </a:p>
          <a:p>
            <a:pPr lvl="3"/>
            <a:r>
              <a:rPr lang="ja-JP" altLang="en-US" sz="1800" dirty="0" smtClean="0"/>
              <a:t>放出されたチェレンコフ光と荷電粒子とのなす角は</a:t>
            </a:r>
            <a:r>
              <a:rPr lang="ja-JP" altLang="ja-JP" sz="1800" dirty="0" smtClean="0">
                <a:sym typeface="Symbol"/>
              </a:rPr>
              <a:t></a:t>
            </a:r>
            <a:r>
              <a:rPr lang="ja-JP" altLang="en-US" sz="1800" dirty="0" smtClean="0">
                <a:sym typeface="Symbol"/>
              </a:rPr>
              <a:t>によって決まる</a:t>
            </a:r>
            <a:endParaRPr lang="en-US" altLang="ja-JP" sz="1800" dirty="0" smtClean="0">
              <a:sym typeface="Symbol"/>
            </a:endParaRPr>
          </a:p>
          <a:p>
            <a:pPr lvl="3"/>
            <a:r>
              <a:rPr lang="ja-JP" altLang="en-US" sz="1800" dirty="0" smtClean="0">
                <a:sym typeface="Symbol"/>
              </a:rPr>
              <a:t>角度から</a:t>
            </a:r>
            <a:r>
              <a:rPr lang="ja-JP" altLang="ja-JP" sz="1800" dirty="0" smtClean="0">
                <a:sym typeface="Symbol"/>
              </a:rPr>
              <a:t></a:t>
            </a:r>
            <a:r>
              <a:rPr lang="ja-JP" altLang="en-US" sz="1800" dirty="0" smtClean="0">
                <a:sym typeface="Symbol"/>
              </a:rPr>
              <a:t>がわかり、運動量と組み合わせれば質量が分かる</a:t>
            </a:r>
            <a:endParaRPr lang="en-US" altLang="ja-JP" sz="1800" dirty="0" smtClean="0"/>
          </a:p>
          <a:p>
            <a:pPr lvl="2"/>
            <a:endParaRPr lang="en-US" altLang="ja-JP" dirty="0" smtClean="0"/>
          </a:p>
          <a:p>
            <a:pPr lvl="1"/>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73</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lang="ja-JP" altLang="en-US" dirty="0" smtClean="0"/>
              <a:t>実験で使われている</a:t>
            </a:r>
            <a:r>
              <a:rPr lang="en-US" altLang="ja-JP" dirty="0" smtClean="0"/>
              <a:t/>
            </a:r>
            <a:br>
              <a:rPr lang="en-US" altLang="ja-JP" dirty="0" smtClean="0"/>
            </a:br>
            <a:r>
              <a:rPr kumimoji="1" lang="ja-JP" altLang="en-US" dirty="0" smtClean="0"/>
              <a:t>検出器の例</a:t>
            </a:r>
            <a:endParaRPr kumimoji="1" lang="ja-JP" altLang="en-US" dirty="0"/>
          </a:p>
        </p:txBody>
      </p:sp>
      <p:sp>
        <p:nvSpPr>
          <p:cNvPr id="6" name="テキスト プレースホルダ 5"/>
          <p:cNvSpPr>
            <a:spLocks noGrp="1"/>
          </p:cNvSpPr>
          <p:nvPr>
            <p:ph type="body" idx="1"/>
          </p:nvPr>
        </p:nvSpPr>
        <p:spPr/>
        <p:txBody>
          <a:bodyPr/>
          <a:lstStyle/>
          <a:p>
            <a:r>
              <a:rPr kumimoji="1" lang="en-US" altLang="ja-JP" dirty="0" smtClean="0"/>
              <a:t>Examples of Detectors Used in Experiments</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74</a:t>
            </a:fld>
            <a:endParaRPr kumimoji="1" lang="ja-JP" altLang="en-US" dirty="0"/>
          </a:p>
        </p:txBody>
      </p:sp>
      <p:sp>
        <p:nvSpPr>
          <p:cNvPr id="7" name="フッター プレースホルダ 6"/>
          <p:cNvSpPr>
            <a:spLocks noGrp="1"/>
          </p:cNvSpPr>
          <p:nvPr>
            <p:ph type="ftr" sz="quarter" idx="10"/>
          </p:nvPr>
        </p:nvSpPr>
        <p:spPr/>
        <p:txBody>
          <a:body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81025" y="2714620"/>
            <a:ext cx="8096250" cy="3643338"/>
          </a:xfrm>
        </p:spPr>
        <p:txBody>
          <a:bodyPr/>
          <a:lstStyle/>
          <a:p>
            <a:r>
              <a:rPr kumimoji="1" lang="ja-JP" altLang="en-US" sz="2800" dirty="0" smtClean="0"/>
              <a:t>東北大学大学院理学研究科付属原子核研究施設で行われている、</a:t>
            </a:r>
            <a:r>
              <a:rPr kumimoji="1" lang="en-US" altLang="ja-JP" sz="2800" dirty="0" smtClean="0"/>
              <a:t/>
            </a:r>
            <a:br>
              <a:rPr kumimoji="1" lang="en-US" altLang="ja-JP" sz="2800" dirty="0" smtClean="0"/>
            </a:br>
            <a:r>
              <a:rPr kumimoji="1" lang="ja-JP" altLang="en-US" sz="2800" dirty="0" smtClean="0"/>
              <a:t>光子</a:t>
            </a:r>
            <a:r>
              <a:rPr kumimoji="1" lang="en-US" altLang="ja-JP" sz="2800" dirty="0" smtClean="0"/>
              <a:t>-</a:t>
            </a:r>
            <a:r>
              <a:rPr kumimoji="1" lang="ja-JP" altLang="en-US" sz="2800" dirty="0" smtClean="0"/>
              <a:t>中性子反応によるストレンジネス生成実験</a:t>
            </a:r>
            <a:endParaRPr kumimoji="1" lang="ja-JP" altLang="en-US" dirty="0"/>
          </a:p>
        </p:txBody>
      </p:sp>
      <p:sp>
        <p:nvSpPr>
          <p:cNvPr id="3" name="テキスト プレースホルダ 2"/>
          <p:cNvSpPr>
            <a:spLocks noGrp="1"/>
          </p:cNvSpPr>
          <p:nvPr>
            <p:ph type="body" idx="1"/>
          </p:nvPr>
        </p:nvSpPr>
        <p:spPr/>
        <p:txBody>
          <a:bodyPr/>
          <a:lstStyle/>
          <a:p>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75</a:t>
            </a:fld>
            <a:endParaRPr kumimoji="1" lang="ja-JP" altLang="en-US" dirty="0"/>
          </a:p>
        </p:txBody>
      </p:sp>
      <p:sp>
        <p:nvSpPr>
          <p:cNvPr id="5" name="フッター プレースホルダ 4"/>
          <p:cNvSpPr>
            <a:spLocks noGrp="1"/>
          </p:cNvSpPr>
          <p:nvPr>
            <p:ph type="ftr" sz="quarter" idx="10"/>
          </p:nvPr>
        </p:nvSpPr>
        <p:spPr/>
        <p:txBody>
          <a:body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z="3200" dirty="0" smtClean="0"/>
              <a:t>光子</a:t>
            </a:r>
            <a:r>
              <a:rPr lang="en-US" altLang="ja-JP" sz="3200" dirty="0" smtClean="0"/>
              <a:t>-</a:t>
            </a:r>
            <a:r>
              <a:rPr lang="ja-JP" altLang="en-US" sz="3200" dirty="0" smtClean="0"/>
              <a:t>中性子反応によるストレンジネス生成実験</a:t>
            </a:r>
            <a:endParaRPr kumimoji="1" lang="ja-JP" altLang="en-US" dirty="0"/>
          </a:p>
        </p:txBody>
      </p:sp>
      <p:sp>
        <p:nvSpPr>
          <p:cNvPr id="3" name="コンテンツ プレースホルダ 2"/>
          <p:cNvSpPr>
            <a:spLocks noGrp="1"/>
          </p:cNvSpPr>
          <p:nvPr>
            <p:ph idx="1"/>
          </p:nvPr>
        </p:nvSpPr>
        <p:spPr>
          <a:xfrm>
            <a:off x="463896" y="1070708"/>
            <a:ext cx="7738810" cy="5572140"/>
          </a:xfrm>
        </p:spPr>
        <p:txBody>
          <a:bodyPr/>
          <a:lstStyle/>
          <a:p>
            <a:r>
              <a:rPr lang="ja-JP" altLang="en-US" sz="2000" dirty="0" smtClean="0"/>
              <a:t>ストレンジネス</a:t>
            </a:r>
            <a:endParaRPr lang="en-US" altLang="ja-JP" sz="2000" dirty="0" smtClean="0"/>
          </a:p>
          <a:p>
            <a:pPr lvl="1"/>
            <a:r>
              <a:rPr kumimoji="1" lang="en-US" altLang="ja-JP" sz="1800" dirty="0" smtClean="0"/>
              <a:t>s</a:t>
            </a:r>
            <a:r>
              <a:rPr kumimoji="1" lang="ja-JP" altLang="en-US" sz="1800" dirty="0" smtClean="0"/>
              <a:t>（ストレンジ）クォークを含んだハドロン</a:t>
            </a:r>
            <a:endParaRPr kumimoji="1" lang="en-US" altLang="ja-JP" sz="1800" dirty="0" smtClean="0"/>
          </a:p>
          <a:p>
            <a:pPr lvl="2"/>
            <a:r>
              <a:rPr lang="en-US" altLang="ja-JP" sz="1600" dirty="0" smtClean="0"/>
              <a:t>s </a:t>
            </a:r>
            <a:r>
              <a:rPr lang="ja-JP" altLang="en-US" sz="1600" dirty="0" smtClean="0"/>
              <a:t>クォーク</a:t>
            </a:r>
            <a:endParaRPr lang="en-US" altLang="ja-JP" sz="1600" dirty="0" smtClean="0"/>
          </a:p>
          <a:p>
            <a:pPr lvl="3"/>
            <a:r>
              <a:rPr lang="ja-JP" altLang="en-US" sz="1400" dirty="0" smtClean="0"/>
              <a:t>陽子・中性子を構成している </a:t>
            </a:r>
            <a:r>
              <a:rPr lang="en-US" altLang="ja-JP" sz="1400" dirty="0" smtClean="0"/>
              <a:t>u, d </a:t>
            </a:r>
            <a:r>
              <a:rPr lang="ja-JP" altLang="en-US" sz="1400" dirty="0" smtClean="0"/>
              <a:t>クォークより質量が大きい</a:t>
            </a:r>
            <a:endParaRPr lang="en-US" altLang="ja-JP" sz="1400" dirty="0" smtClean="0"/>
          </a:p>
          <a:p>
            <a:pPr lvl="3"/>
            <a:r>
              <a:rPr kumimoji="1" lang="ja-JP" altLang="en-US" sz="1400" dirty="0" smtClean="0"/>
              <a:t>通常の状態では存在しない</a:t>
            </a:r>
            <a:endParaRPr kumimoji="1" lang="en-US" altLang="ja-JP" sz="1400" dirty="0" smtClean="0"/>
          </a:p>
          <a:p>
            <a:pPr lvl="1"/>
            <a:r>
              <a:rPr lang="ja-JP" altLang="en-US" sz="1800" dirty="0" smtClean="0"/>
              <a:t>生成後、</a:t>
            </a:r>
            <a:r>
              <a:rPr lang="en-US" altLang="ja-JP" sz="1800" dirty="0" smtClean="0"/>
              <a:t>10</a:t>
            </a:r>
            <a:r>
              <a:rPr lang="en-US" altLang="ja-JP" sz="1800" baseline="30000" dirty="0" smtClean="0"/>
              <a:t>-10</a:t>
            </a:r>
            <a:r>
              <a:rPr lang="en-US" altLang="ja-JP" sz="1800" dirty="0" smtClean="0"/>
              <a:t> s </a:t>
            </a:r>
            <a:r>
              <a:rPr lang="ja-JP" altLang="en-US" sz="1800" dirty="0" smtClean="0"/>
              <a:t>程度で崩壊する</a:t>
            </a:r>
            <a:endParaRPr lang="en-US" altLang="ja-JP" sz="1800" dirty="0" smtClean="0"/>
          </a:p>
          <a:p>
            <a:pPr lvl="1"/>
            <a:r>
              <a:rPr kumimoji="1" lang="ja-JP" altLang="en-US" sz="1800" dirty="0" smtClean="0"/>
              <a:t>対生成により生じる</a:t>
            </a:r>
            <a:endParaRPr kumimoji="1" lang="en-US" altLang="ja-JP" sz="1800" dirty="0" smtClean="0"/>
          </a:p>
          <a:p>
            <a:pPr lvl="2"/>
            <a:r>
              <a:rPr kumimoji="1" lang="en-US" altLang="ja-JP" sz="1600" dirty="0" smtClean="0"/>
              <a:t>s</a:t>
            </a:r>
            <a:r>
              <a:rPr kumimoji="1" lang="ja-JP" altLang="en-US" sz="1600" dirty="0" smtClean="0"/>
              <a:t>クォークと反</a:t>
            </a:r>
            <a:r>
              <a:rPr kumimoji="1" lang="en-US" altLang="ja-JP" sz="1600" dirty="0" smtClean="0"/>
              <a:t>s</a:t>
            </a:r>
            <a:r>
              <a:rPr kumimoji="1" lang="ja-JP" altLang="en-US" sz="1600" dirty="0" smtClean="0"/>
              <a:t>クォークが生成</a:t>
            </a:r>
            <a:endParaRPr kumimoji="1" lang="en-US" altLang="ja-JP" sz="1600" dirty="0" smtClean="0"/>
          </a:p>
          <a:p>
            <a:r>
              <a:rPr lang="ja-JP" altLang="en-US" sz="2000" dirty="0" smtClean="0"/>
              <a:t>光子</a:t>
            </a:r>
            <a:r>
              <a:rPr lang="en-US" altLang="ja-JP" sz="2000" dirty="0" smtClean="0"/>
              <a:t>-</a:t>
            </a:r>
            <a:r>
              <a:rPr lang="ja-JP" altLang="en-US" sz="2000" dirty="0" smtClean="0"/>
              <a:t>中性子反応</a:t>
            </a:r>
            <a:endParaRPr lang="en-US" altLang="ja-JP" sz="2000" dirty="0" smtClean="0"/>
          </a:p>
          <a:p>
            <a:endParaRPr lang="en-US" altLang="ja-JP" sz="2000" dirty="0" smtClean="0"/>
          </a:p>
          <a:p>
            <a:endParaRPr lang="en-US" altLang="ja-JP" sz="2000" dirty="0" smtClean="0"/>
          </a:p>
          <a:p>
            <a:endParaRPr lang="en-US" altLang="ja-JP" sz="2000" dirty="0" smtClean="0"/>
          </a:p>
          <a:p>
            <a:endParaRPr lang="en-US" altLang="ja-JP" sz="2000" dirty="0" smtClean="0"/>
          </a:p>
          <a:p>
            <a:endParaRPr lang="en-US" altLang="ja-JP" sz="2000" dirty="0" smtClean="0"/>
          </a:p>
          <a:p>
            <a:pPr lvl="1"/>
            <a:r>
              <a:rPr lang="ja-JP" altLang="en-US" sz="1800" dirty="0" smtClean="0"/>
              <a:t>生成閾値（作られる最小の値）近傍で、反応断面積の運動量依存性を調べている</a:t>
            </a:r>
            <a:endParaRPr lang="en-US" altLang="ja-JP" sz="1800" dirty="0" smtClean="0"/>
          </a:p>
          <a:p>
            <a:pPr lvl="1"/>
            <a:r>
              <a:rPr lang="ja-JP" altLang="en-US" sz="1800" dirty="0" smtClean="0"/>
              <a:t>ストレンジ生成に関する理解</a:t>
            </a:r>
            <a:endParaRPr lang="en-US" altLang="ja-JP" sz="18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76</a:t>
            </a:fld>
            <a:endParaRPr kumimoji="1" lang="ja-JP" altLang="en-US" dirty="0"/>
          </a:p>
        </p:txBody>
      </p:sp>
      <p:sp>
        <p:nvSpPr>
          <p:cNvPr id="5" name="テキスト ボックス 4"/>
          <p:cNvSpPr txBox="1"/>
          <p:nvPr/>
        </p:nvSpPr>
        <p:spPr>
          <a:xfrm>
            <a:off x="1600201" y="3924860"/>
            <a:ext cx="2188420" cy="523220"/>
          </a:xfrm>
          <a:prstGeom prst="rect">
            <a:avLst/>
          </a:prstGeom>
          <a:noFill/>
        </p:spPr>
        <p:txBody>
          <a:bodyPr wrap="none" rtlCol="0">
            <a:spAutoFit/>
          </a:bodyPr>
          <a:lstStyle/>
          <a:p>
            <a:r>
              <a:rPr kumimoji="1" lang="en-US" altLang="ja-JP" sz="2800" dirty="0" smtClean="0">
                <a:latin typeface="Symbol" pitchFamily="18" charset="2"/>
                <a:cs typeface="Times New Roman" pitchFamily="18" charset="0"/>
              </a:rPr>
              <a:t>g</a:t>
            </a:r>
            <a:r>
              <a:rPr kumimoji="1" lang="en-US" altLang="ja-JP" sz="2800" dirty="0" smtClean="0">
                <a:latin typeface="Times New Roman" pitchFamily="18" charset="0"/>
                <a:cs typeface="Times New Roman" pitchFamily="18" charset="0"/>
              </a:rPr>
              <a:t>+</a:t>
            </a:r>
            <a:r>
              <a:rPr kumimoji="1" lang="en-US" altLang="ja-JP" sz="2800" i="1" dirty="0" smtClean="0">
                <a:latin typeface="Times New Roman" pitchFamily="18" charset="0"/>
                <a:cs typeface="Times New Roman" pitchFamily="18" charset="0"/>
              </a:rPr>
              <a:t>n </a:t>
            </a:r>
            <a:r>
              <a:rPr kumimoji="1" lang="en-US" altLang="ja-JP" sz="2800" dirty="0" smtClean="0">
                <a:latin typeface="Times New Roman" pitchFamily="18" charset="0"/>
                <a:cs typeface="Times New Roman" pitchFamily="18" charset="0"/>
                <a:sym typeface="Symbol"/>
              </a:rPr>
              <a:t> </a:t>
            </a:r>
            <a:r>
              <a:rPr kumimoji="1" lang="en-US" altLang="ja-JP" sz="2800" i="1" dirty="0" smtClean="0">
                <a:latin typeface="Times New Roman" pitchFamily="18" charset="0"/>
                <a:cs typeface="Times New Roman" pitchFamily="18" charset="0"/>
                <a:sym typeface="Symbol"/>
              </a:rPr>
              <a:t>K</a:t>
            </a:r>
            <a:r>
              <a:rPr kumimoji="1" lang="en-US" altLang="ja-JP" sz="2800" baseline="30000" dirty="0" smtClean="0">
                <a:latin typeface="Times New Roman" pitchFamily="18" charset="0"/>
                <a:cs typeface="Times New Roman" pitchFamily="18" charset="0"/>
                <a:sym typeface="Symbol"/>
              </a:rPr>
              <a:t>0</a:t>
            </a:r>
            <a:r>
              <a:rPr kumimoji="1" lang="en-US" altLang="ja-JP" sz="2800" baseline="-25000" dirty="0" smtClean="0">
                <a:latin typeface="Times New Roman" pitchFamily="18" charset="0"/>
                <a:cs typeface="Times New Roman" pitchFamily="18" charset="0"/>
                <a:sym typeface="Symbol"/>
              </a:rPr>
              <a:t>S</a:t>
            </a:r>
            <a:r>
              <a:rPr kumimoji="1" lang="en-US" altLang="ja-JP" sz="2800" dirty="0" smtClean="0">
                <a:latin typeface="Times New Roman" pitchFamily="18" charset="0"/>
                <a:cs typeface="Times New Roman" pitchFamily="18" charset="0"/>
                <a:sym typeface="Symbol"/>
              </a:rPr>
              <a:t>+</a:t>
            </a:r>
            <a:r>
              <a:rPr kumimoji="1" lang="en-US" altLang="ja-JP" sz="2800" dirty="0" smtClean="0">
                <a:latin typeface="Symbol" pitchFamily="18" charset="2"/>
                <a:cs typeface="Times New Roman" pitchFamily="18" charset="0"/>
                <a:sym typeface="Symbol"/>
              </a:rPr>
              <a:t>L</a:t>
            </a:r>
          </a:p>
        </p:txBody>
      </p:sp>
      <p:sp>
        <p:nvSpPr>
          <p:cNvPr id="6" name="テキスト ボックス 5"/>
          <p:cNvSpPr txBox="1"/>
          <p:nvPr/>
        </p:nvSpPr>
        <p:spPr>
          <a:xfrm>
            <a:off x="3016624" y="4630270"/>
            <a:ext cx="1446230" cy="707886"/>
          </a:xfrm>
          <a:prstGeom prst="rect">
            <a:avLst/>
          </a:prstGeom>
          <a:noFill/>
        </p:spPr>
        <p:txBody>
          <a:bodyPr wrap="none" rtlCol="0">
            <a:spAutoFit/>
          </a:bodyPr>
          <a:lstStyle/>
          <a:p>
            <a:r>
              <a:rPr lang="en-US" altLang="ja-JP" sz="2000" dirty="0" smtClean="0">
                <a:latin typeface="Symbol" pitchFamily="18" charset="2"/>
                <a:cs typeface="Times New Roman" pitchFamily="18" charset="0"/>
              </a:rPr>
              <a:t>50%: p</a:t>
            </a:r>
            <a:r>
              <a:rPr lang="en-US" altLang="ja-JP" sz="2000" baseline="30000" dirty="0" smtClean="0">
                <a:latin typeface="Symbol" pitchFamily="18" charset="2"/>
                <a:cs typeface="Times New Roman" pitchFamily="18" charset="0"/>
              </a:rPr>
              <a:t>0</a:t>
            </a:r>
            <a:r>
              <a:rPr lang="en-US" altLang="ja-JP" sz="2000" dirty="0" smtClean="0">
                <a:latin typeface="Symbol" pitchFamily="18" charset="2"/>
                <a:cs typeface="Times New Roman" pitchFamily="18" charset="0"/>
              </a:rPr>
              <a:t>+p</a:t>
            </a:r>
            <a:r>
              <a:rPr lang="en-US" altLang="ja-JP" sz="2000" baseline="30000" dirty="0" smtClean="0">
                <a:latin typeface="Symbol" pitchFamily="18" charset="2"/>
                <a:cs typeface="Times New Roman" pitchFamily="18" charset="0"/>
              </a:rPr>
              <a:t>0</a:t>
            </a:r>
            <a:r>
              <a:rPr lang="en-US" altLang="ja-JP" sz="2000" dirty="0" smtClean="0">
                <a:latin typeface="Symbol" pitchFamily="18" charset="2"/>
                <a:cs typeface="Times New Roman" pitchFamily="18" charset="0"/>
              </a:rPr>
              <a:t> </a:t>
            </a:r>
          </a:p>
          <a:p>
            <a:r>
              <a:rPr lang="en-US" altLang="ja-JP" sz="2000" dirty="0" smtClean="0">
                <a:latin typeface="Symbol" pitchFamily="18" charset="2"/>
                <a:cs typeface="Times New Roman" pitchFamily="18" charset="0"/>
              </a:rPr>
              <a:t>50%: p</a:t>
            </a:r>
            <a:r>
              <a:rPr lang="en-US" altLang="ja-JP" sz="2000" baseline="30000" dirty="0" smtClean="0">
                <a:latin typeface="Symbol" pitchFamily="18" charset="2"/>
                <a:cs typeface="Times New Roman" pitchFamily="18" charset="0"/>
              </a:rPr>
              <a:t>+</a:t>
            </a:r>
            <a:r>
              <a:rPr lang="en-US" altLang="ja-JP" sz="2000" dirty="0" smtClean="0">
                <a:latin typeface="Symbol" pitchFamily="18" charset="2"/>
                <a:cs typeface="Times New Roman" pitchFamily="18" charset="0"/>
              </a:rPr>
              <a:t>+p</a:t>
            </a:r>
            <a:r>
              <a:rPr lang="en-US" altLang="ja-JP" sz="2000" baseline="30000" dirty="0" smtClean="0">
                <a:latin typeface="Symbol" pitchFamily="18" charset="2"/>
                <a:cs typeface="Times New Roman" pitchFamily="18" charset="0"/>
              </a:rPr>
              <a:t>-</a:t>
            </a:r>
            <a:endParaRPr kumimoji="1" lang="ja-JP" altLang="en-US" sz="2000" dirty="0">
              <a:latin typeface="Symbol" pitchFamily="18" charset="2"/>
              <a:cs typeface="Times New Roman" pitchFamily="18" charset="0"/>
            </a:endParaRPr>
          </a:p>
        </p:txBody>
      </p:sp>
      <p:sp>
        <p:nvSpPr>
          <p:cNvPr id="7" name="テキスト ボックス 6"/>
          <p:cNvSpPr txBox="1"/>
          <p:nvPr/>
        </p:nvSpPr>
        <p:spPr>
          <a:xfrm>
            <a:off x="4836459" y="4634753"/>
            <a:ext cx="1412566" cy="707886"/>
          </a:xfrm>
          <a:prstGeom prst="rect">
            <a:avLst/>
          </a:prstGeom>
          <a:noFill/>
        </p:spPr>
        <p:txBody>
          <a:bodyPr wrap="none" rtlCol="0">
            <a:spAutoFit/>
          </a:bodyPr>
          <a:lstStyle/>
          <a:p>
            <a:r>
              <a:rPr lang="en-US" altLang="ja-JP" sz="2000" dirty="0" smtClean="0">
                <a:latin typeface="Symbol" pitchFamily="18" charset="2"/>
                <a:cs typeface="Times New Roman" pitchFamily="18" charset="0"/>
              </a:rPr>
              <a:t>36%: p</a:t>
            </a:r>
            <a:r>
              <a:rPr lang="en-US" altLang="ja-JP" sz="2000" baseline="30000" dirty="0" smtClean="0">
                <a:latin typeface="Symbol" pitchFamily="18" charset="2"/>
                <a:cs typeface="Times New Roman" pitchFamily="18" charset="0"/>
              </a:rPr>
              <a:t>0</a:t>
            </a:r>
            <a:r>
              <a:rPr lang="en-US" altLang="ja-JP" sz="2000" dirty="0" smtClean="0">
                <a:latin typeface="Symbol" pitchFamily="18" charset="2"/>
                <a:cs typeface="Times New Roman" pitchFamily="18" charset="0"/>
              </a:rPr>
              <a:t>+</a:t>
            </a:r>
            <a:r>
              <a:rPr lang="en-US" altLang="ja-JP" sz="2000" dirty="0" smtClean="0">
                <a:latin typeface="Times New Roman" pitchFamily="18" charset="0"/>
                <a:cs typeface="Times New Roman" pitchFamily="18" charset="0"/>
              </a:rPr>
              <a:t> </a:t>
            </a:r>
            <a:r>
              <a:rPr lang="en-US" altLang="ja-JP" sz="2000" i="1" dirty="0" smtClean="0">
                <a:latin typeface="Times New Roman" pitchFamily="18" charset="0"/>
                <a:cs typeface="Times New Roman" pitchFamily="18" charset="0"/>
              </a:rPr>
              <a:t>n</a:t>
            </a:r>
            <a:r>
              <a:rPr lang="en-US" altLang="ja-JP" sz="2000" dirty="0" smtClean="0">
                <a:latin typeface="Symbol" pitchFamily="18" charset="2"/>
                <a:cs typeface="Times New Roman" pitchFamily="18" charset="0"/>
              </a:rPr>
              <a:t> </a:t>
            </a:r>
          </a:p>
          <a:p>
            <a:r>
              <a:rPr lang="en-US" altLang="ja-JP" sz="2000" dirty="0" smtClean="0">
                <a:latin typeface="Symbol" pitchFamily="18" charset="2"/>
                <a:cs typeface="Times New Roman" pitchFamily="18" charset="0"/>
              </a:rPr>
              <a:t>64%: p</a:t>
            </a:r>
            <a:r>
              <a:rPr lang="en-US" altLang="ja-JP" sz="2000" baseline="30000" dirty="0" smtClean="0">
                <a:latin typeface="Symbol" pitchFamily="18" charset="2"/>
                <a:cs typeface="Times New Roman" pitchFamily="18" charset="0"/>
              </a:rPr>
              <a:t>-</a:t>
            </a:r>
            <a:r>
              <a:rPr lang="en-US" altLang="ja-JP" sz="2000" dirty="0" smtClean="0">
                <a:latin typeface="Symbol" pitchFamily="18" charset="2"/>
                <a:cs typeface="Times New Roman" pitchFamily="18" charset="0"/>
              </a:rPr>
              <a:t>+</a:t>
            </a:r>
            <a:r>
              <a:rPr lang="en-US" altLang="ja-JP" sz="2000" i="1" dirty="0" smtClean="0">
                <a:latin typeface="Times New Roman" pitchFamily="18" charset="0"/>
                <a:cs typeface="Times New Roman" pitchFamily="18" charset="0"/>
              </a:rPr>
              <a:t> p</a:t>
            </a:r>
            <a:endParaRPr kumimoji="1" lang="ja-JP" altLang="en-US" sz="2000" i="1" dirty="0">
              <a:latin typeface="Times New Roman" pitchFamily="18" charset="0"/>
              <a:cs typeface="Times New Roman" pitchFamily="18" charset="0"/>
            </a:endParaRPr>
          </a:p>
        </p:txBody>
      </p:sp>
      <p:cxnSp>
        <p:nvCxnSpPr>
          <p:cNvPr id="9" name="直線矢印コネクタ 8"/>
          <p:cNvCxnSpPr>
            <a:endCxn id="6" idx="1"/>
          </p:cNvCxnSpPr>
          <p:nvPr/>
        </p:nvCxnSpPr>
        <p:spPr bwMode="auto">
          <a:xfrm rot="16200000" flipH="1">
            <a:off x="2651253" y="4618841"/>
            <a:ext cx="580331" cy="150411"/>
          </a:xfrm>
          <a:prstGeom prst="bentConnector2">
            <a:avLst/>
          </a:prstGeom>
          <a:solidFill>
            <a:schemeClr val="accent1"/>
          </a:solidFill>
          <a:ln w="9525" cap="flat" cmpd="sng" algn="ctr">
            <a:solidFill>
              <a:schemeClr val="tx1"/>
            </a:solidFill>
            <a:prstDash val="solid"/>
            <a:round/>
            <a:headEnd type="none" w="med" len="med"/>
            <a:tailEnd type="arrow"/>
          </a:ln>
          <a:effectLst/>
        </p:spPr>
      </p:cxnSp>
      <p:cxnSp>
        <p:nvCxnSpPr>
          <p:cNvPr id="13" name="直線矢印コネクタ 8"/>
          <p:cNvCxnSpPr>
            <a:endCxn id="7" idx="1"/>
          </p:cNvCxnSpPr>
          <p:nvPr/>
        </p:nvCxnSpPr>
        <p:spPr bwMode="auto">
          <a:xfrm>
            <a:off x="3440276" y="4461288"/>
            <a:ext cx="1396183" cy="527408"/>
          </a:xfrm>
          <a:prstGeom prst="bentConnector3">
            <a:avLst>
              <a:gd name="adj1" fmla="val 79075"/>
            </a:avLst>
          </a:prstGeom>
          <a:solidFill>
            <a:schemeClr val="accent1"/>
          </a:solidFill>
          <a:ln w="9525" cap="flat" cmpd="sng" algn="ctr">
            <a:solidFill>
              <a:schemeClr val="tx1"/>
            </a:solidFill>
            <a:prstDash val="solid"/>
            <a:round/>
            <a:headEnd type="none" w="med" len="med"/>
            <a:tailEnd type="arrow"/>
          </a:ln>
          <a:effectLst/>
        </p:spPr>
      </p:cxnSp>
      <p:cxnSp>
        <p:nvCxnSpPr>
          <p:cNvPr id="19" name="直線コネクタ 18"/>
          <p:cNvCxnSpPr/>
          <p:nvPr/>
        </p:nvCxnSpPr>
        <p:spPr bwMode="auto">
          <a:xfrm rot="5400000" flipH="1" flipV="1">
            <a:off x="3397222" y="4414133"/>
            <a:ext cx="9431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20" name="円/楕円 19"/>
          <p:cNvSpPr/>
          <p:nvPr/>
        </p:nvSpPr>
        <p:spPr bwMode="auto">
          <a:xfrm>
            <a:off x="2864224" y="4975412"/>
            <a:ext cx="1613647" cy="295835"/>
          </a:xfrm>
          <a:prstGeom prst="ellipse">
            <a:avLst/>
          </a:prstGeom>
          <a:noFill/>
          <a:ln w="9525" cap="flat" cmpd="sng" algn="ctr">
            <a:solidFill>
              <a:srgbClr val="FF66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5" name="円/楕円 24"/>
          <p:cNvSpPr/>
          <p:nvPr/>
        </p:nvSpPr>
        <p:spPr bwMode="auto">
          <a:xfrm>
            <a:off x="4657165" y="5020235"/>
            <a:ext cx="1613647" cy="295835"/>
          </a:xfrm>
          <a:prstGeom prst="ellipse">
            <a:avLst/>
          </a:prstGeom>
          <a:noFill/>
          <a:ln w="9525" cap="flat" cmpd="sng" algn="ctr">
            <a:solidFill>
              <a:srgbClr val="FF66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6" name="テキスト ボックス 25"/>
          <p:cNvSpPr txBox="1"/>
          <p:nvPr/>
        </p:nvSpPr>
        <p:spPr>
          <a:xfrm>
            <a:off x="3684494" y="5325035"/>
            <a:ext cx="4575291" cy="338554"/>
          </a:xfrm>
          <a:prstGeom prst="rect">
            <a:avLst/>
          </a:prstGeom>
          <a:noFill/>
        </p:spPr>
        <p:txBody>
          <a:bodyPr wrap="none" rtlCol="0">
            <a:spAutoFit/>
          </a:bodyPr>
          <a:lstStyle/>
          <a:p>
            <a:r>
              <a:rPr lang="ja-JP" altLang="en-US" sz="1600" dirty="0" smtClean="0"/>
              <a:t>電荷を持った粒子に崩壊するチャンネルを捕まえる</a:t>
            </a:r>
            <a:endParaRPr kumimoji="1" lang="ja-JP" altLang="en-US" sz="1600" dirty="0"/>
          </a:p>
        </p:txBody>
      </p:sp>
      <p:sp>
        <p:nvSpPr>
          <p:cNvPr id="14" name="フッター プレースホルダ 13"/>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4" name="Picture 4" descr="LNS_STB-ring_w_NKS2"/>
          <p:cNvPicPr>
            <a:picLocks noChangeArrowheads="1"/>
          </p:cNvPicPr>
          <p:nvPr/>
        </p:nvPicPr>
        <p:blipFill>
          <a:blip r:embed="rId3" cstate="print">
            <a:clrChange>
              <a:clrFrom>
                <a:srgbClr val="F3F3F3"/>
              </a:clrFrom>
              <a:clrTo>
                <a:srgbClr val="F3F3F3">
                  <a:alpha val="0"/>
                </a:srgbClr>
              </a:clrTo>
            </a:clrChange>
          </a:blip>
          <a:srcRect l="1657" r="2776"/>
          <a:stretch>
            <a:fillRect/>
          </a:stretch>
        </p:blipFill>
        <p:spPr bwMode="auto">
          <a:xfrm rot="13500000">
            <a:off x="1639888" y="463550"/>
            <a:ext cx="4300537" cy="6011863"/>
          </a:xfrm>
          <a:prstGeom prst="rect">
            <a:avLst/>
          </a:prstGeom>
          <a:noFill/>
        </p:spPr>
      </p:pic>
      <p:sp>
        <p:nvSpPr>
          <p:cNvPr id="66562" name="Rectangle 2"/>
          <p:cNvSpPr>
            <a:spLocks noGrp="1" noChangeArrowheads="1"/>
          </p:cNvSpPr>
          <p:nvPr>
            <p:ph type="title"/>
          </p:nvPr>
        </p:nvSpPr>
        <p:spPr/>
        <p:txBody>
          <a:bodyPr/>
          <a:lstStyle/>
          <a:p>
            <a:r>
              <a:rPr lang="ja-JP" altLang="en-US" sz="2800" dirty="0" smtClean="0"/>
              <a:t>電子加速器、</a:t>
            </a:r>
            <a:r>
              <a:rPr lang="en-US" altLang="ja-JP" sz="2800" dirty="0" smtClean="0"/>
              <a:t>γ</a:t>
            </a:r>
            <a:r>
              <a:rPr lang="ja-JP" altLang="en-US" sz="2800" dirty="0" smtClean="0"/>
              <a:t>線発生装置、スペクトロメータ</a:t>
            </a:r>
            <a:endParaRPr lang="en-US" altLang="ja-JP" sz="2800" dirty="0"/>
          </a:p>
        </p:txBody>
      </p:sp>
      <p:pic>
        <p:nvPicPr>
          <p:cNvPr id="66563" name="Picture 3" descr="lns-ring-photo"/>
          <p:cNvPicPr>
            <a:picLocks noChangeAspect="1" noChangeArrowheads="1"/>
          </p:cNvPicPr>
          <p:nvPr/>
        </p:nvPicPr>
        <p:blipFill>
          <a:blip r:embed="rId4" cstate="print"/>
          <a:srcRect l="7996" t="2005" r="3293" b="3464"/>
          <a:stretch>
            <a:fillRect/>
          </a:stretch>
        </p:blipFill>
        <p:spPr bwMode="auto">
          <a:xfrm>
            <a:off x="5868988" y="4608512"/>
            <a:ext cx="3275012" cy="2249488"/>
          </a:xfrm>
          <a:prstGeom prst="rect">
            <a:avLst/>
          </a:prstGeom>
          <a:solidFill>
            <a:schemeClr val="tx2"/>
          </a:solidFill>
          <a:ln w="9525">
            <a:noFill/>
            <a:miter lim="800000"/>
            <a:headEnd/>
            <a:tailEnd/>
          </a:ln>
        </p:spPr>
      </p:pic>
      <p:sp>
        <p:nvSpPr>
          <p:cNvPr id="66565" name="Text Box 5"/>
          <p:cNvSpPr txBox="1">
            <a:spLocks noChangeArrowheads="1"/>
          </p:cNvSpPr>
          <p:nvPr/>
        </p:nvSpPr>
        <p:spPr bwMode="auto">
          <a:xfrm>
            <a:off x="215900" y="1657350"/>
            <a:ext cx="1193800" cy="1133475"/>
          </a:xfrm>
          <a:prstGeom prst="rect">
            <a:avLst/>
          </a:prstGeom>
          <a:noFill/>
          <a:ln w="9525">
            <a:noFill/>
            <a:miter lim="800000"/>
            <a:headEnd/>
            <a:tailEnd/>
          </a:ln>
          <a:effectLst/>
        </p:spPr>
        <p:txBody>
          <a:bodyPr lIns="98719" tIns="49359" rIns="98719" bIns="49359">
            <a:spAutoFit/>
          </a:bodyPr>
          <a:lstStyle/>
          <a:p>
            <a:pPr defTabSz="987425"/>
            <a:r>
              <a:rPr lang="en-US" altLang="ja-JP" sz="1700" b="0" dirty="0">
                <a:latin typeface="Arial Narrow" pitchFamily="34" charset="0"/>
              </a:rPr>
              <a:t>150 MeV </a:t>
            </a:r>
          </a:p>
          <a:p>
            <a:pPr defTabSz="987425"/>
            <a:r>
              <a:rPr lang="en-US" altLang="ja-JP" sz="1700" b="0" dirty="0">
                <a:latin typeface="Arial Narrow" pitchFamily="34" charset="0"/>
              </a:rPr>
              <a:t>electron beam</a:t>
            </a:r>
          </a:p>
          <a:p>
            <a:pPr defTabSz="987425"/>
            <a:r>
              <a:rPr lang="en-US" altLang="ja-JP" sz="1700" b="0" dirty="0">
                <a:latin typeface="Arial Narrow" pitchFamily="34" charset="0"/>
              </a:rPr>
              <a:t>from LINAC</a:t>
            </a:r>
          </a:p>
        </p:txBody>
      </p:sp>
      <p:sp>
        <p:nvSpPr>
          <p:cNvPr id="66566" name="Line 6"/>
          <p:cNvSpPr>
            <a:spLocks noChangeShapeType="1"/>
          </p:cNvSpPr>
          <p:nvPr/>
        </p:nvSpPr>
        <p:spPr bwMode="auto">
          <a:xfrm rot="10800000" flipH="1" flipV="1">
            <a:off x="514350" y="3005138"/>
            <a:ext cx="273050" cy="293687"/>
          </a:xfrm>
          <a:prstGeom prst="line">
            <a:avLst/>
          </a:prstGeom>
          <a:noFill/>
          <a:ln w="28575">
            <a:solidFill>
              <a:schemeClr val="tx1"/>
            </a:solidFill>
            <a:round/>
            <a:headEnd/>
            <a:tailEnd type="triangle" w="med" len="med"/>
          </a:ln>
          <a:effectLst/>
        </p:spPr>
        <p:txBody>
          <a:bodyPr/>
          <a:lstStyle/>
          <a:p>
            <a:endParaRPr lang="ja-JP" altLang="en-US" dirty="0"/>
          </a:p>
        </p:txBody>
      </p:sp>
      <p:sp>
        <p:nvSpPr>
          <p:cNvPr id="66572" name="Text Box 12"/>
          <p:cNvSpPr txBox="1">
            <a:spLocks noChangeArrowheads="1"/>
          </p:cNvSpPr>
          <p:nvPr/>
        </p:nvSpPr>
        <p:spPr bwMode="auto">
          <a:xfrm>
            <a:off x="1954213" y="3455988"/>
            <a:ext cx="1987550" cy="517525"/>
          </a:xfrm>
          <a:prstGeom prst="rect">
            <a:avLst/>
          </a:prstGeom>
          <a:noFill/>
          <a:ln w="9525">
            <a:noFill/>
            <a:miter lim="800000"/>
            <a:headEnd/>
            <a:tailEnd/>
          </a:ln>
          <a:effectLst/>
        </p:spPr>
        <p:txBody>
          <a:bodyPr wrap="none">
            <a:spAutoFit/>
          </a:bodyPr>
          <a:lstStyle/>
          <a:p>
            <a:r>
              <a:rPr lang="en-US" altLang="ja-JP" sz="1400" b="0" dirty="0">
                <a:latin typeface="Arial" pitchFamily="34" charset="0"/>
              </a:rPr>
              <a:t>1.2 GeV </a:t>
            </a:r>
          </a:p>
          <a:p>
            <a:r>
              <a:rPr lang="en-US" altLang="ja-JP" sz="1400" b="0" dirty="0">
                <a:latin typeface="Arial" pitchFamily="34" charset="0"/>
              </a:rPr>
              <a:t>Stretcher-Booster Ring</a:t>
            </a:r>
          </a:p>
        </p:txBody>
      </p:sp>
      <p:sp>
        <p:nvSpPr>
          <p:cNvPr id="66573" name="Text Box 13"/>
          <p:cNvSpPr txBox="1">
            <a:spLocks noChangeArrowheads="1"/>
          </p:cNvSpPr>
          <p:nvPr/>
        </p:nvSpPr>
        <p:spPr bwMode="auto">
          <a:xfrm>
            <a:off x="6580188" y="3319463"/>
            <a:ext cx="2236787" cy="676275"/>
          </a:xfrm>
          <a:prstGeom prst="rect">
            <a:avLst/>
          </a:prstGeom>
          <a:noFill/>
          <a:ln w="9525">
            <a:noFill/>
            <a:miter lim="800000"/>
            <a:headEnd/>
            <a:tailEnd/>
          </a:ln>
          <a:effectLst/>
        </p:spPr>
        <p:txBody>
          <a:bodyPr wrap="none">
            <a:spAutoFit/>
          </a:bodyPr>
          <a:lstStyle/>
          <a:p>
            <a:pPr>
              <a:lnSpc>
                <a:spcPct val="80000"/>
              </a:lnSpc>
            </a:pPr>
            <a:r>
              <a:rPr lang="en-US" altLang="ja-JP" b="0" dirty="0">
                <a:latin typeface="Arial" pitchFamily="34" charset="0"/>
              </a:rPr>
              <a:t>Photon tagging</a:t>
            </a:r>
          </a:p>
          <a:p>
            <a:pPr>
              <a:lnSpc>
                <a:spcPct val="80000"/>
              </a:lnSpc>
            </a:pPr>
            <a:r>
              <a:rPr lang="en-US" altLang="ja-JP" b="0" dirty="0">
                <a:latin typeface="Arial" pitchFamily="34" charset="0"/>
              </a:rPr>
              <a:t>system</a:t>
            </a:r>
          </a:p>
        </p:txBody>
      </p:sp>
      <p:sp>
        <p:nvSpPr>
          <p:cNvPr id="66574" name="Line 14"/>
          <p:cNvSpPr>
            <a:spLocks noChangeShapeType="1"/>
          </p:cNvSpPr>
          <p:nvPr/>
        </p:nvSpPr>
        <p:spPr bwMode="auto">
          <a:xfrm rot="10800000" flipV="1">
            <a:off x="5900738" y="3709988"/>
            <a:ext cx="708025" cy="122237"/>
          </a:xfrm>
          <a:prstGeom prst="line">
            <a:avLst/>
          </a:prstGeom>
          <a:noFill/>
          <a:ln w="28575">
            <a:solidFill>
              <a:srgbClr val="FF9933"/>
            </a:solidFill>
            <a:round/>
            <a:headEnd/>
            <a:tailEnd type="triangle" w="med" len="med"/>
          </a:ln>
          <a:effectLst/>
        </p:spPr>
        <p:txBody>
          <a:bodyPr/>
          <a:lstStyle/>
          <a:p>
            <a:endParaRPr lang="ja-JP" altLang="en-US" dirty="0"/>
          </a:p>
        </p:txBody>
      </p:sp>
      <p:sp>
        <p:nvSpPr>
          <p:cNvPr id="66575" name="Text Box 15"/>
          <p:cNvSpPr txBox="1">
            <a:spLocks noChangeArrowheads="1"/>
          </p:cNvSpPr>
          <p:nvPr/>
        </p:nvSpPr>
        <p:spPr bwMode="auto">
          <a:xfrm>
            <a:off x="6804025" y="1376363"/>
            <a:ext cx="2268538" cy="676275"/>
          </a:xfrm>
          <a:prstGeom prst="rect">
            <a:avLst/>
          </a:prstGeom>
          <a:noFill/>
          <a:ln w="9525">
            <a:noFill/>
            <a:miter lim="800000"/>
            <a:headEnd/>
            <a:tailEnd/>
          </a:ln>
          <a:effectLst/>
        </p:spPr>
        <p:txBody>
          <a:bodyPr wrap="none">
            <a:spAutoFit/>
          </a:bodyPr>
          <a:lstStyle/>
          <a:p>
            <a:pPr>
              <a:lnSpc>
                <a:spcPct val="80000"/>
              </a:lnSpc>
            </a:pPr>
            <a:r>
              <a:rPr lang="en-US" altLang="ja-JP" b="0" dirty="0">
                <a:latin typeface="Arial" pitchFamily="34" charset="0"/>
              </a:rPr>
              <a:t>Neutral Kaon</a:t>
            </a:r>
          </a:p>
          <a:p>
            <a:pPr>
              <a:lnSpc>
                <a:spcPct val="80000"/>
              </a:lnSpc>
            </a:pPr>
            <a:r>
              <a:rPr lang="en-US" altLang="ja-JP" b="0" dirty="0">
                <a:latin typeface="Arial" pitchFamily="34" charset="0"/>
              </a:rPr>
              <a:t>Spectrometer 2</a:t>
            </a:r>
          </a:p>
        </p:txBody>
      </p:sp>
      <p:sp>
        <p:nvSpPr>
          <p:cNvPr id="66576" name="Text Box 16"/>
          <p:cNvSpPr txBox="1">
            <a:spLocks noChangeArrowheads="1"/>
          </p:cNvSpPr>
          <p:nvPr/>
        </p:nvSpPr>
        <p:spPr bwMode="auto">
          <a:xfrm>
            <a:off x="6575425" y="2543175"/>
            <a:ext cx="2219325" cy="384175"/>
          </a:xfrm>
          <a:prstGeom prst="rect">
            <a:avLst/>
          </a:prstGeom>
          <a:noFill/>
          <a:ln w="9525">
            <a:noFill/>
            <a:miter lim="800000"/>
            <a:headEnd/>
            <a:tailEnd/>
          </a:ln>
          <a:effectLst/>
        </p:spPr>
        <p:txBody>
          <a:bodyPr wrap="none">
            <a:spAutoFit/>
          </a:bodyPr>
          <a:lstStyle/>
          <a:p>
            <a:pPr>
              <a:lnSpc>
                <a:spcPct val="80000"/>
              </a:lnSpc>
            </a:pPr>
            <a:r>
              <a:rPr lang="en-US" altLang="ja-JP" b="0" dirty="0">
                <a:latin typeface="Arial" pitchFamily="34" charset="0"/>
              </a:rPr>
              <a:t>Sweep magnet</a:t>
            </a:r>
          </a:p>
        </p:txBody>
      </p:sp>
      <p:sp>
        <p:nvSpPr>
          <p:cNvPr id="66577" name="Line 17"/>
          <p:cNvSpPr>
            <a:spLocks noChangeShapeType="1"/>
          </p:cNvSpPr>
          <p:nvPr/>
        </p:nvSpPr>
        <p:spPr bwMode="auto">
          <a:xfrm rot="-10800000">
            <a:off x="5938838" y="2706688"/>
            <a:ext cx="609600" cy="38100"/>
          </a:xfrm>
          <a:prstGeom prst="line">
            <a:avLst/>
          </a:prstGeom>
          <a:noFill/>
          <a:ln w="28575">
            <a:solidFill>
              <a:srgbClr val="FF9933"/>
            </a:solidFill>
            <a:round/>
            <a:headEnd/>
            <a:tailEnd type="triangle" w="med" len="med"/>
          </a:ln>
          <a:effectLst/>
        </p:spPr>
        <p:txBody>
          <a:bodyPr/>
          <a:lstStyle/>
          <a:p>
            <a:endParaRPr lang="ja-JP" altLang="en-US" dirty="0"/>
          </a:p>
        </p:txBody>
      </p:sp>
      <p:sp>
        <p:nvSpPr>
          <p:cNvPr id="66578" name="Line 18"/>
          <p:cNvSpPr>
            <a:spLocks noChangeShapeType="1"/>
          </p:cNvSpPr>
          <p:nvPr/>
        </p:nvSpPr>
        <p:spPr bwMode="auto">
          <a:xfrm rot="10800000" flipV="1">
            <a:off x="6332538" y="1820863"/>
            <a:ext cx="396875" cy="87312"/>
          </a:xfrm>
          <a:prstGeom prst="line">
            <a:avLst/>
          </a:prstGeom>
          <a:noFill/>
          <a:ln w="28575">
            <a:solidFill>
              <a:srgbClr val="FF9933"/>
            </a:solidFill>
            <a:round/>
            <a:headEnd/>
            <a:tailEnd type="triangle" w="med" len="med"/>
          </a:ln>
          <a:effectLst/>
        </p:spPr>
        <p:txBody>
          <a:bodyPr/>
          <a:lstStyle/>
          <a:p>
            <a:endParaRPr lang="ja-JP" altLang="en-US" dirty="0"/>
          </a:p>
        </p:txBody>
      </p:sp>
      <p:grpSp>
        <p:nvGrpSpPr>
          <p:cNvPr id="2" name="Group 23"/>
          <p:cNvGrpSpPr>
            <a:grpSpLocks/>
          </p:cNvGrpSpPr>
          <p:nvPr/>
        </p:nvGrpSpPr>
        <p:grpSpPr bwMode="auto">
          <a:xfrm rot="-2700000">
            <a:off x="1258568" y="1175157"/>
            <a:ext cx="2405063" cy="487363"/>
            <a:chOff x="2882" y="699"/>
            <a:chExt cx="1515" cy="307"/>
          </a:xfrm>
        </p:grpSpPr>
        <p:sp>
          <p:nvSpPr>
            <p:cNvPr id="66571" name="Text Box 11"/>
            <p:cNvSpPr txBox="1">
              <a:spLocks noChangeArrowheads="1"/>
            </p:cNvSpPr>
            <p:nvPr/>
          </p:nvSpPr>
          <p:spPr bwMode="auto">
            <a:xfrm>
              <a:off x="2882" y="841"/>
              <a:ext cx="1515" cy="165"/>
            </a:xfrm>
            <a:prstGeom prst="rect">
              <a:avLst/>
            </a:prstGeom>
            <a:noFill/>
            <a:ln w="9525">
              <a:noFill/>
              <a:miter lim="800000"/>
              <a:headEnd/>
              <a:tailEnd/>
            </a:ln>
            <a:effectLst/>
          </p:spPr>
          <p:txBody>
            <a:bodyPr wrap="square" lIns="0" tIns="0" rIns="0" bIns="0">
              <a:spAutoFit/>
            </a:bodyPr>
            <a:lstStyle/>
            <a:p>
              <a:pPr defTabSz="987425"/>
              <a:r>
                <a:rPr lang="en-US" altLang="ja-JP" sz="1700" b="0" dirty="0"/>
                <a:t> 0     </a:t>
              </a:r>
              <a:r>
                <a:rPr lang="en-US" altLang="ja-JP" sz="1700" b="0" dirty="0" smtClean="0"/>
                <a:t>          </a:t>
              </a:r>
              <a:r>
                <a:rPr lang="en-US" altLang="ja-JP" sz="1700" b="0" dirty="0"/>
                <a:t>5m </a:t>
              </a:r>
            </a:p>
          </p:txBody>
        </p:sp>
        <p:sp>
          <p:nvSpPr>
            <p:cNvPr id="66580" name="Line 20"/>
            <p:cNvSpPr>
              <a:spLocks noChangeShapeType="1"/>
            </p:cNvSpPr>
            <p:nvPr/>
          </p:nvSpPr>
          <p:spPr bwMode="auto">
            <a:xfrm flipH="1">
              <a:off x="2947" y="764"/>
              <a:ext cx="871" cy="0"/>
            </a:xfrm>
            <a:prstGeom prst="line">
              <a:avLst/>
            </a:prstGeom>
            <a:noFill/>
            <a:ln w="9525">
              <a:solidFill>
                <a:schemeClr val="tx1"/>
              </a:solidFill>
              <a:round/>
              <a:headEnd/>
              <a:tailEnd/>
            </a:ln>
            <a:effectLst/>
          </p:spPr>
          <p:txBody>
            <a:bodyPr/>
            <a:lstStyle/>
            <a:p>
              <a:endParaRPr lang="ja-JP" altLang="en-US" dirty="0"/>
            </a:p>
          </p:txBody>
        </p:sp>
        <p:sp>
          <p:nvSpPr>
            <p:cNvPr id="66581" name="Line 21"/>
            <p:cNvSpPr>
              <a:spLocks noChangeShapeType="1"/>
            </p:cNvSpPr>
            <p:nvPr/>
          </p:nvSpPr>
          <p:spPr bwMode="auto">
            <a:xfrm>
              <a:off x="2945" y="703"/>
              <a:ext cx="0" cy="107"/>
            </a:xfrm>
            <a:prstGeom prst="line">
              <a:avLst/>
            </a:prstGeom>
            <a:noFill/>
            <a:ln w="9525">
              <a:solidFill>
                <a:schemeClr val="tx1"/>
              </a:solidFill>
              <a:round/>
              <a:headEnd/>
              <a:tailEnd/>
            </a:ln>
            <a:effectLst/>
          </p:spPr>
          <p:txBody>
            <a:bodyPr/>
            <a:lstStyle/>
            <a:p>
              <a:endParaRPr lang="ja-JP" altLang="en-US" dirty="0"/>
            </a:p>
          </p:txBody>
        </p:sp>
        <p:sp>
          <p:nvSpPr>
            <p:cNvPr id="66582" name="Line 22"/>
            <p:cNvSpPr>
              <a:spLocks noChangeShapeType="1"/>
            </p:cNvSpPr>
            <p:nvPr/>
          </p:nvSpPr>
          <p:spPr bwMode="auto">
            <a:xfrm>
              <a:off x="3830" y="699"/>
              <a:ext cx="0" cy="107"/>
            </a:xfrm>
            <a:prstGeom prst="line">
              <a:avLst/>
            </a:prstGeom>
            <a:noFill/>
            <a:ln w="9525">
              <a:solidFill>
                <a:schemeClr val="tx1"/>
              </a:solidFill>
              <a:round/>
              <a:headEnd/>
              <a:tailEnd/>
            </a:ln>
            <a:effectLst/>
          </p:spPr>
          <p:txBody>
            <a:bodyPr/>
            <a:lstStyle/>
            <a:p>
              <a:endParaRPr lang="ja-JP" altLang="en-US" dirty="0"/>
            </a:p>
          </p:txBody>
        </p:sp>
      </p:grpSp>
      <p:sp>
        <p:nvSpPr>
          <p:cNvPr id="21" name="正方形/長方形 20"/>
          <p:cNvSpPr/>
          <p:nvPr/>
        </p:nvSpPr>
        <p:spPr>
          <a:xfrm>
            <a:off x="5903258" y="6333159"/>
            <a:ext cx="2702859" cy="523220"/>
          </a:xfrm>
          <a:prstGeom prst="rect">
            <a:avLst/>
          </a:prstGeom>
          <a:solidFill>
            <a:srgbClr val="D9D9D9">
              <a:alpha val="41961"/>
            </a:srgbClr>
          </a:solidFill>
        </p:spPr>
        <p:txBody>
          <a:bodyPr wrap="square">
            <a:spAutoFit/>
          </a:bodyPr>
          <a:lstStyle/>
          <a:p>
            <a:r>
              <a:rPr lang="ja-JP" altLang="en-US" sz="1400" dirty="0" smtClean="0">
                <a:ln w="3175">
                  <a:noFill/>
                </a:ln>
                <a:solidFill>
                  <a:srgbClr val="FFFF00"/>
                </a:solidFill>
                <a:effectLst>
                  <a:outerShdw blurRad="50800" dist="38100" algn="l" rotWithShape="0">
                    <a:prstClr val="black">
                      <a:alpha val="40000"/>
                    </a:prstClr>
                  </a:outerShdw>
                </a:effectLst>
              </a:rPr>
              <a:t>東北大学大学院理学研究科付属</a:t>
            </a:r>
            <a:endParaRPr lang="en-US" altLang="ja-JP" sz="1400" dirty="0" smtClean="0">
              <a:ln w="3175">
                <a:noFill/>
              </a:ln>
              <a:solidFill>
                <a:srgbClr val="FFFF00"/>
              </a:solidFill>
              <a:effectLst>
                <a:outerShdw blurRad="50800" dist="38100" algn="l" rotWithShape="0">
                  <a:prstClr val="black">
                    <a:alpha val="40000"/>
                  </a:prstClr>
                </a:outerShdw>
              </a:effectLst>
            </a:endParaRPr>
          </a:p>
          <a:p>
            <a:r>
              <a:rPr lang="ja-JP" altLang="en-US" sz="1400" dirty="0" smtClean="0">
                <a:ln w="3175">
                  <a:noFill/>
                </a:ln>
                <a:solidFill>
                  <a:srgbClr val="FFFF00"/>
                </a:solidFill>
                <a:effectLst>
                  <a:outerShdw blurRad="50800" dist="38100" algn="l" rotWithShape="0">
                    <a:prstClr val="black">
                      <a:alpha val="40000"/>
                    </a:prstClr>
                  </a:outerShdw>
                </a:effectLst>
              </a:rPr>
              <a:t>原子核理学研究施設</a:t>
            </a:r>
            <a:endParaRPr lang="ja-JP" altLang="en-US" sz="1400" dirty="0">
              <a:ln w="3175">
                <a:noFill/>
              </a:ln>
              <a:solidFill>
                <a:srgbClr val="FFFF00"/>
              </a:solidFill>
              <a:effectLst>
                <a:outerShdw blurRad="50800" dist="38100" algn="l" rotWithShape="0">
                  <a:prstClr val="black">
                    <a:alpha val="40000"/>
                  </a:prstClr>
                </a:outerShdw>
              </a:effectLst>
            </a:endParaRPr>
          </a:p>
        </p:txBody>
      </p:sp>
      <p:sp>
        <p:nvSpPr>
          <p:cNvPr id="20" name="スライド番号プレースホルダ 4"/>
          <p:cNvSpPr>
            <a:spLocks noGrp="1"/>
          </p:cNvSpPr>
          <p:nvPr>
            <p:ph type="sldNum" sz="quarter" idx="11"/>
          </p:nvPr>
        </p:nvSpPr>
        <p:spPr>
          <a:xfrm>
            <a:off x="8614775" y="6519863"/>
            <a:ext cx="529225" cy="338137"/>
          </a:xfrm>
          <a:solidFill>
            <a:srgbClr val="D9D9D9"/>
          </a:solidFill>
        </p:spPr>
        <p:txBody>
          <a:bodyPr/>
          <a:lstStyle/>
          <a:p>
            <a:fld id="{505E9BE1-276C-4379-8654-B7998FFBAB7C}" type="slidenum">
              <a:rPr lang="en-US" altLang="ja-JP"/>
              <a:pPr/>
              <a:t>77</a:t>
            </a:fld>
            <a:endParaRPr lang="en-US" altLang="ja-JP" dirty="0"/>
          </a:p>
        </p:txBody>
      </p:sp>
      <p:sp>
        <p:nvSpPr>
          <p:cNvPr id="22" name="フッター プレースホルダ 21"/>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スライド番号プレースホルダ 4"/>
          <p:cNvSpPr>
            <a:spLocks noGrp="1"/>
          </p:cNvSpPr>
          <p:nvPr>
            <p:ph type="sldNum" sz="quarter" idx="11"/>
          </p:nvPr>
        </p:nvSpPr>
        <p:spPr/>
        <p:txBody>
          <a:bodyPr/>
          <a:lstStyle/>
          <a:p>
            <a:fld id="{0C197C63-45BE-46BD-99E2-1AB1FE9DE49A}" type="slidenum">
              <a:rPr lang="en-US" altLang="ja-JP"/>
              <a:pPr/>
              <a:t>78</a:t>
            </a:fld>
            <a:endParaRPr lang="en-US" altLang="ja-JP" dirty="0"/>
          </a:p>
        </p:txBody>
      </p:sp>
      <p:sp>
        <p:nvSpPr>
          <p:cNvPr id="68610" name="Rectangle 2"/>
          <p:cNvSpPr>
            <a:spLocks noChangeArrowheads="1"/>
          </p:cNvSpPr>
          <p:nvPr/>
        </p:nvSpPr>
        <p:spPr bwMode="auto">
          <a:xfrm rot="7470045">
            <a:off x="1802607" y="1578769"/>
            <a:ext cx="1376362" cy="628650"/>
          </a:xfrm>
          <a:prstGeom prst="rect">
            <a:avLst/>
          </a:prstGeom>
          <a:solidFill>
            <a:schemeClr val="bg1"/>
          </a:solidFill>
          <a:ln w="9525">
            <a:noFill/>
            <a:miter lim="800000"/>
            <a:headEnd/>
            <a:tailEnd/>
          </a:ln>
          <a:effectLst/>
        </p:spPr>
        <p:txBody>
          <a:bodyPr wrap="none" anchor="ctr"/>
          <a:lstStyle/>
          <a:p>
            <a:endParaRPr lang="ja-JP" altLang="en-US" dirty="0"/>
          </a:p>
        </p:txBody>
      </p:sp>
      <p:sp>
        <p:nvSpPr>
          <p:cNvPr id="68611" name="Rectangle 3"/>
          <p:cNvSpPr>
            <a:spLocks noGrp="1" noChangeArrowheads="1"/>
          </p:cNvSpPr>
          <p:nvPr>
            <p:ph type="title"/>
          </p:nvPr>
        </p:nvSpPr>
        <p:spPr/>
        <p:txBody>
          <a:bodyPr/>
          <a:lstStyle/>
          <a:p>
            <a:r>
              <a:rPr lang="en-US" altLang="ja-JP" sz="4000" dirty="0" smtClean="0"/>
              <a:t>γ</a:t>
            </a:r>
            <a:r>
              <a:rPr lang="ja-JP" altLang="en-US" sz="4000" dirty="0" smtClean="0"/>
              <a:t>線の生成と標識化</a:t>
            </a:r>
            <a:endParaRPr lang="en-US" altLang="ja-JP" sz="4000" dirty="0"/>
          </a:p>
        </p:txBody>
      </p:sp>
      <p:pic>
        <p:nvPicPr>
          <p:cNvPr id="68612" name="Picture 4"/>
          <p:cNvPicPr>
            <a:picLocks noChangeAspect="1" noChangeArrowheads="1"/>
          </p:cNvPicPr>
          <p:nvPr/>
        </p:nvPicPr>
        <p:blipFill>
          <a:blip r:embed="rId3" cstate="print">
            <a:clrChange>
              <a:clrFrom>
                <a:srgbClr val="FFFFFF"/>
              </a:clrFrom>
              <a:clrTo>
                <a:srgbClr val="FFFFFF">
                  <a:alpha val="0"/>
                </a:srgbClr>
              </a:clrTo>
            </a:clrChange>
          </a:blip>
          <a:srcRect l="63812" t="66307" r="26093" b="9590"/>
          <a:stretch>
            <a:fillRect/>
          </a:stretch>
        </p:blipFill>
        <p:spPr bwMode="auto">
          <a:xfrm rot="18900000">
            <a:off x="650875" y="2555875"/>
            <a:ext cx="1287463" cy="4344988"/>
          </a:xfrm>
          <a:prstGeom prst="rect">
            <a:avLst/>
          </a:prstGeom>
          <a:noFill/>
          <a:ln w="9525">
            <a:noFill/>
            <a:miter lim="800000"/>
            <a:headEnd/>
            <a:tailEnd/>
          </a:ln>
          <a:effectLst/>
        </p:spPr>
      </p:pic>
      <p:sp>
        <p:nvSpPr>
          <p:cNvPr id="68613" name="Line 5"/>
          <p:cNvSpPr>
            <a:spLocks noChangeShapeType="1"/>
          </p:cNvSpPr>
          <p:nvPr/>
        </p:nvSpPr>
        <p:spPr bwMode="auto">
          <a:xfrm rot="10800000" flipV="1">
            <a:off x="2908300" y="6062663"/>
            <a:ext cx="647700" cy="174625"/>
          </a:xfrm>
          <a:prstGeom prst="line">
            <a:avLst/>
          </a:prstGeom>
          <a:noFill/>
          <a:ln w="28575">
            <a:solidFill>
              <a:srgbClr val="FF0000"/>
            </a:solidFill>
            <a:round/>
            <a:headEnd/>
            <a:tailEnd type="triangle" w="med" len="med"/>
          </a:ln>
          <a:effectLst/>
        </p:spPr>
        <p:txBody>
          <a:bodyPr/>
          <a:lstStyle/>
          <a:p>
            <a:endParaRPr lang="ja-JP" altLang="en-US" dirty="0"/>
          </a:p>
        </p:txBody>
      </p:sp>
      <p:sp>
        <p:nvSpPr>
          <p:cNvPr id="68614" name="Oval 6"/>
          <p:cNvSpPr>
            <a:spLocks noChangeArrowheads="1"/>
          </p:cNvSpPr>
          <p:nvPr/>
        </p:nvSpPr>
        <p:spPr bwMode="auto">
          <a:xfrm rot="10800000">
            <a:off x="2203450" y="5754688"/>
            <a:ext cx="322263" cy="409575"/>
          </a:xfrm>
          <a:prstGeom prst="ellipse">
            <a:avLst/>
          </a:prstGeom>
          <a:noFill/>
          <a:ln w="38100">
            <a:solidFill>
              <a:srgbClr val="FF9933"/>
            </a:solidFill>
            <a:round/>
            <a:headEnd/>
            <a:tailEnd/>
          </a:ln>
          <a:effectLst/>
        </p:spPr>
        <p:txBody>
          <a:bodyPr wrap="none" anchor="ctr"/>
          <a:lstStyle/>
          <a:p>
            <a:endParaRPr lang="ja-JP" altLang="en-US" dirty="0"/>
          </a:p>
        </p:txBody>
      </p:sp>
      <p:sp>
        <p:nvSpPr>
          <p:cNvPr id="68615" name="Line 7"/>
          <p:cNvSpPr>
            <a:spLocks noChangeShapeType="1"/>
          </p:cNvSpPr>
          <p:nvPr/>
        </p:nvSpPr>
        <p:spPr bwMode="auto">
          <a:xfrm rot="10800000" flipH="1">
            <a:off x="2617788" y="5260975"/>
            <a:ext cx="1711325" cy="796925"/>
          </a:xfrm>
          <a:prstGeom prst="line">
            <a:avLst/>
          </a:prstGeom>
          <a:noFill/>
          <a:ln w="19050">
            <a:solidFill>
              <a:srgbClr val="FF9933"/>
            </a:solidFill>
            <a:round/>
            <a:headEnd/>
            <a:tailEnd/>
          </a:ln>
          <a:effectLst/>
        </p:spPr>
        <p:txBody>
          <a:bodyPr/>
          <a:lstStyle/>
          <a:p>
            <a:endParaRPr lang="ja-JP" altLang="en-US" dirty="0"/>
          </a:p>
        </p:txBody>
      </p:sp>
      <p:sp>
        <p:nvSpPr>
          <p:cNvPr id="68616" name="Line 8"/>
          <p:cNvSpPr>
            <a:spLocks noChangeShapeType="1"/>
          </p:cNvSpPr>
          <p:nvPr/>
        </p:nvSpPr>
        <p:spPr bwMode="auto">
          <a:xfrm rot="10800000">
            <a:off x="1625600" y="3894138"/>
            <a:ext cx="519113" cy="1951037"/>
          </a:xfrm>
          <a:prstGeom prst="line">
            <a:avLst/>
          </a:prstGeom>
          <a:noFill/>
          <a:ln w="19050">
            <a:solidFill>
              <a:srgbClr val="FF9933"/>
            </a:solidFill>
            <a:round/>
            <a:headEnd/>
            <a:tailEnd/>
          </a:ln>
          <a:effectLst/>
        </p:spPr>
        <p:txBody>
          <a:bodyPr/>
          <a:lstStyle/>
          <a:p>
            <a:endParaRPr lang="ja-JP" altLang="en-US" dirty="0"/>
          </a:p>
        </p:txBody>
      </p:sp>
      <p:pic>
        <p:nvPicPr>
          <p:cNvPr id="68617" name="Picture 9" descr="Tagger"/>
          <p:cNvPicPr>
            <a:picLocks noChangeAspect="1" noChangeArrowheads="1"/>
          </p:cNvPicPr>
          <p:nvPr/>
        </p:nvPicPr>
        <p:blipFill>
          <a:blip r:embed="rId4" cstate="print">
            <a:clrChange>
              <a:clrFrom>
                <a:srgbClr val="FFFFFF"/>
              </a:clrFrom>
              <a:clrTo>
                <a:srgbClr val="FFFFFF">
                  <a:alpha val="0"/>
                </a:srgbClr>
              </a:clrTo>
            </a:clrChange>
          </a:blip>
          <a:srcRect l="3825" t="20132"/>
          <a:stretch>
            <a:fillRect/>
          </a:stretch>
        </p:blipFill>
        <p:spPr bwMode="auto">
          <a:xfrm>
            <a:off x="2117725" y="1268413"/>
            <a:ext cx="3770313" cy="3825875"/>
          </a:xfrm>
          <a:prstGeom prst="rect">
            <a:avLst/>
          </a:prstGeom>
          <a:noFill/>
        </p:spPr>
      </p:pic>
      <p:sp>
        <p:nvSpPr>
          <p:cNvPr id="68618" name="Text Box 10"/>
          <p:cNvSpPr txBox="1">
            <a:spLocks noChangeArrowheads="1"/>
          </p:cNvSpPr>
          <p:nvPr/>
        </p:nvSpPr>
        <p:spPr bwMode="auto">
          <a:xfrm>
            <a:off x="2597150" y="4044950"/>
            <a:ext cx="687388" cy="466725"/>
          </a:xfrm>
          <a:prstGeom prst="rect">
            <a:avLst/>
          </a:prstGeom>
          <a:solidFill>
            <a:schemeClr val="bg1"/>
          </a:solidFill>
          <a:ln w="19050">
            <a:solidFill>
              <a:srgbClr val="FF0000"/>
            </a:solidFill>
            <a:miter lim="800000"/>
            <a:headEnd/>
            <a:tailEnd/>
          </a:ln>
          <a:effectLst/>
        </p:spPr>
        <p:txBody>
          <a:bodyPr lIns="19433" tIns="11660" rIns="19433" bIns="11660">
            <a:spAutoFit/>
          </a:bodyPr>
          <a:lstStyle/>
          <a:p>
            <a:pPr defTabSz="2065338" eaLnBrk="0" hangingPunct="0"/>
            <a:r>
              <a:rPr lang="en-US" altLang="ja-JP" sz="1400" b="0" dirty="0">
                <a:latin typeface="Arial" pitchFamily="34" charset="0"/>
              </a:rPr>
              <a:t>Tagger</a:t>
            </a:r>
          </a:p>
          <a:p>
            <a:pPr defTabSz="2065338" eaLnBrk="0" hangingPunct="0"/>
            <a:r>
              <a:rPr lang="en-US" altLang="ja-JP" sz="1400" b="0" dirty="0">
                <a:latin typeface="Arial" pitchFamily="34" charset="0"/>
              </a:rPr>
              <a:t>Finger</a:t>
            </a:r>
          </a:p>
        </p:txBody>
      </p:sp>
      <p:sp>
        <p:nvSpPr>
          <p:cNvPr id="68619" name="Text Box 11"/>
          <p:cNvSpPr txBox="1">
            <a:spLocks noChangeArrowheads="1"/>
          </p:cNvSpPr>
          <p:nvPr/>
        </p:nvSpPr>
        <p:spPr bwMode="auto">
          <a:xfrm>
            <a:off x="2166938" y="3370263"/>
            <a:ext cx="617537" cy="447675"/>
          </a:xfrm>
          <a:prstGeom prst="rect">
            <a:avLst/>
          </a:prstGeom>
          <a:solidFill>
            <a:schemeClr val="bg1"/>
          </a:solidFill>
          <a:ln w="28575">
            <a:solidFill>
              <a:srgbClr val="00CC00"/>
            </a:solidFill>
            <a:miter lim="800000"/>
            <a:headEnd/>
            <a:tailEnd/>
          </a:ln>
          <a:effectLst/>
        </p:spPr>
        <p:txBody>
          <a:bodyPr wrap="none" lIns="19433" tIns="11660" rIns="19433" bIns="11660">
            <a:spAutoFit/>
          </a:bodyPr>
          <a:lstStyle/>
          <a:p>
            <a:pPr defTabSz="2065338" eaLnBrk="0" hangingPunct="0"/>
            <a:r>
              <a:rPr lang="en-US" altLang="ja-JP" sz="1300" b="0" dirty="0">
                <a:latin typeface="Arial" pitchFamily="34" charset="0"/>
              </a:rPr>
              <a:t>Tagger</a:t>
            </a:r>
          </a:p>
          <a:p>
            <a:pPr defTabSz="2065338" eaLnBrk="0" hangingPunct="0"/>
            <a:r>
              <a:rPr lang="en-US" altLang="ja-JP" sz="1300" b="0" dirty="0">
                <a:latin typeface="Arial" pitchFamily="34" charset="0"/>
              </a:rPr>
              <a:t>Backup</a:t>
            </a:r>
          </a:p>
        </p:txBody>
      </p:sp>
      <p:sp>
        <p:nvSpPr>
          <p:cNvPr id="68620" name="Line 12"/>
          <p:cNvSpPr>
            <a:spLocks noChangeShapeType="1"/>
          </p:cNvSpPr>
          <p:nvPr/>
        </p:nvSpPr>
        <p:spPr bwMode="auto">
          <a:xfrm rot="10800000" flipH="1">
            <a:off x="3362325" y="3565525"/>
            <a:ext cx="727075" cy="642938"/>
          </a:xfrm>
          <a:prstGeom prst="line">
            <a:avLst/>
          </a:prstGeom>
          <a:noFill/>
          <a:ln w="9525">
            <a:solidFill>
              <a:srgbClr val="FF0000"/>
            </a:solidFill>
            <a:round/>
            <a:headEnd/>
            <a:tailEnd type="triangle" w="sm" len="sm"/>
          </a:ln>
          <a:effectLst/>
        </p:spPr>
        <p:txBody>
          <a:bodyPr/>
          <a:lstStyle/>
          <a:p>
            <a:endParaRPr lang="ja-JP" altLang="en-US" dirty="0"/>
          </a:p>
        </p:txBody>
      </p:sp>
      <p:sp>
        <p:nvSpPr>
          <p:cNvPr id="68621" name="Line 13"/>
          <p:cNvSpPr>
            <a:spLocks noChangeShapeType="1"/>
          </p:cNvSpPr>
          <p:nvPr/>
        </p:nvSpPr>
        <p:spPr bwMode="auto">
          <a:xfrm rot="10800000" flipH="1">
            <a:off x="2890838" y="3543300"/>
            <a:ext cx="1060450" cy="231775"/>
          </a:xfrm>
          <a:prstGeom prst="line">
            <a:avLst/>
          </a:prstGeom>
          <a:noFill/>
          <a:ln w="9525">
            <a:solidFill>
              <a:srgbClr val="00CC00"/>
            </a:solidFill>
            <a:round/>
            <a:headEnd/>
            <a:tailEnd type="triangle" w="sm" len="sm"/>
          </a:ln>
          <a:effectLst/>
        </p:spPr>
        <p:txBody>
          <a:bodyPr/>
          <a:lstStyle/>
          <a:p>
            <a:endParaRPr lang="ja-JP" altLang="en-US" dirty="0"/>
          </a:p>
        </p:txBody>
      </p:sp>
      <p:sp>
        <p:nvSpPr>
          <p:cNvPr id="68622" name="Line 14"/>
          <p:cNvSpPr>
            <a:spLocks noChangeShapeType="1"/>
          </p:cNvSpPr>
          <p:nvPr/>
        </p:nvSpPr>
        <p:spPr bwMode="auto">
          <a:xfrm rot="10800000">
            <a:off x="4757738" y="4324350"/>
            <a:ext cx="0" cy="627063"/>
          </a:xfrm>
          <a:prstGeom prst="line">
            <a:avLst/>
          </a:prstGeom>
          <a:noFill/>
          <a:ln w="6350">
            <a:solidFill>
              <a:srgbClr val="0000FF"/>
            </a:solidFill>
            <a:round/>
            <a:headEnd/>
            <a:tailEnd/>
          </a:ln>
          <a:effectLst/>
        </p:spPr>
        <p:txBody>
          <a:bodyPr/>
          <a:lstStyle/>
          <a:p>
            <a:endParaRPr lang="ja-JP" altLang="en-US" dirty="0"/>
          </a:p>
        </p:txBody>
      </p:sp>
      <p:sp>
        <p:nvSpPr>
          <p:cNvPr id="68623" name="Text Box 15"/>
          <p:cNvSpPr txBox="1">
            <a:spLocks noChangeArrowheads="1"/>
          </p:cNvSpPr>
          <p:nvPr/>
        </p:nvSpPr>
        <p:spPr bwMode="auto">
          <a:xfrm>
            <a:off x="3573463" y="5843588"/>
            <a:ext cx="971550" cy="366712"/>
          </a:xfrm>
          <a:prstGeom prst="rect">
            <a:avLst/>
          </a:prstGeom>
          <a:noFill/>
          <a:ln w="9525">
            <a:noFill/>
            <a:miter lim="800000"/>
            <a:headEnd/>
            <a:tailEnd/>
          </a:ln>
          <a:effectLst/>
        </p:spPr>
        <p:txBody>
          <a:bodyPr wrap="none">
            <a:spAutoFit/>
          </a:bodyPr>
          <a:lstStyle/>
          <a:p>
            <a:r>
              <a:rPr lang="en-US" altLang="ja-JP" sz="1800" b="0" dirty="0"/>
              <a:t>Radiator</a:t>
            </a:r>
          </a:p>
        </p:txBody>
      </p:sp>
      <p:sp>
        <p:nvSpPr>
          <p:cNvPr id="68624" name="Rectangle 16"/>
          <p:cNvSpPr>
            <a:spLocks noChangeArrowheads="1"/>
          </p:cNvSpPr>
          <p:nvPr/>
        </p:nvSpPr>
        <p:spPr bwMode="auto">
          <a:xfrm rot="2579085">
            <a:off x="5168900" y="1497013"/>
            <a:ext cx="862013" cy="439737"/>
          </a:xfrm>
          <a:prstGeom prst="rect">
            <a:avLst/>
          </a:prstGeom>
          <a:solidFill>
            <a:schemeClr val="bg1"/>
          </a:solidFill>
          <a:ln w="9525">
            <a:noFill/>
            <a:miter lim="800000"/>
            <a:headEnd/>
            <a:tailEnd/>
          </a:ln>
          <a:effectLst/>
        </p:spPr>
        <p:txBody>
          <a:bodyPr wrap="none" anchor="ctr"/>
          <a:lstStyle/>
          <a:p>
            <a:endParaRPr lang="ja-JP" altLang="en-US" dirty="0"/>
          </a:p>
        </p:txBody>
      </p:sp>
      <p:sp>
        <p:nvSpPr>
          <p:cNvPr id="68625" name="Rectangle 17"/>
          <p:cNvSpPr>
            <a:spLocks noChangeArrowheads="1"/>
          </p:cNvSpPr>
          <p:nvPr/>
        </p:nvSpPr>
        <p:spPr bwMode="auto">
          <a:xfrm rot="7490639">
            <a:off x="5387976" y="3879850"/>
            <a:ext cx="952500" cy="314325"/>
          </a:xfrm>
          <a:prstGeom prst="rect">
            <a:avLst/>
          </a:prstGeom>
          <a:solidFill>
            <a:schemeClr val="bg1"/>
          </a:solidFill>
          <a:ln w="9525">
            <a:noFill/>
            <a:miter lim="800000"/>
            <a:headEnd/>
            <a:tailEnd/>
          </a:ln>
          <a:effectLst/>
        </p:spPr>
        <p:txBody>
          <a:bodyPr wrap="none" anchor="ctr"/>
          <a:lstStyle/>
          <a:p>
            <a:endParaRPr lang="ja-JP" altLang="en-US" dirty="0"/>
          </a:p>
        </p:txBody>
      </p:sp>
      <p:sp>
        <p:nvSpPr>
          <p:cNvPr id="68626" name="Oval 18"/>
          <p:cNvSpPr>
            <a:spLocks noChangeArrowheads="1"/>
          </p:cNvSpPr>
          <p:nvPr/>
        </p:nvSpPr>
        <p:spPr bwMode="auto">
          <a:xfrm rot="10800000">
            <a:off x="1554163" y="1009650"/>
            <a:ext cx="4370387" cy="4211638"/>
          </a:xfrm>
          <a:prstGeom prst="ellipse">
            <a:avLst/>
          </a:prstGeom>
          <a:noFill/>
          <a:ln w="28575">
            <a:solidFill>
              <a:srgbClr val="FF9933"/>
            </a:solidFill>
            <a:round/>
            <a:headEnd/>
            <a:tailEnd/>
          </a:ln>
          <a:effectLst/>
        </p:spPr>
        <p:txBody>
          <a:bodyPr rot="10800000" wrap="none" lIns="98719" tIns="49359" rIns="98719" bIns="49359" anchor="ctr"/>
          <a:lstStyle/>
          <a:p>
            <a:pPr algn="ctr" defTabSz="2065338" eaLnBrk="0" hangingPunct="0"/>
            <a:endParaRPr lang="ja-JP" altLang="ja-JP" sz="4100" b="0" dirty="0">
              <a:latin typeface="Arial" pitchFamily="34" charset="0"/>
            </a:endParaRPr>
          </a:p>
        </p:txBody>
      </p:sp>
      <p:sp>
        <p:nvSpPr>
          <p:cNvPr id="68627" name="Rectangle 19"/>
          <p:cNvSpPr>
            <a:spLocks noGrp="1" noChangeArrowheads="1"/>
          </p:cNvSpPr>
          <p:nvPr>
            <p:ph type="body" idx="1"/>
          </p:nvPr>
        </p:nvSpPr>
        <p:spPr>
          <a:xfrm>
            <a:off x="5837238" y="1295400"/>
            <a:ext cx="3306762" cy="4240213"/>
          </a:xfrm>
        </p:spPr>
        <p:txBody>
          <a:bodyPr/>
          <a:lstStyle/>
          <a:p>
            <a:r>
              <a:rPr lang="en-US" altLang="ja-JP" sz="2400" dirty="0"/>
              <a:t>Photon beam</a:t>
            </a:r>
          </a:p>
          <a:p>
            <a:pPr lvl="1"/>
            <a:r>
              <a:rPr lang="en-US" altLang="ja-JP" sz="1800" dirty="0"/>
              <a:t>Electron beam on </a:t>
            </a:r>
            <a:r>
              <a:rPr lang="en-US" altLang="ja-JP" sz="1800" dirty="0" smtClean="0"/>
              <a:t>11 </a:t>
            </a:r>
            <a:r>
              <a:rPr lang="en-US" altLang="ja-JP" sz="1800" dirty="0" smtClean="0">
                <a:latin typeface="Symbol" pitchFamily="18" charset="2"/>
              </a:rPr>
              <a:t>m</a:t>
            </a:r>
            <a:r>
              <a:rPr lang="en-US" altLang="ja-JP" sz="1800" dirty="0" smtClean="0"/>
              <a:t>m </a:t>
            </a:r>
            <a:r>
              <a:rPr lang="en-US" altLang="ja-JP" sz="1800" i="1" dirty="0" smtClean="0">
                <a:latin typeface="Symbol" pitchFamily="18" charset="2"/>
              </a:rPr>
              <a:t>f</a:t>
            </a:r>
            <a:r>
              <a:rPr lang="en-US" altLang="ja-JP" sz="1800" dirty="0" smtClean="0"/>
              <a:t> carbon wire</a:t>
            </a:r>
            <a:endParaRPr lang="en-US" altLang="ja-JP" sz="1600" dirty="0"/>
          </a:p>
          <a:p>
            <a:pPr lvl="1"/>
            <a:r>
              <a:rPr lang="en-US" altLang="ja-JP" sz="1800" dirty="0"/>
              <a:t>Tagged by electron which has energy loss</a:t>
            </a:r>
          </a:p>
          <a:p>
            <a:pPr lvl="1"/>
            <a:r>
              <a:rPr lang="en-US" altLang="ja-JP" sz="1800" i="1" dirty="0"/>
              <a:t>E</a:t>
            </a:r>
            <a:r>
              <a:rPr lang="en-US" altLang="ja-JP" sz="2800" baseline="-25000" dirty="0">
                <a:sym typeface="Symbol" pitchFamily="18" charset="2"/>
              </a:rPr>
              <a:t></a:t>
            </a:r>
            <a:r>
              <a:rPr lang="en-US" altLang="ja-JP" sz="1800" dirty="0">
                <a:sym typeface="Symbol" pitchFamily="18" charset="2"/>
              </a:rPr>
              <a:t>=</a:t>
            </a:r>
            <a:r>
              <a:rPr lang="en-US" altLang="ja-JP" sz="1800" dirty="0"/>
              <a:t>0.8-1.1 GeV</a:t>
            </a:r>
          </a:p>
          <a:p>
            <a:pPr lvl="2"/>
            <a:r>
              <a:rPr lang="en-US" altLang="ja-JP" sz="1600" dirty="0"/>
              <a:t>from 1.2 GeV electron beam</a:t>
            </a:r>
          </a:p>
          <a:p>
            <a:pPr lvl="1"/>
            <a:r>
              <a:rPr lang="en-US" altLang="ja-JP" sz="1800" dirty="0"/>
              <a:t>6 MeV coverage per the tagging counter </a:t>
            </a:r>
          </a:p>
        </p:txBody>
      </p:sp>
      <p:sp>
        <p:nvSpPr>
          <p:cNvPr id="68628" name="Rectangle 20"/>
          <p:cNvSpPr>
            <a:spLocks noChangeArrowheads="1"/>
          </p:cNvSpPr>
          <p:nvPr/>
        </p:nvSpPr>
        <p:spPr bwMode="auto">
          <a:xfrm>
            <a:off x="2236788" y="6615113"/>
            <a:ext cx="231775" cy="106362"/>
          </a:xfrm>
          <a:prstGeom prst="rect">
            <a:avLst/>
          </a:prstGeom>
          <a:solidFill>
            <a:schemeClr val="bg1"/>
          </a:solidFill>
          <a:ln w="9525">
            <a:noFill/>
            <a:miter lim="800000"/>
            <a:headEnd/>
            <a:tailEnd/>
          </a:ln>
          <a:effectLst/>
        </p:spPr>
        <p:txBody>
          <a:bodyPr wrap="none" anchor="ctr"/>
          <a:lstStyle/>
          <a:p>
            <a:endParaRPr lang="ja-JP" altLang="en-US" dirty="0"/>
          </a:p>
        </p:txBody>
      </p:sp>
      <p:sp>
        <p:nvSpPr>
          <p:cNvPr id="23" name="フッター プレースホルダ 22"/>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スペクトロメータ</a:t>
            </a:r>
            <a:endParaRPr kumimoji="1" lang="ja-JP" altLang="en-US" dirty="0"/>
          </a:p>
        </p:txBody>
      </p:sp>
      <p:sp>
        <p:nvSpPr>
          <p:cNvPr id="3" name="コンテンツ プレースホルダ 2"/>
          <p:cNvSpPr>
            <a:spLocks noGrp="1"/>
          </p:cNvSpPr>
          <p:nvPr>
            <p:ph idx="1"/>
          </p:nvPr>
        </p:nvSpPr>
        <p:spPr>
          <a:xfrm>
            <a:off x="349623" y="1285860"/>
            <a:ext cx="8280027" cy="4114800"/>
          </a:xfrm>
        </p:spPr>
        <p:txBody>
          <a:bodyPr/>
          <a:lstStyle/>
          <a:p>
            <a:r>
              <a:rPr kumimoji="1" lang="ja-JP" altLang="en-US" dirty="0" smtClean="0"/>
              <a:t>スペクトロメータ</a:t>
            </a:r>
            <a:endParaRPr kumimoji="1" lang="en-US" altLang="ja-JP" dirty="0" smtClean="0"/>
          </a:p>
          <a:p>
            <a:pPr lvl="1"/>
            <a:r>
              <a:rPr lang="ja-JP" altLang="en-US" dirty="0" smtClean="0"/>
              <a:t>直訳すると一般的には分光器</a:t>
            </a:r>
            <a:endParaRPr lang="en-US" altLang="ja-JP" dirty="0" smtClean="0"/>
          </a:p>
          <a:p>
            <a:pPr lvl="2"/>
            <a:r>
              <a:rPr lang="ja-JP" altLang="en-US" dirty="0" smtClean="0"/>
              <a:t>電磁波</a:t>
            </a:r>
            <a:r>
              <a:rPr lang="en-US" altLang="ja-JP" dirty="0" smtClean="0"/>
              <a:t>(</a:t>
            </a:r>
            <a:r>
              <a:rPr lang="ja-JP" altLang="en-US" dirty="0" smtClean="0"/>
              <a:t>光）の強度分布を周波数の関数で測定する物</a:t>
            </a:r>
            <a:endParaRPr lang="en-US" altLang="ja-JP" dirty="0" smtClean="0"/>
          </a:p>
          <a:p>
            <a:pPr lvl="1"/>
            <a:r>
              <a:rPr lang="ja-JP" altLang="en-US" dirty="0" smtClean="0"/>
              <a:t>素核実験では、反応で生じた粒子を測定する検出器群のことを指す</a:t>
            </a:r>
            <a:endParaRPr lang="en-US" altLang="ja-JP" dirty="0" smtClean="0"/>
          </a:p>
          <a:p>
            <a:pPr lvl="2"/>
            <a:r>
              <a:rPr lang="ja-JP" altLang="en-US" dirty="0" smtClean="0"/>
              <a:t>構成要素</a:t>
            </a:r>
            <a:endParaRPr lang="en-US" altLang="ja-JP" dirty="0" smtClean="0"/>
          </a:p>
          <a:p>
            <a:pPr lvl="3"/>
            <a:r>
              <a:rPr lang="ja-JP" altLang="en-US" dirty="0" smtClean="0"/>
              <a:t>電磁石</a:t>
            </a:r>
            <a:endParaRPr lang="en-US" altLang="ja-JP" dirty="0" smtClean="0"/>
          </a:p>
          <a:p>
            <a:pPr lvl="3"/>
            <a:r>
              <a:rPr lang="ja-JP" altLang="en-US" dirty="0" smtClean="0"/>
              <a:t>飛跡検出器</a:t>
            </a:r>
            <a:endParaRPr lang="en-US" altLang="ja-JP" dirty="0" smtClean="0"/>
          </a:p>
          <a:p>
            <a:pPr lvl="3"/>
            <a:r>
              <a:rPr lang="ja-JP" altLang="en-US" dirty="0" smtClean="0"/>
              <a:t>飛行時間検出器</a:t>
            </a:r>
            <a:endParaRPr lang="en-US" altLang="ja-JP" dirty="0" smtClean="0"/>
          </a:p>
          <a:p>
            <a:pPr lvl="3">
              <a:buNone/>
            </a:pPr>
            <a:r>
              <a:rPr lang="ja-JP" altLang="en-US" dirty="0" smtClean="0"/>
              <a:t>等々</a:t>
            </a:r>
            <a:endParaRPr lang="en-US" altLang="ja-JP" dirty="0" smtClean="0"/>
          </a:p>
          <a:p>
            <a:pPr lvl="2"/>
            <a:r>
              <a:rPr kumimoji="1" lang="ja-JP" altLang="en-US" dirty="0" smtClean="0"/>
              <a:t>電磁石を使って運動量を測定することから、「磁気スペクトロメータ」とも呼ばれる</a:t>
            </a:r>
            <a:endParaRPr kumimoji="1" lang="en-US" altLang="ja-JP" dirty="0" smtClean="0"/>
          </a:p>
          <a:p>
            <a:pPr lvl="2"/>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79</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en-US" altLang="ja-JP" dirty="0" smtClean="0"/>
              <a:t>Quark</a:t>
            </a:r>
            <a:endParaRPr kumimoji="1" lang="ja-JP" altLang="en-US" dirty="0"/>
          </a:p>
        </p:txBody>
      </p:sp>
      <p:pic>
        <p:nvPicPr>
          <p:cNvPr id="2050" name="Picture 2"/>
          <p:cNvPicPr>
            <a:picLocks noChangeAspect="1" noChangeArrowheads="1"/>
          </p:cNvPicPr>
          <p:nvPr/>
        </p:nvPicPr>
        <p:blipFill>
          <a:blip r:embed="rId2" cstate="print"/>
          <a:srcRect/>
          <a:stretch>
            <a:fillRect/>
          </a:stretch>
        </p:blipFill>
        <p:spPr bwMode="auto">
          <a:xfrm>
            <a:off x="674441" y="1000108"/>
            <a:ext cx="7778369" cy="5833777"/>
          </a:xfrm>
          <a:prstGeom prst="rect">
            <a:avLst/>
          </a:prstGeom>
          <a:noFill/>
          <a:ln w="9525">
            <a:noFill/>
            <a:miter lim="800000"/>
            <a:headEnd/>
            <a:tailEnd/>
          </a:ln>
        </p:spPr>
      </p:pic>
      <p:sp>
        <p:nvSpPr>
          <p:cNvPr id="7" name="スライド番号プレースホルダ 6"/>
          <p:cNvSpPr>
            <a:spLocks noGrp="1"/>
          </p:cNvSpPr>
          <p:nvPr>
            <p:ph type="sldNum" sz="quarter" idx="11"/>
          </p:nvPr>
        </p:nvSpPr>
        <p:spPr/>
        <p:txBody>
          <a:bodyPr/>
          <a:lstStyle/>
          <a:p>
            <a:fld id="{55CFD74C-03E1-485F-870A-CC1588619E65}" type="slidenum">
              <a:rPr kumimoji="1" lang="ja-JP" altLang="en-US" smtClean="0"/>
              <a:pPr/>
              <a:t>8</a:t>
            </a:fld>
            <a:endParaRPr kumimoji="1" lang="ja-JP" altLang="en-US" dirty="0"/>
          </a:p>
        </p:txBody>
      </p:sp>
      <p:sp>
        <p:nvSpPr>
          <p:cNvPr id="5" name="フッター プレースホルダ 4"/>
          <p:cNvSpPr>
            <a:spLocks noGrp="1"/>
          </p:cNvSpPr>
          <p:nvPr>
            <p:ph type="ftr" sz="quarter" idx="10"/>
          </p:nvPr>
        </p:nvSpPr>
        <p:spPr/>
        <p:txBody>
          <a:body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 4"/>
          <p:cNvSpPr>
            <a:spLocks noGrp="1"/>
          </p:cNvSpPr>
          <p:nvPr>
            <p:ph type="sldNum" sz="quarter" idx="11"/>
          </p:nvPr>
        </p:nvSpPr>
        <p:spPr/>
        <p:txBody>
          <a:bodyPr/>
          <a:lstStyle/>
          <a:p>
            <a:fld id="{0272C113-401A-4998-B910-00456ED5A922}" type="slidenum">
              <a:rPr lang="en-US" altLang="ja-JP"/>
              <a:pPr/>
              <a:t>80</a:t>
            </a:fld>
            <a:endParaRPr lang="en-US" altLang="ja-JP" dirty="0"/>
          </a:p>
        </p:txBody>
      </p:sp>
      <p:sp>
        <p:nvSpPr>
          <p:cNvPr id="50178" name="Rectangle 2"/>
          <p:cNvSpPr>
            <a:spLocks noGrp="1" noChangeArrowheads="1"/>
          </p:cNvSpPr>
          <p:nvPr>
            <p:ph type="title"/>
          </p:nvPr>
        </p:nvSpPr>
        <p:spPr/>
        <p:txBody>
          <a:bodyPr/>
          <a:lstStyle/>
          <a:p>
            <a:r>
              <a:rPr lang="en-US" altLang="ja-JP" sz="4000" dirty="0" smtClean="0"/>
              <a:t>NKS2</a:t>
            </a:r>
            <a:endParaRPr lang="en-US" altLang="ja-JP" sz="4000" dirty="0"/>
          </a:p>
        </p:txBody>
      </p:sp>
      <p:pic>
        <p:nvPicPr>
          <p:cNvPr id="50180" name="Picture 4" descr="NKS2_beam_line"/>
          <p:cNvPicPr>
            <a:picLocks noChangeAspect="1" noChangeArrowheads="1"/>
          </p:cNvPicPr>
          <p:nvPr/>
        </p:nvPicPr>
        <p:blipFill>
          <a:blip r:embed="rId3" cstate="print"/>
          <a:srcRect l="1703" r="2205"/>
          <a:stretch>
            <a:fillRect/>
          </a:stretch>
        </p:blipFill>
        <p:spPr bwMode="auto">
          <a:xfrm>
            <a:off x="111125" y="954088"/>
            <a:ext cx="8928100" cy="2914650"/>
          </a:xfrm>
          <a:prstGeom prst="rect">
            <a:avLst/>
          </a:prstGeom>
          <a:noFill/>
        </p:spPr>
      </p:pic>
      <p:pic>
        <p:nvPicPr>
          <p:cNvPr id="50182" name="Picture 6" descr="NKS2_from_downstream"/>
          <p:cNvPicPr>
            <a:picLocks noChangeAspect="1" noChangeArrowheads="1"/>
          </p:cNvPicPr>
          <p:nvPr/>
        </p:nvPicPr>
        <p:blipFill>
          <a:blip r:embed="rId4" cstate="print"/>
          <a:srcRect/>
          <a:stretch>
            <a:fillRect/>
          </a:stretch>
        </p:blipFill>
        <p:spPr bwMode="auto">
          <a:xfrm>
            <a:off x="1012825" y="3814763"/>
            <a:ext cx="3727450" cy="2797175"/>
          </a:xfrm>
          <a:prstGeom prst="rect">
            <a:avLst/>
          </a:prstGeom>
          <a:noFill/>
        </p:spPr>
      </p:pic>
      <p:pic>
        <p:nvPicPr>
          <p:cNvPr id="50184" name="Picture 8" descr="画像ファイル &quot;http://lambda.phys.tohoku.ac.jp/~k0/Photos/2006_06_23_3/20D_0524.JPG&quot; は壊れているため、表示できませんでした。"/>
          <p:cNvPicPr>
            <a:picLocks noChangeAspect="1" noChangeArrowheads="1"/>
          </p:cNvPicPr>
          <p:nvPr/>
        </p:nvPicPr>
        <p:blipFill>
          <a:blip r:embed="rId5" cstate="print"/>
          <a:srcRect l="9489"/>
          <a:stretch>
            <a:fillRect/>
          </a:stretch>
        </p:blipFill>
        <p:spPr bwMode="auto">
          <a:xfrm>
            <a:off x="5011738" y="3867150"/>
            <a:ext cx="3740150" cy="2754313"/>
          </a:xfrm>
          <a:prstGeom prst="rect">
            <a:avLst/>
          </a:prstGeom>
          <a:noFill/>
        </p:spPr>
      </p:pic>
      <p:sp>
        <p:nvSpPr>
          <p:cNvPr id="8" name="フッター プレースホルダ 7"/>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NKS2</a:t>
            </a:r>
            <a:endParaRPr kumimoji="1" lang="ja-JP" altLang="en-US" dirty="0"/>
          </a:p>
        </p:txBody>
      </p:sp>
      <p:sp>
        <p:nvSpPr>
          <p:cNvPr id="3" name="コンテンツ プレースホルダ 2"/>
          <p:cNvSpPr>
            <a:spLocks noGrp="1"/>
          </p:cNvSpPr>
          <p:nvPr>
            <p:ph idx="1"/>
          </p:nvPr>
        </p:nvSpPr>
        <p:spPr>
          <a:xfrm>
            <a:off x="-4013975" y="1164836"/>
            <a:ext cx="3650904" cy="2075905"/>
          </a:xfrm>
        </p:spPr>
        <p:txBody>
          <a:bodyPr/>
          <a:lstStyle/>
          <a:p>
            <a:r>
              <a:rPr kumimoji="1" lang="ja-JP" altLang="en-US" dirty="0" smtClean="0"/>
              <a:t>ああ</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81</a:t>
            </a:fld>
            <a:endParaRPr kumimoji="1" lang="ja-JP" altLang="en-US" dirty="0"/>
          </a:p>
        </p:txBody>
      </p:sp>
      <p:pic>
        <p:nvPicPr>
          <p:cNvPr id="5" name="Picture 5" descr="NKS2_birdview_all_c"/>
          <p:cNvPicPr>
            <a:picLocks noChangeAspect="1" noChangeArrowheads="1"/>
          </p:cNvPicPr>
          <p:nvPr/>
        </p:nvPicPr>
        <p:blipFill>
          <a:blip r:embed="rId2" cstate="print"/>
          <a:srcRect r="18268"/>
          <a:stretch>
            <a:fillRect/>
          </a:stretch>
        </p:blipFill>
        <p:spPr bwMode="auto">
          <a:xfrm>
            <a:off x="209550" y="1089025"/>
            <a:ext cx="3849688" cy="3830638"/>
          </a:xfrm>
          <a:prstGeom prst="rect">
            <a:avLst/>
          </a:prstGeom>
          <a:noFill/>
        </p:spPr>
      </p:pic>
      <p:pic>
        <p:nvPicPr>
          <p:cNvPr id="6" name="Picture 6" descr="NKS2_birdview_all_c"/>
          <p:cNvPicPr>
            <a:picLocks noChangeAspect="1" noChangeArrowheads="1"/>
          </p:cNvPicPr>
          <p:nvPr/>
        </p:nvPicPr>
        <p:blipFill>
          <a:blip r:embed="rId2" cstate="print"/>
          <a:srcRect l="35182" t="36131" r="53403" b="40927"/>
          <a:stretch>
            <a:fillRect/>
          </a:stretch>
        </p:blipFill>
        <p:spPr bwMode="auto">
          <a:xfrm>
            <a:off x="4090996" y="3929086"/>
            <a:ext cx="1695450" cy="2771775"/>
          </a:xfrm>
          <a:prstGeom prst="rect">
            <a:avLst/>
          </a:prstGeom>
          <a:noFill/>
        </p:spPr>
      </p:pic>
      <p:sp>
        <p:nvSpPr>
          <p:cNvPr id="7" name="Rectangle 7"/>
          <p:cNvSpPr txBox="1">
            <a:spLocks noChangeArrowheads="1"/>
          </p:cNvSpPr>
          <p:nvPr/>
        </p:nvSpPr>
        <p:spPr bwMode="auto">
          <a:xfrm>
            <a:off x="4286248" y="1000108"/>
            <a:ext cx="4752975" cy="264320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265113" marR="0" lvl="0" indent="-265113" algn="l" defTabSz="914400" rtl="0" eaLnBrk="1" fontAlgn="base" latinLnBrk="0" hangingPunct="1">
              <a:lnSpc>
                <a:spcPct val="100000"/>
              </a:lnSpc>
              <a:spcBef>
                <a:spcPct val="20000"/>
              </a:spcBef>
              <a:spcAft>
                <a:spcPct val="0"/>
              </a:spcAft>
              <a:buClrTx/>
              <a:buSzTx/>
              <a:buFontTx/>
              <a:buChar char="•"/>
              <a:tabLst/>
              <a:defRPr/>
            </a:pPr>
            <a:r>
              <a:rPr kumimoji="1" lang="en-US" altLang="ja-JP" sz="1800" b="0" i="0" u="none" strike="noStrike" kern="0" cap="none" spc="0" normalizeH="0" baseline="0" noProof="0" dirty="0" smtClean="0">
                <a:ln>
                  <a:noFill/>
                </a:ln>
                <a:solidFill>
                  <a:srgbClr val="009900"/>
                </a:solidFill>
                <a:effectLst/>
                <a:uLnTx/>
                <a:uFillTx/>
                <a:latin typeface="+mn-lt"/>
                <a:ea typeface="+mn-ea"/>
                <a:cs typeface="+mn-cs"/>
              </a:rPr>
              <a:t>Two Drift Chambers</a:t>
            </a:r>
            <a:r>
              <a:rPr kumimoji="1" lang="ja-JP" altLang="en-US" sz="1800" b="0" i="0" u="none" strike="noStrike" kern="0" cap="none" spc="0" normalizeH="0" baseline="0" noProof="0" dirty="0" smtClean="0">
                <a:ln>
                  <a:noFill/>
                </a:ln>
                <a:solidFill>
                  <a:srgbClr val="009900"/>
                </a:solidFill>
                <a:effectLst/>
                <a:uLnTx/>
                <a:uFillTx/>
                <a:latin typeface="+mn-lt"/>
                <a:ea typeface="+mn-ea"/>
                <a:cs typeface="+mn-cs"/>
              </a:rPr>
              <a:t>（飛跡検出）</a:t>
            </a:r>
            <a:endParaRPr kumimoji="1" lang="en-US" altLang="ja-JP" sz="1800" b="0" i="0" u="none" strike="noStrike" kern="0" cap="none" spc="0" normalizeH="0" baseline="0" noProof="0" dirty="0" smtClean="0">
              <a:ln>
                <a:noFill/>
              </a:ln>
              <a:solidFill>
                <a:srgbClr val="009900"/>
              </a:solidFill>
              <a:effectLst/>
              <a:uLnTx/>
              <a:uFillTx/>
              <a:latin typeface="+mn-lt"/>
              <a:ea typeface="+mn-ea"/>
              <a:cs typeface="+mn-cs"/>
            </a:endParaRPr>
          </a:p>
          <a:p>
            <a:pPr marL="828675" marR="0" lvl="1" indent="-285750" algn="l" defTabSz="914400" rtl="0" eaLnBrk="1" fontAlgn="base" latinLnBrk="0" hangingPunct="1">
              <a:lnSpc>
                <a:spcPct val="100000"/>
              </a:lnSpc>
              <a:spcBef>
                <a:spcPct val="20000"/>
              </a:spcBef>
              <a:spcAft>
                <a:spcPct val="0"/>
              </a:spcAft>
              <a:buClrTx/>
              <a:buSzTx/>
              <a:buFontTx/>
              <a:buChar char="–"/>
              <a:tabLst/>
              <a:defRPr/>
            </a:pPr>
            <a:r>
              <a:rPr kumimoji="1" lang="en-US" altLang="ja-JP" sz="1400" b="0" i="0" u="none" strike="noStrike" kern="0" cap="none" spc="0" normalizeH="0" baseline="0" noProof="0" dirty="0" smtClean="0">
                <a:ln>
                  <a:noFill/>
                </a:ln>
                <a:solidFill>
                  <a:schemeClr val="accent2"/>
                </a:solidFill>
                <a:effectLst/>
                <a:uLnTx/>
                <a:uFillTx/>
                <a:latin typeface="+mn-lt"/>
                <a:ea typeface="+mn-ea"/>
              </a:rPr>
              <a:t>Cylindrical Drift Chamber (CDC) and Straw Drift Chamber (SDC)</a:t>
            </a:r>
          </a:p>
          <a:p>
            <a:pPr marL="265113" marR="0" lvl="0" indent="-265113" algn="l" defTabSz="914400" rtl="0" eaLnBrk="1" fontAlgn="base" latinLnBrk="0" hangingPunct="1">
              <a:lnSpc>
                <a:spcPct val="100000"/>
              </a:lnSpc>
              <a:spcBef>
                <a:spcPct val="20000"/>
              </a:spcBef>
              <a:spcAft>
                <a:spcPct val="0"/>
              </a:spcAft>
              <a:buClrTx/>
              <a:buSzTx/>
              <a:buFontTx/>
              <a:buChar char="•"/>
              <a:tabLst/>
              <a:defRPr/>
            </a:pPr>
            <a:r>
              <a:rPr kumimoji="1" lang="en-US" altLang="ja-JP" sz="1800" b="0" i="0" u="none" strike="noStrike" kern="0" cap="none" spc="0" normalizeH="0" baseline="0" noProof="0" dirty="0" smtClean="0">
                <a:ln>
                  <a:noFill/>
                </a:ln>
                <a:solidFill>
                  <a:srgbClr val="009900"/>
                </a:solidFill>
                <a:effectLst/>
                <a:uLnTx/>
                <a:uFillTx/>
                <a:latin typeface="+mn-lt"/>
                <a:ea typeface="+mn-ea"/>
                <a:cs typeface="+mn-cs"/>
              </a:rPr>
              <a:t>Two Hodoscopes</a:t>
            </a:r>
            <a:r>
              <a:rPr kumimoji="1" lang="ja-JP" altLang="en-US" sz="1800" b="0" i="0" u="none" strike="noStrike" kern="0" cap="none" spc="0" normalizeH="0" baseline="0" noProof="0" dirty="0" smtClean="0">
                <a:ln>
                  <a:noFill/>
                </a:ln>
                <a:solidFill>
                  <a:srgbClr val="009900"/>
                </a:solidFill>
                <a:effectLst/>
                <a:uLnTx/>
                <a:uFillTx/>
                <a:latin typeface="+mn-lt"/>
                <a:ea typeface="+mn-ea"/>
                <a:cs typeface="+mn-cs"/>
              </a:rPr>
              <a:t>（飛行時間検出）</a:t>
            </a:r>
            <a:endParaRPr kumimoji="1" lang="en-US" altLang="ja-JP" sz="1800" b="0" i="0" u="none" strike="noStrike" kern="0" cap="none" spc="0" normalizeH="0" baseline="0" noProof="0" dirty="0" smtClean="0">
              <a:ln>
                <a:noFill/>
              </a:ln>
              <a:solidFill>
                <a:srgbClr val="009900"/>
              </a:solidFill>
              <a:effectLst/>
              <a:uLnTx/>
              <a:uFillTx/>
              <a:latin typeface="+mn-lt"/>
              <a:ea typeface="+mn-ea"/>
              <a:cs typeface="+mn-cs"/>
            </a:endParaRPr>
          </a:p>
          <a:p>
            <a:pPr marL="828675" marR="0" lvl="1" indent="-285750" algn="l" defTabSz="914400" rtl="0" eaLnBrk="1" fontAlgn="base" latinLnBrk="0" hangingPunct="1">
              <a:lnSpc>
                <a:spcPct val="100000"/>
              </a:lnSpc>
              <a:spcBef>
                <a:spcPct val="20000"/>
              </a:spcBef>
              <a:spcAft>
                <a:spcPct val="0"/>
              </a:spcAft>
              <a:buClrTx/>
              <a:buSzTx/>
              <a:buFontTx/>
              <a:buChar char="–"/>
              <a:tabLst/>
              <a:defRPr/>
            </a:pPr>
            <a:r>
              <a:rPr kumimoji="1" lang="en-US" altLang="ja-JP" sz="1400" b="0" i="0" u="none" strike="noStrike" kern="0" cap="none" spc="0" normalizeH="0" baseline="0" noProof="0" dirty="0" smtClean="0">
                <a:ln>
                  <a:noFill/>
                </a:ln>
                <a:solidFill>
                  <a:schemeClr val="accent2"/>
                </a:solidFill>
                <a:effectLst/>
                <a:uLnTx/>
                <a:uFillTx/>
                <a:latin typeface="+mn-lt"/>
                <a:ea typeface="+mn-ea"/>
              </a:rPr>
              <a:t>Inner and Outer Hodoscope (IH and OH)</a:t>
            </a:r>
          </a:p>
          <a:p>
            <a:pPr marL="265113" marR="0" lvl="0" indent="-265113" algn="l" defTabSz="914400" rtl="0" eaLnBrk="1" fontAlgn="base" latinLnBrk="0" hangingPunct="1">
              <a:lnSpc>
                <a:spcPct val="100000"/>
              </a:lnSpc>
              <a:spcBef>
                <a:spcPct val="20000"/>
              </a:spcBef>
              <a:spcAft>
                <a:spcPct val="0"/>
              </a:spcAft>
              <a:buClrTx/>
              <a:buSzTx/>
              <a:buFontTx/>
              <a:buChar char="•"/>
              <a:tabLst/>
              <a:defRPr/>
            </a:pPr>
            <a:r>
              <a:rPr kumimoji="1" lang="en-US" altLang="ja-JP" sz="1800" b="0" i="0" u="none" strike="noStrike" kern="0" cap="none" spc="0" normalizeH="0" baseline="0" noProof="0" dirty="0" smtClean="0">
                <a:ln>
                  <a:noFill/>
                </a:ln>
                <a:solidFill>
                  <a:srgbClr val="009900"/>
                </a:solidFill>
                <a:effectLst/>
                <a:uLnTx/>
                <a:uFillTx/>
                <a:latin typeface="+mn-lt"/>
                <a:ea typeface="+mn-ea"/>
                <a:cs typeface="+mn-cs"/>
              </a:rPr>
              <a:t>Electron Veto</a:t>
            </a:r>
            <a:r>
              <a:rPr kumimoji="1" lang="ja-JP" altLang="en-US" sz="1800" b="0" i="0" u="none" strike="noStrike" kern="0" cap="none" spc="0" normalizeH="0" baseline="0" noProof="0" dirty="0" smtClean="0">
                <a:ln>
                  <a:noFill/>
                </a:ln>
                <a:solidFill>
                  <a:srgbClr val="009900"/>
                </a:solidFill>
                <a:effectLst/>
                <a:uLnTx/>
                <a:uFillTx/>
                <a:latin typeface="+mn-lt"/>
                <a:ea typeface="+mn-ea"/>
                <a:cs typeface="+mn-cs"/>
              </a:rPr>
              <a:t>（バックグランド除去）</a:t>
            </a:r>
            <a:endParaRPr kumimoji="1" lang="en-US" altLang="ja-JP" sz="1800" b="0" i="0" u="none" strike="noStrike" kern="0" cap="none" spc="0" normalizeH="0" baseline="0" noProof="0" dirty="0" smtClean="0">
              <a:ln>
                <a:noFill/>
              </a:ln>
              <a:solidFill>
                <a:srgbClr val="009900"/>
              </a:solidFill>
              <a:effectLst/>
              <a:uLnTx/>
              <a:uFillTx/>
              <a:latin typeface="+mn-lt"/>
              <a:ea typeface="+mn-ea"/>
              <a:cs typeface="+mn-cs"/>
            </a:endParaRPr>
          </a:p>
          <a:p>
            <a:pPr marL="265113" marR="0" lvl="0" indent="-265113" algn="l" defTabSz="914400" rtl="0" eaLnBrk="1" fontAlgn="base" latinLnBrk="0" hangingPunct="1">
              <a:lnSpc>
                <a:spcPct val="100000"/>
              </a:lnSpc>
              <a:spcBef>
                <a:spcPct val="20000"/>
              </a:spcBef>
              <a:spcAft>
                <a:spcPct val="0"/>
              </a:spcAft>
              <a:buClrTx/>
              <a:buSzTx/>
              <a:buFontTx/>
              <a:buChar char="•"/>
              <a:tabLst/>
              <a:defRPr/>
            </a:pPr>
            <a:r>
              <a:rPr lang="ja-JP" altLang="en-US" kern="0" noProof="0" dirty="0" smtClean="0">
                <a:solidFill>
                  <a:srgbClr val="009900"/>
                </a:solidFill>
              </a:rPr>
              <a:t>ターゲットは液体重水素を使用</a:t>
            </a:r>
            <a:endParaRPr lang="en-US" altLang="ja-JP" kern="0" noProof="0" dirty="0" smtClean="0">
              <a:solidFill>
                <a:srgbClr val="009900"/>
              </a:solidFill>
            </a:endParaRPr>
          </a:p>
          <a:p>
            <a:pPr marL="828675" marR="0" lvl="1" indent="-285750" algn="l" defTabSz="914400" rtl="0" eaLnBrk="1" fontAlgn="base" latinLnBrk="0" hangingPunct="1">
              <a:lnSpc>
                <a:spcPct val="100000"/>
              </a:lnSpc>
              <a:spcBef>
                <a:spcPct val="20000"/>
              </a:spcBef>
              <a:spcAft>
                <a:spcPct val="0"/>
              </a:spcAft>
              <a:buClrTx/>
              <a:buSzTx/>
              <a:buFontTx/>
              <a:buChar char="–"/>
              <a:tabLst/>
              <a:defRPr/>
            </a:pPr>
            <a:r>
              <a:rPr lang="ja-JP" altLang="en-US" sz="1400" kern="0" dirty="0" smtClean="0">
                <a:solidFill>
                  <a:schemeClr val="accent2"/>
                </a:solidFill>
              </a:rPr>
              <a:t>中性子だけ集めることは不可能</a:t>
            </a:r>
            <a:endParaRPr lang="en-US" altLang="ja-JP" sz="1400" kern="0" dirty="0" smtClean="0">
              <a:solidFill>
                <a:schemeClr val="accent2"/>
              </a:solidFill>
            </a:endParaRPr>
          </a:p>
          <a:p>
            <a:pPr marL="828675" marR="0" lvl="1" indent="-285750" algn="l" defTabSz="914400" rtl="0" eaLnBrk="1" fontAlgn="base" latinLnBrk="0" hangingPunct="1">
              <a:lnSpc>
                <a:spcPct val="100000"/>
              </a:lnSpc>
              <a:spcBef>
                <a:spcPct val="20000"/>
              </a:spcBef>
              <a:spcAft>
                <a:spcPct val="0"/>
              </a:spcAft>
              <a:buClrTx/>
              <a:buSzTx/>
              <a:buFontTx/>
              <a:buChar char="–"/>
              <a:tabLst/>
              <a:defRPr/>
            </a:pPr>
            <a:r>
              <a:rPr kumimoji="1" lang="ja-JP" altLang="en-US" sz="1400" b="0" i="0" u="none" strike="noStrike" kern="0" cap="none" spc="0" normalizeH="0" baseline="0" noProof="0" dirty="0" smtClean="0">
                <a:ln>
                  <a:noFill/>
                </a:ln>
                <a:solidFill>
                  <a:schemeClr val="accent2"/>
                </a:solidFill>
                <a:effectLst/>
                <a:uLnTx/>
                <a:uFillTx/>
                <a:latin typeface="+mn-lt"/>
                <a:ea typeface="+mn-ea"/>
              </a:rPr>
              <a:t>上部から中心部に向かっておろす</a:t>
            </a:r>
            <a:endParaRPr kumimoji="1" lang="en-US" altLang="ja-JP" sz="1400" b="0" i="0" u="none" strike="noStrike" kern="0" cap="none" spc="0" normalizeH="0" baseline="0" noProof="0" dirty="0" smtClean="0">
              <a:ln>
                <a:noFill/>
              </a:ln>
              <a:solidFill>
                <a:schemeClr val="accent2"/>
              </a:solidFill>
              <a:effectLst/>
              <a:uLnTx/>
              <a:uFillTx/>
              <a:latin typeface="+mn-lt"/>
              <a:ea typeface="+mn-ea"/>
            </a:endParaRPr>
          </a:p>
        </p:txBody>
      </p:sp>
      <p:sp>
        <p:nvSpPr>
          <p:cNvPr id="8" name="Rectangle 8"/>
          <p:cNvSpPr>
            <a:spLocks noChangeArrowheads="1"/>
          </p:cNvSpPr>
          <p:nvPr/>
        </p:nvSpPr>
        <p:spPr bwMode="auto">
          <a:xfrm>
            <a:off x="1828800" y="2466975"/>
            <a:ext cx="606425" cy="925513"/>
          </a:xfrm>
          <a:prstGeom prst="rect">
            <a:avLst/>
          </a:prstGeom>
          <a:noFill/>
          <a:ln w="38100">
            <a:solidFill>
              <a:srgbClr val="FF3300"/>
            </a:solidFill>
            <a:miter lim="800000"/>
            <a:headEnd/>
            <a:tailEnd/>
          </a:ln>
          <a:effectLst/>
        </p:spPr>
        <p:txBody>
          <a:bodyPr wrap="none" anchor="ctr"/>
          <a:lstStyle/>
          <a:p>
            <a:endParaRPr lang="ja-JP" altLang="en-US" dirty="0"/>
          </a:p>
        </p:txBody>
      </p:sp>
      <p:sp>
        <p:nvSpPr>
          <p:cNvPr id="9" name="AutoShape 9"/>
          <p:cNvSpPr>
            <a:spLocks noChangeArrowheads="1"/>
          </p:cNvSpPr>
          <p:nvPr/>
        </p:nvSpPr>
        <p:spPr bwMode="auto">
          <a:xfrm rot="2026230">
            <a:off x="2247900" y="3587750"/>
            <a:ext cx="1903413" cy="573088"/>
          </a:xfrm>
          <a:prstGeom prst="rightArrow">
            <a:avLst>
              <a:gd name="adj1" fmla="val 50000"/>
              <a:gd name="adj2" fmla="val 83033"/>
            </a:avLst>
          </a:prstGeom>
          <a:gradFill rotWithShape="1">
            <a:gsLst>
              <a:gs pos="0">
                <a:schemeClr val="bg1"/>
              </a:gs>
              <a:gs pos="100000">
                <a:schemeClr val="bg1">
                  <a:gamma/>
                  <a:shade val="46275"/>
                  <a:invGamma/>
                </a:schemeClr>
              </a:gs>
            </a:gsLst>
            <a:lin ang="0" scaled="1"/>
          </a:gradFill>
          <a:ln w="9525">
            <a:solidFill>
              <a:schemeClr val="bg2"/>
            </a:solidFill>
            <a:miter lim="800000"/>
            <a:headEnd/>
            <a:tailEnd/>
          </a:ln>
          <a:effectLst/>
        </p:spPr>
        <p:txBody>
          <a:bodyPr wrap="none" anchor="ctr"/>
          <a:lstStyle/>
          <a:p>
            <a:pPr algn="ctr"/>
            <a:endParaRPr lang="ja-JP" altLang="ja-JP" dirty="0"/>
          </a:p>
        </p:txBody>
      </p:sp>
      <p:sp>
        <p:nvSpPr>
          <p:cNvPr id="10" name="Line 10"/>
          <p:cNvSpPr>
            <a:spLocks noChangeShapeType="1"/>
          </p:cNvSpPr>
          <p:nvPr/>
        </p:nvSpPr>
        <p:spPr bwMode="auto">
          <a:xfrm>
            <a:off x="4213233" y="6653236"/>
            <a:ext cx="1312863" cy="133350"/>
          </a:xfrm>
          <a:prstGeom prst="line">
            <a:avLst/>
          </a:prstGeom>
          <a:noFill/>
          <a:ln w="28575">
            <a:solidFill>
              <a:schemeClr val="tx1"/>
            </a:solidFill>
            <a:round/>
            <a:headEnd type="triangle" w="med" len="med"/>
            <a:tailEnd type="triangle" w="med" len="med"/>
          </a:ln>
          <a:effectLst/>
        </p:spPr>
        <p:txBody>
          <a:bodyPr/>
          <a:lstStyle/>
          <a:p>
            <a:endParaRPr lang="ja-JP" altLang="en-US" dirty="0"/>
          </a:p>
        </p:txBody>
      </p:sp>
      <p:sp>
        <p:nvSpPr>
          <p:cNvPr id="16" name="Text Box 17"/>
          <p:cNvSpPr txBox="1">
            <a:spLocks noChangeArrowheads="1"/>
          </p:cNvSpPr>
          <p:nvPr/>
        </p:nvSpPr>
        <p:spPr bwMode="auto">
          <a:xfrm>
            <a:off x="349250" y="4864100"/>
            <a:ext cx="590550" cy="457200"/>
          </a:xfrm>
          <a:prstGeom prst="rect">
            <a:avLst/>
          </a:prstGeom>
          <a:noFill/>
          <a:ln w="9525">
            <a:noFill/>
            <a:miter lim="800000"/>
            <a:headEnd/>
            <a:tailEnd/>
          </a:ln>
          <a:effectLst/>
        </p:spPr>
        <p:txBody>
          <a:bodyPr wrap="none">
            <a:spAutoFit/>
          </a:bodyPr>
          <a:lstStyle/>
          <a:p>
            <a:r>
              <a:rPr lang="en-US" altLang="ja-JP" dirty="0"/>
              <a:t>EV</a:t>
            </a:r>
          </a:p>
        </p:txBody>
      </p:sp>
      <p:sp>
        <p:nvSpPr>
          <p:cNvPr id="17" name="Text Box 18"/>
          <p:cNvSpPr txBox="1">
            <a:spLocks noChangeArrowheads="1"/>
          </p:cNvSpPr>
          <p:nvPr/>
        </p:nvSpPr>
        <p:spPr bwMode="auto">
          <a:xfrm>
            <a:off x="1909763" y="4972050"/>
            <a:ext cx="811212" cy="457200"/>
          </a:xfrm>
          <a:prstGeom prst="rect">
            <a:avLst/>
          </a:prstGeom>
          <a:noFill/>
          <a:ln w="9525">
            <a:noFill/>
            <a:miter lim="800000"/>
            <a:headEnd/>
            <a:tailEnd/>
          </a:ln>
          <a:effectLst/>
        </p:spPr>
        <p:txBody>
          <a:bodyPr wrap="none">
            <a:spAutoFit/>
          </a:bodyPr>
          <a:lstStyle/>
          <a:p>
            <a:r>
              <a:rPr lang="en-US" altLang="ja-JP" dirty="0"/>
              <a:t>CDC</a:t>
            </a:r>
          </a:p>
        </p:txBody>
      </p:sp>
      <p:sp>
        <p:nvSpPr>
          <p:cNvPr id="18" name="Text Box 19"/>
          <p:cNvSpPr txBox="1">
            <a:spLocks noChangeArrowheads="1"/>
          </p:cNvSpPr>
          <p:nvPr/>
        </p:nvSpPr>
        <p:spPr bwMode="auto">
          <a:xfrm>
            <a:off x="1103313" y="4905375"/>
            <a:ext cx="625475" cy="457200"/>
          </a:xfrm>
          <a:prstGeom prst="rect">
            <a:avLst/>
          </a:prstGeom>
          <a:noFill/>
          <a:ln w="9525">
            <a:noFill/>
            <a:miter lim="800000"/>
            <a:headEnd/>
            <a:tailEnd/>
          </a:ln>
          <a:effectLst/>
        </p:spPr>
        <p:txBody>
          <a:bodyPr wrap="none">
            <a:spAutoFit/>
          </a:bodyPr>
          <a:lstStyle/>
          <a:p>
            <a:r>
              <a:rPr lang="en-US" altLang="ja-JP" dirty="0"/>
              <a:t>OH</a:t>
            </a:r>
          </a:p>
        </p:txBody>
      </p:sp>
      <p:sp>
        <p:nvSpPr>
          <p:cNvPr id="19" name="Line 20"/>
          <p:cNvSpPr>
            <a:spLocks noChangeShapeType="1"/>
          </p:cNvSpPr>
          <p:nvPr/>
        </p:nvSpPr>
        <p:spPr bwMode="auto">
          <a:xfrm flipV="1">
            <a:off x="631825" y="3011488"/>
            <a:ext cx="26988" cy="1843087"/>
          </a:xfrm>
          <a:prstGeom prst="line">
            <a:avLst/>
          </a:prstGeom>
          <a:noFill/>
          <a:ln w="38100">
            <a:solidFill>
              <a:srgbClr val="FF9900"/>
            </a:solidFill>
            <a:round/>
            <a:headEnd/>
            <a:tailEnd type="triangle" w="med" len="med"/>
          </a:ln>
          <a:effectLst/>
        </p:spPr>
        <p:txBody>
          <a:bodyPr/>
          <a:lstStyle/>
          <a:p>
            <a:endParaRPr lang="ja-JP" altLang="en-US" dirty="0"/>
          </a:p>
        </p:txBody>
      </p:sp>
      <p:sp>
        <p:nvSpPr>
          <p:cNvPr id="20" name="Line 21"/>
          <p:cNvSpPr>
            <a:spLocks noChangeShapeType="1"/>
          </p:cNvSpPr>
          <p:nvPr/>
        </p:nvSpPr>
        <p:spPr bwMode="auto">
          <a:xfrm flipH="1" flipV="1">
            <a:off x="1292225" y="2946400"/>
            <a:ext cx="120650" cy="1895475"/>
          </a:xfrm>
          <a:prstGeom prst="line">
            <a:avLst/>
          </a:prstGeom>
          <a:noFill/>
          <a:ln w="38100">
            <a:solidFill>
              <a:srgbClr val="FF9900"/>
            </a:solidFill>
            <a:round/>
            <a:headEnd/>
            <a:tailEnd type="triangle" w="med" len="med"/>
          </a:ln>
          <a:effectLst/>
        </p:spPr>
        <p:txBody>
          <a:bodyPr/>
          <a:lstStyle/>
          <a:p>
            <a:endParaRPr lang="ja-JP" altLang="en-US" dirty="0"/>
          </a:p>
        </p:txBody>
      </p:sp>
      <p:sp>
        <p:nvSpPr>
          <p:cNvPr id="21" name="Line 22"/>
          <p:cNvSpPr>
            <a:spLocks noChangeShapeType="1"/>
          </p:cNvSpPr>
          <p:nvPr/>
        </p:nvSpPr>
        <p:spPr bwMode="auto">
          <a:xfrm flipH="1" flipV="1">
            <a:off x="1628775" y="3149600"/>
            <a:ext cx="469900" cy="1814513"/>
          </a:xfrm>
          <a:prstGeom prst="line">
            <a:avLst/>
          </a:prstGeom>
          <a:noFill/>
          <a:ln w="38100">
            <a:solidFill>
              <a:srgbClr val="FF9900"/>
            </a:solidFill>
            <a:round/>
            <a:headEnd/>
            <a:tailEnd type="triangle" w="med" len="med"/>
          </a:ln>
          <a:effectLst/>
        </p:spPr>
        <p:txBody>
          <a:bodyPr/>
          <a:lstStyle/>
          <a:p>
            <a:endParaRPr lang="ja-JP" altLang="en-US" dirty="0"/>
          </a:p>
        </p:txBody>
      </p:sp>
      <p:sp>
        <p:nvSpPr>
          <p:cNvPr id="22" name="Text Box 23"/>
          <p:cNvSpPr txBox="1">
            <a:spLocks noChangeArrowheads="1"/>
          </p:cNvSpPr>
          <p:nvPr/>
        </p:nvSpPr>
        <p:spPr bwMode="auto">
          <a:xfrm>
            <a:off x="2692408" y="6237311"/>
            <a:ext cx="777875" cy="457200"/>
          </a:xfrm>
          <a:prstGeom prst="rect">
            <a:avLst/>
          </a:prstGeom>
          <a:noFill/>
          <a:ln w="9525">
            <a:noFill/>
            <a:miter lim="800000"/>
            <a:headEnd/>
            <a:tailEnd/>
          </a:ln>
          <a:effectLst/>
        </p:spPr>
        <p:txBody>
          <a:bodyPr wrap="none">
            <a:spAutoFit/>
          </a:bodyPr>
          <a:lstStyle/>
          <a:p>
            <a:r>
              <a:rPr lang="en-US" altLang="ja-JP" dirty="0"/>
              <a:t>SDC</a:t>
            </a:r>
          </a:p>
        </p:txBody>
      </p:sp>
      <p:sp>
        <p:nvSpPr>
          <p:cNvPr id="23" name="Text Box 24"/>
          <p:cNvSpPr txBox="1">
            <a:spLocks noChangeArrowheads="1"/>
          </p:cNvSpPr>
          <p:nvPr/>
        </p:nvSpPr>
        <p:spPr bwMode="auto">
          <a:xfrm>
            <a:off x="2906721" y="5562624"/>
            <a:ext cx="506412" cy="457200"/>
          </a:xfrm>
          <a:prstGeom prst="rect">
            <a:avLst/>
          </a:prstGeom>
          <a:noFill/>
          <a:ln w="9525">
            <a:noFill/>
            <a:miter lim="800000"/>
            <a:headEnd/>
            <a:tailEnd/>
          </a:ln>
          <a:effectLst/>
        </p:spPr>
        <p:txBody>
          <a:bodyPr wrap="none">
            <a:spAutoFit/>
          </a:bodyPr>
          <a:lstStyle/>
          <a:p>
            <a:r>
              <a:rPr lang="en-US" altLang="ja-JP" dirty="0"/>
              <a:t>IH</a:t>
            </a:r>
          </a:p>
        </p:txBody>
      </p:sp>
      <p:sp>
        <p:nvSpPr>
          <p:cNvPr id="24" name="Line 25"/>
          <p:cNvSpPr>
            <a:spLocks noChangeShapeType="1"/>
          </p:cNvSpPr>
          <p:nvPr/>
        </p:nvSpPr>
        <p:spPr bwMode="auto">
          <a:xfrm flipV="1">
            <a:off x="3392496" y="5449911"/>
            <a:ext cx="1412875" cy="333375"/>
          </a:xfrm>
          <a:prstGeom prst="line">
            <a:avLst/>
          </a:prstGeom>
          <a:noFill/>
          <a:ln w="38100">
            <a:solidFill>
              <a:srgbClr val="FF9900"/>
            </a:solidFill>
            <a:round/>
            <a:headEnd/>
            <a:tailEnd type="triangle" w="med" len="med"/>
          </a:ln>
          <a:effectLst/>
        </p:spPr>
        <p:txBody>
          <a:bodyPr/>
          <a:lstStyle/>
          <a:p>
            <a:endParaRPr lang="ja-JP" altLang="en-US" dirty="0"/>
          </a:p>
        </p:txBody>
      </p:sp>
      <p:sp>
        <p:nvSpPr>
          <p:cNvPr id="25" name="Line 26"/>
          <p:cNvSpPr>
            <a:spLocks noChangeShapeType="1"/>
          </p:cNvSpPr>
          <p:nvPr/>
        </p:nvSpPr>
        <p:spPr bwMode="auto">
          <a:xfrm flipV="1">
            <a:off x="3500446" y="5692799"/>
            <a:ext cx="1009650" cy="709612"/>
          </a:xfrm>
          <a:prstGeom prst="line">
            <a:avLst/>
          </a:prstGeom>
          <a:noFill/>
          <a:ln w="38100">
            <a:solidFill>
              <a:srgbClr val="FF9900"/>
            </a:solidFill>
            <a:round/>
            <a:headEnd/>
            <a:tailEnd type="triangle" w="med" len="med"/>
          </a:ln>
          <a:effectLst/>
        </p:spPr>
        <p:txBody>
          <a:bodyPr/>
          <a:lstStyle/>
          <a:p>
            <a:endParaRPr lang="ja-JP" altLang="en-US" dirty="0"/>
          </a:p>
        </p:txBody>
      </p:sp>
      <p:sp>
        <p:nvSpPr>
          <p:cNvPr id="26" name="フッター プレースホルダ 25"/>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角丸四角形 33"/>
          <p:cNvSpPr/>
          <p:nvPr/>
        </p:nvSpPr>
        <p:spPr bwMode="auto">
          <a:xfrm>
            <a:off x="5172076" y="1140178"/>
            <a:ext cx="3901368" cy="3307644"/>
          </a:xfrm>
          <a:prstGeom prst="roundRect">
            <a:avLst>
              <a:gd name="adj" fmla="val 6428"/>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100000" t="100000"/>
            </a:path>
            <a:tileRect r="-100000" b="-100000"/>
          </a:gra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5" name="円/楕円 4"/>
          <p:cNvSpPr/>
          <p:nvPr/>
        </p:nvSpPr>
        <p:spPr bwMode="auto">
          <a:xfrm>
            <a:off x="5746914" y="2149427"/>
            <a:ext cx="1116106" cy="1116106"/>
          </a:xfrm>
          <a:prstGeom prst="ellipse">
            <a:avLst/>
          </a:prstGeom>
          <a:solidFill>
            <a:srgbClr val="F0F0F0">
              <a:alpha val="89804"/>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 name="タイトル 1"/>
          <p:cNvSpPr>
            <a:spLocks noGrp="1"/>
          </p:cNvSpPr>
          <p:nvPr>
            <p:ph type="title"/>
          </p:nvPr>
        </p:nvSpPr>
        <p:spPr/>
        <p:txBody>
          <a:bodyPr/>
          <a:lstStyle/>
          <a:p>
            <a:r>
              <a:rPr lang="ja-JP" altLang="en-US" dirty="0" smtClean="0"/>
              <a:t>ドリフト・チェンバー</a:t>
            </a:r>
            <a:endParaRPr kumimoji="1" lang="ja-JP" altLang="en-US" dirty="0"/>
          </a:p>
        </p:txBody>
      </p:sp>
      <p:sp>
        <p:nvSpPr>
          <p:cNvPr id="3" name="コンテンツ プレースホルダ 2"/>
          <p:cNvSpPr>
            <a:spLocks noGrp="1"/>
          </p:cNvSpPr>
          <p:nvPr>
            <p:ph idx="1"/>
          </p:nvPr>
        </p:nvSpPr>
        <p:spPr>
          <a:xfrm>
            <a:off x="0" y="1016001"/>
            <a:ext cx="5057775" cy="5841999"/>
          </a:xfrm>
        </p:spPr>
        <p:txBody>
          <a:bodyPr/>
          <a:lstStyle/>
          <a:p>
            <a:r>
              <a:rPr kumimoji="1" lang="ja-JP" altLang="en-US" sz="1800" dirty="0" smtClean="0"/>
              <a:t>電離を利用した位置検出器の一種</a:t>
            </a:r>
            <a:endParaRPr kumimoji="1" lang="en-US" altLang="ja-JP" sz="1800" dirty="0" smtClean="0"/>
          </a:p>
          <a:p>
            <a:r>
              <a:rPr lang="ja-JP" altLang="en-US" sz="1800" dirty="0" smtClean="0"/>
              <a:t>希ガス</a:t>
            </a:r>
            <a:r>
              <a:rPr lang="en-US" altLang="ja-JP" sz="1800" dirty="0" smtClean="0"/>
              <a:t>+</a:t>
            </a:r>
            <a:r>
              <a:rPr lang="ja-JP" altLang="en-US" sz="1800" dirty="0" smtClean="0"/>
              <a:t>多原子分子のガスを使用</a:t>
            </a:r>
            <a:endParaRPr lang="en-US" altLang="ja-JP" sz="1800" dirty="0" smtClean="0"/>
          </a:p>
          <a:p>
            <a:pPr lvl="1"/>
            <a:r>
              <a:rPr kumimoji="1" lang="en-US" altLang="ja-JP" sz="1600" dirty="0" smtClean="0"/>
              <a:t>Ar</a:t>
            </a:r>
            <a:r>
              <a:rPr lang="ja-JP" altLang="en-US" sz="1600" dirty="0" smtClean="0"/>
              <a:t>や</a:t>
            </a:r>
            <a:r>
              <a:rPr lang="en-US" altLang="ja-JP" sz="1600" dirty="0" smtClean="0"/>
              <a:t>He</a:t>
            </a:r>
          </a:p>
          <a:p>
            <a:pPr lvl="2"/>
            <a:r>
              <a:rPr lang="ja-JP" altLang="en-US" sz="1400" dirty="0" smtClean="0"/>
              <a:t>電離により電子・イオン対を作る</a:t>
            </a:r>
            <a:endParaRPr lang="en-US" altLang="ja-JP" sz="1400" dirty="0" smtClean="0"/>
          </a:p>
          <a:p>
            <a:pPr lvl="1"/>
            <a:r>
              <a:rPr lang="ja-JP" altLang="en-US" sz="1600" dirty="0" smtClean="0"/>
              <a:t>メタン、エタン、イソブタン</a:t>
            </a:r>
            <a:endParaRPr lang="en-US" altLang="ja-JP" sz="1600" dirty="0" smtClean="0"/>
          </a:p>
          <a:p>
            <a:pPr lvl="2"/>
            <a:r>
              <a:rPr lang="ja-JP" altLang="en-US" sz="1400" dirty="0" smtClean="0"/>
              <a:t>電子が希ガスとの衝突で軌道電子を励起することで生じる光・</a:t>
            </a:r>
            <a:r>
              <a:rPr lang="en-US" altLang="ja-JP" sz="1400" dirty="0" smtClean="0"/>
              <a:t>X</a:t>
            </a:r>
            <a:r>
              <a:rPr lang="ja-JP" altLang="en-US" sz="1400" dirty="0" smtClean="0"/>
              <a:t>線を級数させる</a:t>
            </a:r>
            <a:endParaRPr lang="en-US" altLang="ja-JP" sz="1400" dirty="0" smtClean="0"/>
          </a:p>
          <a:p>
            <a:r>
              <a:rPr kumimoji="1" lang="ja-JP" altLang="en-US" sz="1800" dirty="0" smtClean="0"/>
              <a:t>測定原理</a:t>
            </a:r>
            <a:endParaRPr kumimoji="1" lang="en-US" altLang="ja-JP" sz="1800" dirty="0" smtClean="0"/>
          </a:p>
          <a:p>
            <a:pPr lvl="1"/>
            <a:r>
              <a:rPr kumimoji="1" lang="ja-JP" altLang="en-US" sz="1400" dirty="0" smtClean="0"/>
              <a:t>荷電粒子が通過するとその軌跡にそって電離が生じる</a:t>
            </a:r>
            <a:endParaRPr kumimoji="1" lang="en-US" altLang="ja-JP" sz="1400" dirty="0" smtClean="0"/>
          </a:p>
          <a:p>
            <a:pPr lvl="1"/>
            <a:r>
              <a:rPr kumimoji="1" lang="ja-JP" altLang="en-US" sz="1400" dirty="0" smtClean="0"/>
              <a:t>電離で生じた電子はワイヤーに移動（ドリフト）していく</a:t>
            </a:r>
            <a:endParaRPr kumimoji="1" lang="en-US" altLang="ja-JP" sz="1400" dirty="0" smtClean="0"/>
          </a:p>
          <a:p>
            <a:pPr lvl="2"/>
            <a:r>
              <a:rPr lang="ja-JP" altLang="en-US" sz="1200" dirty="0" smtClean="0"/>
              <a:t>ドリフトの速さ：</a:t>
            </a:r>
            <a:r>
              <a:rPr lang="en-US" altLang="ja-JP" sz="1200" dirty="0" smtClean="0"/>
              <a:t> </a:t>
            </a:r>
            <a:r>
              <a:rPr kumimoji="1" lang="en-US" altLang="ja-JP" sz="1200" dirty="0" smtClean="0"/>
              <a:t>~5 cm/</a:t>
            </a:r>
            <a:r>
              <a:rPr kumimoji="1" lang="en-US" altLang="ja-JP" sz="1200" dirty="0" smtClean="0">
                <a:latin typeface="Symbol" pitchFamily="18" charset="2"/>
              </a:rPr>
              <a:t>m</a:t>
            </a:r>
            <a:r>
              <a:rPr kumimoji="1" lang="en-US" altLang="ja-JP" sz="1200" dirty="0" smtClean="0"/>
              <a:t>s (</a:t>
            </a:r>
            <a:r>
              <a:rPr kumimoji="1" lang="en-US" altLang="ja-JP" sz="1200" i="1" dirty="0" smtClean="0">
                <a:latin typeface="Times New Roman" pitchFamily="18" charset="0"/>
                <a:cs typeface="Times New Roman" pitchFamily="18" charset="0"/>
              </a:rPr>
              <a:t>c</a:t>
            </a:r>
            <a:r>
              <a:rPr kumimoji="1" lang="en-US" altLang="ja-JP" sz="1200" dirty="0" smtClean="0"/>
              <a:t> </a:t>
            </a:r>
            <a:r>
              <a:rPr kumimoji="1" lang="ja-JP" altLang="en-US" sz="1200" dirty="0" smtClean="0"/>
              <a:t>の</a:t>
            </a:r>
            <a:r>
              <a:rPr kumimoji="1" lang="en-US" altLang="ja-JP" sz="1200" dirty="0" smtClean="0"/>
              <a:t>10</a:t>
            </a:r>
            <a:r>
              <a:rPr kumimoji="1" lang="en-US" altLang="ja-JP" sz="1200" baseline="30000" dirty="0" smtClean="0"/>
              <a:t>-4</a:t>
            </a:r>
            <a:r>
              <a:rPr kumimoji="1" lang="ja-JP" altLang="en-US" sz="1200" dirty="0" smtClean="0"/>
              <a:t>程度</a:t>
            </a:r>
            <a:r>
              <a:rPr kumimoji="1" lang="en-US" altLang="ja-JP" sz="1200" dirty="0" smtClean="0"/>
              <a:t>)</a:t>
            </a:r>
          </a:p>
          <a:p>
            <a:pPr lvl="1"/>
            <a:r>
              <a:rPr lang="ja-JP" altLang="en-US" sz="1400" dirty="0" smtClean="0"/>
              <a:t>ワイヤー近傍は強い電場</a:t>
            </a:r>
            <a:endParaRPr lang="en-US" altLang="ja-JP" sz="1400" dirty="0" smtClean="0"/>
          </a:p>
          <a:p>
            <a:pPr lvl="2"/>
            <a:r>
              <a:rPr lang="ja-JP" altLang="en-US" sz="1200" dirty="0" smtClean="0"/>
              <a:t>急激な加速によりなだれ的に電子が新たな電子・イオン対を作る</a:t>
            </a:r>
            <a:endParaRPr lang="en-US" altLang="ja-JP" sz="1200" dirty="0" smtClean="0"/>
          </a:p>
          <a:p>
            <a:pPr lvl="2"/>
            <a:r>
              <a:rPr lang="en-US" altLang="ja-JP" sz="1200" dirty="0" smtClean="0"/>
              <a:t>10</a:t>
            </a:r>
            <a:r>
              <a:rPr lang="en-US" altLang="ja-JP" sz="1200" baseline="30000" dirty="0" smtClean="0"/>
              <a:t>5</a:t>
            </a:r>
            <a:r>
              <a:rPr lang="ja-JP" altLang="en-US" sz="1200" dirty="0" smtClean="0"/>
              <a:t>～</a:t>
            </a:r>
            <a:r>
              <a:rPr lang="en-US" altLang="ja-JP" sz="1200" dirty="0" smtClean="0"/>
              <a:t>10</a:t>
            </a:r>
            <a:r>
              <a:rPr lang="en-US" altLang="ja-JP" sz="1200" baseline="30000" dirty="0" smtClean="0"/>
              <a:t>6</a:t>
            </a:r>
            <a:r>
              <a:rPr lang="ja-JP" altLang="en-US" sz="1200" dirty="0" smtClean="0"/>
              <a:t>程度まで電子が増加</a:t>
            </a:r>
            <a:endParaRPr lang="en-US" altLang="ja-JP" sz="1200" dirty="0" smtClean="0"/>
          </a:p>
          <a:p>
            <a:pPr lvl="1"/>
            <a:r>
              <a:rPr lang="ja-JP" altLang="en-US" sz="1400" dirty="0" smtClean="0"/>
              <a:t>荷電粒子が通過した時刻からどのくらい遅れてシグナルがワイヤーに到着したかで、荷電粒子とワイヤーの距離が求まる</a:t>
            </a:r>
            <a:endParaRPr lang="en-US" altLang="ja-JP" sz="1400" dirty="0" smtClean="0"/>
          </a:p>
          <a:p>
            <a:pPr lvl="1"/>
            <a:r>
              <a:rPr lang="ja-JP" altLang="en-US" sz="1400" dirty="0" smtClean="0"/>
              <a:t>シグナルはそのままでは弱いので、オペアンプ等を用いたアンプ（増幅器）を通す</a:t>
            </a:r>
            <a:endParaRPr lang="en-US" altLang="ja-JP" sz="1400" dirty="0" smtClean="0"/>
          </a:p>
          <a:p>
            <a:pPr lvl="1"/>
            <a:endParaRPr lang="en-US" altLang="ja-JP" sz="1400" dirty="0" smtClean="0"/>
          </a:p>
          <a:p>
            <a:pPr lvl="1"/>
            <a:endParaRPr kumimoji="1" lang="en-US" altLang="ja-JP" sz="1400" dirty="0" smtClean="0"/>
          </a:p>
          <a:p>
            <a:pPr lvl="1"/>
            <a:endParaRPr kumimoji="1" lang="ja-JP" altLang="en-US" sz="14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82</a:t>
            </a:fld>
            <a:endParaRPr kumimoji="1" lang="ja-JP" altLang="en-US" dirty="0"/>
          </a:p>
        </p:txBody>
      </p:sp>
      <p:sp>
        <p:nvSpPr>
          <p:cNvPr id="6" name="円/楕円 5"/>
          <p:cNvSpPr/>
          <p:nvPr/>
        </p:nvSpPr>
        <p:spPr bwMode="auto">
          <a:xfrm>
            <a:off x="6281420" y="2687201"/>
            <a:ext cx="45719" cy="45719"/>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cxnSp>
        <p:nvCxnSpPr>
          <p:cNvPr id="8" name="直線矢印コネクタ 7"/>
          <p:cNvCxnSpPr/>
          <p:nvPr/>
        </p:nvCxnSpPr>
        <p:spPr bwMode="auto">
          <a:xfrm rot="10800000" flipV="1">
            <a:off x="6870887" y="2232210"/>
            <a:ext cx="564776" cy="255495"/>
          </a:xfrm>
          <a:prstGeom prst="straightConnector1">
            <a:avLst/>
          </a:prstGeom>
          <a:solidFill>
            <a:schemeClr val="accent1"/>
          </a:solidFill>
          <a:ln w="9525" cap="flat" cmpd="sng" algn="ctr">
            <a:solidFill>
              <a:srgbClr val="0070C0"/>
            </a:solidFill>
            <a:prstDash val="solid"/>
            <a:round/>
            <a:headEnd type="none" w="med" len="med"/>
            <a:tailEnd type="arrow"/>
          </a:ln>
          <a:effectLst/>
        </p:spPr>
      </p:cxnSp>
      <p:cxnSp>
        <p:nvCxnSpPr>
          <p:cNvPr id="9" name="直線矢印コネクタ 8"/>
          <p:cNvCxnSpPr/>
          <p:nvPr/>
        </p:nvCxnSpPr>
        <p:spPr bwMode="auto">
          <a:xfrm rot="10800000">
            <a:off x="6404725" y="2788027"/>
            <a:ext cx="627527" cy="506502"/>
          </a:xfrm>
          <a:prstGeom prst="straightConnector1">
            <a:avLst/>
          </a:prstGeom>
          <a:solidFill>
            <a:schemeClr val="accent1"/>
          </a:solidFill>
          <a:ln w="9525" cap="flat" cmpd="sng" algn="ctr">
            <a:solidFill>
              <a:srgbClr val="0070C0"/>
            </a:solidFill>
            <a:prstDash val="solid"/>
            <a:round/>
            <a:headEnd type="none" w="med" len="med"/>
            <a:tailEnd type="arrow"/>
          </a:ln>
          <a:effectLst/>
        </p:spPr>
      </p:cxnSp>
      <p:sp>
        <p:nvSpPr>
          <p:cNvPr id="13" name="テキスト ボックス 12"/>
          <p:cNvSpPr txBox="1"/>
          <p:nvPr/>
        </p:nvSpPr>
        <p:spPr>
          <a:xfrm>
            <a:off x="7462557" y="1909482"/>
            <a:ext cx="1151277" cy="430887"/>
          </a:xfrm>
          <a:prstGeom prst="rect">
            <a:avLst/>
          </a:prstGeom>
          <a:noFill/>
        </p:spPr>
        <p:txBody>
          <a:bodyPr wrap="none" rtlCol="0">
            <a:spAutoFit/>
          </a:bodyPr>
          <a:lstStyle/>
          <a:p>
            <a:r>
              <a:rPr kumimoji="1" lang="ja-JP" altLang="en-US" sz="1100" dirty="0" smtClean="0"/>
              <a:t>外部導体</a:t>
            </a:r>
            <a:endParaRPr kumimoji="1" lang="en-US" altLang="ja-JP" sz="1100" dirty="0" smtClean="0"/>
          </a:p>
          <a:p>
            <a:r>
              <a:rPr lang="ja-JP" altLang="en-US" sz="1100" dirty="0" smtClean="0"/>
              <a:t>（高電圧を印可）</a:t>
            </a:r>
            <a:endParaRPr kumimoji="1" lang="ja-JP" altLang="en-US" sz="1100" dirty="0"/>
          </a:p>
        </p:txBody>
      </p:sp>
      <p:sp>
        <p:nvSpPr>
          <p:cNvPr id="15" name="テキスト ボックス 14"/>
          <p:cNvSpPr txBox="1"/>
          <p:nvPr/>
        </p:nvSpPr>
        <p:spPr>
          <a:xfrm>
            <a:off x="7039259" y="3124199"/>
            <a:ext cx="1539204" cy="430887"/>
          </a:xfrm>
          <a:prstGeom prst="rect">
            <a:avLst/>
          </a:prstGeom>
          <a:noFill/>
        </p:spPr>
        <p:txBody>
          <a:bodyPr wrap="none" rtlCol="0">
            <a:spAutoFit/>
          </a:bodyPr>
          <a:lstStyle/>
          <a:p>
            <a:r>
              <a:rPr lang="ja-JP" altLang="en-US" sz="1100" dirty="0" smtClean="0"/>
              <a:t>ワイヤー</a:t>
            </a:r>
            <a:endParaRPr kumimoji="1" lang="en-US" altLang="ja-JP" sz="1100" dirty="0" smtClean="0"/>
          </a:p>
          <a:p>
            <a:r>
              <a:rPr lang="ja-JP" altLang="en-US" sz="1100" dirty="0" smtClean="0"/>
              <a:t>（シグナルを読み出す）</a:t>
            </a:r>
            <a:endParaRPr kumimoji="1" lang="ja-JP" altLang="en-US" sz="1100" dirty="0"/>
          </a:p>
        </p:txBody>
      </p:sp>
      <p:grpSp>
        <p:nvGrpSpPr>
          <p:cNvPr id="24" name="グループ化 23"/>
          <p:cNvGrpSpPr/>
          <p:nvPr/>
        </p:nvGrpSpPr>
        <p:grpSpPr>
          <a:xfrm>
            <a:off x="5324475" y="1223681"/>
            <a:ext cx="2413865" cy="2111190"/>
            <a:chOff x="5029200" y="1223681"/>
            <a:chExt cx="2413865" cy="2111190"/>
          </a:xfrm>
        </p:grpSpPr>
        <p:cxnSp>
          <p:nvCxnSpPr>
            <p:cNvPr id="18" name="直線矢印コネクタ 17"/>
            <p:cNvCxnSpPr/>
            <p:nvPr/>
          </p:nvCxnSpPr>
          <p:spPr bwMode="auto">
            <a:xfrm rot="5400000" flipH="1" flipV="1">
              <a:off x="4894729" y="1600200"/>
              <a:ext cx="1869142" cy="1600200"/>
            </a:xfrm>
            <a:prstGeom prst="straightConnector1">
              <a:avLst/>
            </a:prstGeom>
            <a:solidFill>
              <a:schemeClr val="accent1"/>
            </a:solidFill>
            <a:ln w="9525" cap="flat" cmpd="sng" algn="ctr">
              <a:solidFill>
                <a:srgbClr val="FF0000"/>
              </a:solidFill>
              <a:prstDash val="solid"/>
              <a:round/>
              <a:headEnd type="none" w="med" len="med"/>
              <a:tailEnd type="triangle" w="med" len="med"/>
            </a:ln>
            <a:effectLst/>
          </p:spPr>
        </p:cxnSp>
        <p:sp>
          <p:nvSpPr>
            <p:cNvPr id="19" name="テキスト ボックス 18"/>
            <p:cNvSpPr txBox="1"/>
            <p:nvPr/>
          </p:nvSpPr>
          <p:spPr>
            <a:xfrm>
              <a:off x="6642846" y="1223681"/>
              <a:ext cx="800219" cy="276999"/>
            </a:xfrm>
            <a:prstGeom prst="rect">
              <a:avLst/>
            </a:prstGeom>
            <a:noFill/>
          </p:spPr>
          <p:txBody>
            <a:bodyPr wrap="none" rtlCol="0">
              <a:spAutoFit/>
            </a:bodyPr>
            <a:lstStyle/>
            <a:p>
              <a:r>
                <a:rPr kumimoji="1" lang="ja-JP" altLang="en-US" sz="1200" dirty="0" smtClean="0"/>
                <a:t>荷電粒子</a:t>
              </a:r>
              <a:endParaRPr kumimoji="1" lang="ja-JP" altLang="en-US" sz="1200" dirty="0"/>
            </a:p>
          </p:txBody>
        </p:sp>
      </p:grpSp>
      <p:cxnSp>
        <p:nvCxnSpPr>
          <p:cNvPr id="21" name="直線矢印コネクタ 20"/>
          <p:cNvCxnSpPr/>
          <p:nvPr/>
        </p:nvCxnSpPr>
        <p:spPr bwMode="auto">
          <a:xfrm rot="5400000" flipH="1" flipV="1">
            <a:off x="5725368" y="3215251"/>
            <a:ext cx="622485" cy="243165"/>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3" name="テキスト ボックス 22"/>
          <p:cNvSpPr txBox="1"/>
          <p:nvPr/>
        </p:nvSpPr>
        <p:spPr>
          <a:xfrm>
            <a:off x="5525904" y="3737161"/>
            <a:ext cx="1502334" cy="261610"/>
          </a:xfrm>
          <a:prstGeom prst="rect">
            <a:avLst/>
          </a:prstGeom>
          <a:noFill/>
        </p:spPr>
        <p:txBody>
          <a:bodyPr wrap="none" rtlCol="0">
            <a:spAutoFit/>
          </a:bodyPr>
          <a:lstStyle/>
          <a:p>
            <a:r>
              <a:rPr lang="ja-JP" altLang="en-US" sz="1100" dirty="0" smtClean="0"/>
              <a:t>電離させるためのガス</a:t>
            </a:r>
            <a:endParaRPr kumimoji="1" lang="en-US" altLang="ja-JP" sz="1100" dirty="0" smtClean="0"/>
          </a:p>
        </p:txBody>
      </p:sp>
      <p:grpSp>
        <p:nvGrpSpPr>
          <p:cNvPr id="32" name="グループ化 31"/>
          <p:cNvGrpSpPr/>
          <p:nvPr/>
        </p:nvGrpSpPr>
        <p:grpSpPr>
          <a:xfrm>
            <a:off x="5817716" y="2167857"/>
            <a:ext cx="511457" cy="590095"/>
            <a:chOff x="5522441" y="2167857"/>
            <a:chExt cx="511457" cy="590095"/>
          </a:xfrm>
        </p:grpSpPr>
        <p:sp>
          <p:nvSpPr>
            <p:cNvPr id="25" name="円/楕円 24"/>
            <p:cNvSpPr/>
            <p:nvPr/>
          </p:nvSpPr>
          <p:spPr bwMode="auto">
            <a:xfrm>
              <a:off x="5522441" y="2708690"/>
              <a:ext cx="49262" cy="49262"/>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6" name="円/楕円 25"/>
            <p:cNvSpPr/>
            <p:nvPr/>
          </p:nvSpPr>
          <p:spPr bwMode="auto">
            <a:xfrm>
              <a:off x="5610193" y="2603931"/>
              <a:ext cx="49262" cy="49262"/>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7" name="円/楕円 26"/>
            <p:cNvSpPr/>
            <p:nvPr/>
          </p:nvSpPr>
          <p:spPr bwMode="auto">
            <a:xfrm>
              <a:off x="5679367" y="2523958"/>
              <a:ext cx="49262" cy="49262"/>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8" name="円/楕円 27"/>
            <p:cNvSpPr/>
            <p:nvPr/>
          </p:nvSpPr>
          <p:spPr bwMode="auto">
            <a:xfrm>
              <a:off x="5731540" y="2462095"/>
              <a:ext cx="49262" cy="49262"/>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9" name="円/楕円 28"/>
            <p:cNvSpPr/>
            <p:nvPr/>
          </p:nvSpPr>
          <p:spPr bwMode="auto">
            <a:xfrm>
              <a:off x="5828347" y="2351942"/>
              <a:ext cx="49262" cy="49262"/>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30" name="円/楕円 29"/>
            <p:cNvSpPr/>
            <p:nvPr/>
          </p:nvSpPr>
          <p:spPr bwMode="auto">
            <a:xfrm>
              <a:off x="5894808" y="2274049"/>
              <a:ext cx="49262" cy="49262"/>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31" name="円/楕円 30"/>
            <p:cNvSpPr/>
            <p:nvPr/>
          </p:nvSpPr>
          <p:spPr bwMode="auto">
            <a:xfrm>
              <a:off x="5984636" y="2167857"/>
              <a:ext cx="49262" cy="49262"/>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grpSp>
      <p:sp>
        <p:nvSpPr>
          <p:cNvPr id="33" name="テキスト ボックス 32"/>
          <p:cNvSpPr txBox="1"/>
          <p:nvPr/>
        </p:nvSpPr>
        <p:spPr>
          <a:xfrm>
            <a:off x="6494865" y="4582293"/>
            <a:ext cx="2432076" cy="1015663"/>
          </a:xfrm>
          <a:prstGeom prst="rect">
            <a:avLst/>
          </a:prstGeom>
          <a:noFill/>
        </p:spPr>
        <p:txBody>
          <a:bodyPr wrap="none" rtlCol="0">
            <a:spAutoFit/>
          </a:bodyPr>
          <a:lstStyle/>
          <a:p>
            <a:r>
              <a:rPr kumimoji="1" lang="ja-JP" altLang="en-US" sz="1200" dirty="0" smtClean="0"/>
              <a:t>注：外部導体はこの図では面だが</a:t>
            </a:r>
            <a:endParaRPr kumimoji="1" lang="en-US" altLang="ja-JP" sz="1200" dirty="0" smtClean="0"/>
          </a:p>
          <a:p>
            <a:r>
              <a:rPr lang="ja-JP" altLang="en-US" sz="1200" dirty="0" smtClean="0"/>
              <a:t>実際はワイヤーで長方形や六角形</a:t>
            </a:r>
            <a:endParaRPr lang="en-US" altLang="ja-JP" sz="1200" dirty="0" smtClean="0"/>
          </a:p>
          <a:p>
            <a:r>
              <a:rPr kumimoji="1" lang="ja-JP" altLang="en-US" sz="1200" dirty="0" smtClean="0"/>
              <a:t>にすることが多い</a:t>
            </a:r>
            <a:endParaRPr kumimoji="1" lang="en-US" altLang="ja-JP" sz="1200" dirty="0" smtClean="0"/>
          </a:p>
          <a:p>
            <a:pPr defTabSz="444500"/>
            <a:r>
              <a:rPr lang="ja-JP" altLang="en-US" sz="1200" dirty="0" smtClean="0"/>
              <a:t>　←　荷電粒子が余分に反応する</a:t>
            </a:r>
            <a:endParaRPr lang="en-US" altLang="ja-JP" sz="1200" dirty="0" smtClean="0"/>
          </a:p>
          <a:p>
            <a:pPr defTabSz="444500"/>
            <a:r>
              <a:rPr lang="ja-JP" altLang="en-US" sz="1200" dirty="0" smtClean="0"/>
              <a:t>　　　 物質を増やしたくないから</a:t>
            </a:r>
            <a:endParaRPr kumimoji="1" lang="ja-JP" altLang="en-US" sz="1200" dirty="0"/>
          </a:p>
        </p:txBody>
      </p:sp>
      <p:sp>
        <p:nvSpPr>
          <p:cNvPr id="35" name="フッター プレースホルダ 34"/>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
        <p:nvSpPr>
          <p:cNvPr id="37" name="テキスト ボックス 36"/>
          <p:cNvSpPr txBox="1"/>
          <p:nvPr/>
        </p:nvSpPr>
        <p:spPr>
          <a:xfrm>
            <a:off x="6389649" y="4076700"/>
            <a:ext cx="2626040" cy="338554"/>
          </a:xfrm>
          <a:prstGeom prst="rect">
            <a:avLst/>
          </a:prstGeom>
          <a:noFill/>
        </p:spPr>
        <p:txBody>
          <a:bodyPr wrap="none" rtlCol="0">
            <a:spAutoFit/>
          </a:bodyPr>
          <a:lstStyle/>
          <a:p>
            <a:r>
              <a:rPr lang="ja-JP" altLang="en-US" sz="1600" dirty="0" smtClean="0"/>
              <a:t>ドリフト・チェンバーの模式図</a:t>
            </a:r>
            <a:endParaRPr kumimoji="1" lang="ja-JP" altLang="en-US"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22" presetClass="entr" presetSubtype="4"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wipe(down)">
                                      <p:cBhvr>
                                        <p:cTn id="1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ドリフト・チェンバーの例</a:t>
            </a:r>
            <a:endParaRPr kumimoji="1" lang="ja-JP" altLang="en-US" dirty="0"/>
          </a:p>
        </p:txBody>
      </p:sp>
      <p:sp>
        <p:nvSpPr>
          <p:cNvPr id="3" name="コンテンツ プレースホルダ 2"/>
          <p:cNvSpPr>
            <a:spLocks noGrp="1"/>
          </p:cNvSpPr>
          <p:nvPr>
            <p:ph idx="1"/>
          </p:nvPr>
        </p:nvSpPr>
        <p:spPr>
          <a:xfrm>
            <a:off x="413428" y="1014926"/>
            <a:ext cx="6619550" cy="520363"/>
          </a:xfrm>
        </p:spPr>
        <p:txBody>
          <a:bodyPr/>
          <a:lstStyle/>
          <a:p>
            <a:r>
              <a:rPr kumimoji="1" lang="en-US" altLang="ja-JP" dirty="0" smtClean="0"/>
              <a:t>NKS2</a:t>
            </a:r>
            <a:r>
              <a:rPr kumimoji="1" lang="ja-JP" altLang="en-US" dirty="0" smtClean="0"/>
              <a:t>実験で使用しているドリフト・チェンバー</a:t>
            </a:r>
            <a:endParaRPr kumimoji="1" lang="en-US" altLang="ja-JP" dirty="0" smtClean="0"/>
          </a:p>
          <a:p>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83</a:t>
            </a:fld>
            <a:endParaRPr kumimoji="1" lang="ja-JP" altLang="en-US" dirty="0"/>
          </a:p>
        </p:txBody>
      </p:sp>
      <p:pic>
        <p:nvPicPr>
          <p:cNvPr id="76802" name="Picture 2" descr="http://lambda.phys.tohoku.ac.jp/~k0/Photos/2006_02_06/DSC06753.JPG"/>
          <p:cNvPicPr>
            <a:picLocks noChangeAspect="1" noChangeArrowheads="1"/>
          </p:cNvPicPr>
          <p:nvPr/>
        </p:nvPicPr>
        <p:blipFill>
          <a:blip r:embed="rId2" cstate="print"/>
          <a:srcRect l="10519" t="4803" b="14313"/>
          <a:stretch>
            <a:fillRect/>
          </a:stretch>
        </p:blipFill>
        <p:spPr bwMode="auto">
          <a:xfrm>
            <a:off x="417690" y="2105378"/>
            <a:ext cx="7010400" cy="4752622"/>
          </a:xfrm>
          <a:prstGeom prst="rect">
            <a:avLst/>
          </a:prstGeom>
          <a:noFill/>
        </p:spPr>
      </p:pic>
      <p:cxnSp>
        <p:nvCxnSpPr>
          <p:cNvPr id="7" name="直線矢印コネクタ 6"/>
          <p:cNvCxnSpPr/>
          <p:nvPr/>
        </p:nvCxnSpPr>
        <p:spPr bwMode="auto">
          <a:xfrm flipV="1">
            <a:off x="609600" y="1952978"/>
            <a:ext cx="6581422" cy="530578"/>
          </a:xfrm>
          <a:prstGeom prst="straightConnector1">
            <a:avLst/>
          </a:prstGeom>
          <a:solidFill>
            <a:schemeClr val="accent1"/>
          </a:solidFill>
          <a:ln w="28575" cap="flat" cmpd="sng" algn="ctr">
            <a:solidFill>
              <a:schemeClr val="tx1"/>
            </a:solidFill>
            <a:prstDash val="solid"/>
            <a:round/>
            <a:headEnd type="arrow" w="med" len="med"/>
            <a:tailEnd type="arrow" w="med" len="med"/>
          </a:ln>
          <a:effectLst/>
        </p:spPr>
      </p:cxnSp>
      <p:cxnSp>
        <p:nvCxnSpPr>
          <p:cNvPr id="8" name="直線矢印コネクタ 7"/>
          <p:cNvCxnSpPr/>
          <p:nvPr/>
        </p:nvCxnSpPr>
        <p:spPr bwMode="auto">
          <a:xfrm rot="16200000" flipV="1">
            <a:off x="5842001" y="4261555"/>
            <a:ext cx="3194757" cy="112891"/>
          </a:xfrm>
          <a:prstGeom prst="straightConnector1">
            <a:avLst/>
          </a:prstGeom>
          <a:solidFill>
            <a:schemeClr val="accent1"/>
          </a:solidFill>
          <a:ln w="28575" cap="flat" cmpd="sng" algn="ctr">
            <a:solidFill>
              <a:schemeClr val="tx1"/>
            </a:solidFill>
            <a:prstDash val="solid"/>
            <a:round/>
            <a:headEnd type="arrow" w="med" len="med"/>
            <a:tailEnd type="arrow" w="med" len="med"/>
          </a:ln>
          <a:effectLst/>
        </p:spPr>
      </p:cxnSp>
      <p:sp>
        <p:nvSpPr>
          <p:cNvPr id="13" name="テキスト ボックス 12"/>
          <p:cNvSpPr txBox="1"/>
          <p:nvPr/>
        </p:nvSpPr>
        <p:spPr>
          <a:xfrm rot="21225021">
            <a:off x="4484080" y="1780555"/>
            <a:ext cx="1136850" cy="307777"/>
          </a:xfrm>
          <a:prstGeom prst="rect">
            <a:avLst/>
          </a:prstGeom>
          <a:noFill/>
        </p:spPr>
        <p:txBody>
          <a:bodyPr wrap="none" rtlCol="0">
            <a:spAutoFit/>
          </a:bodyPr>
          <a:lstStyle/>
          <a:p>
            <a:r>
              <a:rPr kumimoji="1" lang="ja-JP" altLang="en-US" sz="1400" dirty="0" smtClean="0"/>
              <a:t>直径 </a:t>
            </a:r>
            <a:r>
              <a:rPr kumimoji="1" lang="en-US" altLang="ja-JP" sz="1400" dirty="0" smtClean="0"/>
              <a:t>1.6 m</a:t>
            </a:r>
            <a:endParaRPr kumimoji="1" lang="ja-JP" altLang="en-US" sz="1400" dirty="0"/>
          </a:p>
        </p:txBody>
      </p:sp>
      <p:sp>
        <p:nvSpPr>
          <p:cNvPr id="14" name="テキスト ボックス 13"/>
          <p:cNvSpPr txBox="1"/>
          <p:nvPr/>
        </p:nvSpPr>
        <p:spPr>
          <a:xfrm rot="5146426">
            <a:off x="7186030" y="4043977"/>
            <a:ext cx="1095172" cy="307777"/>
          </a:xfrm>
          <a:prstGeom prst="rect">
            <a:avLst/>
          </a:prstGeom>
          <a:noFill/>
        </p:spPr>
        <p:txBody>
          <a:bodyPr wrap="none" rtlCol="0">
            <a:spAutoFit/>
          </a:bodyPr>
          <a:lstStyle/>
          <a:p>
            <a:r>
              <a:rPr lang="ja-JP" altLang="en-US" sz="1400" dirty="0" smtClean="0"/>
              <a:t>高さ</a:t>
            </a:r>
            <a:r>
              <a:rPr kumimoji="1" lang="ja-JP" altLang="en-US" sz="1400" dirty="0" smtClean="0"/>
              <a:t> </a:t>
            </a:r>
            <a:r>
              <a:rPr kumimoji="1" lang="en-US" altLang="ja-JP" sz="1400" dirty="0" smtClean="0"/>
              <a:t>0.6 m</a:t>
            </a:r>
            <a:endParaRPr kumimoji="1" lang="ja-JP" altLang="en-US" sz="1400" dirty="0"/>
          </a:p>
        </p:txBody>
      </p:sp>
      <p:sp>
        <p:nvSpPr>
          <p:cNvPr id="15" name="テキスト ボックス 14"/>
          <p:cNvSpPr txBox="1"/>
          <p:nvPr/>
        </p:nvSpPr>
        <p:spPr>
          <a:xfrm>
            <a:off x="0" y="3962404"/>
            <a:ext cx="2180405" cy="584775"/>
          </a:xfrm>
          <a:prstGeom prst="rect">
            <a:avLst/>
          </a:prstGeom>
          <a:solidFill>
            <a:schemeClr val="bg1">
              <a:lumMod val="85000"/>
            </a:schemeClr>
          </a:solidFill>
          <a:effectLst>
            <a:softEdge rad="63500"/>
          </a:effectLst>
        </p:spPr>
        <p:txBody>
          <a:bodyPr wrap="none" rtlCol="0">
            <a:spAutoFit/>
          </a:bodyPr>
          <a:lstStyle/>
          <a:p>
            <a:r>
              <a:rPr lang="ja-JP" altLang="en-US" sz="1600" dirty="0" smtClean="0"/>
              <a:t>フラッシュがワイヤーに</a:t>
            </a:r>
            <a:endParaRPr lang="en-US" altLang="ja-JP" sz="1600" dirty="0" smtClean="0"/>
          </a:p>
          <a:p>
            <a:r>
              <a:rPr lang="ja-JP" altLang="en-US" sz="1600" dirty="0" smtClean="0"/>
              <a:t>反射されて光っている</a:t>
            </a:r>
            <a:endParaRPr kumimoji="1" lang="ja-JP" altLang="en-US" sz="1600" dirty="0"/>
          </a:p>
        </p:txBody>
      </p:sp>
      <p:sp>
        <p:nvSpPr>
          <p:cNvPr id="11" name="フッター プレースホルダ 10"/>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角丸四角形 69"/>
          <p:cNvSpPr/>
          <p:nvPr/>
        </p:nvSpPr>
        <p:spPr bwMode="auto">
          <a:xfrm>
            <a:off x="4643438" y="1180555"/>
            <a:ext cx="4455406" cy="2500330"/>
          </a:xfrm>
          <a:prstGeom prst="roundRect">
            <a:avLst>
              <a:gd name="adj" fmla="val 6428"/>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100000" t="100000"/>
            </a:path>
            <a:tileRect r="-100000" b="-100000"/>
          </a:gra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44" name="角丸四角形 43"/>
          <p:cNvSpPr/>
          <p:nvPr/>
        </p:nvSpPr>
        <p:spPr bwMode="auto">
          <a:xfrm>
            <a:off x="894795" y="4523148"/>
            <a:ext cx="4357718" cy="2000264"/>
          </a:xfrm>
          <a:prstGeom prst="roundRect">
            <a:avLst>
              <a:gd name="adj" fmla="val 6428"/>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100000" t="100000"/>
            </a:path>
            <a:tileRect r="-100000" b="-100000"/>
          </a:gra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 name="タイトル 1"/>
          <p:cNvSpPr>
            <a:spLocks noGrp="1"/>
          </p:cNvSpPr>
          <p:nvPr>
            <p:ph type="title"/>
          </p:nvPr>
        </p:nvSpPr>
        <p:spPr/>
        <p:txBody>
          <a:bodyPr/>
          <a:lstStyle/>
          <a:p>
            <a:r>
              <a:rPr kumimoji="1" lang="ja-JP" altLang="en-US" dirty="0" smtClean="0"/>
              <a:t>シンチレーション・カウンター</a:t>
            </a:r>
            <a:endParaRPr kumimoji="1" lang="ja-JP" altLang="en-US" dirty="0"/>
          </a:p>
        </p:txBody>
      </p:sp>
      <p:sp>
        <p:nvSpPr>
          <p:cNvPr id="3" name="コンテンツ プレースホルダ 2"/>
          <p:cNvSpPr>
            <a:spLocks noGrp="1"/>
          </p:cNvSpPr>
          <p:nvPr>
            <p:ph idx="1"/>
          </p:nvPr>
        </p:nvSpPr>
        <p:spPr>
          <a:xfrm>
            <a:off x="368273" y="1127816"/>
            <a:ext cx="3977949" cy="5374584"/>
          </a:xfrm>
        </p:spPr>
        <p:txBody>
          <a:bodyPr/>
          <a:lstStyle/>
          <a:p>
            <a:r>
              <a:rPr kumimoji="1" lang="ja-JP" altLang="en-US" sz="2000" dirty="0" smtClean="0"/>
              <a:t>プラスティック・シンチレーター</a:t>
            </a:r>
            <a:endParaRPr kumimoji="1" lang="en-US" altLang="ja-JP" sz="2000" dirty="0" smtClean="0"/>
          </a:p>
          <a:p>
            <a:pPr lvl="1"/>
            <a:r>
              <a:rPr lang="ja-JP" altLang="en-US" sz="1800" dirty="0" smtClean="0"/>
              <a:t>荷電粒子が通過する際、分子の軌道電子を励起させる</a:t>
            </a:r>
            <a:endParaRPr lang="en-US" altLang="ja-JP" sz="1800" dirty="0" smtClean="0"/>
          </a:p>
          <a:p>
            <a:pPr lvl="1"/>
            <a:r>
              <a:rPr kumimoji="1" lang="ja-JP" altLang="en-US" sz="1800" dirty="0" smtClean="0"/>
              <a:t>励起状態が基底状態に落ちて来るときに可視光から紫外光の光を発生</a:t>
            </a:r>
            <a:endParaRPr kumimoji="1" lang="en-US" altLang="ja-JP" sz="1800" dirty="0" smtClean="0"/>
          </a:p>
          <a:p>
            <a:r>
              <a:rPr lang="ja-JP" altLang="en-US" sz="2000" dirty="0" smtClean="0"/>
              <a:t>光電子増倍管</a:t>
            </a:r>
            <a:r>
              <a:rPr lang="en-US" altLang="ja-JP" sz="2000" dirty="0" smtClean="0"/>
              <a:t>(PMT)</a:t>
            </a:r>
          </a:p>
          <a:p>
            <a:pPr lvl="1"/>
            <a:r>
              <a:rPr kumimoji="1" lang="ja-JP" altLang="en-US" sz="1600" dirty="0" smtClean="0"/>
              <a:t>光を光電効果で電子に変換</a:t>
            </a:r>
            <a:endParaRPr kumimoji="1" lang="en-US" altLang="ja-JP" sz="1600" dirty="0" smtClean="0"/>
          </a:p>
          <a:p>
            <a:pPr lvl="1"/>
            <a:r>
              <a:rPr lang="ja-JP" altLang="en-US" sz="1600" dirty="0" smtClean="0"/>
              <a:t>高電圧をかけた電極に多数回衝突することで電子一つが</a:t>
            </a:r>
            <a:r>
              <a:rPr lang="en-US" altLang="ja-JP" sz="1600" dirty="0" smtClean="0"/>
              <a:t>10</a:t>
            </a:r>
            <a:r>
              <a:rPr lang="en-US" altLang="ja-JP" sz="1600" baseline="30000" dirty="0" smtClean="0"/>
              <a:t>6</a:t>
            </a:r>
            <a:r>
              <a:rPr lang="ja-JP" altLang="en-US" sz="1600" dirty="0" smtClean="0"/>
              <a:t>～</a:t>
            </a:r>
            <a:r>
              <a:rPr lang="en-US" altLang="ja-JP" sz="1600" dirty="0" smtClean="0"/>
              <a:t>10</a:t>
            </a:r>
            <a:r>
              <a:rPr lang="en-US" altLang="ja-JP" sz="1600" baseline="30000" dirty="0" smtClean="0"/>
              <a:t>7</a:t>
            </a:r>
            <a:r>
              <a:rPr lang="ja-JP" altLang="en-US" sz="1600" dirty="0" smtClean="0"/>
              <a:t>程度まで増幅される</a:t>
            </a:r>
            <a:endParaRPr kumimoji="1" lang="ja-JP" altLang="en-US" sz="16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84</a:t>
            </a:fld>
            <a:endParaRPr kumimoji="1" lang="ja-JP" altLang="en-US" dirty="0"/>
          </a:p>
        </p:txBody>
      </p:sp>
      <p:sp>
        <p:nvSpPr>
          <p:cNvPr id="5" name="角丸四角形 4"/>
          <p:cNvSpPr/>
          <p:nvPr/>
        </p:nvSpPr>
        <p:spPr bwMode="auto">
          <a:xfrm>
            <a:off x="1452868" y="4862111"/>
            <a:ext cx="3059289" cy="1083734"/>
          </a:xfrm>
          <a:prstGeom prst="roundRect">
            <a:avLst>
              <a:gd name="adj" fmla="val 9139"/>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cxnSp>
        <p:nvCxnSpPr>
          <p:cNvPr id="7" name="直線コネクタ 6"/>
          <p:cNvCxnSpPr/>
          <p:nvPr/>
        </p:nvCxnSpPr>
        <p:spPr bwMode="auto">
          <a:xfrm rot="5400000">
            <a:off x="1062268" y="5403118"/>
            <a:ext cx="866810" cy="0"/>
          </a:xfrm>
          <a:prstGeom prst="line">
            <a:avLst/>
          </a:prstGeom>
          <a:solidFill>
            <a:schemeClr val="accent1"/>
          </a:solidFill>
          <a:ln w="19050" cap="flat" cmpd="sng" algn="ctr">
            <a:solidFill>
              <a:srgbClr val="B08600"/>
            </a:solidFill>
            <a:prstDash val="sysDot"/>
            <a:round/>
            <a:headEnd type="none" w="med" len="med"/>
            <a:tailEnd type="none" w="med" len="med"/>
          </a:ln>
          <a:effectLst/>
        </p:spPr>
      </p:cxnSp>
      <p:cxnSp>
        <p:nvCxnSpPr>
          <p:cNvPr id="9" name="直線コネクタ 8"/>
          <p:cNvCxnSpPr/>
          <p:nvPr/>
        </p:nvCxnSpPr>
        <p:spPr bwMode="auto">
          <a:xfrm rot="5400000">
            <a:off x="1820303" y="4995211"/>
            <a:ext cx="180161"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直線コネクタ 9"/>
          <p:cNvCxnSpPr/>
          <p:nvPr/>
        </p:nvCxnSpPr>
        <p:spPr bwMode="auto">
          <a:xfrm rot="5400000">
            <a:off x="1819748" y="5805097"/>
            <a:ext cx="180161"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直線コネクタ 10"/>
          <p:cNvCxnSpPr/>
          <p:nvPr/>
        </p:nvCxnSpPr>
        <p:spPr bwMode="auto">
          <a:xfrm rot="5400000">
            <a:off x="1936431" y="5769378"/>
            <a:ext cx="25159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直線コネクタ 12"/>
          <p:cNvCxnSpPr/>
          <p:nvPr/>
        </p:nvCxnSpPr>
        <p:spPr bwMode="auto">
          <a:xfrm rot="5400000">
            <a:off x="1939073" y="5031204"/>
            <a:ext cx="25159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4" name="円弧 13"/>
          <p:cNvSpPr/>
          <p:nvPr/>
        </p:nvSpPr>
        <p:spPr bwMode="auto">
          <a:xfrm>
            <a:off x="1901661" y="5187699"/>
            <a:ext cx="428628" cy="357190"/>
          </a:xfrm>
          <a:prstGeom prst="arc">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5" name="円弧 14"/>
          <p:cNvSpPr/>
          <p:nvPr/>
        </p:nvSpPr>
        <p:spPr bwMode="auto">
          <a:xfrm rot="9937248">
            <a:off x="2180746" y="5262578"/>
            <a:ext cx="428628" cy="357190"/>
          </a:xfrm>
          <a:prstGeom prst="arc">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6" name="円弧 15"/>
          <p:cNvSpPr/>
          <p:nvPr/>
        </p:nvSpPr>
        <p:spPr bwMode="auto">
          <a:xfrm rot="18453774">
            <a:off x="2272454" y="5386553"/>
            <a:ext cx="428628" cy="357190"/>
          </a:xfrm>
          <a:prstGeom prst="arc">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8" name="円弧 17"/>
          <p:cNvSpPr/>
          <p:nvPr/>
        </p:nvSpPr>
        <p:spPr bwMode="auto">
          <a:xfrm rot="9937248">
            <a:off x="2466499" y="5262578"/>
            <a:ext cx="428628" cy="357190"/>
          </a:xfrm>
          <a:prstGeom prst="arc">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9" name="円弧 18"/>
          <p:cNvSpPr/>
          <p:nvPr/>
        </p:nvSpPr>
        <p:spPr bwMode="auto">
          <a:xfrm rot="18453774">
            <a:off x="2554366" y="5386553"/>
            <a:ext cx="428628" cy="357190"/>
          </a:xfrm>
          <a:prstGeom prst="arc">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0" name="円弧 19"/>
          <p:cNvSpPr/>
          <p:nvPr/>
        </p:nvSpPr>
        <p:spPr bwMode="auto">
          <a:xfrm rot="9937248">
            <a:off x="2748411" y="5262578"/>
            <a:ext cx="428628" cy="357190"/>
          </a:xfrm>
          <a:prstGeom prst="arc">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3" name="円弧 22"/>
          <p:cNvSpPr/>
          <p:nvPr/>
        </p:nvSpPr>
        <p:spPr bwMode="auto">
          <a:xfrm rot="18453774">
            <a:off x="2840118" y="5386553"/>
            <a:ext cx="428628" cy="357190"/>
          </a:xfrm>
          <a:prstGeom prst="arc">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4" name="円弧 23"/>
          <p:cNvSpPr/>
          <p:nvPr/>
        </p:nvSpPr>
        <p:spPr bwMode="auto">
          <a:xfrm rot="9937248">
            <a:off x="3034163" y="5262578"/>
            <a:ext cx="428628" cy="357190"/>
          </a:xfrm>
          <a:prstGeom prst="arc">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5" name="円弧 24"/>
          <p:cNvSpPr/>
          <p:nvPr/>
        </p:nvSpPr>
        <p:spPr bwMode="auto">
          <a:xfrm rot="18453774">
            <a:off x="3125870" y="5386553"/>
            <a:ext cx="428628" cy="357190"/>
          </a:xfrm>
          <a:prstGeom prst="arc">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6" name="円弧 25"/>
          <p:cNvSpPr/>
          <p:nvPr/>
        </p:nvSpPr>
        <p:spPr bwMode="auto">
          <a:xfrm rot="9937248">
            <a:off x="3319915" y="5262578"/>
            <a:ext cx="428628" cy="357190"/>
          </a:xfrm>
          <a:prstGeom prst="arc">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7" name="円弧 26"/>
          <p:cNvSpPr/>
          <p:nvPr/>
        </p:nvSpPr>
        <p:spPr bwMode="auto">
          <a:xfrm>
            <a:off x="3428992" y="5429264"/>
            <a:ext cx="311787" cy="250209"/>
          </a:xfrm>
          <a:prstGeom prst="arc">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8" name="フリーフォーム 27"/>
          <p:cNvSpPr/>
          <p:nvPr/>
        </p:nvSpPr>
        <p:spPr bwMode="auto">
          <a:xfrm rot="19741005" flipV="1">
            <a:off x="1486327" y="5384126"/>
            <a:ext cx="840508" cy="139584"/>
          </a:xfrm>
          <a:custGeom>
            <a:avLst/>
            <a:gdLst>
              <a:gd name="connsiteX0" fmla="*/ 0 w 768232"/>
              <a:gd name="connsiteY0" fmla="*/ 146168 h 146168"/>
              <a:gd name="connsiteX1" fmla="*/ 292336 w 768232"/>
              <a:gd name="connsiteY1" fmla="*/ 47589 h 146168"/>
              <a:gd name="connsiteX2" fmla="*/ 768232 w 768232"/>
              <a:gd name="connsiteY2" fmla="*/ 0 h 146168"/>
            </a:gdLst>
            <a:ahLst/>
            <a:cxnLst>
              <a:cxn ang="0">
                <a:pos x="connsiteX0" y="connsiteY0"/>
              </a:cxn>
              <a:cxn ang="0">
                <a:pos x="connsiteX1" y="connsiteY1"/>
              </a:cxn>
              <a:cxn ang="0">
                <a:pos x="connsiteX2" y="connsiteY2"/>
              </a:cxn>
            </a:cxnLst>
            <a:rect l="l" t="t" r="r" b="b"/>
            <a:pathLst>
              <a:path w="768232" h="146168">
                <a:moveTo>
                  <a:pt x="0" y="146168"/>
                </a:moveTo>
                <a:cubicBezTo>
                  <a:pt x="82148" y="109059"/>
                  <a:pt x="164297" y="71950"/>
                  <a:pt x="292336" y="47589"/>
                </a:cubicBezTo>
                <a:cubicBezTo>
                  <a:pt x="420375" y="23228"/>
                  <a:pt x="594303" y="11614"/>
                  <a:pt x="768232" y="0"/>
                </a:cubicBezTo>
              </a:path>
            </a:pathLst>
          </a:custGeom>
          <a:noFill/>
          <a:ln w="9525" cap="flat" cmpd="sng" algn="ctr">
            <a:solidFill>
              <a:srgbClr val="00B050"/>
            </a:solidFill>
            <a:prstDash val="solid"/>
            <a:round/>
            <a:headEnd type="none" w="sm" len="sm"/>
            <a:tailEnd type="arrow"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9" name="フリーフォーム 28"/>
          <p:cNvSpPr/>
          <p:nvPr/>
        </p:nvSpPr>
        <p:spPr bwMode="auto">
          <a:xfrm rot="5400000" flipV="1">
            <a:off x="2143548" y="5432223"/>
            <a:ext cx="269291" cy="45719"/>
          </a:xfrm>
          <a:custGeom>
            <a:avLst/>
            <a:gdLst>
              <a:gd name="connsiteX0" fmla="*/ 0 w 768232"/>
              <a:gd name="connsiteY0" fmla="*/ 146168 h 146168"/>
              <a:gd name="connsiteX1" fmla="*/ 292336 w 768232"/>
              <a:gd name="connsiteY1" fmla="*/ 47589 h 146168"/>
              <a:gd name="connsiteX2" fmla="*/ 768232 w 768232"/>
              <a:gd name="connsiteY2" fmla="*/ 0 h 146168"/>
            </a:gdLst>
            <a:ahLst/>
            <a:cxnLst>
              <a:cxn ang="0">
                <a:pos x="connsiteX0" y="connsiteY0"/>
              </a:cxn>
              <a:cxn ang="0">
                <a:pos x="connsiteX1" y="connsiteY1"/>
              </a:cxn>
              <a:cxn ang="0">
                <a:pos x="connsiteX2" y="connsiteY2"/>
              </a:cxn>
            </a:cxnLst>
            <a:rect l="l" t="t" r="r" b="b"/>
            <a:pathLst>
              <a:path w="768232" h="146168">
                <a:moveTo>
                  <a:pt x="0" y="146168"/>
                </a:moveTo>
                <a:cubicBezTo>
                  <a:pt x="82148" y="109059"/>
                  <a:pt x="164297" y="71950"/>
                  <a:pt x="292336" y="47589"/>
                </a:cubicBezTo>
                <a:cubicBezTo>
                  <a:pt x="420375" y="23228"/>
                  <a:pt x="594303" y="11614"/>
                  <a:pt x="768232" y="0"/>
                </a:cubicBezTo>
              </a:path>
            </a:pathLst>
          </a:custGeom>
          <a:noFill/>
          <a:ln w="9525" cap="flat" cmpd="sng" algn="ctr">
            <a:solidFill>
              <a:srgbClr val="00B050"/>
            </a:solidFill>
            <a:prstDash val="solid"/>
            <a:round/>
            <a:headEnd type="none" w="sm" len="sm"/>
            <a:tailEnd type="arrow"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30" name="フリーフォーム 29"/>
          <p:cNvSpPr/>
          <p:nvPr/>
        </p:nvSpPr>
        <p:spPr bwMode="auto">
          <a:xfrm rot="4097151" flipV="1">
            <a:off x="2198599" y="5431067"/>
            <a:ext cx="269291" cy="45719"/>
          </a:xfrm>
          <a:custGeom>
            <a:avLst/>
            <a:gdLst>
              <a:gd name="connsiteX0" fmla="*/ 0 w 768232"/>
              <a:gd name="connsiteY0" fmla="*/ 146168 h 146168"/>
              <a:gd name="connsiteX1" fmla="*/ 292336 w 768232"/>
              <a:gd name="connsiteY1" fmla="*/ 47589 h 146168"/>
              <a:gd name="connsiteX2" fmla="*/ 768232 w 768232"/>
              <a:gd name="connsiteY2" fmla="*/ 0 h 146168"/>
            </a:gdLst>
            <a:ahLst/>
            <a:cxnLst>
              <a:cxn ang="0">
                <a:pos x="connsiteX0" y="connsiteY0"/>
              </a:cxn>
              <a:cxn ang="0">
                <a:pos x="connsiteX1" y="connsiteY1"/>
              </a:cxn>
              <a:cxn ang="0">
                <a:pos x="connsiteX2" y="connsiteY2"/>
              </a:cxn>
            </a:cxnLst>
            <a:rect l="l" t="t" r="r" b="b"/>
            <a:pathLst>
              <a:path w="768232" h="146168">
                <a:moveTo>
                  <a:pt x="0" y="146168"/>
                </a:moveTo>
                <a:cubicBezTo>
                  <a:pt x="82148" y="109059"/>
                  <a:pt x="164297" y="71950"/>
                  <a:pt x="292336" y="47589"/>
                </a:cubicBezTo>
                <a:cubicBezTo>
                  <a:pt x="420375" y="23228"/>
                  <a:pt x="594303" y="11614"/>
                  <a:pt x="768232" y="0"/>
                </a:cubicBezTo>
              </a:path>
            </a:pathLst>
          </a:custGeom>
          <a:noFill/>
          <a:ln w="9525" cap="flat" cmpd="sng" algn="ctr">
            <a:solidFill>
              <a:srgbClr val="00B050"/>
            </a:solidFill>
            <a:prstDash val="solid"/>
            <a:round/>
            <a:headEnd type="none" w="sm" len="sm"/>
            <a:tailEnd type="arrow"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31" name="フリーフォーム 30"/>
          <p:cNvSpPr/>
          <p:nvPr/>
        </p:nvSpPr>
        <p:spPr bwMode="auto">
          <a:xfrm rot="4843553" flipV="1">
            <a:off x="2168067" y="5450906"/>
            <a:ext cx="269291" cy="45719"/>
          </a:xfrm>
          <a:custGeom>
            <a:avLst/>
            <a:gdLst>
              <a:gd name="connsiteX0" fmla="*/ 0 w 768232"/>
              <a:gd name="connsiteY0" fmla="*/ 146168 h 146168"/>
              <a:gd name="connsiteX1" fmla="*/ 292336 w 768232"/>
              <a:gd name="connsiteY1" fmla="*/ 47589 h 146168"/>
              <a:gd name="connsiteX2" fmla="*/ 768232 w 768232"/>
              <a:gd name="connsiteY2" fmla="*/ 0 h 146168"/>
            </a:gdLst>
            <a:ahLst/>
            <a:cxnLst>
              <a:cxn ang="0">
                <a:pos x="connsiteX0" y="connsiteY0"/>
              </a:cxn>
              <a:cxn ang="0">
                <a:pos x="connsiteX1" y="connsiteY1"/>
              </a:cxn>
              <a:cxn ang="0">
                <a:pos x="connsiteX2" y="connsiteY2"/>
              </a:cxn>
            </a:cxnLst>
            <a:rect l="l" t="t" r="r" b="b"/>
            <a:pathLst>
              <a:path w="768232" h="146168">
                <a:moveTo>
                  <a:pt x="0" y="146168"/>
                </a:moveTo>
                <a:cubicBezTo>
                  <a:pt x="82148" y="109059"/>
                  <a:pt x="164297" y="71950"/>
                  <a:pt x="292336" y="47589"/>
                </a:cubicBezTo>
                <a:cubicBezTo>
                  <a:pt x="420375" y="23228"/>
                  <a:pt x="594303" y="11614"/>
                  <a:pt x="768232" y="0"/>
                </a:cubicBezTo>
              </a:path>
            </a:pathLst>
          </a:custGeom>
          <a:noFill/>
          <a:ln w="9525" cap="flat" cmpd="sng" algn="ctr">
            <a:solidFill>
              <a:srgbClr val="00B050"/>
            </a:solidFill>
            <a:prstDash val="solid"/>
            <a:round/>
            <a:headEnd type="none" w="sm" len="sm"/>
            <a:tailEnd type="arrow"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32" name="フリーフォーム 31"/>
          <p:cNvSpPr/>
          <p:nvPr/>
        </p:nvSpPr>
        <p:spPr bwMode="auto">
          <a:xfrm rot="5976324" flipV="1">
            <a:off x="2148214" y="5410537"/>
            <a:ext cx="223977" cy="45719"/>
          </a:xfrm>
          <a:custGeom>
            <a:avLst/>
            <a:gdLst>
              <a:gd name="connsiteX0" fmla="*/ 0 w 768232"/>
              <a:gd name="connsiteY0" fmla="*/ 146168 h 146168"/>
              <a:gd name="connsiteX1" fmla="*/ 292336 w 768232"/>
              <a:gd name="connsiteY1" fmla="*/ 47589 h 146168"/>
              <a:gd name="connsiteX2" fmla="*/ 768232 w 768232"/>
              <a:gd name="connsiteY2" fmla="*/ 0 h 146168"/>
            </a:gdLst>
            <a:ahLst/>
            <a:cxnLst>
              <a:cxn ang="0">
                <a:pos x="connsiteX0" y="connsiteY0"/>
              </a:cxn>
              <a:cxn ang="0">
                <a:pos x="connsiteX1" y="connsiteY1"/>
              </a:cxn>
              <a:cxn ang="0">
                <a:pos x="connsiteX2" y="connsiteY2"/>
              </a:cxn>
            </a:cxnLst>
            <a:rect l="l" t="t" r="r" b="b"/>
            <a:pathLst>
              <a:path w="768232" h="146168">
                <a:moveTo>
                  <a:pt x="0" y="146168"/>
                </a:moveTo>
                <a:cubicBezTo>
                  <a:pt x="82148" y="109059"/>
                  <a:pt x="164297" y="71950"/>
                  <a:pt x="292336" y="47589"/>
                </a:cubicBezTo>
                <a:cubicBezTo>
                  <a:pt x="420375" y="23228"/>
                  <a:pt x="594303" y="11614"/>
                  <a:pt x="768232" y="0"/>
                </a:cubicBezTo>
              </a:path>
            </a:pathLst>
          </a:custGeom>
          <a:noFill/>
          <a:ln w="9525" cap="flat" cmpd="sng" algn="ctr">
            <a:solidFill>
              <a:srgbClr val="00B050"/>
            </a:solidFill>
            <a:prstDash val="solid"/>
            <a:round/>
            <a:headEnd type="none" w="sm" len="sm"/>
            <a:tailEnd type="arrow"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33" name="テキスト ボックス 32"/>
          <p:cNvSpPr txBox="1"/>
          <p:nvPr/>
        </p:nvSpPr>
        <p:spPr>
          <a:xfrm>
            <a:off x="2357422" y="4929198"/>
            <a:ext cx="819455" cy="276999"/>
          </a:xfrm>
          <a:prstGeom prst="rect">
            <a:avLst/>
          </a:prstGeom>
          <a:noFill/>
        </p:spPr>
        <p:txBody>
          <a:bodyPr wrap="none" rtlCol="0">
            <a:spAutoFit/>
          </a:bodyPr>
          <a:lstStyle/>
          <a:p>
            <a:r>
              <a:rPr lang="ja-JP" altLang="en-US" sz="1200" dirty="0" smtClean="0"/>
              <a:t>ダイノード</a:t>
            </a:r>
            <a:endParaRPr kumimoji="1" lang="ja-JP" altLang="en-US" sz="1200" dirty="0"/>
          </a:p>
        </p:txBody>
      </p:sp>
      <p:sp>
        <p:nvSpPr>
          <p:cNvPr id="34" name="テキスト ボックス 33"/>
          <p:cNvSpPr txBox="1"/>
          <p:nvPr/>
        </p:nvSpPr>
        <p:spPr>
          <a:xfrm>
            <a:off x="3500430" y="6072206"/>
            <a:ext cx="688009" cy="276999"/>
          </a:xfrm>
          <a:prstGeom prst="rect">
            <a:avLst/>
          </a:prstGeom>
          <a:noFill/>
        </p:spPr>
        <p:txBody>
          <a:bodyPr wrap="none" rtlCol="0">
            <a:spAutoFit/>
          </a:bodyPr>
          <a:lstStyle/>
          <a:p>
            <a:r>
              <a:rPr lang="ja-JP" altLang="en-US" sz="1200" dirty="0" smtClean="0"/>
              <a:t>アノード</a:t>
            </a:r>
            <a:endParaRPr kumimoji="1" lang="ja-JP" altLang="en-US" sz="1200" dirty="0"/>
          </a:p>
        </p:txBody>
      </p:sp>
      <p:cxnSp>
        <p:nvCxnSpPr>
          <p:cNvPr id="36" name="直線矢印コネクタ 35"/>
          <p:cNvCxnSpPr/>
          <p:nvPr/>
        </p:nvCxnSpPr>
        <p:spPr bwMode="auto">
          <a:xfrm rot="10800000">
            <a:off x="1503724" y="5728970"/>
            <a:ext cx="571504" cy="564388"/>
          </a:xfrm>
          <a:prstGeom prst="straightConnector1">
            <a:avLst/>
          </a:prstGeom>
          <a:solidFill>
            <a:schemeClr val="accent1"/>
          </a:solidFill>
          <a:ln w="9525" cap="flat" cmpd="sng" algn="ctr">
            <a:solidFill>
              <a:srgbClr val="FF6600"/>
            </a:solidFill>
            <a:prstDash val="solid"/>
            <a:round/>
            <a:headEnd type="none" w="med" len="med"/>
            <a:tailEnd type="arrow"/>
          </a:ln>
          <a:effectLst/>
        </p:spPr>
      </p:cxnSp>
      <p:cxnSp>
        <p:nvCxnSpPr>
          <p:cNvPr id="40" name="直線矢印コネクタ 39"/>
          <p:cNvCxnSpPr/>
          <p:nvPr/>
        </p:nvCxnSpPr>
        <p:spPr bwMode="auto">
          <a:xfrm rot="16200000" flipV="1">
            <a:off x="3558072" y="5815353"/>
            <a:ext cx="517837" cy="116841"/>
          </a:xfrm>
          <a:prstGeom prst="straightConnector1">
            <a:avLst/>
          </a:prstGeom>
          <a:solidFill>
            <a:schemeClr val="accent1"/>
          </a:solidFill>
          <a:ln w="9525" cap="flat" cmpd="sng" algn="ctr">
            <a:solidFill>
              <a:srgbClr val="FF6600"/>
            </a:solidFill>
            <a:prstDash val="solid"/>
            <a:round/>
            <a:headEnd type="none" w="med" len="med"/>
            <a:tailEnd type="arrow"/>
          </a:ln>
          <a:effectLst/>
        </p:spPr>
      </p:cxnSp>
      <p:sp>
        <p:nvSpPr>
          <p:cNvPr id="43" name="テキスト ボックス 42"/>
          <p:cNvSpPr txBox="1"/>
          <p:nvPr/>
        </p:nvSpPr>
        <p:spPr>
          <a:xfrm>
            <a:off x="2036770" y="6143644"/>
            <a:ext cx="646331" cy="276999"/>
          </a:xfrm>
          <a:prstGeom prst="rect">
            <a:avLst/>
          </a:prstGeom>
          <a:noFill/>
        </p:spPr>
        <p:txBody>
          <a:bodyPr wrap="none" rtlCol="0">
            <a:spAutoFit/>
          </a:bodyPr>
          <a:lstStyle/>
          <a:p>
            <a:r>
              <a:rPr lang="ja-JP" altLang="en-US" sz="1200" dirty="0" smtClean="0"/>
              <a:t>光電面</a:t>
            </a:r>
            <a:endParaRPr kumimoji="1" lang="ja-JP" altLang="en-US" sz="1200" dirty="0"/>
          </a:p>
        </p:txBody>
      </p:sp>
      <p:sp>
        <p:nvSpPr>
          <p:cNvPr id="45" name="フリーフォーム 44"/>
          <p:cNvSpPr/>
          <p:nvPr/>
        </p:nvSpPr>
        <p:spPr bwMode="auto">
          <a:xfrm rot="5400000">
            <a:off x="1196993" y="5435992"/>
            <a:ext cx="74198" cy="357189"/>
          </a:xfrm>
          <a:custGeom>
            <a:avLst/>
            <a:gdLst>
              <a:gd name="connsiteX0" fmla="*/ 234616 w 376990"/>
              <a:gd name="connsiteY0" fmla="*/ 0 h 1167063"/>
              <a:gd name="connsiteX1" fmla="*/ 18047 w 376990"/>
              <a:gd name="connsiteY1" fmla="*/ 192505 h 1167063"/>
              <a:gd name="connsiteX2" fmla="*/ 342900 w 376990"/>
              <a:gd name="connsiteY2" fmla="*/ 372979 h 1167063"/>
              <a:gd name="connsiteX3" fmla="*/ 30079 w 376990"/>
              <a:gd name="connsiteY3" fmla="*/ 553453 h 1167063"/>
              <a:gd name="connsiteX4" fmla="*/ 342900 w 376990"/>
              <a:gd name="connsiteY4" fmla="*/ 733926 h 1167063"/>
              <a:gd name="connsiteX5" fmla="*/ 18047 w 376990"/>
              <a:gd name="connsiteY5" fmla="*/ 878305 h 1167063"/>
              <a:gd name="connsiteX6" fmla="*/ 342900 w 376990"/>
              <a:gd name="connsiteY6" fmla="*/ 1034716 h 1167063"/>
              <a:gd name="connsiteX7" fmla="*/ 222584 w 376990"/>
              <a:gd name="connsiteY7" fmla="*/ 1167063 h 1167063"/>
              <a:gd name="connsiteX0" fmla="*/ 234616 w 368231"/>
              <a:gd name="connsiteY0" fmla="*/ 0 h 1162179"/>
              <a:gd name="connsiteX1" fmla="*/ 18047 w 368231"/>
              <a:gd name="connsiteY1" fmla="*/ 192505 h 1162179"/>
              <a:gd name="connsiteX2" fmla="*/ 342900 w 368231"/>
              <a:gd name="connsiteY2" fmla="*/ 372979 h 1162179"/>
              <a:gd name="connsiteX3" fmla="*/ 30079 w 368231"/>
              <a:gd name="connsiteY3" fmla="*/ 553453 h 1162179"/>
              <a:gd name="connsiteX4" fmla="*/ 342900 w 368231"/>
              <a:gd name="connsiteY4" fmla="*/ 733926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34616 w 368231"/>
              <a:gd name="connsiteY0" fmla="*/ 0 h 1162179"/>
              <a:gd name="connsiteX1" fmla="*/ 18047 w 368231"/>
              <a:gd name="connsiteY1" fmla="*/ 192505 h 1162179"/>
              <a:gd name="connsiteX2" fmla="*/ 342900 w 368231"/>
              <a:gd name="connsiteY2" fmla="*/ 372979 h 1162179"/>
              <a:gd name="connsiteX3" fmla="*/ 30079 w 368231"/>
              <a:gd name="connsiteY3" fmla="*/ 553453 h 1162179"/>
              <a:gd name="connsiteX4" fmla="*/ 345595 w 368231"/>
              <a:gd name="connsiteY4" fmla="*/ 739357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34616 w 368231"/>
              <a:gd name="connsiteY0" fmla="*/ 0 h 1162179"/>
              <a:gd name="connsiteX1" fmla="*/ 18047 w 368231"/>
              <a:gd name="connsiteY1" fmla="*/ 192505 h 1162179"/>
              <a:gd name="connsiteX2" fmla="*/ 342900 w 368231"/>
              <a:gd name="connsiteY2" fmla="*/ 372979 h 1162179"/>
              <a:gd name="connsiteX3" fmla="*/ 82254 w 368231"/>
              <a:gd name="connsiteY3" fmla="*/ 633652 h 1162179"/>
              <a:gd name="connsiteX4" fmla="*/ 345595 w 368231"/>
              <a:gd name="connsiteY4" fmla="*/ 739357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40591 w 374206"/>
              <a:gd name="connsiteY0" fmla="*/ 0 h 1162179"/>
              <a:gd name="connsiteX1" fmla="*/ 24022 w 374206"/>
              <a:gd name="connsiteY1" fmla="*/ 192505 h 1162179"/>
              <a:gd name="connsiteX2" fmla="*/ 348875 w 374206"/>
              <a:gd name="connsiteY2" fmla="*/ 372979 h 1162179"/>
              <a:gd name="connsiteX3" fmla="*/ 449 w 374206"/>
              <a:gd name="connsiteY3" fmla="*/ 633652 h 1162179"/>
              <a:gd name="connsiteX4" fmla="*/ 351570 w 374206"/>
              <a:gd name="connsiteY4" fmla="*/ 739357 h 1162179"/>
              <a:gd name="connsiteX5" fmla="*/ 24022 w 374206"/>
              <a:gd name="connsiteY5" fmla="*/ 878305 h 1162179"/>
              <a:gd name="connsiteX6" fmla="*/ 348875 w 374206"/>
              <a:gd name="connsiteY6" fmla="*/ 1034716 h 1162179"/>
              <a:gd name="connsiteX7" fmla="*/ 176010 w 374206"/>
              <a:gd name="connsiteY7" fmla="*/ 1162179 h 1162179"/>
              <a:gd name="connsiteX0" fmla="*/ 240591 w 378136"/>
              <a:gd name="connsiteY0" fmla="*/ 0 h 1162179"/>
              <a:gd name="connsiteX1" fmla="*/ 24022 w 378136"/>
              <a:gd name="connsiteY1" fmla="*/ 192505 h 1162179"/>
              <a:gd name="connsiteX2" fmla="*/ 348875 w 378136"/>
              <a:gd name="connsiteY2" fmla="*/ 372979 h 1162179"/>
              <a:gd name="connsiteX3" fmla="*/ 449 w 378136"/>
              <a:gd name="connsiteY3" fmla="*/ 633652 h 1162179"/>
              <a:gd name="connsiteX4" fmla="*/ 351570 w 378136"/>
              <a:gd name="connsiteY4" fmla="*/ 739357 h 1162179"/>
              <a:gd name="connsiteX5" fmla="*/ 450 w 378136"/>
              <a:gd name="connsiteY5" fmla="*/ 845063 h 1162179"/>
              <a:gd name="connsiteX6" fmla="*/ 348875 w 378136"/>
              <a:gd name="connsiteY6" fmla="*/ 1034716 h 1162179"/>
              <a:gd name="connsiteX7" fmla="*/ 176010 w 378136"/>
              <a:gd name="connsiteY7" fmla="*/ 1162179 h 1162179"/>
              <a:gd name="connsiteX0" fmla="*/ 240590 w 378134"/>
              <a:gd name="connsiteY0" fmla="*/ 0 h 1162179"/>
              <a:gd name="connsiteX1" fmla="*/ 24021 w 378134"/>
              <a:gd name="connsiteY1" fmla="*/ 192505 h 1162179"/>
              <a:gd name="connsiteX2" fmla="*/ 351569 w 378134"/>
              <a:gd name="connsiteY2" fmla="*/ 422240 h 1162179"/>
              <a:gd name="connsiteX3" fmla="*/ 448 w 378134"/>
              <a:gd name="connsiteY3" fmla="*/ 633652 h 1162179"/>
              <a:gd name="connsiteX4" fmla="*/ 351569 w 378134"/>
              <a:gd name="connsiteY4" fmla="*/ 739357 h 1162179"/>
              <a:gd name="connsiteX5" fmla="*/ 449 w 378134"/>
              <a:gd name="connsiteY5" fmla="*/ 845063 h 1162179"/>
              <a:gd name="connsiteX6" fmla="*/ 348874 w 378134"/>
              <a:gd name="connsiteY6" fmla="*/ 1034716 h 1162179"/>
              <a:gd name="connsiteX7" fmla="*/ 176009 w 378134"/>
              <a:gd name="connsiteY7" fmla="*/ 1162179 h 1162179"/>
              <a:gd name="connsiteX0" fmla="*/ 258638 w 396182"/>
              <a:gd name="connsiteY0" fmla="*/ 0 h 1162179"/>
              <a:gd name="connsiteX1" fmla="*/ 18496 w 396182"/>
              <a:gd name="connsiteY1" fmla="*/ 316534 h 1162179"/>
              <a:gd name="connsiteX2" fmla="*/ 369617 w 396182"/>
              <a:gd name="connsiteY2" fmla="*/ 422240 h 1162179"/>
              <a:gd name="connsiteX3" fmla="*/ 18496 w 396182"/>
              <a:gd name="connsiteY3" fmla="*/ 633652 h 1162179"/>
              <a:gd name="connsiteX4" fmla="*/ 369617 w 396182"/>
              <a:gd name="connsiteY4" fmla="*/ 739357 h 1162179"/>
              <a:gd name="connsiteX5" fmla="*/ 18497 w 396182"/>
              <a:gd name="connsiteY5" fmla="*/ 845063 h 1162179"/>
              <a:gd name="connsiteX6" fmla="*/ 366922 w 396182"/>
              <a:gd name="connsiteY6" fmla="*/ 1034716 h 1162179"/>
              <a:gd name="connsiteX7" fmla="*/ 194057 w 396182"/>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739357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739357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422240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210829 h 1162179"/>
              <a:gd name="connsiteX3" fmla="*/ 18495 w 396181"/>
              <a:gd name="connsiteY3" fmla="*/ 422240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8 w 396182"/>
              <a:gd name="connsiteY0" fmla="*/ 0 h 1162179"/>
              <a:gd name="connsiteX1" fmla="*/ 18496 w 396182"/>
              <a:gd name="connsiteY1" fmla="*/ 105123 h 1162179"/>
              <a:gd name="connsiteX2" fmla="*/ 369617 w 396182"/>
              <a:gd name="connsiteY2" fmla="*/ 210829 h 1162179"/>
              <a:gd name="connsiteX3" fmla="*/ 18496 w 396182"/>
              <a:gd name="connsiteY3" fmla="*/ 422240 h 1162179"/>
              <a:gd name="connsiteX4" fmla="*/ 369617 w 396182"/>
              <a:gd name="connsiteY4" fmla="*/ 633652 h 1162179"/>
              <a:gd name="connsiteX5" fmla="*/ 18497 w 396182"/>
              <a:gd name="connsiteY5" fmla="*/ 845063 h 1162179"/>
              <a:gd name="connsiteX6" fmla="*/ 366922 w 396182"/>
              <a:gd name="connsiteY6" fmla="*/ 1034716 h 1162179"/>
              <a:gd name="connsiteX7" fmla="*/ 194057 w 396182"/>
              <a:gd name="connsiteY7" fmla="*/ 1162179 h 1162179"/>
              <a:gd name="connsiteX0" fmla="*/ 194057 w 396182"/>
              <a:gd name="connsiteY0" fmla="*/ 0 h 1162762"/>
              <a:gd name="connsiteX1" fmla="*/ 18496 w 396182"/>
              <a:gd name="connsiteY1" fmla="*/ 105706 h 1162762"/>
              <a:gd name="connsiteX2" fmla="*/ 369617 w 396182"/>
              <a:gd name="connsiteY2" fmla="*/ 211412 h 1162762"/>
              <a:gd name="connsiteX3" fmla="*/ 18496 w 396182"/>
              <a:gd name="connsiteY3" fmla="*/ 422823 h 1162762"/>
              <a:gd name="connsiteX4" fmla="*/ 369617 w 396182"/>
              <a:gd name="connsiteY4" fmla="*/ 634235 h 1162762"/>
              <a:gd name="connsiteX5" fmla="*/ 18497 w 396182"/>
              <a:gd name="connsiteY5" fmla="*/ 845646 h 1162762"/>
              <a:gd name="connsiteX6" fmla="*/ 366922 w 396182"/>
              <a:gd name="connsiteY6" fmla="*/ 1035299 h 1162762"/>
              <a:gd name="connsiteX7" fmla="*/ 194057 w 396182"/>
              <a:gd name="connsiteY7" fmla="*/ 1162762 h 1162762"/>
              <a:gd name="connsiteX0" fmla="*/ 194057 w 396182"/>
              <a:gd name="connsiteY0" fmla="*/ 0 h 1162762"/>
              <a:gd name="connsiteX1" fmla="*/ 18496 w 396182"/>
              <a:gd name="connsiteY1" fmla="*/ 105706 h 1162762"/>
              <a:gd name="connsiteX2" fmla="*/ 369617 w 396182"/>
              <a:gd name="connsiteY2" fmla="*/ 211412 h 1162762"/>
              <a:gd name="connsiteX3" fmla="*/ 18496 w 396182"/>
              <a:gd name="connsiteY3" fmla="*/ 422823 h 1162762"/>
              <a:gd name="connsiteX4" fmla="*/ 369617 w 396182"/>
              <a:gd name="connsiteY4" fmla="*/ 634235 h 1162762"/>
              <a:gd name="connsiteX5" fmla="*/ 18497 w 396182"/>
              <a:gd name="connsiteY5" fmla="*/ 845646 h 1162762"/>
              <a:gd name="connsiteX6" fmla="*/ 366922 w 396182"/>
              <a:gd name="connsiteY6" fmla="*/ 1035299 h 1162762"/>
              <a:gd name="connsiteX7" fmla="*/ 194057 w 396182"/>
              <a:gd name="connsiteY7" fmla="*/ 1162762 h 1162762"/>
              <a:gd name="connsiteX0" fmla="*/ 179577 w 381702"/>
              <a:gd name="connsiteY0" fmla="*/ 0 h 1162762"/>
              <a:gd name="connsiteX1" fmla="*/ 4016 w 381702"/>
              <a:gd name="connsiteY1" fmla="*/ 105706 h 1162762"/>
              <a:gd name="connsiteX2" fmla="*/ 355137 w 381702"/>
              <a:gd name="connsiteY2" fmla="*/ 211412 h 1162762"/>
              <a:gd name="connsiteX3" fmla="*/ 4016 w 381702"/>
              <a:gd name="connsiteY3" fmla="*/ 422823 h 1162762"/>
              <a:gd name="connsiteX4" fmla="*/ 355137 w 381702"/>
              <a:gd name="connsiteY4" fmla="*/ 634235 h 1162762"/>
              <a:gd name="connsiteX5" fmla="*/ 4017 w 381702"/>
              <a:gd name="connsiteY5" fmla="*/ 845646 h 1162762"/>
              <a:gd name="connsiteX6" fmla="*/ 352442 w 381702"/>
              <a:gd name="connsiteY6" fmla="*/ 1035299 h 1162762"/>
              <a:gd name="connsiteX7" fmla="*/ 179577 w 381702"/>
              <a:gd name="connsiteY7" fmla="*/ 1162762 h 1162762"/>
              <a:gd name="connsiteX0" fmla="*/ 180073 w 382198"/>
              <a:gd name="connsiteY0" fmla="*/ 0 h 1162762"/>
              <a:gd name="connsiteX1" fmla="*/ 4512 w 382198"/>
              <a:gd name="connsiteY1" fmla="*/ 105706 h 1162762"/>
              <a:gd name="connsiteX2" fmla="*/ 355633 w 382198"/>
              <a:gd name="connsiteY2" fmla="*/ 211412 h 1162762"/>
              <a:gd name="connsiteX3" fmla="*/ 4512 w 382198"/>
              <a:gd name="connsiteY3" fmla="*/ 422823 h 1162762"/>
              <a:gd name="connsiteX4" fmla="*/ 355633 w 382198"/>
              <a:gd name="connsiteY4" fmla="*/ 634235 h 1162762"/>
              <a:gd name="connsiteX5" fmla="*/ 4513 w 382198"/>
              <a:gd name="connsiteY5" fmla="*/ 845646 h 1162762"/>
              <a:gd name="connsiteX6" fmla="*/ 352938 w 382198"/>
              <a:gd name="connsiteY6" fmla="*/ 1035299 h 1162762"/>
              <a:gd name="connsiteX7" fmla="*/ 180073 w 382198"/>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1 w 358767"/>
              <a:gd name="connsiteY0" fmla="*/ 88938 h 1251700"/>
              <a:gd name="connsiteX1" fmla="*/ 4512 w 358767"/>
              <a:gd name="connsiteY1" fmla="*/ 88938 h 1251700"/>
              <a:gd name="connsiteX2" fmla="*/ 355631 w 358767"/>
              <a:gd name="connsiteY2" fmla="*/ 300350 h 1251700"/>
              <a:gd name="connsiteX3" fmla="*/ 4510 w 358767"/>
              <a:gd name="connsiteY3" fmla="*/ 511761 h 1251700"/>
              <a:gd name="connsiteX4" fmla="*/ 355631 w 358767"/>
              <a:gd name="connsiteY4" fmla="*/ 723173 h 1251700"/>
              <a:gd name="connsiteX5" fmla="*/ 4511 w 358767"/>
              <a:gd name="connsiteY5" fmla="*/ 934584 h 1251700"/>
              <a:gd name="connsiteX6" fmla="*/ 352936 w 358767"/>
              <a:gd name="connsiteY6" fmla="*/ 1124237 h 1251700"/>
              <a:gd name="connsiteX7" fmla="*/ 180071 w 358767"/>
              <a:gd name="connsiteY7" fmla="*/ 1251700 h 1251700"/>
              <a:gd name="connsiteX0" fmla="*/ 180072 w 358767"/>
              <a:gd name="connsiteY0" fmla="*/ 0 h 1268468"/>
              <a:gd name="connsiteX1" fmla="*/ 4512 w 358767"/>
              <a:gd name="connsiteY1" fmla="*/ 105706 h 1268468"/>
              <a:gd name="connsiteX2" fmla="*/ 355631 w 358767"/>
              <a:gd name="connsiteY2" fmla="*/ 317118 h 1268468"/>
              <a:gd name="connsiteX3" fmla="*/ 4510 w 358767"/>
              <a:gd name="connsiteY3" fmla="*/ 528529 h 1268468"/>
              <a:gd name="connsiteX4" fmla="*/ 355631 w 358767"/>
              <a:gd name="connsiteY4" fmla="*/ 739941 h 1268468"/>
              <a:gd name="connsiteX5" fmla="*/ 4511 w 358767"/>
              <a:gd name="connsiteY5" fmla="*/ 951352 h 1268468"/>
              <a:gd name="connsiteX6" fmla="*/ 352936 w 358767"/>
              <a:gd name="connsiteY6" fmla="*/ 1141005 h 1268468"/>
              <a:gd name="connsiteX7" fmla="*/ 180071 w 358767"/>
              <a:gd name="connsiteY7" fmla="*/ 1268468 h 1268468"/>
              <a:gd name="connsiteX0" fmla="*/ 180072 w 358767"/>
              <a:gd name="connsiteY0" fmla="*/ 0 h 1268468"/>
              <a:gd name="connsiteX1" fmla="*/ 4512 w 358767"/>
              <a:gd name="connsiteY1" fmla="*/ 105706 h 1268468"/>
              <a:gd name="connsiteX2" fmla="*/ 355631 w 358767"/>
              <a:gd name="connsiteY2" fmla="*/ 317118 h 1268468"/>
              <a:gd name="connsiteX3" fmla="*/ 4510 w 358767"/>
              <a:gd name="connsiteY3" fmla="*/ 528529 h 1268468"/>
              <a:gd name="connsiteX4" fmla="*/ 355631 w 358767"/>
              <a:gd name="connsiteY4" fmla="*/ 739941 h 1268468"/>
              <a:gd name="connsiteX5" fmla="*/ 4511 w 358767"/>
              <a:gd name="connsiteY5" fmla="*/ 951352 h 1268468"/>
              <a:gd name="connsiteX6" fmla="*/ 352936 w 358767"/>
              <a:gd name="connsiteY6" fmla="*/ 1141005 h 1268468"/>
              <a:gd name="connsiteX7" fmla="*/ 180071 w 358767"/>
              <a:gd name="connsiteY7" fmla="*/ 1268468 h 1268468"/>
              <a:gd name="connsiteX0" fmla="*/ 178953 w 357648"/>
              <a:gd name="connsiteY0" fmla="*/ 0 h 1268468"/>
              <a:gd name="connsiteX1" fmla="*/ 3393 w 357648"/>
              <a:gd name="connsiteY1" fmla="*/ 105706 h 1268468"/>
              <a:gd name="connsiteX2" fmla="*/ 354512 w 357648"/>
              <a:gd name="connsiteY2" fmla="*/ 317118 h 1268468"/>
              <a:gd name="connsiteX3" fmla="*/ 3391 w 357648"/>
              <a:gd name="connsiteY3" fmla="*/ 528529 h 1268468"/>
              <a:gd name="connsiteX4" fmla="*/ 354512 w 357648"/>
              <a:gd name="connsiteY4" fmla="*/ 739941 h 1268468"/>
              <a:gd name="connsiteX5" fmla="*/ 3392 w 357648"/>
              <a:gd name="connsiteY5" fmla="*/ 951352 h 1268468"/>
              <a:gd name="connsiteX6" fmla="*/ 351817 w 357648"/>
              <a:gd name="connsiteY6" fmla="*/ 1141005 h 1268468"/>
              <a:gd name="connsiteX7" fmla="*/ 178952 w 357648"/>
              <a:gd name="connsiteY7" fmla="*/ 1268468 h 1268468"/>
              <a:gd name="connsiteX0" fmla="*/ 178953 w 357417"/>
              <a:gd name="connsiteY0" fmla="*/ 0 h 1268468"/>
              <a:gd name="connsiteX1" fmla="*/ 3393 w 357417"/>
              <a:gd name="connsiteY1" fmla="*/ 105706 h 1268468"/>
              <a:gd name="connsiteX2" fmla="*/ 354512 w 357417"/>
              <a:gd name="connsiteY2" fmla="*/ 317118 h 1268468"/>
              <a:gd name="connsiteX3" fmla="*/ 3391 w 357417"/>
              <a:gd name="connsiteY3" fmla="*/ 528529 h 1268468"/>
              <a:gd name="connsiteX4" fmla="*/ 354512 w 357417"/>
              <a:gd name="connsiteY4" fmla="*/ 739941 h 1268468"/>
              <a:gd name="connsiteX5" fmla="*/ 3392 w 357417"/>
              <a:gd name="connsiteY5" fmla="*/ 951352 h 1268468"/>
              <a:gd name="connsiteX6" fmla="*/ 351817 w 357417"/>
              <a:gd name="connsiteY6" fmla="*/ 1141005 h 1268468"/>
              <a:gd name="connsiteX7" fmla="*/ 178952 w 357417"/>
              <a:gd name="connsiteY7" fmla="*/ 1268468 h 1268468"/>
              <a:gd name="connsiteX0" fmla="*/ 178953 w 357417"/>
              <a:gd name="connsiteY0" fmla="*/ 0 h 1268616"/>
              <a:gd name="connsiteX1" fmla="*/ 3393 w 357417"/>
              <a:gd name="connsiteY1" fmla="*/ 105706 h 1268616"/>
              <a:gd name="connsiteX2" fmla="*/ 354512 w 357417"/>
              <a:gd name="connsiteY2" fmla="*/ 317118 h 1268616"/>
              <a:gd name="connsiteX3" fmla="*/ 3391 w 357417"/>
              <a:gd name="connsiteY3" fmla="*/ 528529 h 1268616"/>
              <a:gd name="connsiteX4" fmla="*/ 354512 w 357417"/>
              <a:gd name="connsiteY4" fmla="*/ 739941 h 1268616"/>
              <a:gd name="connsiteX5" fmla="*/ 3392 w 357417"/>
              <a:gd name="connsiteY5" fmla="*/ 951352 h 1268616"/>
              <a:gd name="connsiteX6" fmla="*/ 351817 w 357417"/>
              <a:gd name="connsiteY6" fmla="*/ 1141005 h 1268616"/>
              <a:gd name="connsiteX7" fmla="*/ 178952 w 357417"/>
              <a:gd name="connsiteY7" fmla="*/ 1268468 h 1268616"/>
              <a:gd name="connsiteX0" fmla="*/ 178953 w 357417"/>
              <a:gd name="connsiteY0" fmla="*/ 0 h 1268616"/>
              <a:gd name="connsiteX1" fmla="*/ 3393 w 357417"/>
              <a:gd name="connsiteY1" fmla="*/ 105706 h 1268616"/>
              <a:gd name="connsiteX2" fmla="*/ 354512 w 357417"/>
              <a:gd name="connsiteY2" fmla="*/ 317118 h 1268616"/>
              <a:gd name="connsiteX3" fmla="*/ 3391 w 357417"/>
              <a:gd name="connsiteY3" fmla="*/ 528529 h 1268616"/>
              <a:gd name="connsiteX4" fmla="*/ 354512 w 357417"/>
              <a:gd name="connsiteY4" fmla="*/ 739941 h 1268616"/>
              <a:gd name="connsiteX5" fmla="*/ 3392 w 357417"/>
              <a:gd name="connsiteY5" fmla="*/ 951352 h 1268616"/>
              <a:gd name="connsiteX6" fmla="*/ 351817 w 357417"/>
              <a:gd name="connsiteY6" fmla="*/ 1141005 h 1268616"/>
              <a:gd name="connsiteX7" fmla="*/ 178952 w 357417"/>
              <a:gd name="connsiteY7" fmla="*/ 1268468 h 1268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417" h="1268616">
                <a:moveTo>
                  <a:pt x="178953" y="0"/>
                </a:moveTo>
                <a:cubicBezTo>
                  <a:pt x="175739" y="1733"/>
                  <a:pt x="2769" y="16768"/>
                  <a:pt x="3393" y="105706"/>
                </a:cubicBezTo>
                <a:cubicBezTo>
                  <a:pt x="7641" y="219958"/>
                  <a:pt x="351566" y="200825"/>
                  <a:pt x="354512" y="317118"/>
                </a:cubicBezTo>
                <a:cubicBezTo>
                  <a:pt x="354491" y="433376"/>
                  <a:pt x="447" y="443947"/>
                  <a:pt x="3391" y="528529"/>
                </a:cubicBezTo>
                <a:cubicBezTo>
                  <a:pt x="447" y="651831"/>
                  <a:pt x="348640" y="627169"/>
                  <a:pt x="354512" y="739941"/>
                </a:cubicBezTo>
                <a:cubicBezTo>
                  <a:pt x="357417" y="838578"/>
                  <a:pt x="897" y="817541"/>
                  <a:pt x="3392" y="951352"/>
                </a:cubicBezTo>
                <a:cubicBezTo>
                  <a:pt x="0" y="1081597"/>
                  <a:pt x="348849" y="1045824"/>
                  <a:pt x="351817" y="1141005"/>
                </a:cubicBezTo>
                <a:cubicBezTo>
                  <a:pt x="348849" y="1246662"/>
                  <a:pt x="177133" y="1268616"/>
                  <a:pt x="178952" y="1268468"/>
                </a:cubicBezTo>
              </a:path>
            </a:pathLst>
          </a:cu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46" name="テキスト ボックス 45"/>
          <p:cNvSpPr txBox="1"/>
          <p:nvPr/>
        </p:nvSpPr>
        <p:spPr>
          <a:xfrm>
            <a:off x="984059" y="5311182"/>
            <a:ext cx="338554" cy="276999"/>
          </a:xfrm>
          <a:prstGeom prst="rect">
            <a:avLst/>
          </a:prstGeom>
          <a:noFill/>
        </p:spPr>
        <p:txBody>
          <a:bodyPr wrap="none" rtlCol="0">
            <a:spAutoFit/>
          </a:bodyPr>
          <a:lstStyle/>
          <a:p>
            <a:r>
              <a:rPr lang="ja-JP" altLang="en-US" sz="1200" dirty="0" smtClean="0"/>
              <a:t>光</a:t>
            </a:r>
            <a:endParaRPr kumimoji="1" lang="ja-JP" altLang="en-US" sz="1200" dirty="0"/>
          </a:p>
        </p:txBody>
      </p:sp>
      <p:pic>
        <p:nvPicPr>
          <p:cNvPr id="77825" name="Picture 1" descr="C:\Users\kaneta\Documents\Bluetooth 交換フォルダ\Image614.jpg"/>
          <p:cNvPicPr>
            <a:picLocks noChangeAspect="1" noChangeArrowheads="1"/>
          </p:cNvPicPr>
          <p:nvPr/>
        </p:nvPicPr>
        <p:blipFill>
          <a:blip r:embed="rId2" cstate="print"/>
          <a:srcRect l="4028" t="32715" r="6982" b="43847"/>
          <a:stretch>
            <a:fillRect/>
          </a:stretch>
        </p:blipFill>
        <p:spPr bwMode="auto">
          <a:xfrm>
            <a:off x="4714876" y="1571612"/>
            <a:ext cx="4240021" cy="837535"/>
          </a:xfrm>
          <a:prstGeom prst="rect">
            <a:avLst/>
          </a:prstGeom>
          <a:noFill/>
        </p:spPr>
      </p:pic>
      <p:cxnSp>
        <p:nvCxnSpPr>
          <p:cNvPr id="49" name="直線矢印コネクタ 48"/>
          <p:cNvCxnSpPr/>
          <p:nvPr/>
        </p:nvCxnSpPr>
        <p:spPr bwMode="auto">
          <a:xfrm rot="16200000" flipV="1">
            <a:off x="6572264" y="2071678"/>
            <a:ext cx="500066" cy="35719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51" name="テキスト ボックス 50"/>
          <p:cNvSpPr txBox="1"/>
          <p:nvPr/>
        </p:nvSpPr>
        <p:spPr>
          <a:xfrm>
            <a:off x="6715140" y="2500306"/>
            <a:ext cx="925253" cy="430887"/>
          </a:xfrm>
          <a:prstGeom prst="rect">
            <a:avLst/>
          </a:prstGeom>
          <a:noFill/>
        </p:spPr>
        <p:txBody>
          <a:bodyPr wrap="none" rtlCol="0">
            <a:spAutoFit/>
          </a:bodyPr>
          <a:lstStyle/>
          <a:p>
            <a:r>
              <a:rPr kumimoji="1" lang="ja-JP" altLang="en-US" sz="1100" dirty="0" smtClean="0"/>
              <a:t>プラステック</a:t>
            </a:r>
            <a:endParaRPr kumimoji="1" lang="en-US" altLang="ja-JP" sz="1100" dirty="0" smtClean="0"/>
          </a:p>
          <a:p>
            <a:r>
              <a:rPr kumimoji="1" lang="ja-JP" altLang="en-US" sz="1100" dirty="0" smtClean="0"/>
              <a:t>シンチレータ</a:t>
            </a:r>
            <a:endParaRPr kumimoji="1" lang="ja-JP" altLang="en-US" sz="1100" dirty="0"/>
          </a:p>
        </p:txBody>
      </p:sp>
      <p:sp>
        <p:nvSpPr>
          <p:cNvPr id="53" name="テキスト ボックス 52"/>
          <p:cNvSpPr txBox="1"/>
          <p:nvPr/>
        </p:nvSpPr>
        <p:spPr>
          <a:xfrm>
            <a:off x="4929190" y="2714620"/>
            <a:ext cx="1031051" cy="261610"/>
          </a:xfrm>
          <a:prstGeom prst="rect">
            <a:avLst/>
          </a:prstGeom>
          <a:noFill/>
        </p:spPr>
        <p:txBody>
          <a:bodyPr wrap="none" rtlCol="0">
            <a:spAutoFit/>
          </a:bodyPr>
          <a:lstStyle/>
          <a:p>
            <a:r>
              <a:rPr kumimoji="1" lang="ja-JP" altLang="en-US" sz="1100" dirty="0" smtClean="0"/>
              <a:t>光電子増倍管</a:t>
            </a:r>
            <a:endParaRPr kumimoji="1" lang="ja-JP" altLang="en-US" sz="1100" dirty="0"/>
          </a:p>
        </p:txBody>
      </p:sp>
      <p:cxnSp>
        <p:nvCxnSpPr>
          <p:cNvPr id="54" name="直線矢印コネクタ 53"/>
          <p:cNvCxnSpPr>
            <a:stCxn id="65" idx="0"/>
          </p:cNvCxnSpPr>
          <p:nvPr/>
        </p:nvCxnSpPr>
        <p:spPr bwMode="auto">
          <a:xfrm rot="16200000" flipV="1">
            <a:off x="8009548" y="2421932"/>
            <a:ext cx="642148" cy="86104"/>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57" name="直線矢印コネクタ 56"/>
          <p:cNvCxnSpPr/>
          <p:nvPr/>
        </p:nvCxnSpPr>
        <p:spPr bwMode="auto">
          <a:xfrm rot="5400000" flipH="1" flipV="1">
            <a:off x="4929191" y="2357431"/>
            <a:ext cx="642941" cy="71438"/>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65" name="テキスト ボックス 64"/>
          <p:cNvSpPr txBox="1"/>
          <p:nvPr/>
        </p:nvSpPr>
        <p:spPr>
          <a:xfrm>
            <a:off x="7858148" y="2786058"/>
            <a:ext cx="1031051" cy="261610"/>
          </a:xfrm>
          <a:prstGeom prst="rect">
            <a:avLst/>
          </a:prstGeom>
          <a:noFill/>
        </p:spPr>
        <p:txBody>
          <a:bodyPr wrap="none" rtlCol="0">
            <a:spAutoFit/>
          </a:bodyPr>
          <a:lstStyle/>
          <a:p>
            <a:r>
              <a:rPr kumimoji="1" lang="ja-JP" altLang="en-US" sz="1100" dirty="0" smtClean="0"/>
              <a:t>光電子増倍管</a:t>
            </a:r>
            <a:endParaRPr kumimoji="1" lang="ja-JP" altLang="en-US" sz="1100" dirty="0"/>
          </a:p>
        </p:txBody>
      </p:sp>
      <p:sp>
        <p:nvSpPr>
          <p:cNvPr id="69" name="テキスト ボックス 68"/>
          <p:cNvSpPr txBox="1"/>
          <p:nvPr/>
        </p:nvSpPr>
        <p:spPr>
          <a:xfrm>
            <a:off x="5214942" y="3143248"/>
            <a:ext cx="3256020" cy="430887"/>
          </a:xfrm>
          <a:prstGeom prst="rect">
            <a:avLst/>
          </a:prstGeom>
          <a:noFill/>
        </p:spPr>
        <p:txBody>
          <a:bodyPr wrap="none" rtlCol="0">
            <a:spAutoFit/>
          </a:bodyPr>
          <a:lstStyle/>
          <a:p>
            <a:r>
              <a:rPr lang="ja-JP" altLang="en-US" sz="1100" dirty="0" smtClean="0"/>
              <a:t>外部の光が</a:t>
            </a:r>
            <a:r>
              <a:rPr lang="en-US" altLang="ja-JP" sz="1100" dirty="0" smtClean="0"/>
              <a:t>PMT</a:t>
            </a:r>
            <a:r>
              <a:rPr lang="ja-JP" altLang="en-US" sz="1100" dirty="0" smtClean="0"/>
              <a:t>に入ると大電流が流れてしまうので</a:t>
            </a:r>
            <a:endParaRPr lang="en-US" altLang="ja-JP" sz="1100" dirty="0" smtClean="0"/>
          </a:p>
          <a:p>
            <a:r>
              <a:rPr lang="ja-JP" altLang="en-US" sz="1100" dirty="0" smtClean="0"/>
              <a:t>黒いビニルシートで遮光している</a:t>
            </a:r>
            <a:endParaRPr kumimoji="1" lang="ja-JP" altLang="en-US" sz="1100" dirty="0"/>
          </a:p>
        </p:txBody>
      </p:sp>
      <p:sp>
        <p:nvSpPr>
          <p:cNvPr id="47" name="フッター プレースホルダ 46"/>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粒子識別</a:t>
            </a:r>
            <a:endParaRPr kumimoji="1" lang="ja-JP" altLang="en-US" dirty="0"/>
          </a:p>
        </p:txBody>
      </p:sp>
      <p:sp>
        <p:nvSpPr>
          <p:cNvPr id="3" name="コンテンツ プレースホルダ 2"/>
          <p:cNvSpPr>
            <a:spLocks noGrp="1"/>
          </p:cNvSpPr>
          <p:nvPr>
            <p:ph sz="half" idx="1"/>
          </p:nvPr>
        </p:nvSpPr>
        <p:spPr>
          <a:xfrm>
            <a:off x="1628775" y="1028700"/>
            <a:ext cx="3810000" cy="490526"/>
          </a:xfrm>
        </p:spPr>
        <p:txBody>
          <a:bodyPr/>
          <a:lstStyle/>
          <a:p>
            <a:r>
              <a:rPr kumimoji="1" lang="ja-JP" altLang="en-US" sz="2000" dirty="0" smtClean="0"/>
              <a:t>飛行時間と運動量の相関</a:t>
            </a:r>
            <a:endParaRPr kumimoji="1" lang="ja-JP" altLang="en-US" sz="20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85</a:t>
            </a:fld>
            <a:endParaRPr kumimoji="1" lang="ja-JP" altLang="en-US" dirty="0"/>
          </a:p>
        </p:txBody>
      </p:sp>
      <p:grpSp>
        <p:nvGrpSpPr>
          <p:cNvPr id="17" name="グループ化 16"/>
          <p:cNvGrpSpPr/>
          <p:nvPr/>
        </p:nvGrpSpPr>
        <p:grpSpPr>
          <a:xfrm>
            <a:off x="1528734" y="1519225"/>
            <a:ext cx="5281641" cy="4814957"/>
            <a:chOff x="1223934" y="1519226"/>
            <a:chExt cx="4527553" cy="4127500"/>
          </a:xfrm>
        </p:grpSpPr>
        <p:pic>
          <p:nvPicPr>
            <p:cNvPr id="6" name="Picture 4"/>
            <p:cNvPicPr>
              <a:picLocks noChangeAspect="1" noChangeArrowheads="1"/>
            </p:cNvPicPr>
            <p:nvPr/>
          </p:nvPicPr>
          <p:blipFill>
            <a:blip r:embed="rId2" cstate="print">
              <a:clrChange>
                <a:clrFrom>
                  <a:srgbClr val="FFFFFF"/>
                </a:clrFrom>
                <a:clrTo>
                  <a:srgbClr val="FFFFFF">
                    <a:alpha val="0"/>
                  </a:srgbClr>
                </a:clrTo>
              </a:clrChange>
              <a:lum bright="-24000" contrast="30000"/>
            </a:blip>
            <a:srcRect l="5650"/>
            <a:stretch>
              <a:fillRect/>
            </a:stretch>
          </p:blipFill>
          <p:spPr bwMode="auto">
            <a:xfrm>
              <a:off x="1652562" y="1519226"/>
              <a:ext cx="4098925" cy="4127500"/>
            </a:xfrm>
            <a:prstGeom prst="rect">
              <a:avLst/>
            </a:prstGeom>
            <a:noFill/>
            <a:ln w="9525">
              <a:noFill/>
              <a:miter lim="800000"/>
              <a:headEnd/>
              <a:tailEnd/>
            </a:ln>
            <a:effectLst/>
          </p:spPr>
        </p:pic>
        <p:sp>
          <p:nvSpPr>
            <p:cNvPr id="9" name="Text Box 7"/>
            <p:cNvSpPr txBox="1">
              <a:spLocks noChangeArrowheads="1"/>
            </p:cNvSpPr>
            <p:nvPr/>
          </p:nvSpPr>
          <p:spPr bwMode="auto">
            <a:xfrm rot="16200000">
              <a:off x="-490357" y="3376393"/>
              <a:ext cx="3767136" cy="338554"/>
            </a:xfrm>
            <a:prstGeom prst="rect">
              <a:avLst/>
            </a:prstGeom>
            <a:noFill/>
            <a:ln w="9525">
              <a:noFill/>
              <a:miter lim="800000"/>
              <a:headEnd/>
              <a:tailEnd/>
            </a:ln>
            <a:effectLst/>
          </p:spPr>
          <p:txBody>
            <a:bodyPr wrap="square">
              <a:spAutoFit/>
            </a:bodyPr>
            <a:lstStyle/>
            <a:p>
              <a:r>
                <a:rPr lang="en-US" altLang="ja-JP" sz="1600" dirty="0"/>
                <a:t>charge sign </a:t>
              </a:r>
              <a:r>
                <a:rPr lang="en-US" altLang="ja-JP" sz="1600" dirty="0">
                  <a:sym typeface="Symbol" pitchFamily="18" charset="2"/>
                </a:rPr>
                <a:t> momentum [GeV/</a:t>
              </a:r>
              <a:r>
                <a:rPr lang="en-US" altLang="ja-JP" sz="1600" i="1" dirty="0">
                  <a:sym typeface="Symbol" pitchFamily="18" charset="2"/>
                </a:rPr>
                <a:t>c</a:t>
              </a:r>
              <a:r>
                <a:rPr lang="en-US" altLang="ja-JP" sz="1600" dirty="0">
                  <a:sym typeface="Symbol" pitchFamily="18" charset="2"/>
                </a:rPr>
                <a:t>]</a:t>
              </a:r>
            </a:p>
          </p:txBody>
        </p:sp>
        <p:sp>
          <p:nvSpPr>
            <p:cNvPr id="10" name="Text Box 8"/>
            <p:cNvSpPr txBox="1">
              <a:spLocks noChangeArrowheads="1"/>
            </p:cNvSpPr>
            <p:nvPr/>
          </p:nvSpPr>
          <p:spPr bwMode="auto">
            <a:xfrm>
              <a:off x="4800575" y="3346439"/>
              <a:ext cx="336550" cy="457200"/>
            </a:xfrm>
            <a:prstGeom prst="rect">
              <a:avLst/>
            </a:prstGeom>
            <a:noFill/>
            <a:ln w="9525">
              <a:noFill/>
              <a:miter lim="800000"/>
              <a:headEnd/>
              <a:tailEnd/>
            </a:ln>
            <a:effectLst/>
          </p:spPr>
          <p:txBody>
            <a:bodyPr wrap="none">
              <a:spAutoFit/>
            </a:bodyPr>
            <a:lstStyle/>
            <a:p>
              <a:r>
                <a:rPr lang="en-US" altLang="ja-JP" i="1" dirty="0">
                  <a:solidFill>
                    <a:srgbClr val="FF0000"/>
                  </a:solidFill>
                </a:rPr>
                <a:t>p</a:t>
              </a:r>
            </a:p>
          </p:txBody>
        </p:sp>
        <p:sp>
          <p:nvSpPr>
            <p:cNvPr id="11" name="Text Box 9"/>
            <p:cNvSpPr txBox="1">
              <a:spLocks noChangeArrowheads="1"/>
            </p:cNvSpPr>
            <p:nvPr/>
          </p:nvSpPr>
          <p:spPr bwMode="auto">
            <a:xfrm>
              <a:off x="2008162" y="3373426"/>
              <a:ext cx="461963" cy="457200"/>
            </a:xfrm>
            <a:prstGeom prst="rect">
              <a:avLst/>
            </a:prstGeom>
            <a:noFill/>
            <a:ln w="9525">
              <a:noFill/>
              <a:miter lim="800000"/>
              <a:headEnd/>
              <a:tailEnd/>
            </a:ln>
            <a:effectLst/>
          </p:spPr>
          <p:txBody>
            <a:bodyPr wrap="none">
              <a:spAutoFit/>
            </a:bodyPr>
            <a:lstStyle/>
            <a:p>
              <a:r>
                <a:rPr lang="en-US" altLang="ja-JP" dirty="0">
                  <a:solidFill>
                    <a:srgbClr val="0033CC"/>
                  </a:solidFill>
                  <a:latin typeface="Symbol" pitchFamily="18" charset="2"/>
                </a:rPr>
                <a:t>p</a:t>
              </a:r>
              <a:r>
                <a:rPr lang="en-US" altLang="ja-JP" baseline="30000" dirty="0">
                  <a:solidFill>
                    <a:srgbClr val="0033CC"/>
                  </a:solidFill>
                  <a:latin typeface="Symbol" pitchFamily="18" charset="2"/>
                </a:rPr>
                <a:t>+</a:t>
              </a:r>
            </a:p>
          </p:txBody>
        </p:sp>
        <p:sp>
          <p:nvSpPr>
            <p:cNvPr id="12" name="Text Box 10"/>
            <p:cNvSpPr txBox="1">
              <a:spLocks noChangeArrowheads="1"/>
            </p:cNvSpPr>
            <p:nvPr/>
          </p:nvSpPr>
          <p:spPr bwMode="auto">
            <a:xfrm>
              <a:off x="3257525" y="4541826"/>
              <a:ext cx="461962" cy="457200"/>
            </a:xfrm>
            <a:prstGeom prst="rect">
              <a:avLst/>
            </a:prstGeom>
            <a:noFill/>
            <a:ln w="9525">
              <a:noFill/>
              <a:miter lim="800000"/>
              <a:headEnd/>
              <a:tailEnd/>
            </a:ln>
            <a:effectLst/>
          </p:spPr>
          <p:txBody>
            <a:bodyPr wrap="none">
              <a:spAutoFit/>
            </a:bodyPr>
            <a:lstStyle/>
            <a:p>
              <a:r>
                <a:rPr lang="en-US" altLang="ja-JP" dirty="0">
                  <a:solidFill>
                    <a:srgbClr val="0033CC"/>
                  </a:solidFill>
                  <a:latin typeface="Symbol" pitchFamily="18" charset="2"/>
                </a:rPr>
                <a:t>p</a:t>
              </a:r>
              <a:r>
                <a:rPr lang="en-US" altLang="ja-JP" baseline="30000" dirty="0">
                  <a:solidFill>
                    <a:srgbClr val="0033CC"/>
                  </a:solidFill>
                  <a:latin typeface="Symbol" pitchFamily="18" charset="2"/>
                </a:rPr>
                <a:t>-</a:t>
              </a:r>
            </a:p>
          </p:txBody>
        </p:sp>
        <p:sp>
          <p:nvSpPr>
            <p:cNvPr id="13" name="Line 11"/>
            <p:cNvSpPr>
              <a:spLocks noChangeShapeType="1"/>
            </p:cNvSpPr>
            <p:nvPr/>
          </p:nvSpPr>
          <p:spPr bwMode="auto">
            <a:xfrm flipH="1" flipV="1">
              <a:off x="4433862" y="3068626"/>
              <a:ext cx="373063" cy="447675"/>
            </a:xfrm>
            <a:prstGeom prst="line">
              <a:avLst/>
            </a:prstGeom>
            <a:noFill/>
            <a:ln w="28575">
              <a:solidFill>
                <a:srgbClr val="FF0000"/>
              </a:solidFill>
              <a:round/>
              <a:headEnd/>
              <a:tailEnd type="triangle" w="med" len="med"/>
            </a:ln>
            <a:effectLst/>
          </p:spPr>
          <p:txBody>
            <a:bodyPr/>
            <a:lstStyle/>
            <a:p>
              <a:endParaRPr lang="ja-JP" altLang="en-US" dirty="0"/>
            </a:p>
          </p:txBody>
        </p:sp>
        <p:sp>
          <p:nvSpPr>
            <p:cNvPr id="14" name="Line 12"/>
            <p:cNvSpPr>
              <a:spLocks noChangeShapeType="1"/>
            </p:cNvSpPr>
            <p:nvPr/>
          </p:nvSpPr>
          <p:spPr bwMode="auto">
            <a:xfrm flipV="1">
              <a:off x="2217712" y="3038464"/>
              <a:ext cx="233363" cy="417512"/>
            </a:xfrm>
            <a:prstGeom prst="line">
              <a:avLst/>
            </a:prstGeom>
            <a:noFill/>
            <a:ln w="28575">
              <a:solidFill>
                <a:srgbClr val="0033CC"/>
              </a:solidFill>
              <a:round/>
              <a:headEnd/>
              <a:tailEnd type="triangle" w="med" len="med"/>
            </a:ln>
            <a:effectLst/>
          </p:spPr>
          <p:txBody>
            <a:bodyPr/>
            <a:lstStyle/>
            <a:p>
              <a:endParaRPr lang="ja-JP" altLang="en-US" dirty="0"/>
            </a:p>
          </p:txBody>
        </p:sp>
        <p:sp>
          <p:nvSpPr>
            <p:cNvPr id="15" name="Line 13"/>
            <p:cNvSpPr>
              <a:spLocks noChangeShapeType="1"/>
            </p:cNvSpPr>
            <p:nvPr/>
          </p:nvSpPr>
          <p:spPr bwMode="auto">
            <a:xfrm flipH="1" flipV="1">
              <a:off x="2681262" y="4067164"/>
              <a:ext cx="542925" cy="606425"/>
            </a:xfrm>
            <a:prstGeom prst="line">
              <a:avLst/>
            </a:prstGeom>
            <a:noFill/>
            <a:ln w="28575">
              <a:solidFill>
                <a:srgbClr val="0033CC"/>
              </a:solidFill>
              <a:round/>
              <a:headEnd/>
              <a:tailEnd type="triangle" w="med" len="med"/>
            </a:ln>
            <a:effectLst/>
          </p:spPr>
          <p:txBody>
            <a:bodyPr/>
            <a:lstStyle/>
            <a:p>
              <a:endParaRPr lang="ja-JP" altLang="en-US" dirty="0"/>
            </a:p>
          </p:txBody>
        </p:sp>
      </p:grpSp>
      <p:sp>
        <p:nvSpPr>
          <p:cNvPr id="16" name="フッター プレースホルダ 15"/>
          <p:cNvSpPr>
            <a:spLocks noGrp="1"/>
          </p:cNvSpPr>
          <p:nvPr>
            <p:ph type="ftr" sz="quarter" idx="10"/>
          </p:nvPr>
        </p:nvSpPr>
        <p:spPr/>
        <p:txBody>
          <a:body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粒子識別</a:t>
            </a:r>
            <a:endParaRPr kumimoji="1" lang="ja-JP" altLang="en-US" dirty="0"/>
          </a:p>
        </p:txBody>
      </p:sp>
      <p:sp>
        <p:nvSpPr>
          <p:cNvPr id="20" name="コンテンツ プレースホルダ 19"/>
          <p:cNvSpPr>
            <a:spLocks noGrp="1"/>
          </p:cNvSpPr>
          <p:nvPr>
            <p:ph sz="half" idx="2"/>
          </p:nvPr>
        </p:nvSpPr>
        <p:spPr>
          <a:xfrm>
            <a:off x="0" y="1142984"/>
            <a:ext cx="6215074" cy="3357586"/>
          </a:xfrm>
        </p:spPr>
        <p:txBody>
          <a:bodyPr/>
          <a:lstStyle/>
          <a:p>
            <a:r>
              <a:rPr lang="ja-JP" altLang="en-US" sz="2400" dirty="0" smtClean="0"/>
              <a:t>崩壊した粒子（娘）から親粒子の再構成</a:t>
            </a:r>
            <a:endParaRPr lang="en-US" altLang="ja-JP" sz="2400" dirty="0" smtClean="0"/>
          </a:p>
          <a:p>
            <a:pPr lvl="1"/>
            <a:r>
              <a:rPr kumimoji="1" lang="ja-JP" altLang="en-US" sz="1800" dirty="0" smtClean="0"/>
              <a:t>娘に対応する粒子</a:t>
            </a:r>
            <a:r>
              <a:rPr lang="ja-JP" altLang="en-US" sz="1800" dirty="0" smtClean="0"/>
              <a:t>の組を探す</a:t>
            </a:r>
            <a:endParaRPr lang="en-US" altLang="ja-JP" sz="1800" dirty="0" smtClean="0"/>
          </a:p>
          <a:p>
            <a:pPr lvl="2"/>
            <a:r>
              <a:rPr lang="ja-JP" altLang="en-US" sz="1400" dirty="0" smtClean="0"/>
              <a:t>飛跡が近いもの</a:t>
            </a:r>
            <a:endParaRPr lang="en-US" altLang="ja-JP" sz="1400" dirty="0" smtClean="0"/>
          </a:p>
          <a:p>
            <a:pPr lvl="1"/>
            <a:r>
              <a:rPr lang="ja-JP" altLang="en-US" sz="1800" dirty="0" smtClean="0"/>
              <a:t>エネルギー・運動量保存則から親粒子の質量を計算</a:t>
            </a:r>
            <a:endParaRPr lang="en-US" altLang="ja-JP" sz="1800" dirty="0" smtClean="0"/>
          </a:p>
          <a:p>
            <a:pPr lvl="2"/>
            <a:r>
              <a:rPr lang="ja-JP" altLang="en-US" sz="1400" dirty="0" smtClean="0"/>
              <a:t>娘粒子の運動量：飛跡から求まっている</a:t>
            </a:r>
            <a:endParaRPr lang="en-US" altLang="ja-JP" sz="1400" dirty="0" smtClean="0"/>
          </a:p>
          <a:p>
            <a:pPr lvl="2"/>
            <a:r>
              <a:rPr lang="ja-JP" altLang="en-US" sz="1400" dirty="0" smtClean="0"/>
              <a:t>娘粒子の質量：粒子識別から知っている</a:t>
            </a:r>
            <a:endParaRPr lang="en-US" altLang="ja-JP" sz="1400" dirty="0" smtClean="0"/>
          </a:p>
          <a:p>
            <a:pPr lvl="1"/>
            <a:r>
              <a:rPr lang="ja-JP" altLang="en-US" sz="1800" dirty="0" smtClean="0"/>
              <a:t>組み合わせが正しい場合</a:t>
            </a:r>
            <a:endParaRPr lang="en-US" altLang="ja-JP" sz="1800" dirty="0" smtClean="0"/>
          </a:p>
          <a:p>
            <a:pPr lvl="2"/>
            <a:r>
              <a:rPr lang="ja-JP" altLang="en-US" sz="1400" dirty="0" smtClean="0"/>
              <a:t>期待されている質量の場所にピークが立つ</a:t>
            </a:r>
            <a:endParaRPr lang="en-US" altLang="ja-JP" sz="1400" dirty="0" smtClean="0"/>
          </a:p>
          <a:p>
            <a:pPr lvl="1"/>
            <a:r>
              <a:rPr lang="ja-JP" altLang="en-US" sz="1800" dirty="0" smtClean="0"/>
              <a:t>間違っている場合</a:t>
            </a:r>
            <a:endParaRPr lang="en-US" altLang="ja-JP" sz="1800" dirty="0" smtClean="0"/>
          </a:p>
          <a:p>
            <a:pPr lvl="2"/>
            <a:r>
              <a:rPr lang="ja-JP" altLang="en-US" sz="1400" dirty="0" smtClean="0"/>
              <a:t>ピークにならず広がった分布になる</a:t>
            </a:r>
            <a:endParaRPr lang="en-US" altLang="ja-JP" sz="14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86</a:t>
            </a:fld>
            <a:endParaRPr kumimoji="1" lang="ja-JP" altLang="en-US" dirty="0"/>
          </a:p>
        </p:txBody>
      </p:sp>
      <p:cxnSp>
        <p:nvCxnSpPr>
          <p:cNvPr id="17" name="直線矢印コネクタ 16"/>
          <p:cNvCxnSpPr/>
          <p:nvPr/>
        </p:nvCxnSpPr>
        <p:spPr bwMode="auto">
          <a:xfrm>
            <a:off x="6311157" y="2273463"/>
            <a:ext cx="928694" cy="285752"/>
          </a:xfrm>
          <a:prstGeom prst="straightConnector1">
            <a:avLst/>
          </a:prstGeom>
          <a:solidFill>
            <a:schemeClr val="accent1"/>
          </a:solidFill>
          <a:ln w="19050" cap="flat" cmpd="sng" algn="ctr">
            <a:solidFill>
              <a:srgbClr val="00B050"/>
            </a:solidFill>
            <a:prstDash val="sysDash"/>
            <a:round/>
            <a:headEnd type="none" w="med" len="med"/>
            <a:tailEnd type="arrow"/>
          </a:ln>
          <a:effectLst/>
        </p:spPr>
      </p:cxnSp>
      <p:sp>
        <p:nvSpPr>
          <p:cNvPr id="18" name="円弧 17"/>
          <p:cNvSpPr/>
          <p:nvPr/>
        </p:nvSpPr>
        <p:spPr bwMode="auto">
          <a:xfrm rot="3482109">
            <a:off x="2645751" y="-3009966"/>
            <a:ext cx="6000792" cy="6000792"/>
          </a:xfrm>
          <a:prstGeom prst="arc">
            <a:avLst>
              <a:gd name="adj1" fmla="val 20426945"/>
              <a:gd name="adj2" fmla="val 0"/>
            </a:avLst>
          </a:prstGeom>
          <a:noFill/>
          <a:ln w="28575" cap="flat" cmpd="sng" algn="ctr">
            <a:solidFill>
              <a:srgbClr val="0070C0"/>
            </a:solidFill>
            <a:prstDash val="solid"/>
            <a:round/>
            <a:headEnd type="arrow"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9" name="円弧 18"/>
          <p:cNvSpPr/>
          <p:nvPr/>
        </p:nvSpPr>
        <p:spPr bwMode="auto">
          <a:xfrm rot="18117891" flipV="1">
            <a:off x="3823868" y="2202540"/>
            <a:ext cx="4474889" cy="4474889"/>
          </a:xfrm>
          <a:prstGeom prst="arc">
            <a:avLst>
              <a:gd name="adj1" fmla="val 20426945"/>
              <a:gd name="adj2" fmla="val 0"/>
            </a:avLst>
          </a:prstGeom>
          <a:noFill/>
          <a:ln w="28575" cap="flat" cmpd="sng" algn="ctr">
            <a:solidFill>
              <a:srgbClr val="FF0000"/>
            </a:solidFill>
            <a:prstDash val="solid"/>
            <a:round/>
            <a:headEnd type="arrow"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1" name="テキスト ボックス 20"/>
          <p:cNvSpPr txBox="1"/>
          <p:nvPr/>
        </p:nvSpPr>
        <p:spPr>
          <a:xfrm>
            <a:off x="6264771" y="1950509"/>
            <a:ext cx="343364" cy="369332"/>
          </a:xfrm>
          <a:prstGeom prst="rect">
            <a:avLst/>
          </a:prstGeom>
          <a:noFill/>
        </p:spPr>
        <p:txBody>
          <a:bodyPr wrap="none" rtlCol="0">
            <a:spAutoFit/>
          </a:bodyPr>
          <a:lstStyle/>
          <a:p>
            <a:r>
              <a:rPr lang="en-US" altLang="ja-JP" dirty="0" smtClean="0">
                <a:latin typeface="Symbol" pitchFamily="18" charset="2"/>
              </a:rPr>
              <a:t>L</a:t>
            </a:r>
            <a:endParaRPr kumimoji="1" lang="ja-JP" altLang="en-US" dirty="0">
              <a:latin typeface="Symbol" pitchFamily="18" charset="2"/>
            </a:endParaRPr>
          </a:p>
        </p:txBody>
      </p:sp>
      <p:sp>
        <p:nvSpPr>
          <p:cNvPr id="22" name="テキスト ボックス 21"/>
          <p:cNvSpPr txBox="1"/>
          <p:nvPr/>
        </p:nvSpPr>
        <p:spPr>
          <a:xfrm>
            <a:off x="7836407" y="3022079"/>
            <a:ext cx="311304" cy="369332"/>
          </a:xfrm>
          <a:prstGeom prst="rect">
            <a:avLst/>
          </a:prstGeom>
          <a:noFill/>
        </p:spPr>
        <p:txBody>
          <a:bodyPr wrap="none" rtlCol="0">
            <a:spAutoFit/>
          </a:bodyPr>
          <a:lstStyle/>
          <a:p>
            <a:r>
              <a:rPr lang="en-US" altLang="ja-JP" i="1" dirty="0" smtClean="0">
                <a:latin typeface="Times New Roman" pitchFamily="18" charset="0"/>
                <a:cs typeface="Times New Roman" pitchFamily="18" charset="0"/>
              </a:rPr>
              <a:t>p</a:t>
            </a:r>
            <a:endParaRPr kumimoji="1" lang="ja-JP" altLang="en-US" i="1" baseline="30000" dirty="0">
              <a:latin typeface="Times New Roman" pitchFamily="18" charset="0"/>
              <a:cs typeface="Times New Roman" pitchFamily="18" charset="0"/>
            </a:endParaRPr>
          </a:p>
        </p:txBody>
      </p:sp>
      <p:sp>
        <p:nvSpPr>
          <p:cNvPr id="23" name="テキスト ボックス 22"/>
          <p:cNvSpPr txBox="1"/>
          <p:nvPr/>
        </p:nvSpPr>
        <p:spPr>
          <a:xfrm>
            <a:off x="8122159" y="1736195"/>
            <a:ext cx="381836" cy="369332"/>
          </a:xfrm>
          <a:prstGeom prst="rect">
            <a:avLst/>
          </a:prstGeom>
          <a:noFill/>
        </p:spPr>
        <p:txBody>
          <a:bodyPr wrap="none" rtlCol="0">
            <a:spAutoFit/>
          </a:bodyPr>
          <a:lstStyle/>
          <a:p>
            <a:r>
              <a:rPr lang="en-US" altLang="ja-JP" dirty="0" smtClean="0">
                <a:latin typeface="Symbol" pitchFamily="18" charset="2"/>
              </a:rPr>
              <a:t>p</a:t>
            </a:r>
            <a:r>
              <a:rPr lang="en-US" altLang="ja-JP" i="1" baseline="30000" dirty="0" smtClean="0"/>
              <a:t>-</a:t>
            </a:r>
            <a:endParaRPr kumimoji="1" lang="ja-JP" altLang="en-US" baseline="30000" dirty="0"/>
          </a:p>
        </p:txBody>
      </p:sp>
      <p:grpSp>
        <p:nvGrpSpPr>
          <p:cNvPr id="25" name="Group 16"/>
          <p:cNvGrpSpPr>
            <a:grpSpLocks/>
          </p:cNvGrpSpPr>
          <p:nvPr/>
        </p:nvGrpSpPr>
        <p:grpSpPr bwMode="auto">
          <a:xfrm>
            <a:off x="3027388" y="4286256"/>
            <a:ext cx="5259388" cy="2393950"/>
            <a:chOff x="988" y="2768"/>
            <a:chExt cx="3313" cy="1508"/>
          </a:xfrm>
        </p:grpSpPr>
        <p:pic>
          <p:nvPicPr>
            <p:cNvPr id="26" name="Picture 6"/>
            <p:cNvPicPr>
              <a:picLocks noChangeAspect="1" noChangeArrowheads="1"/>
            </p:cNvPicPr>
            <p:nvPr/>
          </p:nvPicPr>
          <p:blipFill>
            <a:blip r:embed="rId2" cstate="print"/>
            <a:srcRect/>
            <a:stretch>
              <a:fillRect/>
            </a:stretch>
          </p:blipFill>
          <p:spPr bwMode="auto">
            <a:xfrm>
              <a:off x="1158" y="2768"/>
              <a:ext cx="3143" cy="1341"/>
            </a:xfrm>
            <a:prstGeom prst="rect">
              <a:avLst/>
            </a:prstGeom>
            <a:noFill/>
            <a:ln w="9525">
              <a:noFill/>
              <a:miter lim="800000"/>
              <a:headEnd/>
              <a:tailEnd/>
            </a:ln>
            <a:effectLst/>
          </p:spPr>
        </p:pic>
        <p:sp>
          <p:nvSpPr>
            <p:cNvPr id="27" name="Text Box 14"/>
            <p:cNvSpPr txBox="1">
              <a:spLocks noChangeArrowheads="1"/>
            </p:cNvSpPr>
            <p:nvPr/>
          </p:nvSpPr>
          <p:spPr bwMode="auto">
            <a:xfrm>
              <a:off x="1860" y="4045"/>
              <a:ext cx="1963" cy="231"/>
            </a:xfrm>
            <a:prstGeom prst="rect">
              <a:avLst/>
            </a:prstGeom>
            <a:noFill/>
            <a:ln w="9525">
              <a:noFill/>
              <a:miter lim="800000"/>
              <a:headEnd/>
              <a:tailEnd/>
            </a:ln>
            <a:effectLst/>
          </p:spPr>
          <p:txBody>
            <a:bodyPr wrap="none">
              <a:spAutoFit/>
            </a:bodyPr>
            <a:lstStyle/>
            <a:p>
              <a:r>
                <a:rPr lang="en-US" altLang="ja-JP" sz="1800" dirty="0"/>
                <a:t> Invariant mass of </a:t>
              </a:r>
              <a:r>
                <a:rPr lang="en-US" altLang="ja-JP" sz="1800" dirty="0">
                  <a:latin typeface="Symbol" pitchFamily="18" charset="2"/>
                </a:rPr>
                <a:t>p</a:t>
              </a:r>
              <a:r>
                <a:rPr lang="en-US" altLang="ja-JP" sz="1800" baseline="30000" dirty="0"/>
                <a:t>-</a:t>
              </a:r>
              <a:r>
                <a:rPr lang="en-US" altLang="ja-JP" sz="1800" dirty="0"/>
                <a:t> </a:t>
              </a:r>
              <a:r>
                <a:rPr lang="en-US" altLang="ja-JP" sz="1800" i="1" dirty="0"/>
                <a:t>p</a:t>
              </a:r>
              <a:r>
                <a:rPr lang="en-US" altLang="ja-JP" sz="1800" dirty="0"/>
                <a:t> [GeV/</a:t>
              </a:r>
              <a:r>
                <a:rPr lang="en-US" altLang="ja-JP" sz="1800" i="1" dirty="0"/>
                <a:t>c</a:t>
              </a:r>
              <a:r>
                <a:rPr lang="en-US" altLang="ja-JP" sz="1800" baseline="30000" dirty="0"/>
                <a:t>2</a:t>
              </a:r>
              <a:r>
                <a:rPr lang="en-US" altLang="ja-JP" sz="1800" dirty="0"/>
                <a:t>]</a:t>
              </a:r>
            </a:p>
          </p:txBody>
        </p:sp>
        <p:sp>
          <p:nvSpPr>
            <p:cNvPr id="28" name="Text Box 15"/>
            <p:cNvSpPr txBox="1">
              <a:spLocks noChangeArrowheads="1"/>
            </p:cNvSpPr>
            <p:nvPr/>
          </p:nvSpPr>
          <p:spPr bwMode="auto">
            <a:xfrm rot="16200000">
              <a:off x="554" y="3268"/>
              <a:ext cx="1042" cy="174"/>
            </a:xfrm>
            <a:prstGeom prst="rect">
              <a:avLst/>
            </a:prstGeom>
            <a:noFill/>
            <a:ln w="9525">
              <a:noFill/>
              <a:miter lim="800000"/>
              <a:headEnd/>
              <a:tailEnd/>
            </a:ln>
            <a:effectLst/>
          </p:spPr>
          <p:txBody>
            <a:bodyPr>
              <a:spAutoFit/>
            </a:bodyPr>
            <a:lstStyle/>
            <a:p>
              <a:r>
                <a:rPr lang="en-US" altLang="ja-JP" sz="1200" dirty="0"/>
                <a:t>Number of counts</a:t>
              </a:r>
            </a:p>
          </p:txBody>
        </p:sp>
      </p:grpSp>
      <p:cxnSp>
        <p:nvCxnSpPr>
          <p:cNvPr id="30" name="直線矢印コネクタ 29"/>
          <p:cNvCxnSpPr>
            <a:stCxn id="31" idx="1"/>
          </p:cNvCxnSpPr>
          <p:nvPr/>
        </p:nvCxnSpPr>
        <p:spPr bwMode="auto">
          <a:xfrm rot="10800000" flipV="1">
            <a:off x="6206874" y="4011517"/>
            <a:ext cx="1588" cy="27473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31" name="テキスト ボックス 30"/>
          <p:cNvSpPr txBox="1"/>
          <p:nvPr/>
        </p:nvSpPr>
        <p:spPr>
          <a:xfrm>
            <a:off x="6206874" y="3857628"/>
            <a:ext cx="405880" cy="307777"/>
          </a:xfrm>
          <a:prstGeom prst="rect">
            <a:avLst/>
          </a:prstGeom>
          <a:noFill/>
        </p:spPr>
        <p:txBody>
          <a:bodyPr wrap="none" rtlCol="0">
            <a:spAutoFit/>
          </a:bodyPr>
          <a:lstStyle/>
          <a:p>
            <a:r>
              <a:rPr kumimoji="1" lang="en-US" altLang="ja-JP" sz="1400" dirty="0" smtClean="0">
                <a:latin typeface="Times New Roman" pitchFamily="18" charset="0"/>
                <a:cs typeface="Times New Roman" pitchFamily="18" charset="0"/>
              </a:rPr>
              <a:t>m</a:t>
            </a:r>
            <a:r>
              <a:rPr kumimoji="1" lang="en-US" altLang="ja-JP" sz="1400" baseline="-25000" dirty="0" smtClean="0">
                <a:latin typeface="Symbol" pitchFamily="18" charset="2"/>
                <a:cs typeface="Times New Roman" pitchFamily="18" charset="0"/>
              </a:rPr>
              <a:t>L</a:t>
            </a:r>
            <a:endParaRPr kumimoji="1" lang="ja-JP" altLang="en-US" sz="1400" dirty="0"/>
          </a:p>
        </p:txBody>
      </p:sp>
      <p:sp>
        <p:nvSpPr>
          <p:cNvPr id="24" name="フッター プレースホルダ 23"/>
          <p:cNvSpPr>
            <a:spLocks noGrp="1"/>
          </p:cNvSpPr>
          <p:nvPr>
            <p:ph type="ftr" sz="quarter" idx="10"/>
          </p:nvPr>
        </p:nvSpPr>
        <p:spPr/>
        <p:txBody>
          <a:body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ja-JP" altLang="en-US" dirty="0" smtClean="0"/>
              <a:t>いくつかの実験及び検出器</a:t>
            </a:r>
            <a:endParaRPr kumimoji="1" lang="ja-JP" altLang="en-US" dirty="0"/>
          </a:p>
        </p:txBody>
      </p:sp>
      <p:sp>
        <p:nvSpPr>
          <p:cNvPr id="8" name="テキスト プレースホルダ 7"/>
          <p:cNvSpPr>
            <a:spLocks noGrp="1"/>
          </p:cNvSpPr>
          <p:nvPr>
            <p:ph type="body" idx="1"/>
          </p:nvPr>
        </p:nvSpPr>
        <p:spPr/>
        <p:txBody>
          <a:bodyPr/>
          <a:lstStyle/>
          <a:p>
            <a:r>
              <a:rPr kumimoji="1" lang="en-US" altLang="ja-JP" dirty="0" smtClean="0"/>
              <a:t>Some experiments and it’s detectors</a:t>
            </a:r>
            <a:endParaRPr kumimoji="1" lang="ja-JP" altLang="en-US" dirty="0"/>
          </a:p>
        </p:txBody>
      </p:sp>
      <p:sp>
        <p:nvSpPr>
          <p:cNvPr id="5" name="フッター プレースホルダ 4"/>
          <p:cNvSpPr>
            <a:spLocks noGrp="1"/>
          </p:cNvSpPr>
          <p:nvPr>
            <p:ph type="ftr" sz="quarter" idx="10"/>
          </p:nvPr>
        </p:nvSpPr>
        <p:spPr/>
        <p:txBody>
          <a:bodyPr/>
          <a:lstStyle/>
          <a:p>
            <a:r>
              <a:rPr kumimoji="1" lang="en-US" altLang="ja-JP" smtClean="0"/>
              <a:t>2009/8/11-12  </a:t>
            </a:r>
            <a:r>
              <a:rPr kumimoji="1" lang="ja-JP" altLang="en-US" smtClean="0"/>
              <a:t>教員免許更新講習 「放射線計測と素粒子・原子核の実験的研究」</a:t>
            </a:r>
            <a:endParaRPr kumimoji="1" lang="ja-JP" altLang="en-US" dirty="0"/>
          </a:p>
        </p:txBody>
      </p:sp>
      <p:sp>
        <p:nvSpPr>
          <p:cNvPr id="6" name="スライド番号プレースホルダ 5"/>
          <p:cNvSpPr>
            <a:spLocks noGrp="1"/>
          </p:cNvSpPr>
          <p:nvPr>
            <p:ph type="sldNum" sz="quarter" idx="11"/>
          </p:nvPr>
        </p:nvSpPr>
        <p:spPr/>
        <p:txBody>
          <a:bodyPr/>
          <a:lstStyle/>
          <a:p>
            <a:fld id="{55CFD74C-03E1-485F-870A-CC1588619E65}" type="slidenum">
              <a:rPr kumimoji="1" lang="ja-JP" altLang="en-US" smtClean="0"/>
              <a:pPr/>
              <a:t>87</a:t>
            </a:fld>
            <a:endParaRPr kumimoji="1" lang="ja-JP" altLang="en-US"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kumimoji="1" lang="en-US" altLang="ja-JP" dirty="0" smtClean="0"/>
              <a:t>J-PARC </a:t>
            </a:r>
            <a:r>
              <a:rPr kumimoji="1" lang="ja-JP" altLang="en-US" dirty="0" smtClean="0"/>
              <a:t>での</a:t>
            </a:r>
            <a:r>
              <a:rPr lang="ja-JP" altLang="en-US" dirty="0" smtClean="0"/>
              <a:t>実験</a:t>
            </a:r>
            <a:endParaRPr kumimoji="1" lang="ja-JP" altLang="en-US" dirty="0"/>
          </a:p>
        </p:txBody>
      </p:sp>
      <p:sp>
        <p:nvSpPr>
          <p:cNvPr id="22" name="コンテンツ プレースホルダ 21"/>
          <p:cNvSpPr>
            <a:spLocks noGrp="1"/>
          </p:cNvSpPr>
          <p:nvPr>
            <p:ph idx="1"/>
          </p:nvPr>
        </p:nvSpPr>
        <p:spPr>
          <a:xfrm>
            <a:off x="4785645" y="5452215"/>
            <a:ext cx="3873010" cy="1068111"/>
          </a:xfrm>
        </p:spPr>
        <p:txBody>
          <a:bodyPr/>
          <a:lstStyle/>
          <a:p>
            <a:r>
              <a:rPr lang="ja-JP" altLang="en-US" sz="1400" dirty="0" smtClean="0"/>
              <a:t>ハイパー核を生成して、その原子核のエネルギー状態を精密に調べることにより、核力の研究を行う</a:t>
            </a:r>
            <a:endParaRPr lang="en-US" altLang="ja-JP" sz="1400" dirty="0" smtClean="0"/>
          </a:p>
          <a:p>
            <a:pPr lvl="1" defTabSz="444500"/>
            <a:r>
              <a:rPr lang="ja-JP" altLang="en-US" sz="1200" dirty="0" smtClean="0"/>
              <a:t>ハイパー核：</a:t>
            </a:r>
            <a:r>
              <a:rPr lang="en-US" altLang="ja-JP" sz="1200" dirty="0" smtClean="0"/>
              <a:t>s</a:t>
            </a:r>
            <a:r>
              <a:rPr lang="ja-JP" altLang="en-US" sz="1200" dirty="0" smtClean="0"/>
              <a:t>クォークを持つバリオン（核子の仲間）が入った状態の原子核</a:t>
            </a:r>
            <a:endParaRPr kumimoji="1" lang="ja-JP" altLang="en-US" sz="1200" dirty="0"/>
          </a:p>
        </p:txBody>
      </p:sp>
      <p:sp>
        <p:nvSpPr>
          <p:cNvPr id="5" name="フッター プレースホルダ 4"/>
          <p:cNvSpPr>
            <a:spLocks noGrp="1"/>
          </p:cNvSpPr>
          <p:nvPr>
            <p:ph type="ftr" sz="quarter" idx="10"/>
          </p:nvPr>
        </p:nvSpPr>
        <p:spPr/>
        <p:txBody>
          <a:bodyPr/>
          <a:lstStyle/>
          <a:p>
            <a:r>
              <a:rPr kumimoji="1" lang="en-US" altLang="ja-JP" smtClean="0"/>
              <a:t>2009/8/11-12  </a:t>
            </a:r>
            <a:r>
              <a:rPr kumimoji="1" lang="ja-JP" altLang="en-US" smtClean="0"/>
              <a:t>教員免許更新講習 「放射線計測と素粒子・原子核の実験的研究」</a:t>
            </a:r>
            <a:endParaRPr kumimoji="1" lang="ja-JP" altLang="en-US" dirty="0"/>
          </a:p>
        </p:txBody>
      </p:sp>
      <p:sp>
        <p:nvSpPr>
          <p:cNvPr id="6" name="スライド番号プレースホルダ 5"/>
          <p:cNvSpPr>
            <a:spLocks noGrp="1"/>
          </p:cNvSpPr>
          <p:nvPr>
            <p:ph type="sldNum" sz="quarter" idx="11"/>
          </p:nvPr>
        </p:nvSpPr>
        <p:spPr/>
        <p:txBody>
          <a:bodyPr/>
          <a:lstStyle/>
          <a:p>
            <a:fld id="{55CFD74C-03E1-485F-870A-CC1588619E65}" type="slidenum">
              <a:rPr kumimoji="1" lang="ja-JP" altLang="en-US" smtClean="0"/>
              <a:pPr/>
              <a:t>88</a:t>
            </a:fld>
            <a:endParaRPr kumimoji="1" lang="ja-JP" altLang="en-US" dirty="0"/>
          </a:p>
        </p:txBody>
      </p:sp>
      <p:pic>
        <p:nvPicPr>
          <p:cNvPr id="140292" name="Picture 4" descr="http://www.kek.jp/newskek/2009/janfeb/photo/J-PARC50GeV1.jpg"/>
          <p:cNvPicPr>
            <a:picLocks noChangeAspect="1" noChangeArrowheads="1"/>
          </p:cNvPicPr>
          <p:nvPr/>
        </p:nvPicPr>
        <p:blipFill>
          <a:blip r:embed="rId2" cstate="print"/>
          <a:srcRect/>
          <a:stretch>
            <a:fillRect/>
          </a:stretch>
        </p:blipFill>
        <p:spPr bwMode="auto">
          <a:xfrm>
            <a:off x="384118" y="1044575"/>
            <a:ext cx="3718040" cy="5546726"/>
          </a:xfrm>
          <a:prstGeom prst="rect">
            <a:avLst/>
          </a:prstGeom>
          <a:noFill/>
        </p:spPr>
      </p:pic>
      <p:pic>
        <p:nvPicPr>
          <p:cNvPr id="140290" name="Picture 2"/>
          <p:cNvPicPr>
            <a:picLocks noChangeAspect="1" noChangeArrowheads="1"/>
          </p:cNvPicPr>
          <p:nvPr/>
        </p:nvPicPr>
        <p:blipFill>
          <a:blip r:embed="rId3" cstate="print"/>
          <a:srcRect r="45796"/>
          <a:stretch>
            <a:fillRect/>
          </a:stretch>
        </p:blipFill>
        <p:spPr bwMode="auto">
          <a:xfrm>
            <a:off x="4360334" y="954908"/>
            <a:ext cx="3506167" cy="3571875"/>
          </a:xfrm>
          <a:prstGeom prst="rect">
            <a:avLst/>
          </a:prstGeom>
          <a:noFill/>
          <a:ln w="9525">
            <a:noFill/>
            <a:miter lim="800000"/>
            <a:headEnd/>
            <a:tailEnd/>
          </a:ln>
        </p:spPr>
      </p:pic>
      <p:pic>
        <p:nvPicPr>
          <p:cNvPr id="13" name="Picture 2"/>
          <p:cNvPicPr>
            <a:picLocks noChangeAspect="1" noChangeArrowheads="1"/>
          </p:cNvPicPr>
          <p:nvPr/>
        </p:nvPicPr>
        <p:blipFill>
          <a:blip r:embed="rId4" cstate="print"/>
          <a:srcRect l="48593" t="13600"/>
          <a:stretch>
            <a:fillRect/>
          </a:stretch>
        </p:blipFill>
        <p:spPr bwMode="auto">
          <a:xfrm>
            <a:off x="7003448" y="2457450"/>
            <a:ext cx="2083402" cy="1933574"/>
          </a:xfrm>
          <a:prstGeom prst="rect">
            <a:avLst/>
          </a:prstGeom>
          <a:noFill/>
          <a:ln w="9525">
            <a:noFill/>
            <a:miter lim="800000"/>
            <a:headEnd/>
            <a:tailEnd/>
          </a:ln>
        </p:spPr>
      </p:pic>
      <p:cxnSp>
        <p:nvCxnSpPr>
          <p:cNvPr id="15" name="直線コネクタ 14"/>
          <p:cNvCxnSpPr/>
          <p:nvPr/>
        </p:nvCxnSpPr>
        <p:spPr bwMode="auto">
          <a:xfrm rot="10800000">
            <a:off x="6767272" y="3084769"/>
            <a:ext cx="253966" cy="389281"/>
          </a:xfrm>
          <a:prstGeom prst="line">
            <a:avLst/>
          </a:prstGeom>
          <a:solidFill>
            <a:schemeClr val="accent1"/>
          </a:solidFill>
          <a:ln w="28575" cap="flat" cmpd="sng" algn="ctr">
            <a:solidFill>
              <a:schemeClr val="tx1">
                <a:lumMod val="95000"/>
                <a:lumOff val="5000"/>
              </a:schemeClr>
            </a:solidFill>
            <a:prstDash val="solid"/>
            <a:round/>
            <a:headEnd type="none" w="med" len="med"/>
            <a:tailEnd type="none" w="med" len="med"/>
          </a:ln>
          <a:effectLst/>
        </p:spPr>
      </p:cxnSp>
      <p:cxnSp>
        <p:nvCxnSpPr>
          <p:cNvPr id="24" name="直線矢印コネクタ 23"/>
          <p:cNvCxnSpPr/>
          <p:nvPr/>
        </p:nvCxnSpPr>
        <p:spPr bwMode="auto">
          <a:xfrm rot="5400000" flipH="1" flipV="1">
            <a:off x="7302384" y="4063529"/>
            <a:ext cx="589656" cy="427286"/>
          </a:xfrm>
          <a:prstGeom prst="straightConnector1">
            <a:avLst/>
          </a:prstGeom>
          <a:solidFill>
            <a:schemeClr val="accent1"/>
          </a:solidFill>
          <a:ln w="19050" cap="flat" cmpd="sng" algn="ctr">
            <a:solidFill>
              <a:schemeClr val="tx1"/>
            </a:solidFill>
            <a:prstDash val="solid"/>
            <a:round/>
            <a:headEnd type="none" w="med" len="med"/>
            <a:tailEnd type="arrow"/>
          </a:ln>
          <a:effectLst/>
        </p:spPr>
      </p:cxnSp>
      <p:sp>
        <p:nvSpPr>
          <p:cNvPr id="27" name="テキスト ボックス 26"/>
          <p:cNvSpPr txBox="1"/>
          <p:nvPr/>
        </p:nvSpPr>
        <p:spPr>
          <a:xfrm>
            <a:off x="7187013" y="4597637"/>
            <a:ext cx="1664238" cy="415498"/>
          </a:xfrm>
          <a:prstGeom prst="rect">
            <a:avLst/>
          </a:prstGeom>
          <a:noFill/>
        </p:spPr>
        <p:txBody>
          <a:bodyPr wrap="none" rtlCol="0">
            <a:spAutoFit/>
          </a:bodyPr>
          <a:lstStyle/>
          <a:p>
            <a:r>
              <a:rPr kumimoji="1" lang="en-US" altLang="ja-JP" sz="1050" dirty="0" err="1" smtClean="0"/>
              <a:t>Ge</a:t>
            </a:r>
            <a:r>
              <a:rPr kumimoji="1" lang="en-US" altLang="ja-JP" sz="1050" dirty="0" smtClean="0"/>
              <a:t> </a:t>
            </a:r>
            <a:r>
              <a:rPr kumimoji="1" lang="ja-JP" altLang="en-US" sz="1050" dirty="0" smtClean="0"/>
              <a:t>半導体検出器群</a:t>
            </a:r>
            <a:endParaRPr kumimoji="1" lang="en-US" altLang="ja-JP" sz="1050" dirty="0" smtClean="0"/>
          </a:p>
          <a:p>
            <a:r>
              <a:rPr lang="en-US" altLang="ja-JP" sz="1050" dirty="0" smtClean="0"/>
              <a:t>γ</a:t>
            </a:r>
            <a:r>
              <a:rPr lang="ja-JP" altLang="en-US" sz="1050" dirty="0" smtClean="0"/>
              <a:t>線を非常に精度良く測定</a:t>
            </a:r>
            <a:endParaRPr kumimoji="1" lang="ja-JP" altLang="en-US" sz="1050"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RHIC at BNL</a:t>
            </a:r>
            <a:endParaRPr kumimoji="1" lang="ja-JP" altLang="en-US" dirty="0"/>
          </a:p>
        </p:txBody>
      </p:sp>
      <p:sp>
        <p:nvSpPr>
          <p:cNvPr id="3" name="コンテンツ プレースホルダ 2"/>
          <p:cNvSpPr>
            <a:spLocks noGrp="1"/>
          </p:cNvSpPr>
          <p:nvPr>
            <p:ph idx="1"/>
          </p:nvPr>
        </p:nvSpPr>
        <p:spPr>
          <a:xfrm>
            <a:off x="428596" y="4572008"/>
            <a:ext cx="4429156" cy="1857388"/>
          </a:xfrm>
        </p:spPr>
        <p:txBody>
          <a:bodyPr/>
          <a:lstStyle/>
          <a:p>
            <a:r>
              <a:rPr lang="en-US" altLang="ja-JP" sz="2000" dirty="0" smtClean="0"/>
              <a:t>Relativistic Heavy Ion Collider</a:t>
            </a:r>
          </a:p>
          <a:p>
            <a:pPr lvl="1"/>
            <a:r>
              <a:rPr lang="ja-JP" altLang="en-US" sz="1200" dirty="0" smtClean="0"/>
              <a:t>最初の重イオン衝突型加速器</a:t>
            </a:r>
          </a:p>
          <a:p>
            <a:r>
              <a:rPr lang="ja-JP" altLang="en-US" sz="2000" dirty="0" smtClean="0"/>
              <a:t>四つの実験</a:t>
            </a:r>
            <a:endParaRPr lang="en-US" altLang="ja-JP" sz="2000" dirty="0" smtClean="0"/>
          </a:p>
          <a:p>
            <a:pPr lvl="1"/>
            <a:r>
              <a:rPr lang="en-US" altLang="ja-JP" sz="1200" dirty="0" smtClean="0"/>
              <a:t>PHENIX, STAR</a:t>
            </a:r>
          </a:p>
          <a:p>
            <a:pPr lvl="2"/>
            <a:r>
              <a:rPr lang="en-US" altLang="ja-JP" sz="1000" dirty="0" smtClean="0"/>
              <a:t>400</a:t>
            </a:r>
            <a:r>
              <a:rPr lang="ja-JP" altLang="en-US" sz="1000" dirty="0" smtClean="0"/>
              <a:t>人以上</a:t>
            </a:r>
            <a:endParaRPr lang="en-US" altLang="ja-JP" sz="1000" dirty="0" smtClean="0"/>
          </a:p>
          <a:p>
            <a:pPr lvl="1"/>
            <a:r>
              <a:rPr lang="en-US" altLang="ja-JP" sz="1200" dirty="0" smtClean="0"/>
              <a:t>PHOBOS, BRAHMS</a:t>
            </a:r>
          </a:p>
          <a:p>
            <a:pPr lvl="2"/>
            <a:r>
              <a:rPr lang="en-US" altLang="ja-JP" sz="1000" dirty="0" smtClean="0"/>
              <a:t>40</a:t>
            </a:r>
            <a:r>
              <a:rPr lang="ja-JP" altLang="en-US" sz="1000" dirty="0" smtClean="0"/>
              <a:t>人程度</a:t>
            </a:r>
            <a:endParaRPr lang="en-US" altLang="ja-JP" sz="1000" dirty="0"/>
          </a:p>
          <a:p>
            <a:pPr lvl="1"/>
            <a:endParaRPr lang="en-US" altLang="ja-JP" sz="1200" dirty="0" smtClean="0"/>
          </a:p>
          <a:p>
            <a:pPr lvl="2"/>
            <a:endParaRPr lang="en-US" altLang="ja-JP" sz="1000" dirty="0" smtClean="0"/>
          </a:p>
        </p:txBody>
      </p:sp>
      <p:sp>
        <p:nvSpPr>
          <p:cNvPr id="4" name="スライド番号プレースホルダ 3"/>
          <p:cNvSpPr>
            <a:spLocks noGrp="1"/>
          </p:cNvSpPr>
          <p:nvPr>
            <p:ph type="sldNum" sz="quarter" idx="11"/>
          </p:nvPr>
        </p:nvSpPr>
        <p:spPr/>
        <p:txBody>
          <a:bodyPr/>
          <a:lstStyle/>
          <a:p>
            <a:fld id="{76DD8038-9E69-4AB8-9DC1-6808DA11E662}" type="slidenum">
              <a:rPr kumimoji="1" lang="ja-JP" altLang="en-US" smtClean="0"/>
              <a:pPr/>
              <a:t>89</a:t>
            </a:fld>
            <a:endParaRPr kumimoji="1" lang="ja-JP" altLang="en-US"/>
          </a:p>
        </p:txBody>
      </p:sp>
      <p:sp>
        <p:nvSpPr>
          <p:cNvPr id="6" name="フッター プレースホルダ 5"/>
          <p:cNvSpPr>
            <a:spLocks noGrp="1"/>
          </p:cNvSpPr>
          <p:nvPr>
            <p:ph type="ftr" sz="quarter" idx="10"/>
          </p:nvPr>
        </p:nvSpPr>
        <p:spPr/>
        <p:txBody>
          <a:bodyPr/>
          <a:lstStyle/>
          <a:p>
            <a:r>
              <a:rPr lang="ja-JP" altLang="en-US" smtClean="0"/>
              <a:t>原子核物理１ </a:t>
            </a:r>
            <a:r>
              <a:rPr lang="en-US" altLang="ja-JP" smtClean="0"/>
              <a:t>(2009/1/23)</a:t>
            </a:r>
            <a:endParaRPr lang="ja-JP" altLang="en-US" dirty="0"/>
          </a:p>
        </p:txBody>
      </p:sp>
      <p:pic>
        <p:nvPicPr>
          <p:cNvPr id="7" name="Picture 4"/>
          <p:cNvPicPr>
            <a:picLocks noChangeAspect="1" noChangeArrowheads="1"/>
          </p:cNvPicPr>
          <p:nvPr/>
        </p:nvPicPr>
        <p:blipFill>
          <a:blip r:embed="rId2" cstate="print"/>
          <a:srcRect l="9375" t="-1570" r="-325" b="50927"/>
          <a:stretch>
            <a:fillRect/>
          </a:stretch>
        </p:blipFill>
        <p:spPr bwMode="auto">
          <a:xfrm>
            <a:off x="642910" y="928670"/>
            <a:ext cx="7858149" cy="3500462"/>
          </a:xfrm>
          <a:prstGeom prst="rect">
            <a:avLst/>
          </a:prstGeom>
          <a:noFill/>
          <a:ln w="9525">
            <a:noFill/>
            <a:miter lim="800000"/>
            <a:headEnd/>
            <a:tailEnd/>
          </a:ln>
          <a:effectLst/>
        </p:spPr>
      </p:pic>
      <p:sp>
        <p:nvSpPr>
          <p:cNvPr id="12" name="円/楕円 11"/>
          <p:cNvSpPr/>
          <p:nvPr/>
        </p:nvSpPr>
        <p:spPr bwMode="auto">
          <a:xfrm>
            <a:off x="3500430" y="2357430"/>
            <a:ext cx="285752" cy="14287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3" name="円/楕円 12"/>
          <p:cNvSpPr/>
          <p:nvPr/>
        </p:nvSpPr>
        <p:spPr bwMode="auto">
          <a:xfrm>
            <a:off x="1571604" y="1928802"/>
            <a:ext cx="285752" cy="14287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4" name="円/楕円 13"/>
          <p:cNvSpPr/>
          <p:nvPr/>
        </p:nvSpPr>
        <p:spPr bwMode="auto">
          <a:xfrm>
            <a:off x="2571736" y="1357298"/>
            <a:ext cx="285752" cy="14287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5" name="円/楕円 14"/>
          <p:cNvSpPr/>
          <p:nvPr/>
        </p:nvSpPr>
        <p:spPr bwMode="auto">
          <a:xfrm>
            <a:off x="6500826" y="1571612"/>
            <a:ext cx="285752" cy="14287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6" name="テキスト ボックス 15"/>
          <p:cNvSpPr txBox="1"/>
          <p:nvPr/>
        </p:nvSpPr>
        <p:spPr>
          <a:xfrm>
            <a:off x="714348" y="2071678"/>
            <a:ext cx="1072730" cy="369332"/>
          </a:xfrm>
          <a:prstGeom prst="rect">
            <a:avLst/>
          </a:prstGeom>
          <a:noFill/>
        </p:spPr>
        <p:txBody>
          <a:bodyPr wrap="none" rtlCol="0">
            <a:spAutoFit/>
          </a:bodyPr>
          <a:lstStyle/>
          <a:p>
            <a:r>
              <a:rPr kumimoji="1" lang="en-US" altLang="ja-JP" dirty="0" smtClean="0">
                <a:solidFill>
                  <a:srgbClr val="FFFF00"/>
                </a:solidFill>
              </a:rPr>
              <a:t>PHENIX</a:t>
            </a:r>
            <a:endParaRPr kumimoji="1" lang="ja-JP" altLang="en-US" dirty="0">
              <a:solidFill>
                <a:srgbClr val="FFFF00"/>
              </a:solidFill>
            </a:endParaRPr>
          </a:p>
        </p:txBody>
      </p:sp>
      <p:sp>
        <p:nvSpPr>
          <p:cNvPr id="17" name="テキスト ボックス 16"/>
          <p:cNvSpPr txBox="1"/>
          <p:nvPr/>
        </p:nvSpPr>
        <p:spPr>
          <a:xfrm>
            <a:off x="3571868" y="2500306"/>
            <a:ext cx="788293" cy="369332"/>
          </a:xfrm>
          <a:prstGeom prst="rect">
            <a:avLst/>
          </a:prstGeom>
          <a:noFill/>
        </p:spPr>
        <p:txBody>
          <a:bodyPr wrap="none" rtlCol="0">
            <a:spAutoFit/>
          </a:bodyPr>
          <a:lstStyle/>
          <a:p>
            <a:r>
              <a:rPr lang="en-US" altLang="ja-JP" dirty="0" smtClean="0">
                <a:solidFill>
                  <a:srgbClr val="FFFF00"/>
                </a:solidFill>
              </a:rPr>
              <a:t>STAR</a:t>
            </a:r>
            <a:endParaRPr kumimoji="1" lang="ja-JP" altLang="en-US" dirty="0">
              <a:solidFill>
                <a:srgbClr val="FFFF00"/>
              </a:solidFill>
            </a:endParaRPr>
          </a:p>
        </p:txBody>
      </p:sp>
      <p:sp>
        <p:nvSpPr>
          <p:cNvPr id="18" name="テキスト ボックス 17"/>
          <p:cNvSpPr txBox="1"/>
          <p:nvPr/>
        </p:nvSpPr>
        <p:spPr>
          <a:xfrm>
            <a:off x="6643702" y="1785926"/>
            <a:ext cx="1184940" cy="369332"/>
          </a:xfrm>
          <a:prstGeom prst="rect">
            <a:avLst/>
          </a:prstGeom>
          <a:noFill/>
        </p:spPr>
        <p:txBody>
          <a:bodyPr wrap="none" rtlCol="0">
            <a:spAutoFit/>
          </a:bodyPr>
          <a:lstStyle/>
          <a:p>
            <a:r>
              <a:rPr kumimoji="1" lang="en-US" altLang="ja-JP" dirty="0" smtClean="0">
                <a:solidFill>
                  <a:srgbClr val="FFFF00"/>
                </a:solidFill>
              </a:rPr>
              <a:t>BRAHMS</a:t>
            </a:r>
            <a:endParaRPr kumimoji="1" lang="ja-JP" altLang="en-US" dirty="0">
              <a:solidFill>
                <a:srgbClr val="FFFF00"/>
              </a:solidFill>
            </a:endParaRPr>
          </a:p>
        </p:txBody>
      </p:sp>
      <p:sp>
        <p:nvSpPr>
          <p:cNvPr id="19" name="テキスト ボックス 18"/>
          <p:cNvSpPr txBox="1"/>
          <p:nvPr/>
        </p:nvSpPr>
        <p:spPr>
          <a:xfrm>
            <a:off x="1428728" y="1071546"/>
            <a:ext cx="1175322" cy="369332"/>
          </a:xfrm>
          <a:prstGeom prst="rect">
            <a:avLst/>
          </a:prstGeom>
          <a:noFill/>
        </p:spPr>
        <p:txBody>
          <a:bodyPr wrap="none" rtlCol="0">
            <a:spAutoFit/>
          </a:bodyPr>
          <a:lstStyle/>
          <a:p>
            <a:r>
              <a:rPr kumimoji="1" lang="en-US" altLang="ja-JP" dirty="0" smtClean="0">
                <a:solidFill>
                  <a:srgbClr val="FFFF00"/>
                </a:solidFill>
              </a:rPr>
              <a:t>PHOBOS</a:t>
            </a:r>
            <a:endParaRPr kumimoji="1" lang="ja-JP" altLang="en-US" dirty="0">
              <a:solidFill>
                <a:srgbClr val="FFFF00"/>
              </a:solidFill>
            </a:endParaRPr>
          </a:p>
        </p:txBody>
      </p:sp>
      <p:pic>
        <p:nvPicPr>
          <p:cNvPr id="27652" name="Picture 4"/>
          <p:cNvPicPr>
            <a:picLocks noChangeAspect="1" noChangeArrowheads="1"/>
          </p:cNvPicPr>
          <p:nvPr/>
        </p:nvPicPr>
        <p:blipFill>
          <a:blip r:embed="rId3" cstate="print"/>
          <a:srcRect/>
          <a:stretch>
            <a:fillRect/>
          </a:stretch>
        </p:blipFill>
        <p:spPr bwMode="auto">
          <a:xfrm>
            <a:off x="5056736" y="3071810"/>
            <a:ext cx="4087264" cy="3071834"/>
          </a:xfrm>
          <a:prstGeom prst="rect">
            <a:avLst/>
          </a:prstGeom>
          <a:noFill/>
          <a:ln w="9525">
            <a:noFill/>
            <a:miter lim="800000"/>
            <a:headEnd/>
            <a:tailEnd/>
          </a:ln>
          <a:effectLst/>
        </p:spPr>
      </p:pic>
      <p:sp>
        <p:nvSpPr>
          <p:cNvPr id="21" name="テキスト ボックス 20"/>
          <p:cNvSpPr txBox="1"/>
          <p:nvPr/>
        </p:nvSpPr>
        <p:spPr>
          <a:xfrm>
            <a:off x="5000628" y="6215082"/>
            <a:ext cx="3429144" cy="369332"/>
          </a:xfrm>
          <a:prstGeom prst="rect">
            <a:avLst/>
          </a:prstGeom>
          <a:noFill/>
        </p:spPr>
        <p:txBody>
          <a:bodyPr wrap="none" rtlCol="0">
            <a:spAutoFit/>
          </a:bodyPr>
          <a:lstStyle/>
          <a:p>
            <a:r>
              <a:rPr kumimoji="1" lang="en-US" altLang="ja-JP" dirty="0" smtClean="0"/>
              <a:t>PHENIX </a:t>
            </a:r>
            <a:r>
              <a:rPr kumimoji="1" lang="ja-JP" altLang="en-US" dirty="0" smtClean="0"/>
              <a:t>検出器とコラボレーター</a:t>
            </a:r>
            <a:endParaRPr kumimoji="1" lang="ja-JP" alt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en-US" altLang="ja-JP" dirty="0" smtClean="0"/>
              <a:t>Lepton</a:t>
            </a:r>
            <a:endParaRPr kumimoji="1" lang="ja-JP" altLang="en-US" dirty="0"/>
          </a:p>
        </p:txBody>
      </p:sp>
      <p:pic>
        <p:nvPicPr>
          <p:cNvPr id="3" name="Picture 3"/>
          <p:cNvPicPr>
            <a:picLocks noChangeAspect="1" noChangeArrowheads="1"/>
          </p:cNvPicPr>
          <p:nvPr/>
        </p:nvPicPr>
        <p:blipFill>
          <a:blip r:embed="rId2" cstate="print"/>
          <a:srcRect/>
          <a:stretch>
            <a:fillRect/>
          </a:stretch>
        </p:blipFill>
        <p:spPr bwMode="auto">
          <a:xfrm>
            <a:off x="636205" y="984342"/>
            <a:ext cx="7810522" cy="5857892"/>
          </a:xfrm>
          <a:prstGeom prst="rect">
            <a:avLst/>
          </a:prstGeom>
          <a:noFill/>
          <a:ln w="9525">
            <a:noFill/>
            <a:miter lim="800000"/>
            <a:headEnd/>
            <a:tailEnd/>
          </a:ln>
        </p:spPr>
      </p:pic>
      <p:sp>
        <p:nvSpPr>
          <p:cNvPr id="6" name="スライド番号プレースホルダ 5"/>
          <p:cNvSpPr>
            <a:spLocks noGrp="1"/>
          </p:cNvSpPr>
          <p:nvPr>
            <p:ph type="sldNum" sz="quarter" idx="11"/>
          </p:nvPr>
        </p:nvSpPr>
        <p:spPr/>
        <p:txBody>
          <a:bodyPr/>
          <a:lstStyle/>
          <a:p>
            <a:fld id="{55CFD74C-03E1-485F-870A-CC1588619E65}" type="slidenum">
              <a:rPr kumimoji="1" lang="ja-JP" altLang="en-US" smtClean="0"/>
              <a:pPr/>
              <a:t>9</a:t>
            </a:fld>
            <a:endParaRPr kumimoji="1" lang="ja-JP" altLang="en-US" dirty="0"/>
          </a:p>
        </p:txBody>
      </p:sp>
      <p:sp>
        <p:nvSpPr>
          <p:cNvPr id="5" name="フッター プレースホルダ 4"/>
          <p:cNvSpPr>
            <a:spLocks noGrp="1"/>
          </p:cNvSpPr>
          <p:nvPr>
            <p:ph type="ftr" sz="quarter" idx="10"/>
          </p:nvPr>
        </p:nvSpPr>
        <p:spPr/>
        <p:txBody>
          <a:body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 3"/>
          <p:cNvSpPr>
            <a:spLocks noGrp="1"/>
          </p:cNvSpPr>
          <p:nvPr>
            <p:ph type="ftr" sz="quarter" idx="10"/>
          </p:nvPr>
        </p:nvSpPr>
        <p:spPr/>
        <p:txBody>
          <a:bodyPr/>
          <a:lstStyle/>
          <a:p>
            <a:r>
              <a:rPr lang="ja-JP" altLang="en-US" smtClean="0"/>
              <a:t>原子核物理１ </a:t>
            </a:r>
            <a:r>
              <a:rPr lang="en-US" altLang="ja-JP" smtClean="0"/>
              <a:t>(2009/1/23)</a:t>
            </a:r>
            <a:endParaRPr lang="ja-JP" altLang="en-US" dirty="0"/>
          </a:p>
        </p:txBody>
      </p:sp>
      <p:sp>
        <p:nvSpPr>
          <p:cNvPr id="5" name="スライド番号プレースホルダ 4"/>
          <p:cNvSpPr>
            <a:spLocks noGrp="1"/>
          </p:cNvSpPr>
          <p:nvPr>
            <p:ph type="sldNum" sz="quarter" idx="11"/>
          </p:nvPr>
        </p:nvSpPr>
        <p:spPr/>
        <p:txBody>
          <a:bodyPr/>
          <a:lstStyle/>
          <a:p>
            <a:fld id="{76DD8038-9E69-4AB8-9DC1-6808DA11E662}" type="slidenum">
              <a:rPr kumimoji="1" lang="ja-JP" altLang="en-US" smtClean="0"/>
              <a:pPr/>
              <a:t>90</a:t>
            </a:fld>
            <a:endParaRPr kumimoji="1" lang="ja-JP" altLang="en-US"/>
          </a:p>
        </p:txBody>
      </p:sp>
      <p:pic>
        <p:nvPicPr>
          <p:cNvPr id="6" name="Picture 4"/>
          <p:cNvPicPr>
            <a:picLocks noChangeAspect="1" noChangeArrowheads="1"/>
          </p:cNvPicPr>
          <p:nvPr/>
        </p:nvPicPr>
        <p:blipFill>
          <a:blip r:embed="rId2" cstate="print"/>
          <a:srcRect/>
          <a:stretch>
            <a:fillRect/>
          </a:stretch>
        </p:blipFill>
        <p:spPr bwMode="auto">
          <a:xfrm>
            <a:off x="0" y="-14288"/>
            <a:ext cx="9144000" cy="6872287"/>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 name="フッター プレースホルダ 3"/>
          <p:cNvSpPr>
            <a:spLocks noGrp="1"/>
          </p:cNvSpPr>
          <p:nvPr>
            <p:ph type="ftr" sz="quarter" idx="10"/>
          </p:nvPr>
        </p:nvSpPr>
        <p:spPr/>
        <p:txBody>
          <a:bodyPr/>
          <a:lstStyle/>
          <a:p>
            <a:r>
              <a:rPr lang="en-US" altLang="ja-JP"/>
              <a:t>Masashi Kaneta, RBRC, BNL</a:t>
            </a:r>
          </a:p>
        </p:txBody>
      </p:sp>
      <p:sp>
        <p:nvSpPr>
          <p:cNvPr id="78" name="スライド番号プレースホルダ 4"/>
          <p:cNvSpPr>
            <a:spLocks noGrp="1"/>
          </p:cNvSpPr>
          <p:nvPr>
            <p:ph type="sldNum" sz="quarter" idx="11"/>
          </p:nvPr>
        </p:nvSpPr>
        <p:spPr/>
        <p:txBody>
          <a:bodyPr/>
          <a:lstStyle/>
          <a:p>
            <a:fld id="{88E462D5-687B-4302-BE5F-9E3DDD75283D}" type="slidenum">
              <a:rPr lang="en-US" altLang="ja-JP"/>
              <a:pPr/>
              <a:t>91</a:t>
            </a:fld>
            <a:endParaRPr lang="en-US" altLang="ja-JP"/>
          </a:p>
        </p:txBody>
      </p:sp>
      <p:sp>
        <p:nvSpPr>
          <p:cNvPr id="29704" name="Rectangle 8"/>
          <p:cNvSpPr>
            <a:spLocks noGrp="1" noChangeArrowheads="1"/>
          </p:cNvSpPr>
          <p:nvPr>
            <p:ph type="title"/>
          </p:nvPr>
        </p:nvSpPr>
        <p:spPr>
          <a:xfrm>
            <a:off x="0" y="-9525"/>
            <a:ext cx="8305800" cy="633368"/>
          </a:xfrm>
        </p:spPr>
        <p:txBody>
          <a:bodyPr/>
          <a:lstStyle/>
          <a:p>
            <a:r>
              <a:rPr lang="en-US" altLang="ja-JP" sz="4800" dirty="0" smtClean="0">
                <a:ea typeface="ＭＳ Ｐゴシック" pitchFamily="50" charset="-128"/>
              </a:rPr>
              <a:t>PHENIX</a:t>
            </a:r>
            <a:r>
              <a:rPr lang="ja-JP" altLang="en-US" sz="4800" dirty="0" smtClean="0">
                <a:ea typeface="ＭＳ Ｐゴシック" pitchFamily="50" charset="-128"/>
              </a:rPr>
              <a:t>実験</a:t>
            </a:r>
            <a:endParaRPr lang="en-US" altLang="ja-JP" sz="4800" dirty="0">
              <a:ea typeface="ＭＳ Ｐゴシック" pitchFamily="50" charset="-128"/>
            </a:endParaRPr>
          </a:p>
        </p:txBody>
      </p:sp>
      <p:pic>
        <p:nvPicPr>
          <p:cNvPr id="29706" name="Picture 10" descr="C:\Documents and Settings\kaneta\My Documents\Physics\Talk_by_MK\2004\2004_09_15_SQM2004\phenix_2002_beam.png"/>
          <p:cNvPicPr>
            <a:picLocks noChangeAspect="1" noChangeArrowheads="1"/>
          </p:cNvPicPr>
          <p:nvPr/>
        </p:nvPicPr>
        <p:blipFill>
          <a:blip r:embed="rId3" cstate="print"/>
          <a:srcRect/>
          <a:stretch>
            <a:fillRect/>
          </a:stretch>
        </p:blipFill>
        <p:spPr bwMode="auto">
          <a:xfrm>
            <a:off x="803275" y="1066800"/>
            <a:ext cx="3311525" cy="2819400"/>
          </a:xfrm>
          <a:prstGeom prst="rect">
            <a:avLst/>
          </a:prstGeom>
          <a:noFill/>
        </p:spPr>
      </p:pic>
      <p:pic>
        <p:nvPicPr>
          <p:cNvPr id="29707" name="Picture 11" descr="C:\Documents and Settings\kaneta\My Documents\Physics\Talk_by_MK\2004\2004_09_15_SQM2004\phenix_2002_side.png"/>
          <p:cNvPicPr>
            <a:picLocks noChangeAspect="1" noChangeArrowheads="1"/>
          </p:cNvPicPr>
          <p:nvPr/>
        </p:nvPicPr>
        <p:blipFill>
          <a:blip r:embed="rId4" cstate="print"/>
          <a:srcRect/>
          <a:stretch>
            <a:fillRect/>
          </a:stretch>
        </p:blipFill>
        <p:spPr bwMode="auto">
          <a:xfrm>
            <a:off x="381000" y="4038600"/>
            <a:ext cx="4191000" cy="2413000"/>
          </a:xfrm>
          <a:prstGeom prst="rect">
            <a:avLst/>
          </a:prstGeom>
          <a:noFill/>
        </p:spPr>
      </p:pic>
      <p:grpSp>
        <p:nvGrpSpPr>
          <p:cNvPr id="3" name="Group 12"/>
          <p:cNvGrpSpPr>
            <a:grpSpLocks/>
          </p:cNvGrpSpPr>
          <p:nvPr/>
        </p:nvGrpSpPr>
        <p:grpSpPr bwMode="auto">
          <a:xfrm>
            <a:off x="381000" y="1066800"/>
            <a:ext cx="8610600" cy="5384800"/>
            <a:chOff x="240" y="672"/>
            <a:chExt cx="5424" cy="3392"/>
          </a:xfrm>
        </p:grpSpPr>
        <p:grpSp>
          <p:nvGrpSpPr>
            <p:cNvPr id="4" name="Group 13"/>
            <p:cNvGrpSpPr>
              <a:grpSpLocks/>
            </p:cNvGrpSpPr>
            <p:nvPr/>
          </p:nvGrpSpPr>
          <p:grpSpPr bwMode="auto">
            <a:xfrm>
              <a:off x="240" y="672"/>
              <a:ext cx="2640" cy="3392"/>
              <a:chOff x="240" y="672"/>
              <a:chExt cx="2640" cy="3392"/>
            </a:xfrm>
          </p:grpSpPr>
          <p:pic>
            <p:nvPicPr>
              <p:cNvPr id="29710" name="Picture 14" descr="C:\Documents and Settings\kaneta\My Documents\Physics\Talk_by_MK\2004\2004_09_15_SQM2004\phenix_2002_side_centrality.png"/>
              <p:cNvPicPr>
                <a:picLocks noChangeAspect="1" noChangeArrowheads="1"/>
              </p:cNvPicPr>
              <p:nvPr/>
            </p:nvPicPr>
            <p:blipFill>
              <a:blip r:embed="rId5" cstate="print"/>
              <a:srcRect/>
              <a:stretch>
                <a:fillRect/>
              </a:stretch>
            </p:blipFill>
            <p:spPr bwMode="auto">
              <a:xfrm>
                <a:off x="240" y="2544"/>
                <a:ext cx="2640" cy="1520"/>
              </a:xfrm>
              <a:prstGeom prst="rect">
                <a:avLst/>
              </a:prstGeom>
              <a:noFill/>
            </p:spPr>
          </p:pic>
          <p:pic>
            <p:nvPicPr>
              <p:cNvPr id="29711" name="Picture 15" descr="C:\Documents and Settings\kaneta\My Documents\Physics\Talk_by_MK\2004\2004_09_15_SQM2004\phenix_2002_beam_centrality.png"/>
              <p:cNvPicPr>
                <a:picLocks noChangeAspect="1" noChangeArrowheads="1"/>
              </p:cNvPicPr>
              <p:nvPr/>
            </p:nvPicPr>
            <p:blipFill>
              <a:blip r:embed="rId6" cstate="print"/>
              <a:srcRect/>
              <a:stretch>
                <a:fillRect/>
              </a:stretch>
            </p:blipFill>
            <p:spPr bwMode="auto">
              <a:xfrm>
                <a:off x="506" y="672"/>
                <a:ext cx="2086" cy="1776"/>
              </a:xfrm>
              <a:prstGeom prst="rect">
                <a:avLst/>
              </a:prstGeom>
              <a:noFill/>
            </p:spPr>
          </p:pic>
        </p:grpSp>
        <p:sp>
          <p:nvSpPr>
            <p:cNvPr id="29712" name="Rectangle 16"/>
            <p:cNvSpPr>
              <a:spLocks noChangeArrowheads="1"/>
            </p:cNvSpPr>
            <p:nvPr/>
          </p:nvSpPr>
          <p:spPr bwMode="auto">
            <a:xfrm>
              <a:off x="2880" y="672"/>
              <a:ext cx="2784" cy="528"/>
            </a:xfrm>
            <a:prstGeom prst="rect">
              <a:avLst/>
            </a:prstGeom>
            <a:noFill/>
            <a:ln w="9525">
              <a:noFill/>
              <a:miter lim="800000"/>
              <a:headEnd/>
              <a:tailEnd/>
            </a:ln>
            <a:effectLst/>
          </p:spPr>
          <p:txBody>
            <a:bodyPr/>
            <a:lstStyle/>
            <a:p>
              <a:pPr marL="190500" indent="-190500">
                <a:lnSpc>
                  <a:spcPct val="90000"/>
                </a:lnSpc>
                <a:spcBef>
                  <a:spcPct val="20000"/>
                </a:spcBef>
                <a:buFontTx/>
                <a:buChar char="•"/>
                <a:tabLst>
                  <a:tab pos="190500" algn="l"/>
                  <a:tab pos="571500" algn="l"/>
                </a:tabLst>
              </a:pPr>
              <a:r>
                <a:rPr lang="ja-JP" altLang="en-US" sz="1800">
                  <a:solidFill>
                    <a:srgbClr val="009900"/>
                  </a:solidFill>
                  <a:latin typeface="Verdana" pitchFamily="34" charset="0"/>
                  <a:ea typeface="ＭＳ Ｐゴシック" pitchFamily="50" charset="-128"/>
                </a:rPr>
                <a:t>衝突点、中心衝突度</a:t>
              </a:r>
            </a:p>
            <a:p>
              <a:pPr marL="571500" lvl="1" indent="-190500">
                <a:lnSpc>
                  <a:spcPct val="90000"/>
                </a:lnSpc>
                <a:spcBef>
                  <a:spcPct val="20000"/>
                </a:spcBef>
                <a:buFontTx/>
                <a:buChar char="–"/>
                <a:tabLst>
                  <a:tab pos="190500" algn="l"/>
                  <a:tab pos="571500" algn="l"/>
                </a:tabLst>
              </a:pPr>
              <a:r>
                <a:rPr lang="en-US" altLang="ja-JP" sz="1400">
                  <a:solidFill>
                    <a:srgbClr val="0066CC"/>
                  </a:solidFill>
                  <a:latin typeface="Verdana" pitchFamily="34" charset="0"/>
                  <a:ea typeface="ＭＳ Ｐゴシック" pitchFamily="50" charset="-128"/>
                </a:rPr>
                <a:t>Beam-Beam Counters (BBC)</a:t>
              </a:r>
            </a:p>
            <a:p>
              <a:pPr marL="571500" lvl="1" indent="-190500">
                <a:lnSpc>
                  <a:spcPct val="90000"/>
                </a:lnSpc>
                <a:spcBef>
                  <a:spcPct val="20000"/>
                </a:spcBef>
                <a:buFontTx/>
                <a:buChar char="–"/>
                <a:tabLst>
                  <a:tab pos="190500" algn="l"/>
                  <a:tab pos="571500" algn="l"/>
                </a:tabLst>
              </a:pPr>
              <a:r>
                <a:rPr lang="en-US" altLang="ja-JP" sz="1400">
                  <a:solidFill>
                    <a:srgbClr val="0066CC"/>
                  </a:solidFill>
                  <a:latin typeface="Verdana" pitchFamily="34" charset="0"/>
                  <a:ea typeface="ＭＳ Ｐゴシック" pitchFamily="50" charset="-128"/>
                </a:rPr>
                <a:t>Zero Degree Calorimeters (ZDC)</a:t>
              </a:r>
            </a:p>
          </p:txBody>
        </p:sp>
      </p:grpSp>
      <p:grpSp>
        <p:nvGrpSpPr>
          <p:cNvPr id="5" name="Group 17"/>
          <p:cNvGrpSpPr>
            <a:grpSpLocks/>
          </p:cNvGrpSpPr>
          <p:nvPr/>
        </p:nvGrpSpPr>
        <p:grpSpPr bwMode="auto">
          <a:xfrm>
            <a:off x="381000" y="1066800"/>
            <a:ext cx="8763000" cy="5384800"/>
            <a:chOff x="240" y="672"/>
            <a:chExt cx="5520" cy="3392"/>
          </a:xfrm>
        </p:grpSpPr>
        <p:sp>
          <p:nvSpPr>
            <p:cNvPr id="29714" name="Rectangle 18"/>
            <p:cNvSpPr>
              <a:spLocks noChangeArrowheads="1"/>
            </p:cNvSpPr>
            <p:nvPr/>
          </p:nvSpPr>
          <p:spPr bwMode="auto">
            <a:xfrm>
              <a:off x="2880" y="1200"/>
              <a:ext cx="2880" cy="528"/>
            </a:xfrm>
            <a:prstGeom prst="rect">
              <a:avLst/>
            </a:prstGeom>
            <a:noFill/>
            <a:ln w="9525">
              <a:noFill/>
              <a:miter lim="800000"/>
              <a:headEnd/>
              <a:tailEnd/>
            </a:ln>
            <a:effectLst/>
          </p:spPr>
          <p:txBody>
            <a:bodyPr/>
            <a:lstStyle/>
            <a:p>
              <a:pPr marL="190500" indent="-190500">
                <a:lnSpc>
                  <a:spcPct val="90000"/>
                </a:lnSpc>
                <a:spcBef>
                  <a:spcPct val="20000"/>
                </a:spcBef>
                <a:buFontTx/>
                <a:buChar char="•"/>
              </a:pPr>
              <a:r>
                <a:rPr lang="ja-JP" altLang="en-US" sz="1800">
                  <a:solidFill>
                    <a:srgbClr val="009900"/>
                  </a:solidFill>
                  <a:latin typeface="Verdana" pitchFamily="34" charset="0"/>
                  <a:ea typeface="ＭＳ Ｐゴシック" pitchFamily="50" charset="-128"/>
                </a:rPr>
                <a:t>荷電粒子の軌跡検出</a:t>
              </a:r>
            </a:p>
            <a:p>
              <a:pPr marL="666750" lvl="1" indent="-190500">
                <a:lnSpc>
                  <a:spcPct val="90000"/>
                </a:lnSpc>
                <a:spcBef>
                  <a:spcPct val="20000"/>
                </a:spcBef>
                <a:buFontTx/>
                <a:buChar char="–"/>
              </a:pPr>
              <a:r>
                <a:rPr lang="en-US" altLang="ja-JP" sz="1400">
                  <a:solidFill>
                    <a:srgbClr val="0066CC"/>
                  </a:solidFill>
                  <a:latin typeface="Verdana" pitchFamily="34" charset="0"/>
                  <a:ea typeface="ＭＳ Ｐゴシック" pitchFamily="50" charset="-128"/>
                </a:rPr>
                <a:t>Drift Chambers (DC)</a:t>
              </a:r>
            </a:p>
            <a:p>
              <a:pPr marL="666750" lvl="1" indent="-190500">
                <a:lnSpc>
                  <a:spcPct val="90000"/>
                </a:lnSpc>
                <a:spcBef>
                  <a:spcPct val="20000"/>
                </a:spcBef>
                <a:buFontTx/>
                <a:buChar char="–"/>
              </a:pPr>
              <a:r>
                <a:rPr lang="en-US" altLang="ja-JP" sz="1400">
                  <a:solidFill>
                    <a:srgbClr val="0066CC"/>
                  </a:solidFill>
                  <a:latin typeface="Verdana" pitchFamily="34" charset="0"/>
                  <a:ea typeface="ＭＳ Ｐゴシック" pitchFamily="50" charset="-128"/>
                </a:rPr>
                <a:t>Pad Chambers (PC1, PC2, PC3)</a:t>
              </a:r>
            </a:p>
          </p:txBody>
        </p:sp>
        <p:grpSp>
          <p:nvGrpSpPr>
            <p:cNvPr id="6" name="Group 19"/>
            <p:cNvGrpSpPr>
              <a:grpSpLocks/>
            </p:cNvGrpSpPr>
            <p:nvPr/>
          </p:nvGrpSpPr>
          <p:grpSpPr bwMode="auto">
            <a:xfrm>
              <a:off x="240" y="672"/>
              <a:ext cx="2640" cy="3392"/>
              <a:chOff x="240" y="672"/>
              <a:chExt cx="2640" cy="3392"/>
            </a:xfrm>
          </p:grpSpPr>
          <p:pic>
            <p:nvPicPr>
              <p:cNvPr id="29716" name="Picture 20" descr="C:\Documents and Settings\kaneta\My Documents\Physics\Talk_by_MK\2004\2004_09_15_SQM2004\phenix_2002_beam_tracking.png"/>
              <p:cNvPicPr>
                <a:picLocks noChangeAspect="1" noChangeArrowheads="1"/>
              </p:cNvPicPr>
              <p:nvPr/>
            </p:nvPicPr>
            <p:blipFill>
              <a:blip r:embed="rId7" cstate="print"/>
              <a:srcRect/>
              <a:stretch>
                <a:fillRect/>
              </a:stretch>
            </p:blipFill>
            <p:spPr bwMode="auto">
              <a:xfrm>
                <a:off x="506" y="672"/>
                <a:ext cx="2086" cy="1776"/>
              </a:xfrm>
              <a:prstGeom prst="rect">
                <a:avLst/>
              </a:prstGeom>
              <a:noFill/>
            </p:spPr>
          </p:pic>
          <p:pic>
            <p:nvPicPr>
              <p:cNvPr id="29717" name="Picture 21" descr="C:\Documents and Settings\kaneta\My Documents\Physics\Talk_by_MK\2004\2004_09_15_SQM2004\phenix_2002_side.png"/>
              <p:cNvPicPr>
                <a:picLocks noChangeAspect="1" noChangeArrowheads="1"/>
              </p:cNvPicPr>
              <p:nvPr/>
            </p:nvPicPr>
            <p:blipFill>
              <a:blip r:embed="rId4" cstate="print"/>
              <a:srcRect/>
              <a:stretch>
                <a:fillRect/>
              </a:stretch>
            </p:blipFill>
            <p:spPr bwMode="auto">
              <a:xfrm>
                <a:off x="240" y="2544"/>
                <a:ext cx="2640" cy="1520"/>
              </a:xfrm>
              <a:prstGeom prst="rect">
                <a:avLst/>
              </a:prstGeom>
              <a:noFill/>
            </p:spPr>
          </p:pic>
        </p:grpSp>
      </p:grpSp>
      <p:grpSp>
        <p:nvGrpSpPr>
          <p:cNvPr id="7" name="Group 22"/>
          <p:cNvGrpSpPr>
            <a:grpSpLocks/>
          </p:cNvGrpSpPr>
          <p:nvPr/>
        </p:nvGrpSpPr>
        <p:grpSpPr bwMode="auto">
          <a:xfrm>
            <a:off x="803275" y="1066800"/>
            <a:ext cx="8261350" cy="2819400"/>
            <a:chOff x="506" y="672"/>
            <a:chExt cx="5204" cy="1776"/>
          </a:xfrm>
        </p:grpSpPr>
        <p:sp>
          <p:nvSpPr>
            <p:cNvPr id="29719" name="Rectangle 23"/>
            <p:cNvSpPr>
              <a:spLocks noChangeArrowheads="1"/>
            </p:cNvSpPr>
            <p:nvPr/>
          </p:nvSpPr>
          <p:spPr bwMode="auto">
            <a:xfrm>
              <a:off x="2938" y="1740"/>
              <a:ext cx="2772" cy="612"/>
            </a:xfrm>
            <a:prstGeom prst="rect">
              <a:avLst/>
            </a:prstGeom>
            <a:noFill/>
            <a:ln w="9525">
              <a:noFill/>
              <a:miter lim="800000"/>
              <a:headEnd/>
              <a:tailEnd/>
            </a:ln>
            <a:effectLst/>
          </p:spPr>
          <p:txBody>
            <a:bodyPr lIns="0" tIns="0" rIns="0" bIns="0"/>
            <a:lstStyle/>
            <a:p>
              <a:pPr marL="190500" indent="-190500">
                <a:lnSpc>
                  <a:spcPct val="90000"/>
                </a:lnSpc>
                <a:spcBef>
                  <a:spcPct val="20000"/>
                </a:spcBef>
                <a:buFont typeface="Verdana" pitchFamily="34" charset="0"/>
                <a:buChar char="•"/>
              </a:pPr>
              <a:r>
                <a:rPr lang="en-US" altLang="ja-JP" sz="1800">
                  <a:solidFill>
                    <a:srgbClr val="009900"/>
                  </a:solidFill>
                  <a:latin typeface="Symbol" pitchFamily="18" charset="2"/>
                  <a:ea typeface="ＭＳ Ｐゴシック" pitchFamily="50" charset="-128"/>
                </a:rPr>
                <a:t>p</a:t>
              </a:r>
              <a:r>
                <a:rPr lang="en-US" altLang="ja-JP" sz="1800">
                  <a:solidFill>
                    <a:srgbClr val="009900"/>
                  </a:solidFill>
                  <a:latin typeface="Verdana" pitchFamily="34" charset="0"/>
                  <a:ea typeface="ＭＳ Ｐゴシック" pitchFamily="50" charset="-128"/>
                </a:rPr>
                <a:t>, </a:t>
              </a:r>
              <a:r>
                <a:rPr lang="en-US" altLang="ja-JP" sz="1800" i="1">
                  <a:solidFill>
                    <a:srgbClr val="009900"/>
                  </a:solidFill>
                  <a:latin typeface="Verdana" pitchFamily="34" charset="0"/>
                  <a:ea typeface="ＭＳ Ｐゴシック" pitchFamily="50" charset="-128"/>
                </a:rPr>
                <a:t>K</a:t>
              </a:r>
              <a:r>
                <a:rPr lang="en-US" altLang="ja-JP" sz="1800">
                  <a:solidFill>
                    <a:srgbClr val="009900"/>
                  </a:solidFill>
                  <a:latin typeface="Verdana" pitchFamily="34" charset="0"/>
                  <a:ea typeface="ＭＳ Ｐゴシック" pitchFamily="50" charset="-128"/>
                </a:rPr>
                <a:t>, </a:t>
              </a:r>
              <a:r>
                <a:rPr lang="en-US" altLang="ja-JP" sz="1800" i="1">
                  <a:solidFill>
                    <a:srgbClr val="009900"/>
                  </a:solidFill>
                  <a:latin typeface="Verdana" pitchFamily="34" charset="0"/>
                  <a:ea typeface="ＭＳ Ｐゴシック" pitchFamily="50" charset="-128"/>
                </a:rPr>
                <a:t>p</a:t>
              </a:r>
              <a:r>
                <a:rPr lang="en-US" altLang="ja-JP" sz="1800">
                  <a:solidFill>
                    <a:srgbClr val="009900"/>
                  </a:solidFill>
                  <a:latin typeface="Verdana" pitchFamily="34" charset="0"/>
                  <a:ea typeface="ＭＳ Ｐゴシック" pitchFamily="50" charset="-128"/>
                </a:rPr>
                <a:t>, d, ... </a:t>
              </a:r>
              <a:r>
                <a:rPr lang="ja-JP" altLang="en-US" sz="1800">
                  <a:solidFill>
                    <a:srgbClr val="009900"/>
                  </a:solidFill>
                  <a:latin typeface="Verdana" pitchFamily="34" charset="0"/>
                  <a:ea typeface="ＭＳ Ｐゴシック" pitchFamily="50" charset="-128"/>
                </a:rPr>
                <a:t>飛行時間による粒子識別</a:t>
              </a:r>
            </a:p>
            <a:p>
              <a:pPr marL="571500" lvl="1" indent="-190500">
                <a:lnSpc>
                  <a:spcPct val="90000"/>
                </a:lnSpc>
                <a:spcBef>
                  <a:spcPct val="20000"/>
                </a:spcBef>
                <a:buFontTx/>
                <a:buChar char="–"/>
              </a:pPr>
              <a:r>
                <a:rPr lang="en-US" altLang="ja-JP" sz="1400">
                  <a:solidFill>
                    <a:srgbClr val="0066CC"/>
                  </a:solidFill>
                  <a:latin typeface="Verdana" pitchFamily="34" charset="0"/>
                  <a:ea typeface="ＭＳ Ｐゴシック" pitchFamily="50" charset="-128"/>
                </a:rPr>
                <a:t>Start timing from BBC</a:t>
              </a:r>
            </a:p>
            <a:p>
              <a:pPr marL="571500" lvl="1" indent="-190500">
                <a:lnSpc>
                  <a:spcPct val="90000"/>
                </a:lnSpc>
                <a:spcBef>
                  <a:spcPct val="20000"/>
                </a:spcBef>
                <a:buFontTx/>
                <a:buChar char="–"/>
              </a:pPr>
              <a:r>
                <a:rPr lang="en-US" altLang="ja-JP" sz="1400">
                  <a:solidFill>
                    <a:srgbClr val="0066CC"/>
                  </a:solidFill>
                  <a:latin typeface="Verdana" pitchFamily="34" charset="0"/>
                  <a:ea typeface="ＭＳ Ｐゴシック" pitchFamily="50" charset="-128"/>
                </a:rPr>
                <a:t>Stop timing from</a:t>
              </a:r>
            </a:p>
            <a:p>
              <a:pPr marL="876300" lvl="2" indent="-114300">
                <a:lnSpc>
                  <a:spcPct val="90000"/>
                </a:lnSpc>
                <a:spcBef>
                  <a:spcPct val="20000"/>
                </a:spcBef>
              </a:pPr>
              <a:r>
                <a:rPr lang="en-US" altLang="ja-JP" sz="1400">
                  <a:solidFill>
                    <a:srgbClr val="0066CC"/>
                  </a:solidFill>
                  <a:latin typeface="Verdana" pitchFamily="34" charset="0"/>
                  <a:ea typeface="ＭＳ Ｐゴシック" pitchFamily="50" charset="-128"/>
                </a:rPr>
                <a:t>High resolution TOF detectors (TOF)</a:t>
              </a:r>
            </a:p>
          </p:txBody>
        </p:sp>
        <p:pic>
          <p:nvPicPr>
            <p:cNvPr id="29720" name="Picture 24" descr="C:\Documents and Settings\kaneta\My Documents\Physics\Talk_by_MK\2004\2004_09_15_SQM2004\phenix_2002_beam_toftof.png"/>
            <p:cNvPicPr>
              <a:picLocks noChangeAspect="1" noChangeArrowheads="1"/>
            </p:cNvPicPr>
            <p:nvPr/>
          </p:nvPicPr>
          <p:blipFill>
            <a:blip r:embed="rId8" cstate="print"/>
            <a:srcRect/>
            <a:stretch>
              <a:fillRect/>
            </a:stretch>
          </p:blipFill>
          <p:spPr bwMode="auto">
            <a:xfrm>
              <a:off x="506" y="672"/>
              <a:ext cx="2086" cy="1776"/>
            </a:xfrm>
            <a:prstGeom prst="rect">
              <a:avLst/>
            </a:prstGeom>
            <a:noFill/>
          </p:spPr>
        </p:pic>
      </p:grpSp>
      <p:grpSp>
        <p:nvGrpSpPr>
          <p:cNvPr id="8" name="Group 25"/>
          <p:cNvGrpSpPr>
            <a:grpSpLocks/>
          </p:cNvGrpSpPr>
          <p:nvPr/>
        </p:nvGrpSpPr>
        <p:grpSpPr bwMode="auto">
          <a:xfrm>
            <a:off x="803275" y="1066800"/>
            <a:ext cx="8277225" cy="2901950"/>
            <a:chOff x="506" y="672"/>
            <a:chExt cx="5214" cy="1828"/>
          </a:xfrm>
        </p:grpSpPr>
        <p:sp>
          <p:nvSpPr>
            <p:cNvPr id="29722" name="Rectangle 26"/>
            <p:cNvSpPr>
              <a:spLocks noChangeArrowheads="1"/>
            </p:cNvSpPr>
            <p:nvPr/>
          </p:nvSpPr>
          <p:spPr bwMode="auto">
            <a:xfrm>
              <a:off x="2948" y="2374"/>
              <a:ext cx="2772" cy="126"/>
            </a:xfrm>
            <a:prstGeom prst="rect">
              <a:avLst/>
            </a:prstGeom>
            <a:noFill/>
            <a:ln w="9525">
              <a:noFill/>
              <a:miter lim="800000"/>
              <a:headEnd/>
              <a:tailEnd/>
            </a:ln>
            <a:effectLst/>
          </p:spPr>
          <p:txBody>
            <a:bodyPr lIns="0" tIns="0" rIns="0" bIns="0"/>
            <a:lstStyle/>
            <a:p>
              <a:pPr marL="876300" lvl="2" indent="-114300">
                <a:lnSpc>
                  <a:spcPct val="90000"/>
                </a:lnSpc>
                <a:spcBef>
                  <a:spcPct val="20000"/>
                </a:spcBef>
              </a:pPr>
              <a:r>
                <a:rPr lang="en-US" altLang="ja-JP" sz="1400">
                  <a:solidFill>
                    <a:srgbClr val="0066CC"/>
                  </a:solidFill>
                  <a:latin typeface="Verdana" pitchFamily="34" charset="0"/>
                  <a:ea typeface="ＭＳ Ｐゴシック" pitchFamily="50" charset="-128"/>
                </a:rPr>
                <a:t>TOF from Lead Scintillator EMCal (PbSc)</a:t>
              </a:r>
            </a:p>
          </p:txBody>
        </p:sp>
        <p:pic>
          <p:nvPicPr>
            <p:cNvPr id="29723" name="Picture 27" descr="C:\Documents and Settings\kaneta\My Documents\Physics\Talk_by_MK\2004\phenix_2002_beam_emctof.png"/>
            <p:cNvPicPr>
              <a:picLocks noChangeAspect="1" noChangeArrowheads="1"/>
            </p:cNvPicPr>
            <p:nvPr/>
          </p:nvPicPr>
          <p:blipFill>
            <a:blip r:embed="rId9" cstate="print"/>
            <a:srcRect/>
            <a:stretch>
              <a:fillRect/>
            </a:stretch>
          </p:blipFill>
          <p:spPr bwMode="auto">
            <a:xfrm>
              <a:off x="506" y="672"/>
              <a:ext cx="2086" cy="1776"/>
            </a:xfrm>
            <a:prstGeom prst="rect">
              <a:avLst/>
            </a:prstGeom>
            <a:noFill/>
          </p:spPr>
        </p:pic>
      </p:grpSp>
      <p:grpSp>
        <p:nvGrpSpPr>
          <p:cNvPr id="9" name="Group 28"/>
          <p:cNvGrpSpPr>
            <a:grpSpLocks/>
          </p:cNvGrpSpPr>
          <p:nvPr/>
        </p:nvGrpSpPr>
        <p:grpSpPr bwMode="auto">
          <a:xfrm>
            <a:off x="803275" y="1066800"/>
            <a:ext cx="8340725" cy="3733800"/>
            <a:chOff x="506" y="672"/>
            <a:chExt cx="5254" cy="2352"/>
          </a:xfrm>
        </p:grpSpPr>
        <p:sp>
          <p:nvSpPr>
            <p:cNvPr id="29725" name="Rectangle 29"/>
            <p:cNvSpPr>
              <a:spLocks noChangeArrowheads="1"/>
            </p:cNvSpPr>
            <p:nvPr/>
          </p:nvSpPr>
          <p:spPr bwMode="auto">
            <a:xfrm>
              <a:off x="2958" y="2496"/>
              <a:ext cx="2802" cy="528"/>
            </a:xfrm>
            <a:prstGeom prst="rect">
              <a:avLst/>
            </a:prstGeom>
            <a:noFill/>
            <a:ln w="9525">
              <a:noFill/>
              <a:miter lim="800000"/>
              <a:headEnd/>
              <a:tailEnd/>
            </a:ln>
            <a:effectLst/>
          </p:spPr>
          <p:txBody>
            <a:bodyPr/>
            <a:lstStyle/>
            <a:p>
              <a:pPr marL="190500" indent="-190500">
                <a:lnSpc>
                  <a:spcPct val="90000"/>
                </a:lnSpc>
                <a:spcBef>
                  <a:spcPct val="20000"/>
                </a:spcBef>
                <a:buFontTx/>
                <a:buChar char="•"/>
                <a:tabLst>
                  <a:tab pos="571500" algn="l"/>
                </a:tabLst>
              </a:pPr>
              <a:r>
                <a:rPr lang="ja-JP" altLang="en-US" sz="1800">
                  <a:solidFill>
                    <a:srgbClr val="009900"/>
                  </a:solidFill>
                  <a:latin typeface="Verdana" pitchFamily="34" charset="0"/>
                  <a:ea typeface="ＭＳ Ｐゴシック" pitchFamily="50" charset="-128"/>
                </a:rPr>
                <a:t>電子・陽電子の識別</a:t>
              </a:r>
            </a:p>
            <a:p>
              <a:pPr marL="571500" lvl="1" indent="-190500">
                <a:lnSpc>
                  <a:spcPct val="90000"/>
                </a:lnSpc>
                <a:spcBef>
                  <a:spcPct val="20000"/>
                </a:spcBef>
                <a:buFontTx/>
                <a:buChar char="–"/>
                <a:tabLst>
                  <a:tab pos="571500" algn="l"/>
                </a:tabLst>
              </a:pPr>
              <a:r>
                <a:rPr lang="en-US" altLang="ja-JP" sz="1400">
                  <a:solidFill>
                    <a:srgbClr val="0066CC"/>
                  </a:solidFill>
                  <a:latin typeface="Verdana" pitchFamily="34" charset="0"/>
                  <a:ea typeface="ＭＳ Ｐゴシック" pitchFamily="50" charset="-128"/>
                </a:rPr>
                <a:t>Ring Image Cherenkov (RICH) detectors</a:t>
              </a:r>
            </a:p>
            <a:p>
              <a:pPr marL="571500" lvl="1" indent="-190500">
                <a:lnSpc>
                  <a:spcPct val="90000"/>
                </a:lnSpc>
                <a:spcBef>
                  <a:spcPct val="20000"/>
                </a:spcBef>
                <a:buFontTx/>
                <a:buChar char="–"/>
                <a:tabLst>
                  <a:tab pos="571500" algn="l"/>
                </a:tabLst>
              </a:pPr>
              <a:r>
                <a:rPr lang="en-US" altLang="ja-JP" sz="1400">
                  <a:solidFill>
                    <a:srgbClr val="0066CC"/>
                  </a:solidFill>
                  <a:latin typeface="Verdana" pitchFamily="34" charset="0"/>
                  <a:ea typeface="ＭＳ Ｐゴシック" pitchFamily="50" charset="-128"/>
                </a:rPr>
                <a:t>EMCal (PbSc, PbGl)</a:t>
              </a:r>
            </a:p>
          </p:txBody>
        </p:sp>
        <p:pic>
          <p:nvPicPr>
            <p:cNvPr id="29726" name="Picture 30" descr="C:\Documents and Settings\kaneta\My Documents\Physics\Talk_by_MK\2004\2004_09_15_SQM2004\phenix_2002_beam_electron_id_w_PbGl.png"/>
            <p:cNvPicPr>
              <a:picLocks noChangeAspect="1" noChangeArrowheads="1"/>
            </p:cNvPicPr>
            <p:nvPr/>
          </p:nvPicPr>
          <p:blipFill>
            <a:blip r:embed="rId10" cstate="print"/>
            <a:srcRect/>
            <a:stretch>
              <a:fillRect/>
            </a:stretch>
          </p:blipFill>
          <p:spPr bwMode="auto">
            <a:xfrm>
              <a:off x="506" y="672"/>
              <a:ext cx="2086" cy="1776"/>
            </a:xfrm>
            <a:prstGeom prst="rect">
              <a:avLst/>
            </a:prstGeom>
            <a:noFill/>
          </p:spPr>
        </p:pic>
      </p:grpSp>
      <p:grpSp>
        <p:nvGrpSpPr>
          <p:cNvPr id="10" name="Group 31"/>
          <p:cNvGrpSpPr>
            <a:grpSpLocks/>
          </p:cNvGrpSpPr>
          <p:nvPr/>
        </p:nvGrpSpPr>
        <p:grpSpPr bwMode="auto">
          <a:xfrm>
            <a:off x="803275" y="1066800"/>
            <a:ext cx="7807325" cy="4343400"/>
            <a:chOff x="506" y="672"/>
            <a:chExt cx="4918" cy="2736"/>
          </a:xfrm>
        </p:grpSpPr>
        <p:sp>
          <p:nvSpPr>
            <p:cNvPr id="29728" name="Rectangle 32"/>
            <p:cNvSpPr>
              <a:spLocks noChangeArrowheads="1"/>
            </p:cNvSpPr>
            <p:nvPr/>
          </p:nvSpPr>
          <p:spPr bwMode="auto">
            <a:xfrm>
              <a:off x="3120" y="3024"/>
              <a:ext cx="2304" cy="384"/>
            </a:xfrm>
            <a:prstGeom prst="rect">
              <a:avLst/>
            </a:prstGeom>
            <a:noFill/>
            <a:ln w="9525">
              <a:noFill/>
              <a:miter lim="800000"/>
              <a:headEnd/>
              <a:tailEnd/>
            </a:ln>
            <a:effectLst/>
          </p:spPr>
          <p:txBody>
            <a:bodyPr/>
            <a:lstStyle/>
            <a:p>
              <a:pPr marL="190500" indent="-190500">
                <a:lnSpc>
                  <a:spcPct val="90000"/>
                </a:lnSpc>
                <a:spcBef>
                  <a:spcPct val="20000"/>
                </a:spcBef>
                <a:buFontTx/>
                <a:buChar char="•"/>
                <a:tabLst>
                  <a:tab pos="190500" algn="l"/>
                </a:tabLst>
              </a:pPr>
              <a:r>
                <a:rPr lang="ja-JP" altLang="en-US" sz="1800">
                  <a:solidFill>
                    <a:srgbClr val="009900"/>
                  </a:solidFill>
                  <a:latin typeface="Verdana" pitchFamily="34" charset="0"/>
                  <a:ea typeface="ＭＳ Ｐゴシック" pitchFamily="50" charset="-128"/>
                </a:rPr>
                <a:t>光子 (</a:t>
              </a:r>
              <a:r>
                <a:rPr lang="en-US" altLang="ja-JP" sz="1800">
                  <a:solidFill>
                    <a:srgbClr val="009900"/>
                  </a:solidFill>
                  <a:latin typeface="Symbol" pitchFamily="18" charset="2"/>
                  <a:ea typeface="ＭＳ Ｐゴシック" pitchFamily="50" charset="-128"/>
                </a:rPr>
                <a:t>p</a:t>
              </a:r>
              <a:r>
                <a:rPr lang="en-US" altLang="ja-JP" sz="1800" baseline="30000">
                  <a:solidFill>
                    <a:srgbClr val="009900"/>
                  </a:solidFill>
                  <a:latin typeface="Verdana" pitchFamily="34" charset="0"/>
                  <a:ea typeface="ＭＳ Ｐゴシック" pitchFamily="50" charset="-128"/>
                </a:rPr>
                <a:t>0</a:t>
              </a:r>
              <a:r>
                <a:rPr lang="en-US" altLang="ja-JP" sz="1800">
                  <a:solidFill>
                    <a:srgbClr val="009900"/>
                  </a:solidFill>
                  <a:latin typeface="Verdana" pitchFamily="34" charset="0"/>
                  <a:ea typeface="ＭＳ Ｐゴシック" pitchFamily="50" charset="-128"/>
                </a:rPr>
                <a:t>, </a:t>
              </a:r>
              <a:r>
                <a:rPr lang="en-US" altLang="ja-JP" sz="1800">
                  <a:solidFill>
                    <a:srgbClr val="009900"/>
                  </a:solidFill>
                  <a:latin typeface="Symbol" pitchFamily="18" charset="2"/>
                  <a:ea typeface="ＭＳ Ｐゴシック" pitchFamily="50" charset="-128"/>
                </a:rPr>
                <a:t>h</a:t>
              </a:r>
              <a:r>
                <a:rPr lang="en-US" altLang="ja-JP" sz="1800">
                  <a:solidFill>
                    <a:srgbClr val="009900"/>
                  </a:solidFill>
                  <a:latin typeface="Verdana" pitchFamily="34" charset="0"/>
                  <a:ea typeface="ＭＳ Ｐゴシック" pitchFamily="50" charset="-128"/>
                </a:rPr>
                <a:t>, ...)</a:t>
              </a:r>
            </a:p>
            <a:p>
              <a:pPr marL="571500" lvl="1" indent="-190500">
                <a:lnSpc>
                  <a:spcPct val="90000"/>
                </a:lnSpc>
                <a:spcBef>
                  <a:spcPct val="20000"/>
                </a:spcBef>
                <a:buFontTx/>
                <a:buChar char="–"/>
                <a:tabLst>
                  <a:tab pos="190500" algn="l"/>
                </a:tabLst>
              </a:pPr>
              <a:r>
                <a:rPr lang="en-US" altLang="ja-JP" sz="1400">
                  <a:solidFill>
                    <a:srgbClr val="0066CC"/>
                  </a:solidFill>
                  <a:latin typeface="Verdana" pitchFamily="34" charset="0"/>
                  <a:ea typeface="ＭＳ Ｐゴシック" pitchFamily="50" charset="-128"/>
                </a:rPr>
                <a:t>EMCal (PbSc, PbGl)</a:t>
              </a:r>
            </a:p>
          </p:txBody>
        </p:sp>
        <p:pic>
          <p:nvPicPr>
            <p:cNvPr id="29729" name="Picture 33" descr="C:\Documents and Settings\kaneta\My Documents\Physics\Talk_by_MK\2004\2004_09_15_SQM2004\phenix_2002_beam_gamma_id.png"/>
            <p:cNvPicPr>
              <a:picLocks noChangeAspect="1" noChangeArrowheads="1"/>
            </p:cNvPicPr>
            <p:nvPr/>
          </p:nvPicPr>
          <p:blipFill>
            <a:blip r:embed="rId11" cstate="print"/>
            <a:srcRect/>
            <a:stretch>
              <a:fillRect/>
            </a:stretch>
          </p:blipFill>
          <p:spPr bwMode="auto">
            <a:xfrm>
              <a:off x="506" y="672"/>
              <a:ext cx="2086" cy="1776"/>
            </a:xfrm>
            <a:prstGeom prst="rect">
              <a:avLst/>
            </a:prstGeom>
            <a:noFill/>
          </p:spPr>
        </p:pic>
      </p:grpSp>
      <p:grpSp>
        <p:nvGrpSpPr>
          <p:cNvPr id="11" name="Group 34"/>
          <p:cNvGrpSpPr>
            <a:grpSpLocks/>
          </p:cNvGrpSpPr>
          <p:nvPr/>
        </p:nvGrpSpPr>
        <p:grpSpPr bwMode="auto">
          <a:xfrm>
            <a:off x="381000" y="1066800"/>
            <a:ext cx="8534400" cy="5562600"/>
            <a:chOff x="240" y="672"/>
            <a:chExt cx="5376" cy="3504"/>
          </a:xfrm>
        </p:grpSpPr>
        <p:sp>
          <p:nvSpPr>
            <p:cNvPr id="29731" name="Rectangle 35"/>
            <p:cNvSpPr>
              <a:spLocks noChangeArrowheads="1"/>
            </p:cNvSpPr>
            <p:nvPr/>
          </p:nvSpPr>
          <p:spPr bwMode="auto">
            <a:xfrm>
              <a:off x="3216" y="3408"/>
              <a:ext cx="2400" cy="768"/>
            </a:xfrm>
            <a:prstGeom prst="rect">
              <a:avLst/>
            </a:prstGeom>
            <a:noFill/>
            <a:ln w="9525">
              <a:noFill/>
              <a:miter lim="800000"/>
              <a:headEnd/>
              <a:tailEnd/>
            </a:ln>
            <a:effectLst/>
          </p:spPr>
          <p:txBody>
            <a:bodyPr/>
            <a:lstStyle/>
            <a:p>
              <a:pPr marL="190500" indent="-190500">
                <a:lnSpc>
                  <a:spcPct val="90000"/>
                </a:lnSpc>
                <a:spcBef>
                  <a:spcPct val="20000"/>
                </a:spcBef>
                <a:buFontTx/>
                <a:buChar char="•"/>
              </a:pPr>
              <a:r>
                <a:rPr lang="ja-JP" altLang="en-US" sz="1800">
                  <a:solidFill>
                    <a:srgbClr val="009900"/>
                  </a:solidFill>
                  <a:latin typeface="Verdana" pitchFamily="34" charset="0"/>
                  <a:ea typeface="ＭＳ Ｐゴシック" pitchFamily="50" charset="-128"/>
                </a:rPr>
                <a:t>ミューオン</a:t>
              </a:r>
            </a:p>
            <a:p>
              <a:pPr marL="571500" lvl="1" indent="-190500">
                <a:lnSpc>
                  <a:spcPct val="90000"/>
                </a:lnSpc>
                <a:spcBef>
                  <a:spcPct val="20000"/>
                </a:spcBef>
                <a:buFontTx/>
                <a:buChar char="–"/>
              </a:pPr>
              <a:r>
                <a:rPr lang="en-US" altLang="ja-JP" sz="1400">
                  <a:solidFill>
                    <a:srgbClr val="0066CC"/>
                  </a:solidFill>
                  <a:latin typeface="Verdana" pitchFamily="34" charset="0"/>
                  <a:ea typeface="ＭＳ Ｐゴシック" pitchFamily="50" charset="-128"/>
                </a:rPr>
                <a:t>Muon Tracker (MuTr)</a:t>
              </a:r>
            </a:p>
            <a:p>
              <a:pPr marL="952500" lvl="2" indent="-190500">
                <a:lnSpc>
                  <a:spcPct val="90000"/>
                </a:lnSpc>
                <a:spcBef>
                  <a:spcPct val="20000"/>
                </a:spcBef>
              </a:pPr>
              <a:r>
                <a:rPr lang="en-US" altLang="ja-JP" sz="1200">
                  <a:solidFill>
                    <a:srgbClr val="0066CC"/>
                  </a:solidFill>
                  <a:latin typeface="Verdana" pitchFamily="34" charset="0"/>
                  <a:ea typeface="ＭＳ Ｐゴシック" pitchFamily="50" charset="-128"/>
                </a:rPr>
                <a:t>Cathode-strip readout chamber</a:t>
              </a:r>
            </a:p>
            <a:p>
              <a:pPr marL="571500" lvl="1" indent="-190500">
                <a:lnSpc>
                  <a:spcPct val="90000"/>
                </a:lnSpc>
                <a:spcBef>
                  <a:spcPct val="20000"/>
                </a:spcBef>
                <a:buFontTx/>
                <a:buChar char="–"/>
              </a:pPr>
              <a:r>
                <a:rPr lang="en-US" altLang="ja-JP" sz="1400">
                  <a:solidFill>
                    <a:srgbClr val="0066CC"/>
                  </a:solidFill>
                  <a:latin typeface="Verdana" pitchFamily="34" charset="0"/>
                  <a:ea typeface="ＭＳ Ｐゴシック" pitchFamily="50" charset="-128"/>
                </a:rPr>
                <a:t>Muon Identifier (MuID)</a:t>
              </a:r>
            </a:p>
            <a:p>
              <a:pPr marL="952500" lvl="2" indent="-190500">
                <a:lnSpc>
                  <a:spcPct val="90000"/>
                </a:lnSpc>
                <a:spcBef>
                  <a:spcPct val="20000"/>
                </a:spcBef>
              </a:pPr>
              <a:r>
                <a:rPr lang="en-US" altLang="ja-JP" sz="1200">
                  <a:solidFill>
                    <a:srgbClr val="0066CC"/>
                  </a:solidFill>
                  <a:latin typeface="Verdana" pitchFamily="34" charset="0"/>
                  <a:ea typeface="ＭＳ Ｐゴシック" pitchFamily="50" charset="-128"/>
                </a:rPr>
                <a:t>Streamer (Iarocci) tube and steel</a:t>
              </a:r>
            </a:p>
          </p:txBody>
        </p:sp>
        <p:pic>
          <p:nvPicPr>
            <p:cNvPr id="29732" name="Picture 36" descr="C:\Documents and Settings\kaneta\My Documents\Physics\Talk_by_MK\2004\2004_09_15_SQM2004\phenix_2002_beam.png"/>
            <p:cNvPicPr>
              <a:picLocks noChangeAspect="1" noChangeArrowheads="1"/>
            </p:cNvPicPr>
            <p:nvPr/>
          </p:nvPicPr>
          <p:blipFill>
            <a:blip r:embed="rId3" cstate="print"/>
            <a:srcRect/>
            <a:stretch>
              <a:fillRect/>
            </a:stretch>
          </p:blipFill>
          <p:spPr bwMode="auto">
            <a:xfrm>
              <a:off x="506" y="672"/>
              <a:ext cx="2086" cy="1776"/>
            </a:xfrm>
            <a:prstGeom prst="rect">
              <a:avLst/>
            </a:prstGeom>
            <a:noFill/>
          </p:spPr>
        </p:pic>
        <p:pic>
          <p:nvPicPr>
            <p:cNvPr id="29733" name="Picture 37" descr="C:\Documents and Settings\kaneta\My Documents\Physics\Talk_by_MK\2004\2004_09_15_SQM2004\phenix_2002_side_muon.png"/>
            <p:cNvPicPr>
              <a:picLocks noChangeAspect="1" noChangeArrowheads="1"/>
            </p:cNvPicPr>
            <p:nvPr/>
          </p:nvPicPr>
          <p:blipFill>
            <a:blip r:embed="rId12" cstate="print"/>
            <a:srcRect/>
            <a:stretch>
              <a:fillRect/>
            </a:stretch>
          </p:blipFill>
          <p:spPr bwMode="auto">
            <a:xfrm>
              <a:off x="240" y="2544"/>
              <a:ext cx="2640" cy="1520"/>
            </a:xfrm>
            <a:prstGeom prst="rect">
              <a:avLst/>
            </a:prstGeom>
            <a:noFill/>
          </p:spPr>
        </p:pic>
      </p:grpSp>
      <p:pic>
        <p:nvPicPr>
          <p:cNvPr id="29734" name="Picture 38" descr="C:\Documents and Settings\kaneta\My Documents\Physics\Talk_by_MK\2004\2004_09_15_SQM2004\phenix_2002_side.png"/>
          <p:cNvPicPr>
            <a:picLocks noChangeAspect="1" noChangeArrowheads="1"/>
          </p:cNvPicPr>
          <p:nvPr/>
        </p:nvPicPr>
        <p:blipFill>
          <a:blip r:embed="rId4" cstate="print"/>
          <a:srcRect/>
          <a:stretch>
            <a:fillRect/>
          </a:stretch>
        </p:blipFill>
        <p:spPr bwMode="auto">
          <a:xfrm>
            <a:off x="381000" y="4038600"/>
            <a:ext cx="4191000" cy="2413000"/>
          </a:xfrm>
          <a:prstGeom prst="rect">
            <a:avLst/>
          </a:prstGeom>
          <a:noFill/>
        </p:spPr>
      </p:pic>
      <p:grpSp>
        <p:nvGrpSpPr>
          <p:cNvPr id="12" name="Group 39"/>
          <p:cNvGrpSpPr>
            <a:grpSpLocks/>
          </p:cNvGrpSpPr>
          <p:nvPr/>
        </p:nvGrpSpPr>
        <p:grpSpPr bwMode="auto">
          <a:xfrm>
            <a:off x="466725" y="1504950"/>
            <a:ext cx="4457700" cy="3724275"/>
            <a:chOff x="294" y="948"/>
            <a:chExt cx="2808" cy="2346"/>
          </a:xfrm>
        </p:grpSpPr>
        <p:sp>
          <p:nvSpPr>
            <p:cNvPr id="29736" name="Line 40"/>
            <p:cNvSpPr>
              <a:spLocks noChangeShapeType="1"/>
            </p:cNvSpPr>
            <p:nvPr/>
          </p:nvSpPr>
          <p:spPr bwMode="auto">
            <a:xfrm flipH="1">
              <a:off x="1566" y="948"/>
              <a:ext cx="1536" cy="648"/>
            </a:xfrm>
            <a:prstGeom prst="line">
              <a:avLst/>
            </a:prstGeom>
            <a:noFill/>
            <a:ln w="19050">
              <a:solidFill>
                <a:srgbClr val="0000FF"/>
              </a:solidFill>
              <a:round/>
              <a:headEnd/>
              <a:tailEnd type="triangle" w="med" len="med"/>
            </a:ln>
            <a:effectLst/>
          </p:spPr>
          <p:txBody>
            <a:bodyPr/>
            <a:lstStyle/>
            <a:p>
              <a:endParaRPr lang="ja-JP" altLang="en-US"/>
            </a:p>
          </p:txBody>
        </p:sp>
        <p:sp>
          <p:nvSpPr>
            <p:cNvPr id="29737" name="Line 41"/>
            <p:cNvSpPr>
              <a:spLocks noChangeShapeType="1"/>
            </p:cNvSpPr>
            <p:nvPr/>
          </p:nvSpPr>
          <p:spPr bwMode="auto">
            <a:xfrm flipH="1">
              <a:off x="1716" y="960"/>
              <a:ext cx="1374" cy="2334"/>
            </a:xfrm>
            <a:prstGeom prst="line">
              <a:avLst/>
            </a:prstGeom>
            <a:noFill/>
            <a:ln w="19050">
              <a:solidFill>
                <a:srgbClr val="0000FF"/>
              </a:solidFill>
              <a:round/>
              <a:headEnd/>
              <a:tailEnd type="triangle" w="med" len="med"/>
            </a:ln>
            <a:effectLst/>
          </p:spPr>
          <p:txBody>
            <a:bodyPr/>
            <a:lstStyle/>
            <a:p>
              <a:endParaRPr lang="ja-JP" altLang="en-US"/>
            </a:p>
          </p:txBody>
        </p:sp>
        <p:sp>
          <p:nvSpPr>
            <p:cNvPr id="29738" name="Line 42"/>
            <p:cNvSpPr>
              <a:spLocks noChangeShapeType="1"/>
            </p:cNvSpPr>
            <p:nvPr/>
          </p:nvSpPr>
          <p:spPr bwMode="auto">
            <a:xfrm flipH="1">
              <a:off x="1326" y="960"/>
              <a:ext cx="1764" cy="2334"/>
            </a:xfrm>
            <a:prstGeom prst="line">
              <a:avLst/>
            </a:prstGeom>
            <a:noFill/>
            <a:ln w="19050">
              <a:solidFill>
                <a:srgbClr val="0000FF"/>
              </a:solidFill>
              <a:round/>
              <a:headEnd/>
              <a:tailEnd type="triangle" w="med" len="med"/>
            </a:ln>
            <a:effectLst/>
          </p:spPr>
          <p:txBody>
            <a:bodyPr/>
            <a:lstStyle/>
            <a:p>
              <a:endParaRPr lang="ja-JP" altLang="en-US"/>
            </a:p>
          </p:txBody>
        </p:sp>
        <p:sp>
          <p:nvSpPr>
            <p:cNvPr id="29739" name="Line 43"/>
            <p:cNvSpPr>
              <a:spLocks noChangeShapeType="1"/>
            </p:cNvSpPr>
            <p:nvPr/>
          </p:nvSpPr>
          <p:spPr bwMode="auto">
            <a:xfrm flipH="1">
              <a:off x="2802" y="1098"/>
              <a:ext cx="288" cy="2124"/>
            </a:xfrm>
            <a:prstGeom prst="line">
              <a:avLst/>
            </a:prstGeom>
            <a:noFill/>
            <a:ln w="19050">
              <a:solidFill>
                <a:srgbClr val="0000FF"/>
              </a:solidFill>
              <a:round/>
              <a:headEnd/>
              <a:tailEnd type="triangle" w="med" len="med"/>
            </a:ln>
            <a:effectLst/>
          </p:spPr>
          <p:txBody>
            <a:bodyPr/>
            <a:lstStyle/>
            <a:p>
              <a:endParaRPr lang="ja-JP" altLang="en-US"/>
            </a:p>
          </p:txBody>
        </p:sp>
        <p:sp>
          <p:nvSpPr>
            <p:cNvPr id="29740" name="Line 44"/>
            <p:cNvSpPr>
              <a:spLocks noChangeShapeType="1"/>
            </p:cNvSpPr>
            <p:nvPr/>
          </p:nvSpPr>
          <p:spPr bwMode="auto">
            <a:xfrm flipH="1">
              <a:off x="294" y="1104"/>
              <a:ext cx="2796" cy="2154"/>
            </a:xfrm>
            <a:prstGeom prst="line">
              <a:avLst/>
            </a:prstGeom>
            <a:noFill/>
            <a:ln w="19050">
              <a:solidFill>
                <a:srgbClr val="0000FF"/>
              </a:solidFill>
              <a:round/>
              <a:headEnd/>
              <a:tailEnd type="triangle" w="med" len="med"/>
            </a:ln>
            <a:effectLst/>
          </p:spPr>
          <p:txBody>
            <a:bodyPr/>
            <a:lstStyle/>
            <a:p>
              <a:endParaRPr lang="ja-JP" altLang="en-US"/>
            </a:p>
          </p:txBody>
        </p:sp>
      </p:grpSp>
      <p:grpSp>
        <p:nvGrpSpPr>
          <p:cNvPr id="13" name="Group 45"/>
          <p:cNvGrpSpPr>
            <a:grpSpLocks/>
          </p:cNvGrpSpPr>
          <p:nvPr/>
        </p:nvGrpSpPr>
        <p:grpSpPr bwMode="auto">
          <a:xfrm>
            <a:off x="1143000" y="2114550"/>
            <a:ext cx="3937000" cy="904875"/>
            <a:chOff x="720" y="1332"/>
            <a:chExt cx="2480" cy="570"/>
          </a:xfrm>
        </p:grpSpPr>
        <p:sp>
          <p:nvSpPr>
            <p:cNvPr id="29742" name="Line 46"/>
            <p:cNvSpPr>
              <a:spLocks noChangeShapeType="1"/>
            </p:cNvSpPr>
            <p:nvPr/>
          </p:nvSpPr>
          <p:spPr bwMode="auto">
            <a:xfrm flipH="1" flipV="1">
              <a:off x="1812" y="1434"/>
              <a:ext cx="1378" cy="36"/>
            </a:xfrm>
            <a:prstGeom prst="line">
              <a:avLst/>
            </a:prstGeom>
            <a:noFill/>
            <a:ln w="19050">
              <a:solidFill>
                <a:srgbClr val="0000FF"/>
              </a:solidFill>
              <a:round/>
              <a:headEnd/>
              <a:tailEnd type="triangle" w="med" len="med"/>
            </a:ln>
            <a:effectLst/>
          </p:spPr>
          <p:txBody>
            <a:bodyPr/>
            <a:lstStyle/>
            <a:p>
              <a:endParaRPr lang="ja-JP" altLang="en-US"/>
            </a:p>
          </p:txBody>
        </p:sp>
        <p:sp>
          <p:nvSpPr>
            <p:cNvPr id="29743" name="Line 47"/>
            <p:cNvSpPr>
              <a:spLocks noChangeShapeType="1"/>
            </p:cNvSpPr>
            <p:nvPr/>
          </p:nvSpPr>
          <p:spPr bwMode="auto">
            <a:xfrm flipH="1" flipV="1">
              <a:off x="720" y="1464"/>
              <a:ext cx="2474" cy="154"/>
            </a:xfrm>
            <a:prstGeom prst="line">
              <a:avLst/>
            </a:prstGeom>
            <a:noFill/>
            <a:ln w="19050">
              <a:solidFill>
                <a:srgbClr val="0000FF"/>
              </a:solidFill>
              <a:round/>
              <a:headEnd/>
              <a:tailEnd type="triangle" w="med" len="med"/>
            </a:ln>
            <a:effectLst/>
          </p:spPr>
          <p:txBody>
            <a:bodyPr/>
            <a:lstStyle/>
            <a:p>
              <a:endParaRPr lang="ja-JP" altLang="en-US"/>
            </a:p>
          </p:txBody>
        </p:sp>
        <p:sp>
          <p:nvSpPr>
            <p:cNvPr id="29744" name="Line 48"/>
            <p:cNvSpPr>
              <a:spLocks noChangeShapeType="1"/>
            </p:cNvSpPr>
            <p:nvPr/>
          </p:nvSpPr>
          <p:spPr bwMode="auto">
            <a:xfrm flipH="1" flipV="1">
              <a:off x="1350" y="1332"/>
              <a:ext cx="1844" cy="138"/>
            </a:xfrm>
            <a:prstGeom prst="line">
              <a:avLst/>
            </a:prstGeom>
            <a:noFill/>
            <a:ln w="19050">
              <a:solidFill>
                <a:srgbClr val="0000FF"/>
              </a:solidFill>
              <a:round/>
              <a:headEnd/>
              <a:tailEnd type="triangle" w="med" len="med"/>
            </a:ln>
            <a:effectLst/>
          </p:spPr>
          <p:txBody>
            <a:bodyPr/>
            <a:lstStyle/>
            <a:p>
              <a:endParaRPr lang="ja-JP" altLang="en-US"/>
            </a:p>
          </p:txBody>
        </p:sp>
        <p:sp>
          <p:nvSpPr>
            <p:cNvPr id="29745" name="Line 49"/>
            <p:cNvSpPr>
              <a:spLocks noChangeShapeType="1"/>
            </p:cNvSpPr>
            <p:nvPr/>
          </p:nvSpPr>
          <p:spPr bwMode="auto">
            <a:xfrm flipH="1" flipV="1">
              <a:off x="828" y="1578"/>
              <a:ext cx="2372" cy="42"/>
            </a:xfrm>
            <a:prstGeom prst="line">
              <a:avLst/>
            </a:prstGeom>
            <a:noFill/>
            <a:ln w="19050">
              <a:solidFill>
                <a:srgbClr val="0000FF"/>
              </a:solidFill>
              <a:round/>
              <a:headEnd/>
              <a:tailEnd type="triangle" w="med" len="med"/>
            </a:ln>
            <a:effectLst/>
          </p:spPr>
          <p:txBody>
            <a:bodyPr/>
            <a:lstStyle/>
            <a:p>
              <a:endParaRPr lang="ja-JP" altLang="en-US"/>
            </a:p>
          </p:txBody>
        </p:sp>
        <p:sp>
          <p:nvSpPr>
            <p:cNvPr id="29746" name="Line 50"/>
            <p:cNvSpPr>
              <a:spLocks noChangeShapeType="1"/>
            </p:cNvSpPr>
            <p:nvPr/>
          </p:nvSpPr>
          <p:spPr bwMode="auto">
            <a:xfrm flipH="1">
              <a:off x="1134" y="1620"/>
              <a:ext cx="2062" cy="48"/>
            </a:xfrm>
            <a:prstGeom prst="line">
              <a:avLst/>
            </a:prstGeom>
            <a:noFill/>
            <a:ln w="19050">
              <a:solidFill>
                <a:srgbClr val="0000FF"/>
              </a:solidFill>
              <a:round/>
              <a:headEnd/>
              <a:tailEnd type="triangle" w="med" len="med"/>
            </a:ln>
            <a:effectLst/>
          </p:spPr>
          <p:txBody>
            <a:bodyPr/>
            <a:lstStyle/>
            <a:p>
              <a:endParaRPr lang="ja-JP" altLang="en-US"/>
            </a:p>
          </p:txBody>
        </p:sp>
        <p:sp>
          <p:nvSpPr>
            <p:cNvPr id="29747" name="Line 51"/>
            <p:cNvSpPr>
              <a:spLocks noChangeShapeType="1"/>
            </p:cNvSpPr>
            <p:nvPr/>
          </p:nvSpPr>
          <p:spPr bwMode="auto">
            <a:xfrm flipH="1">
              <a:off x="1884" y="1616"/>
              <a:ext cx="1310" cy="160"/>
            </a:xfrm>
            <a:prstGeom prst="line">
              <a:avLst/>
            </a:prstGeom>
            <a:noFill/>
            <a:ln w="19050">
              <a:solidFill>
                <a:srgbClr val="0000FF"/>
              </a:solidFill>
              <a:round/>
              <a:headEnd/>
              <a:tailEnd type="triangle" w="med" len="med"/>
            </a:ln>
            <a:effectLst/>
          </p:spPr>
          <p:txBody>
            <a:bodyPr/>
            <a:lstStyle/>
            <a:p>
              <a:endParaRPr lang="ja-JP" altLang="en-US"/>
            </a:p>
          </p:txBody>
        </p:sp>
        <p:sp>
          <p:nvSpPr>
            <p:cNvPr id="29748" name="Line 52"/>
            <p:cNvSpPr>
              <a:spLocks noChangeShapeType="1"/>
            </p:cNvSpPr>
            <p:nvPr/>
          </p:nvSpPr>
          <p:spPr bwMode="auto">
            <a:xfrm flipH="1">
              <a:off x="2262" y="1620"/>
              <a:ext cx="932" cy="282"/>
            </a:xfrm>
            <a:prstGeom prst="line">
              <a:avLst/>
            </a:prstGeom>
            <a:noFill/>
            <a:ln w="19050">
              <a:solidFill>
                <a:srgbClr val="0000FF"/>
              </a:solidFill>
              <a:round/>
              <a:headEnd/>
              <a:tailEnd type="triangle" w="med" len="med"/>
            </a:ln>
            <a:effectLst/>
          </p:spPr>
          <p:txBody>
            <a:bodyPr/>
            <a:lstStyle/>
            <a:p>
              <a:endParaRPr lang="ja-JP" altLang="en-US"/>
            </a:p>
          </p:txBody>
        </p:sp>
      </p:grpSp>
      <p:grpSp>
        <p:nvGrpSpPr>
          <p:cNvPr id="14" name="Group 53"/>
          <p:cNvGrpSpPr>
            <a:grpSpLocks/>
          </p:cNvGrpSpPr>
          <p:nvPr/>
        </p:nvGrpSpPr>
        <p:grpSpPr bwMode="auto">
          <a:xfrm>
            <a:off x="2486025" y="2590800"/>
            <a:ext cx="2819400" cy="1038225"/>
            <a:chOff x="1566" y="1632"/>
            <a:chExt cx="1776" cy="654"/>
          </a:xfrm>
        </p:grpSpPr>
        <p:sp>
          <p:nvSpPr>
            <p:cNvPr id="29750" name="Line 54"/>
            <p:cNvSpPr>
              <a:spLocks noChangeShapeType="1"/>
            </p:cNvSpPr>
            <p:nvPr/>
          </p:nvSpPr>
          <p:spPr bwMode="auto">
            <a:xfrm flipH="1" flipV="1">
              <a:off x="1566" y="1632"/>
              <a:ext cx="1542" cy="342"/>
            </a:xfrm>
            <a:prstGeom prst="line">
              <a:avLst/>
            </a:prstGeom>
            <a:noFill/>
            <a:ln w="19050">
              <a:solidFill>
                <a:srgbClr val="0000FF"/>
              </a:solidFill>
              <a:round/>
              <a:headEnd/>
              <a:tailEnd type="triangle" w="med" len="med"/>
            </a:ln>
            <a:effectLst/>
          </p:spPr>
          <p:txBody>
            <a:bodyPr/>
            <a:lstStyle/>
            <a:p>
              <a:endParaRPr lang="ja-JP" altLang="en-US"/>
            </a:p>
          </p:txBody>
        </p:sp>
        <p:sp>
          <p:nvSpPr>
            <p:cNvPr id="29751" name="Line 55"/>
            <p:cNvSpPr>
              <a:spLocks noChangeShapeType="1"/>
            </p:cNvSpPr>
            <p:nvPr/>
          </p:nvSpPr>
          <p:spPr bwMode="auto">
            <a:xfrm flipH="1" flipV="1">
              <a:off x="2256" y="1980"/>
              <a:ext cx="1086" cy="306"/>
            </a:xfrm>
            <a:prstGeom prst="line">
              <a:avLst/>
            </a:prstGeom>
            <a:noFill/>
            <a:ln w="19050">
              <a:solidFill>
                <a:srgbClr val="0000FF"/>
              </a:solidFill>
              <a:round/>
              <a:headEnd/>
              <a:tailEnd type="triangle" w="med" len="med"/>
            </a:ln>
            <a:effectLst/>
          </p:spPr>
          <p:txBody>
            <a:bodyPr/>
            <a:lstStyle/>
            <a:p>
              <a:endParaRPr lang="ja-JP" altLang="en-US"/>
            </a:p>
          </p:txBody>
        </p:sp>
      </p:grpSp>
      <p:grpSp>
        <p:nvGrpSpPr>
          <p:cNvPr id="15" name="Group 56"/>
          <p:cNvGrpSpPr>
            <a:grpSpLocks/>
          </p:cNvGrpSpPr>
          <p:nvPr/>
        </p:nvGrpSpPr>
        <p:grpSpPr bwMode="auto">
          <a:xfrm>
            <a:off x="1200150" y="2124075"/>
            <a:ext cx="4095750" cy="1724025"/>
            <a:chOff x="756" y="1338"/>
            <a:chExt cx="2580" cy="1086"/>
          </a:xfrm>
        </p:grpSpPr>
        <p:sp>
          <p:nvSpPr>
            <p:cNvPr id="29753" name="Line 57"/>
            <p:cNvSpPr>
              <a:spLocks noChangeShapeType="1"/>
            </p:cNvSpPr>
            <p:nvPr/>
          </p:nvSpPr>
          <p:spPr bwMode="auto">
            <a:xfrm flipH="1" flipV="1">
              <a:off x="756" y="2100"/>
              <a:ext cx="2580" cy="324"/>
            </a:xfrm>
            <a:prstGeom prst="line">
              <a:avLst/>
            </a:prstGeom>
            <a:noFill/>
            <a:ln w="19050">
              <a:solidFill>
                <a:srgbClr val="0000FF"/>
              </a:solidFill>
              <a:round/>
              <a:headEnd/>
              <a:tailEnd type="triangle" w="med" len="med"/>
            </a:ln>
            <a:effectLst/>
          </p:spPr>
          <p:txBody>
            <a:bodyPr/>
            <a:lstStyle/>
            <a:p>
              <a:endParaRPr lang="ja-JP" altLang="en-US"/>
            </a:p>
          </p:txBody>
        </p:sp>
        <p:sp>
          <p:nvSpPr>
            <p:cNvPr id="29754" name="Line 58"/>
            <p:cNvSpPr>
              <a:spLocks noChangeShapeType="1"/>
            </p:cNvSpPr>
            <p:nvPr/>
          </p:nvSpPr>
          <p:spPr bwMode="auto">
            <a:xfrm flipH="1" flipV="1">
              <a:off x="1566" y="1644"/>
              <a:ext cx="1542" cy="354"/>
            </a:xfrm>
            <a:prstGeom prst="line">
              <a:avLst/>
            </a:prstGeom>
            <a:noFill/>
            <a:ln w="19050">
              <a:solidFill>
                <a:srgbClr val="0000FF"/>
              </a:solidFill>
              <a:round/>
              <a:headEnd/>
              <a:tailEnd type="triangle" w="med" len="med"/>
            </a:ln>
            <a:effectLst/>
          </p:spPr>
          <p:txBody>
            <a:bodyPr/>
            <a:lstStyle/>
            <a:p>
              <a:endParaRPr lang="ja-JP" altLang="en-US"/>
            </a:p>
          </p:txBody>
        </p:sp>
        <p:sp>
          <p:nvSpPr>
            <p:cNvPr id="29755" name="Line 59"/>
            <p:cNvSpPr>
              <a:spLocks noChangeShapeType="1"/>
            </p:cNvSpPr>
            <p:nvPr/>
          </p:nvSpPr>
          <p:spPr bwMode="auto">
            <a:xfrm flipH="1" flipV="1">
              <a:off x="2370" y="1338"/>
              <a:ext cx="960" cy="1074"/>
            </a:xfrm>
            <a:prstGeom prst="line">
              <a:avLst/>
            </a:prstGeom>
            <a:noFill/>
            <a:ln w="19050">
              <a:solidFill>
                <a:srgbClr val="0000FF"/>
              </a:solidFill>
              <a:round/>
              <a:headEnd/>
              <a:tailEnd type="triangle" w="med" len="med"/>
            </a:ln>
            <a:effectLst/>
          </p:spPr>
          <p:txBody>
            <a:bodyPr/>
            <a:lstStyle/>
            <a:p>
              <a:endParaRPr lang="ja-JP" altLang="en-US"/>
            </a:p>
          </p:txBody>
        </p:sp>
      </p:grpSp>
      <p:grpSp>
        <p:nvGrpSpPr>
          <p:cNvPr id="16" name="Group 60"/>
          <p:cNvGrpSpPr>
            <a:grpSpLocks/>
          </p:cNvGrpSpPr>
          <p:nvPr/>
        </p:nvGrpSpPr>
        <p:grpSpPr bwMode="auto">
          <a:xfrm>
            <a:off x="1152525" y="2819400"/>
            <a:ext cx="3829050" cy="1809750"/>
            <a:chOff x="726" y="1776"/>
            <a:chExt cx="2412" cy="1140"/>
          </a:xfrm>
        </p:grpSpPr>
        <p:sp>
          <p:nvSpPr>
            <p:cNvPr id="29757" name="Line 61"/>
            <p:cNvSpPr>
              <a:spLocks noChangeShapeType="1"/>
            </p:cNvSpPr>
            <p:nvPr/>
          </p:nvSpPr>
          <p:spPr bwMode="auto">
            <a:xfrm flipH="1" flipV="1">
              <a:off x="2430" y="1944"/>
              <a:ext cx="696" cy="972"/>
            </a:xfrm>
            <a:prstGeom prst="line">
              <a:avLst/>
            </a:prstGeom>
            <a:noFill/>
            <a:ln w="19050">
              <a:solidFill>
                <a:srgbClr val="0000FF"/>
              </a:solidFill>
              <a:round/>
              <a:headEnd/>
              <a:tailEnd type="triangle" w="med" len="med"/>
            </a:ln>
            <a:effectLst/>
          </p:spPr>
          <p:txBody>
            <a:bodyPr/>
            <a:lstStyle/>
            <a:p>
              <a:endParaRPr lang="ja-JP" altLang="en-US"/>
            </a:p>
          </p:txBody>
        </p:sp>
        <p:sp>
          <p:nvSpPr>
            <p:cNvPr id="29758" name="Line 62"/>
            <p:cNvSpPr>
              <a:spLocks noChangeShapeType="1"/>
            </p:cNvSpPr>
            <p:nvPr/>
          </p:nvSpPr>
          <p:spPr bwMode="auto">
            <a:xfrm flipH="1" flipV="1">
              <a:off x="1974" y="1848"/>
              <a:ext cx="1122" cy="912"/>
            </a:xfrm>
            <a:prstGeom prst="line">
              <a:avLst/>
            </a:prstGeom>
            <a:noFill/>
            <a:ln w="19050">
              <a:solidFill>
                <a:srgbClr val="0000FF"/>
              </a:solidFill>
              <a:round/>
              <a:headEnd/>
              <a:tailEnd type="triangle" w="med" len="med"/>
            </a:ln>
            <a:effectLst/>
          </p:spPr>
          <p:txBody>
            <a:bodyPr/>
            <a:lstStyle/>
            <a:p>
              <a:endParaRPr lang="ja-JP" altLang="en-US"/>
            </a:p>
          </p:txBody>
        </p:sp>
        <p:sp>
          <p:nvSpPr>
            <p:cNvPr id="29759" name="Line 63"/>
            <p:cNvSpPr>
              <a:spLocks noChangeShapeType="1"/>
            </p:cNvSpPr>
            <p:nvPr/>
          </p:nvSpPr>
          <p:spPr bwMode="auto">
            <a:xfrm flipH="1" flipV="1">
              <a:off x="726" y="2142"/>
              <a:ext cx="2412" cy="774"/>
            </a:xfrm>
            <a:prstGeom prst="line">
              <a:avLst/>
            </a:prstGeom>
            <a:noFill/>
            <a:ln w="19050">
              <a:solidFill>
                <a:srgbClr val="0000FF"/>
              </a:solidFill>
              <a:round/>
              <a:headEnd/>
              <a:tailEnd type="triangle" w="med" len="med"/>
            </a:ln>
            <a:effectLst/>
          </p:spPr>
          <p:txBody>
            <a:bodyPr/>
            <a:lstStyle/>
            <a:p>
              <a:endParaRPr lang="ja-JP" altLang="en-US"/>
            </a:p>
          </p:txBody>
        </p:sp>
        <p:sp>
          <p:nvSpPr>
            <p:cNvPr id="29760" name="Line 64"/>
            <p:cNvSpPr>
              <a:spLocks noChangeShapeType="1"/>
            </p:cNvSpPr>
            <p:nvPr/>
          </p:nvSpPr>
          <p:spPr bwMode="auto">
            <a:xfrm flipH="1" flipV="1">
              <a:off x="984" y="1776"/>
              <a:ext cx="2112" cy="978"/>
            </a:xfrm>
            <a:prstGeom prst="line">
              <a:avLst/>
            </a:prstGeom>
            <a:noFill/>
            <a:ln w="19050">
              <a:solidFill>
                <a:srgbClr val="0000FF"/>
              </a:solidFill>
              <a:round/>
              <a:headEnd/>
              <a:tailEnd type="triangle" w="med" len="med"/>
            </a:ln>
            <a:effectLst/>
          </p:spPr>
          <p:txBody>
            <a:bodyPr/>
            <a:lstStyle/>
            <a:p>
              <a:endParaRPr lang="ja-JP" altLang="en-US"/>
            </a:p>
          </p:txBody>
        </p:sp>
      </p:grpSp>
      <p:grpSp>
        <p:nvGrpSpPr>
          <p:cNvPr id="17" name="Group 65"/>
          <p:cNvGrpSpPr>
            <a:grpSpLocks/>
          </p:cNvGrpSpPr>
          <p:nvPr/>
        </p:nvGrpSpPr>
        <p:grpSpPr bwMode="auto">
          <a:xfrm>
            <a:off x="1057275" y="3257550"/>
            <a:ext cx="4124325" cy="1990725"/>
            <a:chOff x="666" y="2052"/>
            <a:chExt cx="2598" cy="1254"/>
          </a:xfrm>
        </p:grpSpPr>
        <p:sp>
          <p:nvSpPr>
            <p:cNvPr id="29762" name="Line 66"/>
            <p:cNvSpPr>
              <a:spLocks noChangeShapeType="1"/>
            </p:cNvSpPr>
            <p:nvPr/>
          </p:nvSpPr>
          <p:spPr bwMode="auto">
            <a:xfrm flipH="1" flipV="1">
              <a:off x="2346" y="2052"/>
              <a:ext cx="918" cy="1248"/>
            </a:xfrm>
            <a:prstGeom prst="line">
              <a:avLst/>
            </a:prstGeom>
            <a:noFill/>
            <a:ln w="19050">
              <a:solidFill>
                <a:srgbClr val="0000FF"/>
              </a:solidFill>
              <a:round/>
              <a:headEnd/>
              <a:tailEnd type="triangle" w="med" len="med"/>
            </a:ln>
            <a:effectLst/>
          </p:spPr>
          <p:txBody>
            <a:bodyPr/>
            <a:lstStyle/>
            <a:p>
              <a:endParaRPr lang="ja-JP" altLang="en-US"/>
            </a:p>
          </p:txBody>
        </p:sp>
        <p:sp>
          <p:nvSpPr>
            <p:cNvPr id="29763" name="Line 67"/>
            <p:cNvSpPr>
              <a:spLocks noChangeShapeType="1"/>
            </p:cNvSpPr>
            <p:nvPr/>
          </p:nvSpPr>
          <p:spPr bwMode="auto">
            <a:xfrm flipH="1" flipV="1">
              <a:off x="666" y="2088"/>
              <a:ext cx="2598" cy="1218"/>
            </a:xfrm>
            <a:prstGeom prst="line">
              <a:avLst/>
            </a:prstGeom>
            <a:noFill/>
            <a:ln w="19050">
              <a:solidFill>
                <a:srgbClr val="0000FF"/>
              </a:solidFill>
              <a:round/>
              <a:headEnd/>
              <a:tailEnd type="triangle" w="med" len="med"/>
            </a:ln>
            <a:effectLst/>
          </p:spPr>
          <p:txBody>
            <a:bodyPr/>
            <a:lstStyle/>
            <a:p>
              <a:endParaRPr lang="ja-JP" altLang="en-US"/>
            </a:p>
          </p:txBody>
        </p:sp>
      </p:grpSp>
      <p:grpSp>
        <p:nvGrpSpPr>
          <p:cNvPr id="18" name="Group 68"/>
          <p:cNvGrpSpPr>
            <a:grpSpLocks/>
          </p:cNvGrpSpPr>
          <p:nvPr/>
        </p:nvGrpSpPr>
        <p:grpSpPr bwMode="auto">
          <a:xfrm>
            <a:off x="771525" y="4781550"/>
            <a:ext cx="4552950" cy="1476375"/>
            <a:chOff x="486" y="3012"/>
            <a:chExt cx="2868" cy="930"/>
          </a:xfrm>
        </p:grpSpPr>
        <p:sp>
          <p:nvSpPr>
            <p:cNvPr id="29765" name="Line 69"/>
            <p:cNvSpPr>
              <a:spLocks noChangeShapeType="1"/>
            </p:cNvSpPr>
            <p:nvPr/>
          </p:nvSpPr>
          <p:spPr bwMode="auto">
            <a:xfrm flipH="1" flipV="1">
              <a:off x="2412" y="3012"/>
              <a:ext cx="930" cy="648"/>
            </a:xfrm>
            <a:prstGeom prst="line">
              <a:avLst/>
            </a:prstGeom>
            <a:noFill/>
            <a:ln w="19050">
              <a:solidFill>
                <a:srgbClr val="0000FF"/>
              </a:solidFill>
              <a:round/>
              <a:headEnd/>
              <a:tailEnd type="triangle" w="med" len="med"/>
            </a:ln>
            <a:effectLst/>
          </p:spPr>
          <p:txBody>
            <a:bodyPr/>
            <a:lstStyle/>
            <a:p>
              <a:endParaRPr lang="ja-JP" altLang="en-US"/>
            </a:p>
          </p:txBody>
        </p:sp>
        <p:sp>
          <p:nvSpPr>
            <p:cNvPr id="29766" name="Line 70"/>
            <p:cNvSpPr>
              <a:spLocks noChangeShapeType="1"/>
            </p:cNvSpPr>
            <p:nvPr/>
          </p:nvSpPr>
          <p:spPr bwMode="auto">
            <a:xfrm flipH="1" flipV="1">
              <a:off x="2040" y="3078"/>
              <a:ext cx="1302" cy="588"/>
            </a:xfrm>
            <a:prstGeom prst="line">
              <a:avLst/>
            </a:prstGeom>
            <a:noFill/>
            <a:ln w="19050">
              <a:solidFill>
                <a:srgbClr val="0000FF"/>
              </a:solidFill>
              <a:round/>
              <a:headEnd/>
              <a:tailEnd type="triangle" w="med" len="med"/>
            </a:ln>
            <a:effectLst/>
          </p:spPr>
          <p:txBody>
            <a:bodyPr/>
            <a:lstStyle/>
            <a:p>
              <a:endParaRPr lang="ja-JP" altLang="en-US"/>
            </a:p>
          </p:txBody>
        </p:sp>
        <p:sp>
          <p:nvSpPr>
            <p:cNvPr id="29767" name="Line 71"/>
            <p:cNvSpPr>
              <a:spLocks noChangeShapeType="1"/>
            </p:cNvSpPr>
            <p:nvPr/>
          </p:nvSpPr>
          <p:spPr bwMode="auto">
            <a:xfrm flipH="1" flipV="1">
              <a:off x="1776" y="3192"/>
              <a:ext cx="1572" cy="474"/>
            </a:xfrm>
            <a:prstGeom prst="line">
              <a:avLst/>
            </a:prstGeom>
            <a:noFill/>
            <a:ln w="19050">
              <a:solidFill>
                <a:srgbClr val="0000FF"/>
              </a:solidFill>
              <a:round/>
              <a:headEnd/>
              <a:tailEnd type="triangle" w="med" len="med"/>
            </a:ln>
            <a:effectLst/>
          </p:spPr>
          <p:txBody>
            <a:bodyPr/>
            <a:lstStyle/>
            <a:p>
              <a:endParaRPr lang="ja-JP" altLang="en-US"/>
            </a:p>
          </p:txBody>
        </p:sp>
        <p:sp>
          <p:nvSpPr>
            <p:cNvPr id="29768" name="Line 72"/>
            <p:cNvSpPr>
              <a:spLocks noChangeShapeType="1"/>
            </p:cNvSpPr>
            <p:nvPr/>
          </p:nvSpPr>
          <p:spPr bwMode="auto">
            <a:xfrm flipH="1" flipV="1">
              <a:off x="1236" y="3408"/>
              <a:ext cx="2112" cy="258"/>
            </a:xfrm>
            <a:prstGeom prst="line">
              <a:avLst/>
            </a:prstGeom>
            <a:noFill/>
            <a:ln w="19050">
              <a:solidFill>
                <a:srgbClr val="0000FF"/>
              </a:solidFill>
              <a:round/>
              <a:headEnd/>
              <a:tailEnd type="triangle" w="med" len="med"/>
            </a:ln>
            <a:effectLst/>
          </p:spPr>
          <p:txBody>
            <a:bodyPr/>
            <a:lstStyle/>
            <a:p>
              <a:endParaRPr lang="ja-JP" altLang="en-US"/>
            </a:p>
          </p:txBody>
        </p:sp>
        <p:sp>
          <p:nvSpPr>
            <p:cNvPr id="29769" name="Line 73"/>
            <p:cNvSpPr>
              <a:spLocks noChangeShapeType="1"/>
            </p:cNvSpPr>
            <p:nvPr/>
          </p:nvSpPr>
          <p:spPr bwMode="auto">
            <a:xfrm flipH="1" flipV="1">
              <a:off x="1068" y="3474"/>
              <a:ext cx="2286" cy="192"/>
            </a:xfrm>
            <a:prstGeom prst="line">
              <a:avLst/>
            </a:prstGeom>
            <a:noFill/>
            <a:ln w="19050">
              <a:solidFill>
                <a:srgbClr val="0000FF"/>
              </a:solidFill>
              <a:round/>
              <a:headEnd/>
              <a:tailEnd type="triangle" w="med" len="med"/>
            </a:ln>
            <a:effectLst/>
          </p:spPr>
          <p:txBody>
            <a:bodyPr/>
            <a:lstStyle/>
            <a:p>
              <a:endParaRPr lang="ja-JP" altLang="en-US"/>
            </a:p>
          </p:txBody>
        </p:sp>
        <p:sp>
          <p:nvSpPr>
            <p:cNvPr id="29770" name="Line 74"/>
            <p:cNvSpPr>
              <a:spLocks noChangeShapeType="1"/>
            </p:cNvSpPr>
            <p:nvPr/>
          </p:nvSpPr>
          <p:spPr bwMode="auto">
            <a:xfrm flipH="1" flipV="1">
              <a:off x="840" y="3510"/>
              <a:ext cx="2490" cy="156"/>
            </a:xfrm>
            <a:prstGeom prst="line">
              <a:avLst/>
            </a:prstGeom>
            <a:noFill/>
            <a:ln w="19050">
              <a:solidFill>
                <a:srgbClr val="0000FF"/>
              </a:solidFill>
              <a:round/>
              <a:headEnd/>
              <a:tailEnd type="triangle" w="med" len="med"/>
            </a:ln>
            <a:effectLst/>
          </p:spPr>
          <p:txBody>
            <a:bodyPr/>
            <a:lstStyle/>
            <a:p>
              <a:endParaRPr lang="ja-JP" altLang="en-US"/>
            </a:p>
          </p:txBody>
        </p:sp>
        <p:sp>
          <p:nvSpPr>
            <p:cNvPr id="29771" name="Line 75"/>
            <p:cNvSpPr>
              <a:spLocks noChangeShapeType="1"/>
            </p:cNvSpPr>
            <p:nvPr/>
          </p:nvSpPr>
          <p:spPr bwMode="auto">
            <a:xfrm flipH="1" flipV="1">
              <a:off x="2628" y="3786"/>
              <a:ext cx="696" cy="156"/>
            </a:xfrm>
            <a:prstGeom prst="line">
              <a:avLst/>
            </a:prstGeom>
            <a:noFill/>
            <a:ln w="19050">
              <a:solidFill>
                <a:srgbClr val="0000FF"/>
              </a:solidFill>
              <a:round/>
              <a:headEnd/>
              <a:tailEnd type="triangle" w="med" len="med"/>
            </a:ln>
            <a:effectLst/>
          </p:spPr>
          <p:txBody>
            <a:bodyPr/>
            <a:lstStyle/>
            <a:p>
              <a:endParaRPr lang="ja-JP" altLang="en-US"/>
            </a:p>
          </p:txBody>
        </p:sp>
        <p:sp>
          <p:nvSpPr>
            <p:cNvPr id="29772" name="Line 76"/>
            <p:cNvSpPr>
              <a:spLocks noChangeShapeType="1"/>
            </p:cNvSpPr>
            <p:nvPr/>
          </p:nvSpPr>
          <p:spPr bwMode="auto">
            <a:xfrm flipH="1" flipV="1">
              <a:off x="486" y="3852"/>
              <a:ext cx="2826" cy="90"/>
            </a:xfrm>
            <a:prstGeom prst="line">
              <a:avLst/>
            </a:prstGeom>
            <a:noFill/>
            <a:ln w="19050">
              <a:solidFill>
                <a:srgbClr val="0000FF"/>
              </a:solidFill>
              <a:round/>
              <a:headEnd/>
              <a:tailEnd type="triangle" w="med" len="med"/>
            </a:ln>
            <a:effectLst/>
          </p:spPr>
          <p:txBody>
            <a:bodyPr/>
            <a:lstStyle/>
            <a:p>
              <a:endParaRPr lang="ja-JP"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par>
                          <p:cTn id="7" fill="hold">
                            <p:stCondLst>
                              <p:cond delay="500"/>
                            </p:stCondLst>
                            <p:childTnLst>
                              <p:par>
                                <p:cTn id="8" presetID="18" presetClass="entr" presetSubtype="12" fill="hold" nodeType="after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trips(downLeft)">
                                      <p:cBhvr>
                                        <p:cTn id="10" dur="5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5"/>
                                        </p:tgtEl>
                                        <p:attrNameLst>
                                          <p:attrName>style.visibility</p:attrName>
                                        </p:attrNameLst>
                                      </p:cBhvr>
                                      <p:to>
                                        <p:strVal val="visible"/>
                                      </p:to>
                                    </p:set>
                                  </p:childTnLst>
                                </p:cTn>
                              </p:par>
                            </p:childTnLst>
                          </p:cTn>
                        </p:par>
                        <p:par>
                          <p:cTn id="15" fill="hold">
                            <p:stCondLst>
                              <p:cond delay="500"/>
                            </p:stCondLst>
                            <p:childTnLst>
                              <p:par>
                                <p:cTn id="16" presetID="22" presetClass="entr" presetSubtype="2"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right)">
                                      <p:cBhvr>
                                        <p:cTn id="18" dur="500"/>
                                        <p:tgtEl>
                                          <p:spTgt spid="13"/>
                                        </p:tgtEl>
                                      </p:cBhvr>
                                    </p:animEffec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7"/>
                                        </p:tgtEl>
                                        <p:attrNameLst>
                                          <p:attrName>style.visibility</p:attrName>
                                        </p:attrNameLst>
                                      </p:cBhvr>
                                      <p:to>
                                        <p:strVal val="visible"/>
                                      </p:to>
                                    </p:set>
                                  </p:childTnLst>
                                </p:cTn>
                              </p:par>
                            </p:childTnLst>
                          </p:cTn>
                        </p:par>
                        <p:par>
                          <p:cTn id="23" fill="hold">
                            <p:stCondLst>
                              <p:cond delay="500"/>
                            </p:stCondLst>
                            <p:childTnLst>
                              <p:par>
                                <p:cTn id="24" presetID="22" presetClass="entr" presetSubtype="2" fill="hold"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right)">
                                      <p:cBhvr>
                                        <p:cTn id="26" dur="500"/>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499"/>
                                          </p:stCondLst>
                                        </p:cTn>
                                        <p:tgtEl>
                                          <p:spTgt spid="8"/>
                                        </p:tgtEl>
                                        <p:attrNameLst>
                                          <p:attrName>style.visibility</p:attrName>
                                        </p:attrNameLst>
                                      </p:cBhvr>
                                      <p:to>
                                        <p:strVal val="visible"/>
                                      </p:to>
                                    </p:set>
                                  </p:childTnLst>
                                </p:cTn>
                              </p:par>
                            </p:childTnLst>
                          </p:cTn>
                        </p:par>
                        <p:par>
                          <p:cTn id="31" fill="hold">
                            <p:stCondLst>
                              <p:cond delay="500"/>
                            </p:stCondLst>
                            <p:childTnLst>
                              <p:par>
                                <p:cTn id="32" presetID="22" presetClass="entr" presetSubtype="2" fill="hold"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right)">
                                      <p:cBhvr>
                                        <p:cTn id="34" dur="500"/>
                                        <p:tgtEl>
                                          <p:spTgt spid="15"/>
                                        </p:tgtEl>
                                      </p:cBhvr>
                                    </p:animEffec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499"/>
                                          </p:stCondLst>
                                        </p:cTn>
                                        <p:tgtEl>
                                          <p:spTgt spid="9"/>
                                        </p:tgtEl>
                                        <p:attrNameLst>
                                          <p:attrName>style.visibility</p:attrName>
                                        </p:attrNameLst>
                                      </p:cBhvr>
                                      <p:to>
                                        <p:strVal val="visible"/>
                                      </p:to>
                                    </p:set>
                                  </p:childTnLst>
                                </p:cTn>
                              </p:par>
                            </p:childTnLst>
                          </p:cTn>
                        </p:par>
                        <p:par>
                          <p:cTn id="39" fill="hold">
                            <p:stCondLst>
                              <p:cond delay="500"/>
                            </p:stCondLst>
                            <p:childTnLst>
                              <p:par>
                                <p:cTn id="40" presetID="18" presetClass="entr" presetSubtype="9"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strips(upLeft)">
                                      <p:cBhvr>
                                        <p:cTn id="42" dur="500"/>
                                        <p:tgtEl>
                                          <p:spTgt spid="16"/>
                                        </p:tgtEl>
                                      </p:cBhvr>
                                    </p:animEffec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499"/>
                                          </p:stCondLst>
                                        </p:cTn>
                                        <p:tgtEl>
                                          <p:spTgt spid="10"/>
                                        </p:tgtEl>
                                        <p:attrNameLst>
                                          <p:attrName>style.visibility</p:attrName>
                                        </p:attrNameLst>
                                      </p:cBhvr>
                                      <p:to>
                                        <p:strVal val="visible"/>
                                      </p:to>
                                    </p:set>
                                  </p:childTnLst>
                                </p:cTn>
                              </p:par>
                            </p:childTnLst>
                          </p:cTn>
                        </p:par>
                        <p:par>
                          <p:cTn id="47" fill="hold">
                            <p:stCondLst>
                              <p:cond delay="500"/>
                            </p:stCondLst>
                            <p:childTnLst>
                              <p:par>
                                <p:cTn id="48" presetID="18" presetClass="entr" presetSubtype="9" fill="hold" nodeType="after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strips(upLeft)">
                                      <p:cBhvr>
                                        <p:cTn id="50" dur="500"/>
                                        <p:tgtEl>
                                          <p:spTgt spid="17"/>
                                        </p:tgtEl>
                                      </p:cBhvr>
                                    </p:animEffec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499"/>
                                          </p:stCondLst>
                                        </p:cTn>
                                        <p:tgtEl>
                                          <p:spTgt spid="11"/>
                                        </p:tgtEl>
                                        <p:attrNameLst>
                                          <p:attrName>style.visibility</p:attrName>
                                        </p:attrNameLst>
                                      </p:cBhvr>
                                      <p:to>
                                        <p:strVal val="visible"/>
                                      </p:to>
                                    </p:set>
                                  </p:childTnLst>
                                </p:cTn>
                              </p:par>
                            </p:childTnLst>
                          </p:cTn>
                        </p:par>
                        <p:par>
                          <p:cTn id="55" fill="hold">
                            <p:stCondLst>
                              <p:cond delay="500"/>
                            </p:stCondLst>
                            <p:childTnLst>
                              <p:par>
                                <p:cTn id="56" presetID="22" presetClass="entr" presetSubtype="2" fill="hold"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wipe(right)">
                                      <p:cBhvr>
                                        <p:cTn id="58" dur="500"/>
                                        <p:tgtEl>
                                          <p:spTgt spid="18"/>
                                        </p:tgtEl>
                                      </p:cBhvr>
                                    </p:animEffect>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par>
                          <p:cTn id="59" fill="hold">
                            <p:stCondLst>
                              <p:cond delay="1000"/>
                            </p:stCondLst>
                            <p:childTnLst>
                              <p:par>
                                <p:cTn id="60" presetID="1" presetClass="entr" presetSubtype="0" fill="hold" nodeType="afterEffect">
                                  <p:stCondLst>
                                    <p:cond delay="6000"/>
                                  </p:stCondLst>
                                  <p:childTnLst>
                                    <p:set>
                                      <p:cBhvr>
                                        <p:cTn id="61" dur="1" fill="hold">
                                          <p:stCondLst>
                                            <p:cond delay="499"/>
                                          </p:stCondLst>
                                        </p:cTn>
                                        <p:tgtEl>
                                          <p:spTgt spid="297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ALICE </a:t>
            </a:r>
            <a:r>
              <a:rPr kumimoji="1" lang="ja-JP" altLang="en-US" dirty="0" smtClean="0"/>
              <a:t>実験</a:t>
            </a:r>
            <a:endParaRPr kumimoji="1" lang="ja-JP" altLang="en-US" dirty="0"/>
          </a:p>
        </p:txBody>
      </p:sp>
      <p:sp>
        <p:nvSpPr>
          <p:cNvPr id="3" name="コンテンツ プレースホルダ 2"/>
          <p:cNvSpPr>
            <a:spLocks noGrp="1"/>
          </p:cNvSpPr>
          <p:nvPr>
            <p:ph idx="1"/>
          </p:nvPr>
        </p:nvSpPr>
        <p:spPr>
          <a:xfrm>
            <a:off x="2786050" y="5357826"/>
            <a:ext cx="5929354" cy="1285884"/>
          </a:xfrm>
        </p:spPr>
        <p:txBody>
          <a:bodyPr/>
          <a:lstStyle/>
          <a:p>
            <a:r>
              <a:rPr lang="en-US" altLang="ja-JP" sz="1600" dirty="0" smtClean="0"/>
              <a:t>CERN-LHC</a:t>
            </a:r>
            <a:r>
              <a:rPr lang="ja-JP" altLang="en-US" sz="1600" dirty="0" smtClean="0"/>
              <a:t>でのクォーク・グルーオン・プラズマに関する実験</a:t>
            </a:r>
            <a:endParaRPr lang="en-US" altLang="ja-JP" sz="1600" dirty="0" smtClean="0"/>
          </a:p>
          <a:p>
            <a:pPr lvl="1"/>
            <a:r>
              <a:rPr lang="ja-JP" altLang="en-US" sz="1050" dirty="0" smtClean="0"/>
              <a:t>高エネルギーの重イオン同士を衝突させる</a:t>
            </a:r>
            <a:endParaRPr lang="en-US" altLang="ja-JP" sz="1050" dirty="0" smtClean="0"/>
          </a:p>
          <a:p>
            <a:pPr lvl="1"/>
            <a:r>
              <a:rPr lang="en-US" altLang="ja-JP" sz="1050" dirty="0" smtClean="0"/>
              <a:t>Higgs </a:t>
            </a:r>
            <a:r>
              <a:rPr lang="ja-JP" altLang="en-US" sz="1050" dirty="0" smtClean="0"/>
              <a:t>の発見をメインとする</a:t>
            </a:r>
            <a:r>
              <a:rPr lang="en-US" altLang="ja-JP" sz="1050" dirty="0" smtClean="0"/>
              <a:t>ATLAS, CMS </a:t>
            </a:r>
            <a:r>
              <a:rPr lang="ja-JP" altLang="en-US" sz="1050" dirty="0" smtClean="0"/>
              <a:t>も研究を行うと表明している</a:t>
            </a:r>
            <a:endParaRPr lang="en-US" altLang="ja-JP" sz="1100" dirty="0" smtClean="0"/>
          </a:p>
        </p:txBody>
      </p:sp>
      <p:sp>
        <p:nvSpPr>
          <p:cNvPr id="4" name="スライド番号プレースホルダ 3"/>
          <p:cNvSpPr>
            <a:spLocks noGrp="1"/>
          </p:cNvSpPr>
          <p:nvPr>
            <p:ph type="sldNum" sz="quarter" idx="11"/>
          </p:nvPr>
        </p:nvSpPr>
        <p:spPr/>
        <p:txBody>
          <a:bodyPr/>
          <a:lstStyle/>
          <a:p>
            <a:fld id="{76DD8038-9E69-4AB8-9DC1-6808DA11E662}" type="slidenum">
              <a:rPr kumimoji="1" lang="ja-JP" altLang="en-US" smtClean="0"/>
              <a:pPr/>
              <a:t>92</a:t>
            </a:fld>
            <a:endParaRPr kumimoji="1" lang="ja-JP" altLang="en-US"/>
          </a:p>
        </p:txBody>
      </p:sp>
      <p:sp>
        <p:nvSpPr>
          <p:cNvPr id="6" name="フッター プレースホルダ 5"/>
          <p:cNvSpPr>
            <a:spLocks noGrp="1"/>
          </p:cNvSpPr>
          <p:nvPr>
            <p:ph type="ftr" sz="quarter" idx="10"/>
          </p:nvPr>
        </p:nvSpPr>
        <p:spPr/>
        <p:txBody>
          <a:bodyPr/>
          <a:lstStyle/>
          <a:p>
            <a:r>
              <a:rPr lang="ja-JP" altLang="en-US" smtClean="0"/>
              <a:t>原子核物理１ </a:t>
            </a:r>
            <a:r>
              <a:rPr lang="en-US" altLang="ja-JP" smtClean="0"/>
              <a:t>(2009/1/23)</a:t>
            </a:r>
            <a:endParaRPr lang="ja-JP" altLang="en-US" dirty="0"/>
          </a:p>
        </p:txBody>
      </p:sp>
      <p:pic>
        <p:nvPicPr>
          <p:cNvPr id="26626" name="Picture 2" descr="http://cern-accelerators-optics.web.cern.ch/cern-accelerators-optics/PSnew.jpg"/>
          <p:cNvPicPr>
            <a:picLocks noChangeAspect="1" noChangeArrowheads="1"/>
          </p:cNvPicPr>
          <p:nvPr/>
        </p:nvPicPr>
        <p:blipFill>
          <a:blip r:embed="rId2" cstate="print"/>
          <a:srcRect/>
          <a:stretch>
            <a:fillRect/>
          </a:stretch>
        </p:blipFill>
        <p:spPr bwMode="auto">
          <a:xfrm>
            <a:off x="142844" y="3143248"/>
            <a:ext cx="2489830" cy="3214686"/>
          </a:xfrm>
          <a:prstGeom prst="rect">
            <a:avLst/>
          </a:prstGeom>
          <a:noFill/>
        </p:spPr>
      </p:pic>
      <p:pic>
        <p:nvPicPr>
          <p:cNvPr id="8" name="Picture 2" descr="http://www.physics.ohio-state.edu/%7Eling/group/cern1.jpg"/>
          <p:cNvPicPr>
            <a:picLocks noChangeAspect="1" noChangeArrowheads="1"/>
          </p:cNvPicPr>
          <p:nvPr/>
        </p:nvPicPr>
        <p:blipFill>
          <a:blip r:embed="rId3" cstate="print"/>
          <a:srcRect t="-1796" r="240" b="1228"/>
          <a:stretch>
            <a:fillRect/>
          </a:stretch>
        </p:blipFill>
        <p:spPr bwMode="auto">
          <a:xfrm>
            <a:off x="4572000" y="1000108"/>
            <a:ext cx="4454159" cy="3071834"/>
          </a:xfrm>
          <a:prstGeom prst="rect">
            <a:avLst/>
          </a:prstGeom>
          <a:noFill/>
        </p:spPr>
      </p:pic>
      <p:pic>
        <p:nvPicPr>
          <p:cNvPr id="26628" name="Picture 4" descr="http://public.web.cern.ch/public/Objects/LHC/alice_setup.gif"/>
          <p:cNvPicPr>
            <a:picLocks noChangeAspect="1" noChangeArrowheads="1"/>
          </p:cNvPicPr>
          <p:nvPr/>
        </p:nvPicPr>
        <p:blipFill>
          <a:blip r:embed="rId4" cstate="print"/>
          <a:srcRect/>
          <a:stretch>
            <a:fillRect/>
          </a:stretch>
        </p:blipFill>
        <p:spPr bwMode="auto">
          <a:xfrm>
            <a:off x="276196" y="904858"/>
            <a:ext cx="4103904" cy="2505092"/>
          </a:xfrm>
          <a:prstGeom prst="rect">
            <a:avLst/>
          </a:prstGeom>
          <a:noFill/>
        </p:spPr>
      </p:pic>
      <p:pic>
        <p:nvPicPr>
          <p:cNvPr id="26630" name="Picture 6" descr="http://alice-project-bestpictures.web.cern.ch/alice-project-bestpictures/ALICE%20seen%20by%20Antonio%20SABA/1/imgLg/a_saba-alicefocus_72dpi.jpg"/>
          <p:cNvPicPr>
            <a:picLocks noChangeAspect="1" noChangeArrowheads="1"/>
          </p:cNvPicPr>
          <p:nvPr/>
        </p:nvPicPr>
        <p:blipFill>
          <a:blip r:embed="rId5" cstate="print"/>
          <a:srcRect/>
          <a:stretch>
            <a:fillRect/>
          </a:stretch>
        </p:blipFill>
        <p:spPr bwMode="auto">
          <a:xfrm>
            <a:off x="2643174" y="2902930"/>
            <a:ext cx="2857520" cy="2251742"/>
          </a:xfrm>
          <a:prstGeom prst="rect">
            <a:avLst/>
          </a:prstGeom>
          <a:noFill/>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kumimoji="1" lang="en-US" altLang="ja-JP" dirty="0" smtClean="0"/>
              <a:t>ATLAS </a:t>
            </a:r>
            <a:r>
              <a:rPr kumimoji="1" lang="ja-JP" altLang="en-US" dirty="0" smtClean="0"/>
              <a:t>実験</a:t>
            </a:r>
            <a:endParaRPr kumimoji="1" lang="ja-JP" altLang="en-US" dirty="0"/>
          </a:p>
        </p:txBody>
      </p:sp>
      <p:sp>
        <p:nvSpPr>
          <p:cNvPr id="5" name="フッター プレースホルダ 4"/>
          <p:cNvSpPr>
            <a:spLocks noGrp="1"/>
          </p:cNvSpPr>
          <p:nvPr>
            <p:ph type="ftr" sz="quarter" idx="10"/>
          </p:nvPr>
        </p:nvSpPr>
        <p:spPr/>
        <p:txBody>
          <a:bodyPr/>
          <a:lstStyle/>
          <a:p>
            <a:r>
              <a:rPr kumimoji="1" lang="en-US" altLang="ja-JP" smtClean="0"/>
              <a:t>2009/8/11-12  </a:t>
            </a:r>
            <a:r>
              <a:rPr kumimoji="1" lang="ja-JP" altLang="en-US" smtClean="0"/>
              <a:t>教員免許更新講習 「放射線計測と素粒子・原子核の実験的研究」</a:t>
            </a:r>
            <a:endParaRPr kumimoji="1" lang="ja-JP" altLang="en-US" dirty="0"/>
          </a:p>
        </p:txBody>
      </p:sp>
      <p:sp>
        <p:nvSpPr>
          <p:cNvPr id="6" name="スライド番号プレースホルダ 5"/>
          <p:cNvSpPr>
            <a:spLocks noGrp="1"/>
          </p:cNvSpPr>
          <p:nvPr>
            <p:ph type="sldNum" sz="quarter" idx="11"/>
          </p:nvPr>
        </p:nvSpPr>
        <p:spPr/>
        <p:txBody>
          <a:bodyPr/>
          <a:lstStyle/>
          <a:p>
            <a:fld id="{55CFD74C-03E1-485F-870A-CC1588619E65}" type="slidenum">
              <a:rPr kumimoji="1" lang="ja-JP" altLang="en-US" smtClean="0"/>
              <a:pPr/>
              <a:t>93</a:t>
            </a:fld>
            <a:endParaRPr kumimoji="1" lang="ja-JP" altLang="en-US" dirty="0"/>
          </a:p>
        </p:txBody>
      </p:sp>
      <p:pic>
        <p:nvPicPr>
          <p:cNvPr id="139270" name="Picture 6" descr="http://mediaarchive.cern.ch/MediaArchive/Photo/Public/2008/0803012/0803012_01/0803012_01-A4-at-144-dpi.jpg"/>
          <p:cNvPicPr>
            <a:picLocks noChangeAspect="1" noChangeArrowheads="1"/>
          </p:cNvPicPr>
          <p:nvPr/>
        </p:nvPicPr>
        <p:blipFill>
          <a:blip r:embed="rId2" cstate="print"/>
          <a:srcRect/>
          <a:stretch>
            <a:fillRect/>
          </a:stretch>
        </p:blipFill>
        <p:spPr bwMode="auto">
          <a:xfrm>
            <a:off x="359127" y="1123495"/>
            <a:ext cx="8461023" cy="5439230"/>
          </a:xfrm>
          <a:prstGeom prst="rect">
            <a:avLst/>
          </a:prstGeom>
          <a:noFill/>
        </p:spPr>
      </p:pic>
      <p:sp>
        <p:nvSpPr>
          <p:cNvPr id="11" name="テキスト ボックス 10"/>
          <p:cNvSpPr txBox="1"/>
          <p:nvPr/>
        </p:nvSpPr>
        <p:spPr>
          <a:xfrm>
            <a:off x="257175" y="1038225"/>
            <a:ext cx="3858749" cy="584775"/>
          </a:xfrm>
          <a:prstGeom prst="rect">
            <a:avLst/>
          </a:prstGeom>
          <a:noFill/>
        </p:spPr>
        <p:txBody>
          <a:bodyPr wrap="none" rtlCol="0">
            <a:spAutoFit/>
          </a:bodyPr>
          <a:lstStyle/>
          <a:p>
            <a:r>
              <a:rPr kumimoji="1" lang="ja-JP" altLang="en-US" sz="1600" dirty="0" smtClean="0"/>
              <a:t>現時点で世界最大の素粒子実験用</a:t>
            </a:r>
            <a:r>
              <a:rPr lang="ja-JP" altLang="en-US" sz="1600" dirty="0" smtClean="0"/>
              <a:t>検出器</a:t>
            </a:r>
            <a:endParaRPr lang="en-US" altLang="ja-JP" sz="1600" dirty="0" smtClean="0"/>
          </a:p>
          <a:p>
            <a:r>
              <a:rPr kumimoji="1" lang="en-US" altLang="ja-JP" sz="1600" dirty="0" smtClean="0"/>
              <a:t>CERN-LHC</a:t>
            </a:r>
            <a:r>
              <a:rPr kumimoji="1" lang="ja-JP" altLang="en-US" sz="1600" dirty="0" smtClean="0"/>
              <a:t>を用いた実験の一つ</a:t>
            </a:r>
            <a:endParaRPr kumimoji="1" lang="ja-JP" altLang="en-US" sz="1600" dirty="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検出器のまとめ</a:t>
            </a:r>
            <a:endParaRPr kumimoji="1" lang="ja-JP" altLang="en-US" dirty="0"/>
          </a:p>
        </p:txBody>
      </p:sp>
      <p:sp>
        <p:nvSpPr>
          <p:cNvPr id="7" name="コンテンツ プレースホルダ 6"/>
          <p:cNvSpPr>
            <a:spLocks noGrp="1"/>
          </p:cNvSpPr>
          <p:nvPr>
            <p:ph idx="1"/>
          </p:nvPr>
        </p:nvSpPr>
        <p:spPr>
          <a:xfrm>
            <a:off x="357158" y="1000108"/>
            <a:ext cx="7891897" cy="5357850"/>
          </a:xfrm>
        </p:spPr>
        <p:txBody>
          <a:bodyPr/>
          <a:lstStyle/>
          <a:p>
            <a:r>
              <a:rPr lang="ja-JP" altLang="en-US" dirty="0" smtClean="0"/>
              <a:t>測定したい粒子と物質との相互作用を利用</a:t>
            </a:r>
            <a:endParaRPr lang="en-US" altLang="ja-JP" dirty="0" smtClean="0"/>
          </a:p>
          <a:p>
            <a:pPr lvl="1"/>
            <a:r>
              <a:rPr lang="ja-JP" altLang="en-US" dirty="0" smtClean="0"/>
              <a:t>そのままではシグナルとしては弱いので、増幅させる工夫を行う</a:t>
            </a:r>
            <a:endParaRPr lang="en-US" altLang="ja-JP" dirty="0" smtClean="0"/>
          </a:p>
          <a:p>
            <a:pPr lvl="2"/>
            <a:r>
              <a:rPr lang="ja-JP" altLang="en-US" dirty="0" smtClean="0"/>
              <a:t>検出器そのものに増幅作用があるように作る</a:t>
            </a:r>
            <a:endParaRPr lang="en-US" altLang="ja-JP" dirty="0" smtClean="0"/>
          </a:p>
          <a:p>
            <a:pPr lvl="2"/>
            <a:r>
              <a:rPr lang="ja-JP" altLang="en-US" dirty="0" smtClean="0"/>
              <a:t>外部に電子回路を用意し処理させる</a:t>
            </a:r>
            <a:endParaRPr lang="en-US" altLang="ja-JP" dirty="0" smtClean="0"/>
          </a:p>
          <a:p>
            <a:r>
              <a:rPr lang="ja-JP" altLang="en-US" dirty="0" smtClean="0"/>
              <a:t>測定したい粒子＝測定した物理現象、にあわせて検出器を設計</a:t>
            </a:r>
            <a:endParaRPr lang="en-US" altLang="ja-JP" dirty="0" smtClean="0"/>
          </a:p>
          <a:p>
            <a:pPr lvl="1"/>
            <a:r>
              <a:rPr lang="en-US" altLang="ja-JP" dirty="0" smtClean="0"/>
              <a:t>10</a:t>
            </a:r>
            <a:r>
              <a:rPr lang="ja-JP" altLang="en-US" dirty="0" smtClean="0"/>
              <a:t>人程度で出来る実験もあれば、</a:t>
            </a:r>
            <a:r>
              <a:rPr lang="en-US" altLang="ja-JP" dirty="0" smtClean="0"/>
              <a:t>2000</a:t>
            </a:r>
            <a:r>
              <a:rPr lang="ja-JP" altLang="en-US" dirty="0" smtClean="0"/>
              <a:t>人規模になる実験</a:t>
            </a:r>
            <a:r>
              <a:rPr lang="en-US" altLang="ja-JP" dirty="0" smtClean="0"/>
              <a:t>(ATLAS)</a:t>
            </a:r>
            <a:r>
              <a:rPr lang="ja-JP" altLang="en-US" dirty="0" smtClean="0"/>
              <a:t>もある</a:t>
            </a:r>
            <a:endParaRPr lang="en-US" altLang="ja-JP" dirty="0" smtClean="0"/>
          </a:p>
          <a:p>
            <a:pPr lvl="1"/>
            <a:r>
              <a:rPr lang="ja-JP" altLang="en-US" dirty="0" smtClean="0"/>
              <a:t>どんな巨大な検出器も一つ一つの要素は、粒子と物質との相互作用の原理を応用したもの</a:t>
            </a:r>
            <a:endParaRPr lang="en-US" altLang="ja-JP" dirty="0" smtClean="0"/>
          </a:p>
        </p:txBody>
      </p:sp>
      <p:sp>
        <p:nvSpPr>
          <p:cNvPr id="5" name="フッター プレースホルダ 4"/>
          <p:cNvSpPr>
            <a:spLocks noGrp="1"/>
          </p:cNvSpPr>
          <p:nvPr>
            <p:ph type="ftr" sz="quarter" idx="10"/>
          </p:nvPr>
        </p:nvSpPr>
        <p:spPr/>
        <p:txBody>
          <a:bodyPr/>
          <a:lstStyle/>
          <a:p>
            <a:r>
              <a:rPr kumimoji="1" lang="en-US" altLang="ja-JP" smtClean="0"/>
              <a:t>2009/8/11-12  </a:t>
            </a:r>
            <a:r>
              <a:rPr kumimoji="1" lang="ja-JP" altLang="en-US" smtClean="0"/>
              <a:t>教員免許更新講習 「放射線計測と素粒子・原子核の実験的研究」</a:t>
            </a:r>
            <a:endParaRPr kumimoji="1" lang="ja-JP" altLang="en-US" dirty="0"/>
          </a:p>
        </p:txBody>
      </p:sp>
      <p:sp>
        <p:nvSpPr>
          <p:cNvPr id="6" name="スライド番号プレースホルダ 5"/>
          <p:cNvSpPr>
            <a:spLocks noGrp="1"/>
          </p:cNvSpPr>
          <p:nvPr>
            <p:ph type="sldNum" sz="quarter" idx="11"/>
          </p:nvPr>
        </p:nvSpPr>
        <p:spPr/>
        <p:txBody>
          <a:bodyPr/>
          <a:lstStyle/>
          <a:p>
            <a:fld id="{55CFD74C-03E1-485F-870A-CC1588619E65}" type="slidenum">
              <a:rPr kumimoji="1" lang="ja-JP" altLang="en-US" smtClean="0"/>
              <a:pPr/>
              <a:t>94</a:t>
            </a:fld>
            <a:endParaRPr kumimoji="1" lang="ja-JP" altLang="en-US"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lang="ja-JP" altLang="en-US" dirty="0" smtClean="0"/>
              <a:t>工学・医学分野への応用</a:t>
            </a:r>
            <a:endParaRPr kumimoji="1" lang="ja-JP" altLang="en-US" dirty="0"/>
          </a:p>
        </p:txBody>
      </p:sp>
      <p:sp>
        <p:nvSpPr>
          <p:cNvPr id="6" name="テキスト プレースホルダ 5"/>
          <p:cNvSpPr>
            <a:spLocks noGrp="1"/>
          </p:cNvSpPr>
          <p:nvPr>
            <p:ph type="body" idx="1"/>
          </p:nvPr>
        </p:nvSpPr>
        <p:spPr/>
        <p:txBody>
          <a:bodyPr/>
          <a:lstStyle/>
          <a:p>
            <a:r>
              <a:rPr kumimoji="1" lang="en-US" altLang="ja-JP" dirty="0" smtClean="0"/>
              <a:t>Application for the Engineering and Medical Fields</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95</a:t>
            </a:fld>
            <a:endParaRPr kumimoji="1" lang="ja-JP" altLang="en-US" dirty="0"/>
          </a:p>
        </p:txBody>
      </p:sp>
      <p:sp>
        <p:nvSpPr>
          <p:cNvPr id="7" name="フッター プレースホルダ 6"/>
          <p:cNvSpPr>
            <a:spLocks noGrp="1"/>
          </p:cNvSpPr>
          <p:nvPr>
            <p:ph type="ftr" sz="quarter" idx="10"/>
          </p:nvPr>
        </p:nvSpPr>
        <p:spPr/>
        <p:txBody>
          <a:body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457200" y="-24"/>
            <a:ext cx="8229600" cy="668338"/>
          </a:xfrm>
        </p:spPr>
        <p:txBody>
          <a:bodyPr/>
          <a:lstStyle/>
          <a:p>
            <a:r>
              <a:rPr lang="ja-JP" altLang="en-US" sz="4000" dirty="0"/>
              <a:t>工業利用</a:t>
            </a:r>
          </a:p>
        </p:txBody>
      </p:sp>
      <p:sp>
        <p:nvSpPr>
          <p:cNvPr id="80899" name="Rectangle 3"/>
          <p:cNvSpPr>
            <a:spLocks noGrp="1" noChangeArrowheads="1"/>
          </p:cNvSpPr>
          <p:nvPr>
            <p:ph type="body" sz="half" idx="1"/>
          </p:nvPr>
        </p:nvSpPr>
        <p:spPr>
          <a:xfrm>
            <a:off x="247648" y="1214422"/>
            <a:ext cx="4038600" cy="5089545"/>
          </a:xfrm>
        </p:spPr>
        <p:txBody>
          <a:bodyPr/>
          <a:lstStyle/>
          <a:p>
            <a:pPr>
              <a:lnSpc>
                <a:spcPct val="80000"/>
              </a:lnSpc>
            </a:pPr>
            <a:r>
              <a:rPr lang="ja-JP" altLang="en-US" sz="2000" dirty="0"/>
              <a:t>タイヤの加工</a:t>
            </a:r>
          </a:p>
          <a:p>
            <a:pPr>
              <a:lnSpc>
                <a:spcPct val="80000"/>
              </a:lnSpc>
              <a:buFont typeface="Wingdings" pitchFamily="2" charset="2"/>
              <a:buNone/>
            </a:pPr>
            <a:r>
              <a:rPr lang="ja-JP" altLang="en-US" sz="2000" dirty="0"/>
              <a:t>	</a:t>
            </a:r>
          </a:p>
          <a:p>
            <a:pPr>
              <a:lnSpc>
                <a:spcPct val="80000"/>
              </a:lnSpc>
              <a:buFont typeface="Wingdings" pitchFamily="2" charset="2"/>
              <a:buNone/>
            </a:pPr>
            <a:endParaRPr lang="ja-JP" altLang="en-US" sz="2000" dirty="0"/>
          </a:p>
          <a:p>
            <a:pPr>
              <a:lnSpc>
                <a:spcPct val="80000"/>
              </a:lnSpc>
              <a:buFont typeface="Wingdings" pitchFamily="2" charset="2"/>
              <a:buNone/>
            </a:pPr>
            <a:endParaRPr lang="ja-JP" altLang="en-US" sz="2000" dirty="0"/>
          </a:p>
          <a:p>
            <a:pPr>
              <a:lnSpc>
                <a:spcPct val="80000"/>
              </a:lnSpc>
              <a:buFont typeface="Wingdings" pitchFamily="2" charset="2"/>
              <a:buNone/>
            </a:pPr>
            <a:endParaRPr lang="ja-JP" altLang="en-US" sz="2000" dirty="0"/>
          </a:p>
          <a:p>
            <a:pPr>
              <a:lnSpc>
                <a:spcPct val="80000"/>
              </a:lnSpc>
              <a:buFont typeface="Wingdings" pitchFamily="2" charset="2"/>
              <a:buNone/>
            </a:pPr>
            <a:endParaRPr lang="ja-JP" altLang="en-US" sz="2000" dirty="0"/>
          </a:p>
          <a:p>
            <a:pPr>
              <a:lnSpc>
                <a:spcPct val="80000"/>
              </a:lnSpc>
              <a:buFont typeface="Wingdings" pitchFamily="2" charset="2"/>
              <a:buNone/>
            </a:pPr>
            <a:endParaRPr lang="en-US" altLang="ja-JP" sz="2000" dirty="0" smtClean="0"/>
          </a:p>
          <a:p>
            <a:pPr>
              <a:lnSpc>
                <a:spcPct val="80000"/>
              </a:lnSpc>
              <a:buFont typeface="Wingdings" pitchFamily="2" charset="2"/>
              <a:buNone/>
            </a:pPr>
            <a:endParaRPr lang="ja-JP" altLang="en-US" sz="2000" dirty="0"/>
          </a:p>
          <a:p>
            <a:pPr>
              <a:lnSpc>
                <a:spcPct val="80000"/>
              </a:lnSpc>
            </a:pPr>
            <a:r>
              <a:rPr lang="ja-JP" altLang="en-US" sz="2000" dirty="0"/>
              <a:t>ビニール・プラスティック加工</a:t>
            </a:r>
          </a:p>
        </p:txBody>
      </p:sp>
      <p:sp>
        <p:nvSpPr>
          <p:cNvPr id="80909" name="Rectangle 13"/>
          <p:cNvSpPr>
            <a:spLocks noGrp="1" noChangeArrowheads="1"/>
          </p:cNvSpPr>
          <p:nvPr>
            <p:ph type="body" sz="half" idx="2"/>
          </p:nvPr>
        </p:nvSpPr>
        <p:spPr>
          <a:xfrm>
            <a:off x="4648200" y="1268413"/>
            <a:ext cx="4038600" cy="4598987"/>
          </a:xfrm>
        </p:spPr>
        <p:txBody>
          <a:bodyPr/>
          <a:lstStyle/>
          <a:p>
            <a:r>
              <a:rPr lang="ja-JP" altLang="en-US" sz="2000" dirty="0"/>
              <a:t>集積回路</a:t>
            </a:r>
            <a:r>
              <a:rPr lang="en-US" altLang="ja-JP" sz="2000" dirty="0"/>
              <a:t>(</a:t>
            </a:r>
            <a:r>
              <a:rPr lang="ja-JP" altLang="en-US" sz="2000" dirty="0"/>
              <a:t>半導体の加工</a:t>
            </a:r>
            <a:r>
              <a:rPr lang="en-US" altLang="ja-JP" sz="2000" dirty="0"/>
              <a:t>)</a:t>
            </a:r>
          </a:p>
        </p:txBody>
      </p:sp>
      <p:pic>
        <p:nvPicPr>
          <p:cNvPr id="80902" name="Picture 6"/>
          <p:cNvPicPr>
            <a:picLocks noChangeAspect="1" noChangeArrowheads="1"/>
          </p:cNvPicPr>
          <p:nvPr/>
        </p:nvPicPr>
        <p:blipFill>
          <a:blip r:embed="rId3" cstate="print"/>
          <a:srcRect l="6349" t="26433" r="47879" b="5247"/>
          <a:stretch>
            <a:fillRect/>
          </a:stretch>
        </p:blipFill>
        <p:spPr bwMode="auto">
          <a:xfrm>
            <a:off x="4716463" y="1601788"/>
            <a:ext cx="3455987" cy="3683000"/>
          </a:xfrm>
          <a:prstGeom prst="rect">
            <a:avLst/>
          </a:prstGeom>
          <a:noFill/>
          <a:ln w="9525">
            <a:noFill/>
            <a:miter lim="800000"/>
            <a:headEnd/>
            <a:tailEnd/>
          </a:ln>
          <a:effectLst/>
        </p:spPr>
      </p:pic>
      <p:pic>
        <p:nvPicPr>
          <p:cNvPr id="80906" name="Picture 10" descr="use_wire"/>
          <p:cNvPicPr>
            <a:picLocks noChangeAspect="1" noChangeArrowheads="1"/>
          </p:cNvPicPr>
          <p:nvPr/>
        </p:nvPicPr>
        <p:blipFill>
          <a:blip r:embed="rId4" cstate="print"/>
          <a:srcRect/>
          <a:stretch>
            <a:fillRect/>
          </a:stretch>
        </p:blipFill>
        <p:spPr bwMode="auto">
          <a:xfrm>
            <a:off x="185736" y="4146552"/>
            <a:ext cx="2381250" cy="1800225"/>
          </a:xfrm>
          <a:prstGeom prst="rect">
            <a:avLst/>
          </a:prstGeom>
          <a:noFill/>
        </p:spPr>
      </p:pic>
      <p:pic>
        <p:nvPicPr>
          <p:cNvPr id="80908" name="Picture 12" descr="use_tire"/>
          <p:cNvPicPr>
            <a:picLocks noChangeAspect="1" noChangeArrowheads="1"/>
          </p:cNvPicPr>
          <p:nvPr/>
        </p:nvPicPr>
        <p:blipFill>
          <a:blip r:embed="rId5" cstate="print"/>
          <a:srcRect l="9134" r="12267"/>
          <a:stretch>
            <a:fillRect/>
          </a:stretch>
        </p:blipFill>
        <p:spPr bwMode="auto">
          <a:xfrm>
            <a:off x="258761" y="1574784"/>
            <a:ext cx="1871662" cy="1762125"/>
          </a:xfrm>
          <a:prstGeom prst="rect">
            <a:avLst/>
          </a:prstGeom>
          <a:noFill/>
        </p:spPr>
      </p:pic>
      <p:sp>
        <p:nvSpPr>
          <p:cNvPr id="80911" name="Rectangle 15"/>
          <p:cNvSpPr>
            <a:spLocks noChangeArrowheads="1"/>
          </p:cNvSpPr>
          <p:nvPr/>
        </p:nvSpPr>
        <p:spPr bwMode="auto">
          <a:xfrm>
            <a:off x="2201861" y="1563672"/>
            <a:ext cx="1728787" cy="1465262"/>
          </a:xfrm>
          <a:prstGeom prst="rect">
            <a:avLst/>
          </a:prstGeom>
          <a:noFill/>
          <a:ln w="9525">
            <a:noFill/>
            <a:miter lim="800000"/>
            <a:headEnd/>
            <a:tailEnd/>
          </a:ln>
          <a:effectLst/>
        </p:spPr>
        <p:txBody>
          <a:bodyPr>
            <a:spAutoFit/>
          </a:bodyPr>
          <a:lstStyle/>
          <a:p>
            <a:r>
              <a:rPr lang="ja-JP" altLang="en-US" dirty="0"/>
              <a:t>生ゴムは弱い。放射線を当てて</a:t>
            </a:r>
          </a:p>
          <a:p>
            <a:r>
              <a:rPr lang="ja-JP" altLang="en-US" dirty="0"/>
              <a:t>網目上の構造を作る。粘着性を下げる</a:t>
            </a:r>
          </a:p>
        </p:txBody>
      </p:sp>
      <p:sp>
        <p:nvSpPr>
          <p:cNvPr id="80912" name="Text Box 16"/>
          <p:cNvSpPr txBox="1">
            <a:spLocks noChangeArrowheads="1"/>
          </p:cNvSpPr>
          <p:nvPr/>
        </p:nvSpPr>
        <p:spPr bwMode="auto">
          <a:xfrm>
            <a:off x="2843213" y="4200543"/>
            <a:ext cx="1944687" cy="1328738"/>
          </a:xfrm>
          <a:prstGeom prst="rect">
            <a:avLst/>
          </a:prstGeom>
          <a:noFill/>
          <a:ln w="9525">
            <a:noFill/>
            <a:miter lim="800000"/>
            <a:headEnd/>
            <a:tailEnd/>
          </a:ln>
          <a:effectLst/>
        </p:spPr>
        <p:txBody>
          <a:bodyPr>
            <a:spAutoFit/>
          </a:bodyPr>
          <a:lstStyle/>
          <a:p>
            <a:pPr>
              <a:spcBef>
                <a:spcPct val="50000"/>
              </a:spcBef>
            </a:pPr>
            <a:r>
              <a:rPr lang="ja-JP" altLang="en-US" dirty="0"/>
              <a:t>耐熱性を高める。</a:t>
            </a:r>
          </a:p>
          <a:p>
            <a:pPr>
              <a:spcBef>
                <a:spcPct val="50000"/>
              </a:spcBef>
            </a:pPr>
            <a:r>
              <a:rPr lang="ja-JP" altLang="en-US" dirty="0"/>
              <a:t>三味線や琴などの弦用ナイロンの音質改善</a:t>
            </a:r>
          </a:p>
        </p:txBody>
      </p:sp>
      <p:sp>
        <p:nvSpPr>
          <p:cNvPr id="80913" name="Text Box 17"/>
          <p:cNvSpPr txBox="1">
            <a:spLocks noChangeArrowheads="1"/>
          </p:cNvSpPr>
          <p:nvPr/>
        </p:nvSpPr>
        <p:spPr bwMode="auto">
          <a:xfrm>
            <a:off x="4932363" y="5300663"/>
            <a:ext cx="3382962" cy="1054100"/>
          </a:xfrm>
          <a:prstGeom prst="rect">
            <a:avLst/>
          </a:prstGeom>
          <a:noFill/>
          <a:ln w="9525">
            <a:noFill/>
            <a:miter lim="800000"/>
            <a:headEnd/>
            <a:tailEnd/>
          </a:ln>
          <a:effectLst/>
        </p:spPr>
        <p:txBody>
          <a:bodyPr>
            <a:spAutoFit/>
          </a:bodyPr>
          <a:lstStyle/>
          <a:p>
            <a:pPr>
              <a:spcBef>
                <a:spcPct val="50000"/>
              </a:spcBef>
            </a:pPr>
            <a:r>
              <a:rPr lang="ja-JP" altLang="en-US" dirty="0"/>
              <a:t>集積化</a:t>
            </a:r>
          </a:p>
          <a:p>
            <a:pPr>
              <a:spcBef>
                <a:spcPct val="50000"/>
              </a:spcBef>
            </a:pPr>
            <a:r>
              <a:rPr lang="ja-JP" altLang="en-US" dirty="0"/>
              <a:t>細い線を作るため、短波長の光</a:t>
            </a:r>
            <a:r>
              <a:rPr lang="en-US" altLang="ja-JP" dirty="0"/>
              <a:t>(X</a:t>
            </a:r>
            <a:r>
              <a:rPr lang="ja-JP" altLang="en-US" dirty="0"/>
              <a:t>線</a:t>
            </a:r>
            <a:r>
              <a:rPr lang="en-US" altLang="ja-JP" dirty="0"/>
              <a:t>)</a:t>
            </a:r>
            <a:r>
              <a:rPr lang="ja-JP" altLang="en-US" dirty="0"/>
              <a:t>や電子線を用いる</a:t>
            </a:r>
          </a:p>
        </p:txBody>
      </p:sp>
      <p:sp>
        <p:nvSpPr>
          <p:cNvPr id="80914" name="Text Box 18"/>
          <p:cNvSpPr txBox="1">
            <a:spLocks noChangeArrowheads="1"/>
          </p:cNvSpPr>
          <p:nvPr/>
        </p:nvSpPr>
        <p:spPr bwMode="auto">
          <a:xfrm>
            <a:off x="8101013" y="2492375"/>
            <a:ext cx="1657350" cy="366713"/>
          </a:xfrm>
          <a:prstGeom prst="rect">
            <a:avLst/>
          </a:prstGeom>
          <a:noFill/>
          <a:ln w="9525">
            <a:noFill/>
            <a:miter lim="800000"/>
            <a:headEnd/>
            <a:tailEnd/>
          </a:ln>
          <a:effectLst/>
        </p:spPr>
        <p:txBody>
          <a:bodyPr>
            <a:spAutoFit/>
          </a:bodyPr>
          <a:lstStyle/>
          <a:p>
            <a:pPr>
              <a:spcBef>
                <a:spcPct val="50000"/>
              </a:spcBef>
            </a:pPr>
            <a:r>
              <a:rPr lang="ja-JP" altLang="en-US" dirty="0"/>
              <a:t>基板</a:t>
            </a:r>
          </a:p>
        </p:txBody>
      </p:sp>
      <p:sp>
        <p:nvSpPr>
          <p:cNvPr id="80915" name="Text Box 19"/>
          <p:cNvSpPr txBox="1">
            <a:spLocks noChangeArrowheads="1"/>
          </p:cNvSpPr>
          <p:nvPr/>
        </p:nvSpPr>
        <p:spPr bwMode="auto">
          <a:xfrm>
            <a:off x="8027988" y="1844675"/>
            <a:ext cx="1296987" cy="579438"/>
          </a:xfrm>
          <a:prstGeom prst="rect">
            <a:avLst/>
          </a:prstGeom>
          <a:noFill/>
          <a:ln w="9525">
            <a:noFill/>
            <a:miter lim="800000"/>
            <a:headEnd/>
            <a:tailEnd/>
          </a:ln>
          <a:effectLst/>
        </p:spPr>
        <p:txBody>
          <a:bodyPr>
            <a:spAutoFit/>
          </a:bodyPr>
          <a:lstStyle/>
          <a:p>
            <a:pPr>
              <a:spcBef>
                <a:spcPct val="50000"/>
              </a:spcBef>
            </a:pPr>
            <a:r>
              <a:rPr lang="ja-JP" altLang="en-US" dirty="0"/>
              <a:t>レジスト </a:t>
            </a:r>
            <a:r>
              <a:rPr lang="en-US" altLang="ja-JP" sz="1400" dirty="0"/>
              <a:t>(</a:t>
            </a:r>
            <a:r>
              <a:rPr lang="ja-JP" altLang="en-US" sz="1400" dirty="0"/>
              <a:t>フォトマスク</a:t>
            </a:r>
            <a:r>
              <a:rPr lang="en-US" altLang="ja-JP" sz="1400" dirty="0"/>
              <a:t>)</a:t>
            </a:r>
          </a:p>
        </p:txBody>
      </p:sp>
      <p:sp>
        <p:nvSpPr>
          <p:cNvPr id="13" name="スライド番号プレースホルダ 12"/>
          <p:cNvSpPr>
            <a:spLocks noGrp="1"/>
          </p:cNvSpPr>
          <p:nvPr>
            <p:ph type="sldNum" sz="quarter" idx="11"/>
          </p:nvPr>
        </p:nvSpPr>
        <p:spPr/>
        <p:txBody>
          <a:bodyPr/>
          <a:lstStyle/>
          <a:p>
            <a:fld id="{55CFD74C-03E1-485F-870A-CC1588619E65}" type="slidenum">
              <a:rPr kumimoji="1" lang="ja-JP" altLang="en-US" smtClean="0"/>
              <a:pPr/>
              <a:t>96</a:t>
            </a:fld>
            <a:endParaRPr kumimoji="1" lang="ja-JP" altLang="en-US" dirty="0"/>
          </a:p>
        </p:txBody>
      </p:sp>
      <p:sp>
        <p:nvSpPr>
          <p:cNvPr id="14" name="フッター プレースホルダ 13"/>
          <p:cNvSpPr>
            <a:spLocks noGrp="1"/>
          </p:cNvSpPr>
          <p:nvPr>
            <p:ph type="ftr" sz="quarter" idx="10"/>
          </p:nvPr>
        </p:nvSpPr>
        <p:spPr/>
        <p:txBody>
          <a:body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ja-JP" altLang="en-US" sz="4000" dirty="0"/>
              <a:t>工業利用</a:t>
            </a:r>
          </a:p>
        </p:txBody>
      </p:sp>
      <p:sp>
        <p:nvSpPr>
          <p:cNvPr id="86021" name="Rectangle 5"/>
          <p:cNvSpPr>
            <a:spLocks noGrp="1" noChangeArrowheads="1"/>
          </p:cNvSpPr>
          <p:nvPr>
            <p:ph sz="half" idx="1"/>
          </p:nvPr>
        </p:nvSpPr>
        <p:spPr/>
        <p:txBody>
          <a:bodyPr/>
          <a:lstStyle/>
          <a:p>
            <a:r>
              <a:rPr lang="ja-JP" altLang="en-US" sz="1800" dirty="0" smtClean="0"/>
              <a:t>製品</a:t>
            </a:r>
            <a:r>
              <a:rPr lang="ja-JP" altLang="en-US" sz="1800" dirty="0"/>
              <a:t>の厚さ</a:t>
            </a:r>
            <a:r>
              <a:rPr lang="ja-JP" altLang="en-US" sz="1800" dirty="0" smtClean="0"/>
              <a:t>検査</a:t>
            </a:r>
            <a:endParaRPr lang="en-US" altLang="ja-JP" sz="1800" dirty="0" smtClean="0"/>
          </a:p>
          <a:p>
            <a:endParaRPr lang="ja-JP" altLang="en-US" sz="1800" dirty="0"/>
          </a:p>
          <a:p>
            <a:pPr>
              <a:buFont typeface="Wingdings" pitchFamily="2" charset="2"/>
              <a:buNone/>
            </a:pPr>
            <a:endParaRPr lang="ja-JP" altLang="en-US" sz="1800" dirty="0"/>
          </a:p>
          <a:p>
            <a:pPr>
              <a:buFont typeface="Wingdings" pitchFamily="2" charset="2"/>
              <a:buNone/>
            </a:pPr>
            <a:endParaRPr lang="ja-JP" altLang="en-US" sz="1800" dirty="0"/>
          </a:p>
          <a:p>
            <a:pPr>
              <a:buFont typeface="Wingdings" pitchFamily="2" charset="2"/>
              <a:buNone/>
            </a:pPr>
            <a:endParaRPr lang="ja-JP" altLang="en-US" sz="1800" dirty="0"/>
          </a:p>
          <a:p>
            <a:pPr>
              <a:buFont typeface="Wingdings" pitchFamily="2" charset="2"/>
              <a:buNone/>
            </a:pPr>
            <a:endParaRPr lang="ja-JP" altLang="en-US" sz="1800" dirty="0"/>
          </a:p>
          <a:p>
            <a:pPr>
              <a:buFont typeface="Wingdings" pitchFamily="2" charset="2"/>
              <a:buNone/>
            </a:pPr>
            <a:endParaRPr lang="ja-JP" altLang="en-US" sz="1800" dirty="0"/>
          </a:p>
          <a:p>
            <a:pPr>
              <a:buFont typeface="Wingdings" pitchFamily="2" charset="2"/>
              <a:buNone/>
            </a:pPr>
            <a:endParaRPr lang="ja-JP" altLang="en-US" sz="1800" dirty="0"/>
          </a:p>
          <a:p>
            <a:r>
              <a:rPr lang="ja-JP" altLang="en-US" sz="1800" dirty="0" smtClean="0"/>
              <a:t>ガラス</a:t>
            </a:r>
            <a:r>
              <a:rPr lang="ja-JP" altLang="en-US" sz="1800" dirty="0"/>
              <a:t>や宝石類の着色</a:t>
            </a:r>
          </a:p>
          <a:p>
            <a:pPr>
              <a:buFont typeface="Wingdings" pitchFamily="2" charset="2"/>
              <a:buNone/>
            </a:pPr>
            <a:endParaRPr lang="en-US" altLang="ja-JP" sz="1800" dirty="0"/>
          </a:p>
        </p:txBody>
      </p:sp>
      <p:sp>
        <p:nvSpPr>
          <p:cNvPr id="86022" name="Rectangle 6"/>
          <p:cNvSpPr>
            <a:spLocks noGrp="1" noChangeArrowheads="1"/>
          </p:cNvSpPr>
          <p:nvPr>
            <p:ph sz="half" idx="2"/>
          </p:nvPr>
        </p:nvSpPr>
        <p:spPr/>
        <p:txBody>
          <a:bodyPr/>
          <a:lstStyle/>
          <a:p>
            <a:r>
              <a:rPr lang="ja-JP" altLang="en-US" sz="2000" b="1" dirty="0"/>
              <a:t>リサイクル（排ガス処理）</a:t>
            </a:r>
          </a:p>
          <a:p>
            <a:endParaRPr lang="ja-JP" altLang="en-US" sz="2000" b="1" dirty="0"/>
          </a:p>
          <a:p>
            <a:endParaRPr lang="ja-JP" altLang="en-US" sz="2000" b="1" dirty="0"/>
          </a:p>
          <a:p>
            <a:endParaRPr lang="ja-JP" altLang="en-US" sz="2000" b="1" dirty="0"/>
          </a:p>
          <a:p>
            <a:endParaRPr lang="ja-JP" altLang="en-US" sz="2000" b="1" dirty="0"/>
          </a:p>
          <a:p>
            <a:endParaRPr lang="en-US" altLang="ja-JP" sz="2000" dirty="0"/>
          </a:p>
        </p:txBody>
      </p:sp>
      <p:pic>
        <p:nvPicPr>
          <p:cNvPr id="86024" name="Picture 8" descr="F03"/>
          <p:cNvPicPr>
            <a:picLocks noChangeAspect="1" noChangeArrowheads="1"/>
          </p:cNvPicPr>
          <p:nvPr/>
        </p:nvPicPr>
        <p:blipFill>
          <a:blip r:embed="rId3" cstate="print"/>
          <a:srcRect/>
          <a:stretch>
            <a:fillRect/>
          </a:stretch>
        </p:blipFill>
        <p:spPr bwMode="auto">
          <a:xfrm>
            <a:off x="928662" y="1785926"/>
            <a:ext cx="3000375" cy="1819275"/>
          </a:xfrm>
          <a:prstGeom prst="rect">
            <a:avLst/>
          </a:prstGeom>
          <a:noFill/>
        </p:spPr>
      </p:pic>
      <p:pic>
        <p:nvPicPr>
          <p:cNvPr id="86026" name="Picture 10" descr="glass"/>
          <p:cNvPicPr>
            <a:picLocks noChangeAspect="1" noChangeArrowheads="1"/>
          </p:cNvPicPr>
          <p:nvPr/>
        </p:nvPicPr>
        <p:blipFill>
          <a:blip r:embed="rId4" cstate="print"/>
          <a:srcRect/>
          <a:stretch>
            <a:fillRect/>
          </a:stretch>
        </p:blipFill>
        <p:spPr bwMode="auto">
          <a:xfrm>
            <a:off x="857224" y="4429132"/>
            <a:ext cx="1914525" cy="2089150"/>
          </a:xfrm>
          <a:prstGeom prst="rect">
            <a:avLst/>
          </a:prstGeom>
          <a:noFill/>
        </p:spPr>
      </p:pic>
      <p:sp>
        <p:nvSpPr>
          <p:cNvPr id="86027" name="Text Box 11"/>
          <p:cNvSpPr txBox="1">
            <a:spLocks noChangeArrowheads="1"/>
          </p:cNvSpPr>
          <p:nvPr/>
        </p:nvSpPr>
        <p:spPr bwMode="auto">
          <a:xfrm>
            <a:off x="2843213" y="4724400"/>
            <a:ext cx="1987550" cy="1465263"/>
          </a:xfrm>
          <a:prstGeom prst="rect">
            <a:avLst/>
          </a:prstGeom>
          <a:noFill/>
          <a:ln w="9525">
            <a:noFill/>
            <a:miter lim="800000"/>
            <a:headEnd/>
            <a:tailEnd/>
          </a:ln>
          <a:effectLst/>
        </p:spPr>
        <p:txBody>
          <a:bodyPr wrap="none">
            <a:spAutoFit/>
          </a:bodyPr>
          <a:lstStyle/>
          <a:p>
            <a:r>
              <a:rPr lang="ja-JP" altLang="en-US" dirty="0"/>
              <a:t>ガラス＋ナトリウム</a:t>
            </a:r>
          </a:p>
          <a:p>
            <a:r>
              <a:rPr lang="ja-JP" altLang="en-US" dirty="0"/>
              <a:t>＋放射線→茶色</a:t>
            </a:r>
          </a:p>
          <a:p>
            <a:endParaRPr lang="ja-JP" altLang="en-US" dirty="0"/>
          </a:p>
          <a:p>
            <a:r>
              <a:rPr lang="ja-JP" altLang="en-US" dirty="0"/>
              <a:t>ガラス＋コバルト</a:t>
            </a:r>
          </a:p>
          <a:p>
            <a:r>
              <a:rPr lang="ja-JP" altLang="en-US" dirty="0"/>
              <a:t>＋放射線→紫</a:t>
            </a:r>
          </a:p>
        </p:txBody>
      </p:sp>
      <p:pic>
        <p:nvPicPr>
          <p:cNvPr id="86034" name="Picture 18" descr="05"/>
          <p:cNvPicPr>
            <a:picLocks noChangeAspect="1" noChangeArrowheads="1"/>
          </p:cNvPicPr>
          <p:nvPr/>
        </p:nvPicPr>
        <p:blipFill>
          <a:blip r:embed="rId5" cstate="print"/>
          <a:srcRect/>
          <a:stretch>
            <a:fillRect/>
          </a:stretch>
        </p:blipFill>
        <p:spPr bwMode="auto">
          <a:xfrm>
            <a:off x="4643438" y="1773238"/>
            <a:ext cx="4329112" cy="2330450"/>
          </a:xfrm>
          <a:prstGeom prst="rect">
            <a:avLst/>
          </a:prstGeom>
          <a:noFill/>
        </p:spPr>
      </p:pic>
      <p:sp>
        <p:nvSpPr>
          <p:cNvPr id="9" name="スライド番号プレースホルダ 8"/>
          <p:cNvSpPr>
            <a:spLocks noGrp="1"/>
          </p:cNvSpPr>
          <p:nvPr>
            <p:ph type="sldNum" sz="quarter" idx="11"/>
          </p:nvPr>
        </p:nvSpPr>
        <p:spPr/>
        <p:txBody>
          <a:bodyPr/>
          <a:lstStyle/>
          <a:p>
            <a:fld id="{55CFD74C-03E1-485F-870A-CC1588619E65}" type="slidenum">
              <a:rPr kumimoji="1" lang="ja-JP" altLang="en-US" smtClean="0"/>
              <a:pPr/>
              <a:t>97</a:t>
            </a:fld>
            <a:endParaRPr kumimoji="1" lang="ja-JP" altLang="en-US" dirty="0"/>
          </a:p>
        </p:txBody>
      </p:sp>
      <p:sp>
        <p:nvSpPr>
          <p:cNvPr id="10" name="フッター プレースホルダ 9"/>
          <p:cNvSpPr>
            <a:spLocks noGrp="1"/>
          </p:cNvSpPr>
          <p:nvPr>
            <p:ph type="ftr" sz="quarter" idx="10"/>
          </p:nvPr>
        </p:nvSpPr>
        <p:spPr/>
        <p:txBody>
          <a:bodyPr/>
          <a:lstStyle/>
          <a:p>
            <a:r>
              <a:rPr kumimoji="1" lang="en-US" altLang="ja-JP" dirty="0" smtClean="0"/>
              <a:t>2009/8/11-12  </a:t>
            </a:r>
            <a:r>
              <a:rPr kumimoji="1" lang="ja-JP" altLang="en-US" dirty="0"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ja-JP" altLang="en-US" sz="4000" dirty="0"/>
              <a:t>工業利用</a:t>
            </a:r>
          </a:p>
        </p:txBody>
      </p:sp>
      <p:sp>
        <p:nvSpPr>
          <p:cNvPr id="91139" name="Rectangle 3"/>
          <p:cNvSpPr>
            <a:spLocks noGrp="1" noChangeArrowheads="1"/>
          </p:cNvSpPr>
          <p:nvPr>
            <p:ph idx="1"/>
          </p:nvPr>
        </p:nvSpPr>
        <p:spPr>
          <a:xfrm>
            <a:off x="571472" y="1285860"/>
            <a:ext cx="4429156" cy="2143140"/>
          </a:xfrm>
        </p:spPr>
        <p:txBody>
          <a:bodyPr/>
          <a:lstStyle/>
          <a:p>
            <a:pPr>
              <a:lnSpc>
                <a:spcPct val="90000"/>
              </a:lnSpc>
            </a:pPr>
            <a:r>
              <a:rPr lang="ja-JP" altLang="en-US" sz="2000" b="1" dirty="0"/>
              <a:t>非破壊検査</a:t>
            </a:r>
          </a:p>
          <a:p>
            <a:pPr>
              <a:lnSpc>
                <a:spcPct val="90000"/>
              </a:lnSpc>
              <a:buFont typeface="Wingdings" pitchFamily="2" charset="2"/>
              <a:buNone/>
            </a:pPr>
            <a:r>
              <a:rPr lang="ja-JP" altLang="en-US" sz="2000" dirty="0"/>
              <a:t>	溶接がうまくいったかどうか、使用している機材に故障や破損がないかどうかを確認する方法の</a:t>
            </a:r>
            <a:r>
              <a:rPr lang="ja-JP" altLang="en-US" sz="2000" dirty="0" smtClean="0"/>
              <a:t>１つ</a:t>
            </a:r>
            <a:endParaRPr lang="ja-JP" altLang="en-US" sz="2000" dirty="0"/>
          </a:p>
        </p:txBody>
      </p:sp>
      <p:pic>
        <p:nvPicPr>
          <p:cNvPr id="91141" name="Picture 5" descr="05"/>
          <p:cNvPicPr>
            <a:picLocks noChangeAspect="1" noChangeArrowheads="1"/>
          </p:cNvPicPr>
          <p:nvPr/>
        </p:nvPicPr>
        <p:blipFill>
          <a:blip r:embed="rId3" cstate="print"/>
          <a:srcRect/>
          <a:stretch>
            <a:fillRect/>
          </a:stretch>
        </p:blipFill>
        <p:spPr bwMode="auto">
          <a:xfrm>
            <a:off x="5143504" y="1357298"/>
            <a:ext cx="3667125" cy="5000625"/>
          </a:xfrm>
          <a:prstGeom prst="rect">
            <a:avLst/>
          </a:prstGeom>
          <a:noFill/>
        </p:spPr>
      </p:pic>
      <p:pic>
        <p:nvPicPr>
          <p:cNvPr id="91144" name="Picture 8" descr="02"/>
          <p:cNvPicPr>
            <a:picLocks noChangeAspect="1" noChangeArrowheads="1"/>
          </p:cNvPicPr>
          <p:nvPr/>
        </p:nvPicPr>
        <p:blipFill>
          <a:blip r:embed="rId4" cstate="print"/>
          <a:srcRect/>
          <a:stretch>
            <a:fillRect/>
          </a:stretch>
        </p:blipFill>
        <p:spPr bwMode="auto">
          <a:xfrm>
            <a:off x="1200122" y="2486698"/>
            <a:ext cx="3086126" cy="4371302"/>
          </a:xfrm>
          <a:prstGeom prst="rect">
            <a:avLst/>
          </a:prstGeom>
          <a:noFill/>
        </p:spPr>
      </p:pic>
      <p:sp>
        <p:nvSpPr>
          <p:cNvPr id="6" name="スライド番号プレースホルダ 5"/>
          <p:cNvSpPr>
            <a:spLocks noGrp="1"/>
          </p:cNvSpPr>
          <p:nvPr>
            <p:ph type="sldNum" sz="quarter" idx="11"/>
          </p:nvPr>
        </p:nvSpPr>
        <p:spPr/>
        <p:txBody>
          <a:bodyPr/>
          <a:lstStyle/>
          <a:p>
            <a:fld id="{55CFD74C-03E1-485F-870A-CC1588619E65}" type="slidenum">
              <a:rPr kumimoji="1" lang="ja-JP" altLang="en-US" smtClean="0"/>
              <a:pPr/>
              <a:t>98</a:t>
            </a:fld>
            <a:endParaRPr kumimoji="1" lang="ja-JP" altLang="en-US" dirty="0"/>
          </a:p>
        </p:txBody>
      </p:sp>
      <p:sp>
        <p:nvSpPr>
          <p:cNvPr id="7" name="フッター プレースホルダ 6"/>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ja-JP" altLang="en-US" sz="4000" dirty="0"/>
              <a:t>医療への利用</a:t>
            </a:r>
          </a:p>
        </p:txBody>
      </p:sp>
      <p:sp>
        <p:nvSpPr>
          <p:cNvPr id="49155" name="Rectangle 3"/>
          <p:cNvSpPr>
            <a:spLocks noGrp="1" noChangeArrowheads="1"/>
          </p:cNvSpPr>
          <p:nvPr>
            <p:ph idx="1"/>
          </p:nvPr>
        </p:nvSpPr>
        <p:spPr/>
        <p:txBody>
          <a:bodyPr/>
          <a:lstStyle/>
          <a:p>
            <a:r>
              <a:rPr lang="ja-JP" altLang="en-US" sz="1800" dirty="0"/>
              <a:t>検診</a:t>
            </a:r>
          </a:p>
          <a:p>
            <a:pPr lvl="1"/>
            <a:r>
              <a:rPr lang="ja-JP" altLang="en-US" sz="1600" dirty="0"/>
              <a:t>レントゲン</a:t>
            </a:r>
            <a:r>
              <a:rPr lang="en-US" altLang="ja-JP" sz="1600" dirty="0"/>
              <a:t>(X</a:t>
            </a:r>
            <a:r>
              <a:rPr lang="ja-JP" altLang="en-US" sz="1600" dirty="0"/>
              <a:t>線</a:t>
            </a:r>
            <a:r>
              <a:rPr lang="en-US" altLang="ja-JP" sz="1600" dirty="0"/>
              <a:t>)</a:t>
            </a:r>
          </a:p>
        </p:txBody>
      </p:sp>
      <p:sp>
        <p:nvSpPr>
          <p:cNvPr id="49158" name="Rectangle 6"/>
          <p:cNvSpPr>
            <a:spLocks noGrp="1" noChangeArrowheads="1"/>
          </p:cNvSpPr>
          <p:nvPr>
            <p:ph type="body" sz="half" idx="4294967295"/>
          </p:nvPr>
        </p:nvSpPr>
        <p:spPr>
          <a:xfrm>
            <a:off x="4714876" y="1142985"/>
            <a:ext cx="4038600" cy="2786082"/>
          </a:xfrm>
        </p:spPr>
        <p:txBody>
          <a:bodyPr/>
          <a:lstStyle/>
          <a:p>
            <a:r>
              <a:rPr lang="en-US" altLang="ja-JP" sz="2000" dirty="0">
                <a:latin typeface="Times New Roman" pitchFamily="18" charset="0"/>
              </a:rPr>
              <a:t>X</a:t>
            </a:r>
            <a:r>
              <a:rPr lang="ja-JP" altLang="en-US" sz="2000" dirty="0">
                <a:latin typeface="Times New Roman" pitchFamily="18" charset="0"/>
              </a:rPr>
              <a:t>線</a:t>
            </a:r>
            <a:r>
              <a:rPr lang="en-US" altLang="ja-JP" sz="2000" dirty="0" smtClean="0">
                <a:latin typeface="Times New Roman" pitchFamily="18" charset="0"/>
              </a:rPr>
              <a:t>CT</a:t>
            </a:r>
            <a:endParaRPr lang="en-US" altLang="ja-JP" sz="2000" dirty="0">
              <a:latin typeface="Times New Roman" pitchFamily="18" charset="0"/>
            </a:endParaRPr>
          </a:p>
          <a:p>
            <a:endParaRPr lang="en-US" altLang="ja-JP" sz="2000" dirty="0">
              <a:latin typeface="Times New Roman" pitchFamily="18" charset="0"/>
            </a:endParaRPr>
          </a:p>
          <a:p>
            <a:endParaRPr lang="en-US" altLang="ja-JP" sz="2000" dirty="0">
              <a:latin typeface="Times New Roman" pitchFamily="18" charset="0"/>
            </a:endParaRPr>
          </a:p>
          <a:p>
            <a:endParaRPr lang="en-US" altLang="ja-JP" sz="2000" dirty="0">
              <a:latin typeface="Times New Roman" pitchFamily="18" charset="0"/>
            </a:endParaRPr>
          </a:p>
          <a:p>
            <a:endParaRPr lang="en-US" altLang="ja-JP" sz="2000" dirty="0">
              <a:latin typeface="Times New Roman" pitchFamily="18" charset="0"/>
            </a:endParaRPr>
          </a:p>
          <a:p>
            <a:endParaRPr lang="en-US" altLang="ja-JP" sz="2000" dirty="0">
              <a:latin typeface="Times New Roman" pitchFamily="18" charset="0"/>
            </a:endParaRPr>
          </a:p>
          <a:p>
            <a:r>
              <a:rPr lang="ja-JP" altLang="en-US" sz="2000" dirty="0">
                <a:latin typeface="Times New Roman" pitchFamily="18" charset="0"/>
              </a:rPr>
              <a:t>ポジトロン</a:t>
            </a:r>
            <a:r>
              <a:rPr lang="en-US" altLang="ja-JP" sz="2000" dirty="0">
                <a:latin typeface="Times New Roman" pitchFamily="18" charset="0"/>
              </a:rPr>
              <a:t>CT</a:t>
            </a:r>
          </a:p>
        </p:txBody>
      </p:sp>
      <p:pic>
        <p:nvPicPr>
          <p:cNvPr id="49157" name="Picture 5" descr="Roentgen-x-ray-von-kollikers-hand"/>
          <p:cNvPicPr>
            <a:picLocks noChangeAspect="1" noChangeArrowheads="1"/>
          </p:cNvPicPr>
          <p:nvPr/>
        </p:nvPicPr>
        <p:blipFill>
          <a:blip r:embed="rId3" cstate="print"/>
          <a:srcRect/>
          <a:stretch>
            <a:fillRect/>
          </a:stretch>
        </p:blipFill>
        <p:spPr bwMode="auto">
          <a:xfrm>
            <a:off x="971550" y="1989138"/>
            <a:ext cx="2573338" cy="3859212"/>
          </a:xfrm>
          <a:prstGeom prst="rect">
            <a:avLst/>
          </a:prstGeom>
          <a:noFill/>
        </p:spPr>
      </p:pic>
      <p:pic>
        <p:nvPicPr>
          <p:cNvPr id="49160" name="Picture 8" descr="PET"/>
          <p:cNvPicPr>
            <a:picLocks noChangeAspect="1" noChangeArrowheads="1"/>
          </p:cNvPicPr>
          <p:nvPr/>
        </p:nvPicPr>
        <p:blipFill>
          <a:blip r:embed="rId4" cstate="print"/>
          <a:srcRect/>
          <a:stretch>
            <a:fillRect/>
          </a:stretch>
        </p:blipFill>
        <p:spPr bwMode="auto">
          <a:xfrm>
            <a:off x="4716463" y="3716338"/>
            <a:ext cx="2381250" cy="1724025"/>
          </a:xfrm>
          <a:prstGeom prst="rect">
            <a:avLst/>
          </a:prstGeom>
          <a:noFill/>
        </p:spPr>
      </p:pic>
      <p:pic>
        <p:nvPicPr>
          <p:cNvPr id="49162" name="Picture 10" descr="X線CT写真"/>
          <p:cNvPicPr>
            <a:picLocks noChangeAspect="1" noChangeArrowheads="1"/>
          </p:cNvPicPr>
          <p:nvPr/>
        </p:nvPicPr>
        <p:blipFill>
          <a:blip r:embed="rId5" cstate="print"/>
          <a:srcRect/>
          <a:stretch>
            <a:fillRect/>
          </a:stretch>
        </p:blipFill>
        <p:spPr bwMode="auto">
          <a:xfrm>
            <a:off x="4787900" y="1557338"/>
            <a:ext cx="2390775" cy="1704975"/>
          </a:xfrm>
          <a:prstGeom prst="rect">
            <a:avLst/>
          </a:prstGeom>
          <a:noFill/>
        </p:spPr>
      </p:pic>
      <p:sp>
        <p:nvSpPr>
          <p:cNvPr id="49164" name="Text Box 12"/>
          <p:cNvSpPr txBox="1">
            <a:spLocks noChangeArrowheads="1"/>
          </p:cNvSpPr>
          <p:nvPr/>
        </p:nvSpPr>
        <p:spPr bwMode="auto">
          <a:xfrm>
            <a:off x="4716463" y="5373688"/>
            <a:ext cx="3816350" cy="1190625"/>
          </a:xfrm>
          <a:prstGeom prst="rect">
            <a:avLst/>
          </a:prstGeom>
          <a:noFill/>
          <a:ln w="9525">
            <a:noFill/>
            <a:miter lim="800000"/>
            <a:headEnd/>
            <a:tailEnd/>
          </a:ln>
          <a:effectLst/>
        </p:spPr>
        <p:txBody>
          <a:bodyPr>
            <a:spAutoFit/>
          </a:bodyPr>
          <a:lstStyle/>
          <a:p>
            <a:pPr>
              <a:spcBef>
                <a:spcPct val="50000"/>
              </a:spcBef>
            </a:pPr>
            <a:r>
              <a:rPr lang="ja-JP" altLang="en-US" dirty="0">
                <a:latin typeface="Times New Roman" pitchFamily="18" charset="0"/>
              </a:rPr>
              <a:t>陽電子を放出する放射性同位体</a:t>
            </a:r>
            <a:r>
              <a:rPr lang="en-US" altLang="ja-JP" dirty="0">
                <a:latin typeface="Times New Roman" pitchFamily="18" charset="0"/>
              </a:rPr>
              <a:t>(</a:t>
            </a:r>
            <a:r>
              <a:rPr lang="en-US" altLang="ja-JP" baseline="30000" dirty="0">
                <a:latin typeface="Times New Roman" pitchFamily="18" charset="0"/>
              </a:rPr>
              <a:t>11</a:t>
            </a:r>
            <a:r>
              <a:rPr lang="en-US" altLang="ja-JP" dirty="0">
                <a:latin typeface="Times New Roman" pitchFamily="18" charset="0"/>
              </a:rPr>
              <a:t>C, </a:t>
            </a:r>
            <a:r>
              <a:rPr lang="en-US" altLang="ja-JP" baseline="30000" dirty="0">
                <a:latin typeface="Times New Roman" pitchFamily="18" charset="0"/>
              </a:rPr>
              <a:t>13</a:t>
            </a:r>
            <a:r>
              <a:rPr lang="en-US" altLang="ja-JP" dirty="0">
                <a:latin typeface="Times New Roman" pitchFamily="18" charset="0"/>
              </a:rPr>
              <a:t>N, </a:t>
            </a:r>
            <a:r>
              <a:rPr lang="en-US" altLang="ja-JP" baseline="30000" dirty="0">
                <a:latin typeface="Times New Roman" pitchFamily="18" charset="0"/>
              </a:rPr>
              <a:t>15</a:t>
            </a:r>
            <a:r>
              <a:rPr lang="en-US" altLang="ja-JP" dirty="0">
                <a:latin typeface="Times New Roman" pitchFamily="18" charset="0"/>
              </a:rPr>
              <a:t>O,</a:t>
            </a:r>
            <a:r>
              <a:rPr lang="en-US" altLang="ja-JP" baseline="30000" dirty="0">
                <a:latin typeface="Times New Roman" pitchFamily="18" charset="0"/>
              </a:rPr>
              <a:t>18</a:t>
            </a:r>
            <a:r>
              <a:rPr lang="en-US" altLang="ja-JP" dirty="0">
                <a:latin typeface="Times New Roman" pitchFamily="18" charset="0"/>
              </a:rPr>
              <a:t>F</a:t>
            </a:r>
            <a:r>
              <a:rPr lang="ja-JP" altLang="en-US" dirty="0">
                <a:latin typeface="Times New Roman" pitchFamily="18" charset="0"/>
              </a:rPr>
              <a:t>等</a:t>
            </a:r>
            <a:r>
              <a:rPr lang="en-US" altLang="ja-JP" dirty="0">
                <a:latin typeface="Times New Roman" pitchFamily="18" charset="0"/>
              </a:rPr>
              <a:t>)</a:t>
            </a:r>
            <a:r>
              <a:rPr lang="ja-JP" altLang="en-US" dirty="0">
                <a:latin typeface="Times New Roman" pitchFamily="18" charset="0"/>
              </a:rPr>
              <a:t>で標識化した薬剤を投与、薬剤の分布を陽電子の対消滅時に発生するガンマ線の測定で調べる</a:t>
            </a:r>
          </a:p>
        </p:txBody>
      </p:sp>
      <p:sp>
        <p:nvSpPr>
          <p:cNvPr id="49165" name="Text Box 13"/>
          <p:cNvSpPr txBox="1">
            <a:spLocks noChangeArrowheads="1"/>
          </p:cNvSpPr>
          <p:nvPr/>
        </p:nvSpPr>
        <p:spPr bwMode="auto">
          <a:xfrm>
            <a:off x="7380288" y="1557338"/>
            <a:ext cx="1295400" cy="1465262"/>
          </a:xfrm>
          <a:prstGeom prst="rect">
            <a:avLst/>
          </a:prstGeom>
          <a:noFill/>
          <a:ln w="9525">
            <a:noFill/>
            <a:miter lim="800000"/>
            <a:headEnd/>
            <a:tailEnd/>
          </a:ln>
          <a:effectLst/>
        </p:spPr>
        <p:txBody>
          <a:bodyPr>
            <a:spAutoFit/>
          </a:bodyPr>
          <a:lstStyle/>
          <a:p>
            <a:pPr>
              <a:spcBef>
                <a:spcPct val="50000"/>
              </a:spcBef>
            </a:pPr>
            <a:r>
              <a:rPr lang="en-US" altLang="ja-JP" dirty="0">
                <a:latin typeface="Times New Roman" pitchFamily="18" charset="0"/>
              </a:rPr>
              <a:t>X</a:t>
            </a:r>
            <a:r>
              <a:rPr lang="ja-JP" altLang="en-US" dirty="0">
                <a:latin typeface="Times New Roman" pitchFamily="18" charset="0"/>
              </a:rPr>
              <a:t>線で物体を走査し、内部を輪切りにした画像を作る</a:t>
            </a:r>
          </a:p>
        </p:txBody>
      </p:sp>
      <p:pic>
        <p:nvPicPr>
          <p:cNvPr id="49167" name="Picture 15" descr="[図:PETの原理]"/>
          <p:cNvPicPr>
            <a:picLocks noChangeAspect="1" noChangeArrowheads="1"/>
          </p:cNvPicPr>
          <p:nvPr/>
        </p:nvPicPr>
        <p:blipFill>
          <a:blip r:embed="rId6" cstate="print"/>
          <a:srcRect/>
          <a:stretch>
            <a:fillRect/>
          </a:stretch>
        </p:blipFill>
        <p:spPr bwMode="auto">
          <a:xfrm>
            <a:off x="7019925" y="3429000"/>
            <a:ext cx="1882775" cy="1798638"/>
          </a:xfrm>
          <a:prstGeom prst="rect">
            <a:avLst/>
          </a:prstGeom>
          <a:noFill/>
        </p:spPr>
      </p:pic>
      <p:sp>
        <p:nvSpPr>
          <p:cNvPr id="49168" name="Text Box 16"/>
          <p:cNvSpPr txBox="1">
            <a:spLocks noChangeArrowheads="1"/>
          </p:cNvSpPr>
          <p:nvPr/>
        </p:nvSpPr>
        <p:spPr bwMode="auto">
          <a:xfrm>
            <a:off x="900113" y="5949950"/>
            <a:ext cx="3311525" cy="366713"/>
          </a:xfrm>
          <a:prstGeom prst="rect">
            <a:avLst/>
          </a:prstGeom>
          <a:noFill/>
          <a:ln w="9525">
            <a:noFill/>
            <a:miter lim="800000"/>
            <a:headEnd/>
            <a:tailEnd/>
          </a:ln>
          <a:effectLst/>
        </p:spPr>
        <p:txBody>
          <a:bodyPr>
            <a:spAutoFit/>
          </a:bodyPr>
          <a:lstStyle/>
          <a:p>
            <a:pPr>
              <a:spcBef>
                <a:spcPct val="50000"/>
              </a:spcBef>
            </a:pPr>
            <a:r>
              <a:rPr lang="en-US" altLang="ja-JP" dirty="0">
                <a:latin typeface="Times New Roman" pitchFamily="18" charset="0"/>
              </a:rPr>
              <a:t>Mrs. </a:t>
            </a:r>
            <a:r>
              <a:rPr lang="ja-JP" altLang="en-US" dirty="0">
                <a:latin typeface="Times New Roman" pitchFamily="18" charset="0"/>
              </a:rPr>
              <a:t>レントゲンの</a:t>
            </a:r>
            <a:r>
              <a:rPr lang="en-US" altLang="ja-JP" dirty="0">
                <a:latin typeface="Times New Roman" pitchFamily="18" charset="0"/>
              </a:rPr>
              <a:t>X</a:t>
            </a:r>
            <a:r>
              <a:rPr lang="ja-JP" altLang="en-US" dirty="0">
                <a:latin typeface="Times New Roman" pitchFamily="18" charset="0"/>
              </a:rPr>
              <a:t>線写真</a:t>
            </a:r>
          </a:p>
        </p:txBody>
      </p:sp>
      <p:sp>
        <p:nvSpPr>
          <p:cNvPr id="12" name="スライド番号プレースホルダ 11"/>
          <p:cNvSpPr>
            <a:spLocks noGrp="1"/>
          </p:cNvSpPr>
          <p:nvPr>
            <p:ph type="sldNum" sz="quarter" idx="11"/>
          </p:nvPr>
        </p:nvSpPr>
        <p:spPr/>
        <p:txBody>
          <a:bodyPr/>
          <a:lstStyle/>
          <a:p>
            <a:fld id="{55CFD74C-03E1-485F-870A-CC1588619E65}" type="slidenum">
              <a:rPr kumimoji="1" lang="ja-JP" altLang="en-US" smtClean="0"/>
              <a:pPr/>
              <a:t>99</a:t>
            </a:fld>
            <a:endParaRPr kumimoji="1" lang="ja-JP" altLang="en-US" dirty="0"/>
          </a:p>
        </p:txBody>
      </p:sp>
      <p:sp>
        <p:nvSpPr>
          <p:cNvPr id="13" name="フッター プレースホルダ 12"/>
          <p:cNvSpPr>
            <a:spLocks noGrp="1"/>
          </p:cNvSpPr>
          <p:nvPr>
            <p:ph type="ftr" sz="quarter" idx="10"/>
          </p:nvPr>
        </p:nvSpPr>
        <p:spPr/>
        <p:txBody>
          <a:bodyPr/>
          <a:lstStyle/>
          <a:p>
            <a:r>
              <a:rPr lang="en-US" altLang="ja-JP" dirty="0" smtClean="0"/>
              <a:t>2009/8/11-12  教員免許更新講習 「放射</a:t>
            </a:r>
            <a:r>
              <a:rPr lang="ja-JP" altLang="en-US" dirty="0" smtClean="0"/>
              <a:t>線計測と素粒子・原子</a:t>
            </a:r>
            <a:r>
              <a:rPr lang="ja-JP" altLang="en-US" dirty="0" smtClean="0">
                <a:latin typeface="+mj-ea"/>
              </a:rPr>
              <a:t>核の実験的研究」</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default">
  <a:themeElements>
    <a:clrScheme name="1_defaul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a:majorFont>
        <a:latin typeface="Comic Sans MS"/>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ja-JP" altLang="en-US" sz="2400" b="0" i="0" u="none" strike="noStrike" cap="none" normalizeH="0" baseline="0" smtClean="0">
            <a:ln>
              <a:noFill/>
            </a:ln>
            <a:solidFill>
              <a:schemeClr val="tx1"/>
            </a:solidFill>
            <a:effectLst/>
            <a:latin typeface="Times New Roman" pitchFamily="18" charset="0"/>
            <a:ea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ja-JP" altLang="en-US" sz="2400" b="0" i="0" u="none" strike="noStrike" cap="none" normalizeH="0" baseline="0" smtClean="0">
            <a:ln>
              <a:noFill/>
            </a:ln>
            <a:solidFill>
              <a:schemeClr val="tx1"/>
            </a:solidFill>
            <a:effectLst/>
            <a:latin typeface="Times New Roman" pitchFamily="18" charset="0"/>
            <a:ea typeface="ＭＳ Ｐゴシック" charset="-128"/>
          </a:defRPr>
        </a:defPPr>
      </a:lstStyle>
    </a:lnDef>
  </a:objectDefaults>
  <a:extraClrSchemeLst>
    <a:extraClrScheme>
      <a:clrScheme name="1_defaul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Masashi's</Template>
  <TotalTime>4187</TotalTime>
  <Words>8658</Words>
  <Application>Microsoft Office PowerPoint</Application>
  <PresentationFormat>画面に合わせる (4:3)</PresentationFormat>
  <Paragraphs>1450</Paragraphs>
  <Slides>106</Slides>
  <Notes>15</Notes>
  <HiddenSlides>0</HiddenSlides>
  <MMClips>0</MMClips>
  <ScaleCrop>false</ScaleCrop>
  <HeadingPairs>
    <vt:vector size="6" baseType="variant">
      <vt:variant>
        <vt:lpstr>テーマ</vt:lpstr>
      </vt:variant>
      <vt:variant>
        <vt:i4>1</vt:i4>
      </vt:variant>
      <vt:variant>
        <vt:lpstr>埋め込まれた OLE サーバー</vt:lpstr>
      </vt:variant>
      <vt:variant>
        <vt:i4>1</vt:i4>
      </vt:variant>
      <vt:variant>
        <vt:lpstr>スライド タイトル</vt:lpstr>
      </vt:variant>
      <vt:variant>
        <vt:i4>106</vt:i4>
      </vt:variant>
    </vt:vector>
  </HeadingPairs>
  <TitlesOfParts>
    <vt:vector size="108" baseType="lpstr">
      <vt:lpstr>1_default</vt:lpstr>
      <vt:lpstr>数式</vt:lpstr>
      <vt:lpstr>放射線計測と 素粒子・原子核の実験的研究  教員免許状更新講習</vt:lpstr>
      <vt:lpstr>講習予定</vt:lpstr>
      <vt:lpstr>放射線とは？ 量子力学と原子</vt:lpstr>
      <vt:lpstr>放射線の種類</vt:lpstr>
      <vt:lpstr>原子・原子核・素粒子</vt:lpstr>
      <vt:lpstr>原子・原子核・素粒子</vt:lpstr>
      <vt:lpstr>素粒子</vt:lpstr>
      <vt:lpstr>Quark</vt:lpstr>
      <vt:lpstr>Lepton</vt:lpstr>
      <vt:lpstr>Units</vt:lpstr>
      <vt:lpstr>Natural Units</vt:lpstr>
      <vt:lpstr>原子核</vt:lpstr>
      <vt:lpstr>放射性物質と放射線</vt:lpstr>
      <vt:lpstr>放射性物質と電離化</vt:lpstr>
      <vt:lpstr>半減期</vt:lpstr>
      <vt:lpstr>半減期</vt:lpstr>
      <vt:lpstr>放射線の種類</vt:lpstr>
      <vt:lpstr>放射線/放射性物質の発見</vt:lpstr>
      <vt:lpstr>放射線と放射能</vt:lpstr>
      <vt:lpstr>線</vt:lpstr>
      <vt:lpstr>線</vt:lpstr>
      <vt:lpstr>線</vt:lpstr>
      <vt:lpstr>線</vt:lpstr>
      <vt:lpstr>線/X線</vt:lpstr>
      <vt:lpstr>線/X線</vt:lpstr>
      <vt:lpstr>中性子</vt:lpstr>
      <vt:lpstr>中性子</vt:lpstr>
      <vt:lpstr>その他の放射線</vt:lpstr>
      <vt:lpstr>遮蔽のまとめ</vt:lpstr>
      <vt:lpstr>放射線の測定単位</vt:lpstr>
      <vt:lpstr>放射線の測定単位</vt:lpstr>
      <vt:lpstr>放射線量</vt:lpstr>
      <vt:lpstr>放射性同位元素 ( RI ) の安全取扱のための考え方</vt:lpstr>
      <vt:lpstr>ここまでのまとめ</vt:lpstr>
      <vt:lpstr>放射線の 測定原理</vt:lpstr>
      <vt:lpstr>放射線の測定方法</vt:lpstr>
      <vt:lpstr>荷電粒子と物質の相互作用</vt:lpstr>
      <vt:lpstr>荷電粒子と物質の相互作用</vt:lpstr>
      <vt:lpstr>電離損失</vt:lpstr>
      <vt:lpstr>電離損失</vt:lpstr>
      <vt:lpstr>電離損失</vt:lpstr>
      <vt:lpstr>電離損失</vt:lpstr>
      <vt:lpstr>補足： 厚みの単位 [g/cm2]</vt:lpstr>
      <vt:lpstr>電離損失</vt:lpstr>
      <vt:lpstr>制動放射</vt:lpstr>
      <vt:lpstr>シンクロトロン放射</vt:lpstr>
      <vt:lpstr>チェレンコフ放射</vt:lpstr>
      <vt:lpstr>チェレンコフ放射</vt:lpstr>
      <vt:lpstr>チェレンコフ放射</vt:lpstr>
      <vt:lpstr>/X線と物質の相互作用</vt:lpstr>
      <vt:lpstr>/X線と物質の相互作用</vt:lpstr>
      <vt:lpstr>光電効果</vt:lpstr>
      <vt:lpstr>レイリー散乱・コンプトン散乱</vt:lpstr>
      <vt:lpstr>コンプトン散乱</vt:lpstr>
      <vt:lpstr>電子・陽電子対生成</vt:lpstr>
      <vt:lpstr>検出器</vt:lpstr>
      <vt:lpstr>検出器</vt:lpstr>
      <vt:lpstr>電離を利用した検出器</vt:lpstr>
      <vt:lpstr>電離を利用した検出器</vt:lpstr>
      <vt:lpstr>放射線計測に関する参考書</vt:lpstr>
      <vt:lpstr>素粒子・原子核物理関連のWeb</vt:lpstr>
      <vt:lpstr>素粒子・原子核の 実験的研究および 放射線測定方法の 医学・工学分野への応用</vt:lpstr>
      <vt:lpstr>素粒子・原子核の実験的研究</vt:lpstr>
      <vt:lpstr>今日の原子核物理</vt:lpstr>
      <vt:lpstr>今日の原子核物理</vt:lpstr>
      <vt:lpstr>今日の原子核物理</vt:lpstr>
      <vt:lpstr>宇宙と原子核物理の関係</vt:lpstr>
      <vt:lpstr>素粒子物理</vt:lpstr>
      <vt:lpstr>素粒子物理学</vt:lpstr>
      <vt:lpstr>素粒子・原子核物理での測定</vt:lpstr>
      <vt:lpstr>測定方法</vt:lpstr>
      <vt:lpstr>測定方法</vt:lpstr>
      <vt:lpstr>測定方法</vt:lpstr>
      <vt:lpstr>実験で使われている 検出器の例</vt:lpstr>
      <vt:lpstr>東北大学大学院理学研究科付属原子核研究施設で行われている、 光子-中性子反応によるストレンジネス生成実験</vt:lpstr>
      <vt:lpstr>光子-中性子反応によるストレンジネス生成実験</vt:lpstr>
      <vt:lpstr>電子加速器、γ線発生装置、スペクトロメータ</vt:lpstr>
      <vt:lpstr>γ線の生成と標識化</vt:lpstr>
      <vt:lpstr>スペクトロメータ</vt:lpstr>
      <vt:lpstr>NKS2</vt:lpstr>
      <vt:lpstr>NKS2</vt:lpstr>
      <vt:lpstr>ドリフト・チェンバー</vt:lpstr>
      <vt:lpstr>ドリフト・チェンバーの例</vt:lpstr>
      <vt:lpstr>シンチレーション・カウンター</vt:lpstr>
      <vt:lpstr>粒子識別</vt:lpstr>
      <vt:lpstr>粒子識別</vt:lpstr>
      <vt:lpstr>いくつかの実験及び検出器</vt:lpstr>
      <vt:lpstr>J-PARC での実験</vt:lpstr>
      <vt:lpstr>RHIC at BNL</vt:lpstr>
      <vt:lpstr>スライド 90</vt:lpstr>
      <vt:lpstr>PHENIX実験</vt:lpstr>
      <vt:lpstr>ALICE 実験</vt:lpstr>
      <vt:lpstr>ATLAS 実験</vt:lpstr>
      <vt:lpstr>検出器のまとめ</vt:lpstr>
      <vt:lpstr>工学・医学分野への応用</vt:lpstr>
      <vt:lpstr>工業利用</vt:lpstr>
      <vt:lpstr>工業利用</vt:lpstr>
      <vt:lpstr>工業利用</vt:lpstr>
      <vt:lpstr>医療への利用</vt:lpstr>
      <vt:lpstr>PET</vt:lpstr>
      <vt:lpstr>医療への利用</vt:lpstr>
      <vt:lpstr>重粒子線治療</vt:lpstr>
      <vt:lpstr>農業利用</vt:lpstr>
      <vt:lpstr>農業利用</vt:lpstr>
      <vt:lpstr>農業利用</vt:lpstr>
      <vt:lpstr>放射線の利用に関するまとめ</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放射線計測と 素粒子・原子核の実験的研究</dc:title>
  <dc:creator>kaneta</dc:creator>
  <cp:lastModifiedBy>kaneta</cp:lastModifiedBy>
  <cp:revision>294</cp:revision>
  <dcterms:created xsi:type="dcterms:W3CDTF">2009-08-03T12:25:34Z</dcterms:created>
  <dcterms:modified xsi:type="dcterms:W3CDTF">2009-08-12T04:19:01Z</dcterms:modified>
</cp:coreProperties>
</file>